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6"/>
  </p:notesMasterIdLst>
  <p:sldIdLst>
    <p:sldId id="256" r:id="rId2"/>
    <p:sldId id="267" r:id="rId3"/>
    <p:sldId id="268" r:id="rId4"/>
    <p:sldId id="269" r:id="rId5"/>
    <p:sldId id="270" r:id="rId6"/>
    <p:sldId id="271" r:id="rId7"/>
    <p:sldId id="272" r:id="rId8"/>
    <p:sldId id="393" r:id="rId9"/>
    <p:sldId id="394" r:id="rId10"/>
    <p:sldId id="273" r:id="rId11"/>
    <p:sldId id="274" r:id="rId12"/>
    <p:sldId id="275" r:id="rId13"/>
    <p:sldId id="392" r:id="rId14"/>
    <p:sldId id="257" r:id="rId15"/>
    <p:sldId id="258" r:id="rId16"/>
    <p:sldId id="259" r:id="rId17"/>
    <p:sldId id="260" r:id="rId18"/>
    <p:sldId id="261" r:id="rId19"/>
    <p:sldId id="262" r:id="rId20"/>
    <p:sldId id="429" r:id="rId21"/>
    <p:sldId id="263" r:id="rId22"/>
    <p:sldId id="264" r:id="rId23"/>
    <p:sldId id="265" r:id="rId24"/>
    <p:sldId id="474" r:id="rId25"/>
    <p:sldId id="302" r:id="rId26"/>
    <p:sldId id="307" r:id="rId27"/>
    <p:sldId id="311" r:id="rId28"/>
    <p:sldId id="313" r:id="rId29"/>
    <p:sldId id="314" r:id="rId30"/>
    <p:sldId id="315" r:id="rId31"/>
    <p:sldId id="316" r:id="rId32"/>
    <p:sldId id="475" r:id="rId33"/>
    <p:sldId id="461" r:id="rId34"/>
    <p:sldId id="317" r:id="rId35"/>
    <p:sldId id="466" r:id="rId36"/>
    <p:sldId id="462" r:id="rId37"/>
    <p:sldId id="318" r:id="rId38"/>
    <p:sldId id="319" r:id="rId39"/>
    <p:sldId id="434" r:id="rId40"/>
    <p:sldId id="320" r:id="rId41"/>
    <p:sldId id="465" r:id="rId42"/>
    <p:sldId id="483" r:id="rId43"/>
    <p:sldId id="450" r:id="rId44"/>
    <p:sldId id="437" r:id="rId45"/>
    <p:sldId id="321" r:id="rId46"/>
    <p:sldId id="420" r:id="rId47"/>
    <p:sldId id="421" r:id="rId48"/>
    <p:sldId id="322" r:id="rId49"/>
    <p:sldId id="323" r:id="rId50"/>
    <p:sldId id="324" r:id="rId51"/>
    <p:sldId id="325" r:id="rId52"/>
    <p:sldId id="326" r:id="rId53"/>
    <p:sldId id="430" r:id="rId54"/>
    <p:sldId id="431" r:id="rId55"/>
    <p:sldId id="435" r:id="rId56"/>
    <p:sldId id="328" r:id="rId57"/>
    <p:sldId id="329" r:id="rId58"/>
    <p:sldId id="376" r:id="rId59"/>
    <p:sldId id="330" r:id="rId60"/>
    <p:sldId id="440" r:id="rId61"/>
    <p:sldId id="332" r:id="rId62"/>
    <p:sldId id="333" r:id="rId63"/>
    <p:sldId id="422" r:id="rId64"/>
    <p:sldId id="476" r:id="rId65"/>
    <p:sldId id="334" r:id="rId66"/>
    <p:sldId id="335" r:id="rId67"/>
    <p:sldId id="337" r:id="rId68"/>
    <p:sldId id="377" r:id="rId69"/>
    <p:sldId id="338" r:id="rId70"/>
    <p:sldId id="378" r:id="rId71"/>
    <p:sldId id="339" r:id="rId72"/>
    <p:sldId id="387" r:id="rId73"/>
    <p:sldId id="340" r:id="rId74"/>
    <p:sldId id="455" r:id="rId75"/>
    <p:sldId id="342" r:id="rId76"/>
    <p:sldId id="343" r:id="rId77"/>
    <p:sldId id="344" r:id="rId78"/>
    <p:sldId id="345" r:id="rId79"/>
    <p:sldId id="346" r:id="rId80"/>
    <p:sldId id="347" r:id="rId81"/>
    <p:sldId id="348" r:id="rId82"/>
    <p:sldId id="402" r:id="rId83"/>
    <p:sldId id="477" r:id="rId84"/>
    <p:sldId id="350" r:id="rId85"/>
    <p:sldId id="423" r:id="rId86"/>
    <p:sldId id="351" r:id="rId87"/>
    <p:sldId id="424" r:id="rId88"/>
    <p:sldId id="479" r:id="rId89"/>
    <p:sldId id="352" r:id="rId90"/>
    <p:sldId id="469" r:id="rId91"/>
    <p:sldId id="353" r:id="rId92"/>
    <p:sldId id="354" r:id="rId93"/>
    <p:sldId id="480" r:id="rId94"/>
    <p:sldId id="391" r:id="rId95"/>
    <p:sldId id="355" r:id="rId96"/>
    <p:sldId id="356" r:id="rId97"/>
    <p:sldId id="388" r:id="rId98"/>
    <p:sldId id="357" r:id="rId99"/>
    <p:sldId id="266" r:id="rId100"/>
    <p:sldId id="379" r:id="rId101"/>
    <p:sldId id="362" r:id="rId102"/>
    <p:sldId id="363" r:id="rId103"/>
    <p:sldId id="364" r:id="rId104"/>
    <p:sldId id="365" r:id="rId105"/>
    <p:sldId id="366" r:id="rId106"/>
    <p:sldId id="428" r:id="rId107"/>
    <p:sldId id="368" r:id="rId108"/>
    <p:sldId id="380" r:id="rId109"/>
    <p:sldId id="367" r:id="rId110"/>
    <p:sldId id="369" r:id="rId111"/>
    <p:sldId id="470" r:id="rId112"/>
    <p:sldId id="472" r:id="rId113"/>
    <p:sldId id="482" r:id="rId114"/>
    <p:sldId id="471" r:id="rId115"/>
    <p:sldId id="426" r:id="rId116"/>
    <p:sldId id="373" r:id="rId117"/>
    <p:sldId id="484" r:id="rId118"/>
    <p:sldId id="372" r:id="rId119"/>
    <p:sldId id="425" r:id="rId120"/>
    <p:sldId id="358" r:id="rId121"/>
    <p:sldId id="390" r:id="rId122"/>
    <p:sldId id="481" r:id="rId123"/>
    <p:sldId id="359" r:id="rId124"/>
    <p:sldId id="395" r:id="rId125"/>
    <p:sldId id="397" r:id="rId126"/>
    <p:sldId id="398" r:id="rId127"/>
    <p:sldId id="445" r:id="rId128"/>
    <p:sldId id="446" r:id="rId129"/>
    <p:sldId id="396" r:id="rId130"/>
    <p:sldId id="399" r:id="rId131"/>
    <p:sldId id="400" r:id="rId132"/>
    <p:sldId id="405" r:id="rId133"/>
    <p:sldId id="406" r:id="rId134"/>
    <p:sldId id="427" r:id="rId135"/>
    <p:sldId id="408" r:id="rId136"/>
    <p:sldId id="407" r:id="rId137"/>
    <p:sldId id="413" r:id="rId138"/>
    <p:sldId id="411" r:id="rId139"/>
    <p:sldId id="412" r:id="rId140"/>
    <p:sldId id="374" r:id="rId141"/>
    <p:sldId id="375" r:id="rId142"/>
    <p:sldId id="458" r:id="rId143"/>
    <p:sldId id="444" r:id="rId144"/>
    <p:sldId id="448" r:id="rId1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EDF9AA9-FFD4-4A90-AE5F-CBAD9C3EEC01}">
          <p14:sldIdLst>
            <p14:sldId id="256"/>
            <p14:sldId id="267"/>
            <p14:sldId id="268"/>
            <p14:sldId id="269"/>
            <p14:sldId id="270"/>
            <p14:sldId id="271"/>
            <p14:sldId id="272"/>
            <p14:sldId id="393"/>
            <p14:sldId id="394"/>
            <p14:sldId id="273"/>
            <p14:sldId id="274"/>
            <p14:sldId id="275"/>
            <p14:sldId id="392"/>
            <p14:sldId id="257"/>
            <p14:sldId id="258"/>
            <p14:sldId id="259"/>
            <p14:sldId id="260"/>
            <p14:sldId id="261"/>
            <p14:sldId id="262"/>
            <p14:sldId id="429"/>
            <p14:sldId id="263"/>
            <p14:sldId id="264"/>
            <p14:sldId id="265"/>
            <p14:sldId id="474"/>
          </p14:sldIdLst>
        </p14:section>
        <p14:section name="Untitled Section" id="{694F7975-DD2D-4B63-813B-AA812CFD265A}">
          <p14:sldIdLst>
            <p14:sldId id="302"/>
            <p14:sldId id="307"/>
            <p14:sldId id="311"/>
            <p14:sldId id="313"/>
            <p14:sldId id="314"/>
            <p14:sldId id="315"/>
            <p14:sldId id="316"/>
            <p14:sldId id="475"/>
            <p14:sldId id="461"/>
            <p14:sldId id="317"/>
            <p14:sldId id="466"/>
            <p14:sldId id="462"/>
            <p14:sldId id="318"/>
            <p14:sldId id="319"/>
            <p14:sldId id="434"/>
            <p14:sldId id="320"/>
            <p14:sldId id="465"/>
            <p14:sldId id="483"/>
            <p14:sldId id="450"/>
            <p14:sldId id="437"/>
            <p14:sldId id="321"/>
            <p14:sldId id="420"/>
            <p14:sldId id="421"/>
            <p14:sldId id="322"/>
            <p14:sldId id="323"/>
            <p14:sldId id="324"/>
            <p14:sldId id="325"/>
            <p14:sldId id="326"/>
            <p14:sldId id="430"/>
            <p14:sldId id="431"/>
            <p14:sldId id="435"/>
            <p14:sldId id="328"/>
            <p14:sldId id="329"/>
            <p14:sldId id="376"/>
            <p14:sldId id="330"/>
            <p14:sldId id="440"/>
            <p14:sldId id="332"/>
            <p14:sldId id="333"/>
            <p14:sldId id="422"/>
            <p14:sldId id="476"/>
            <p14:sldId id="334"/>
            <p14:sldId id="335"/>
            <p14:sldId id="337"/>
            <p14:sldId id="377"/>
            <p14:sldId id="338"/>
            <p14:sldId id="378"/>
            <p14:sldId id="339"/>
            <p14:sldId id="387"/>
            <p14:sldId id="340"/>
            <p14:sldId id="455"/>
            <p14:sldId id="342"/>
            <p14:sldId id="343"/>
            <p14:sldId id="344"/>
            <p14:sldId id="345"/>
            <p14:sldId id="346"/>
            <p14:sldId id="347"/>
            <p14:sldId id="348"/>
            <p14:sldId id="402"/>
            <p14:sldId id="477"/>
            <p14:sldId id="350"/>
            <p14:sldId id="423"/>
            <p14:sldId id="351"/>
            <p14:sldId id="424"/>
            <p14:sldId id="479"/>
            <p14:sldId id="352"/>
            <p14:sldId id="469"/>
            <p14:sldId id="353"/>
            <p14:sldId id="354"/>
            <p14:sldId id="480"/>
            <p14:sldId id="391"/>
            <p14:sldId id="355"/>
            <p14:sldId id="356"/>
            <p14:sldId id="388"/>
            <p14:sldId id="357"/>
            <p14:sldId id="266"/>
            <p14:sldId id="379"/>
            <p14:sldId id="362"/>
            <p14:sldId id="363"/>
            <p14:sldId id="364"/>
            <p14:sldId id="365"/>
            <p14:sldId id="366"/>
            <p14:sldId id="428"/>
            <p14:sldId id="368"/>
            <p14:sldId id="380"/>
            <p14:sldId id="367"/>
            <p14:sldId id="369"/>
            <p14:sldId id="470"/>
            <p14:sldId id="472"/>
            <p14:sldId id="482"/>
            <p14:sldId id="471"/>
            <p14:sldId id="426"/>
            <p14:sldId id="373"/>
            <p14:sldId id="484"/>
            <p14:sldId id="372"/>
            <p14:sldId id="425"/>
            <p14:sldId id="358"/>
            <p14:sldId id="390"/>
            <p14:sldId id="481"/>
            <p14:sldId id="359"/>
            <p14:sldId id="395"/>
            <p14:sldId id="397"/>
            <p14:sldId id="398"/>
            <p14:sldId id="445"/>
            <p14:sldId id="446"/>
            <p14:sldId id="396"/>
            <p14:sldId id="399"/>
            <p14:sldId id="400"/>
            <p14:sldId id="405"/>
            <p14:sldId id="406"/>
            <p14:sldId id="427"/>
            <p14:sldId id="408"/>
            <p14:sldId id="407"/>
            <p14:sldId id="413"/>
            <p14:sldId id="411"/>
            <p14:sldId id="412"/>
            <p14:sldId id="374"/>
            <p14:sldId id="375"/>
            <p14:sldId id="458"/>
            <p14:sldId id="444"/>
            <p14:sldId id="44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6B14"/>
    <a:srgbClr val="FF3B3B"/>
    <a:srgbClr val="00A249"/>
    <a:srgbClr val="92B54B"/>
    <a:srgbClr val="9148C8"/>
    <a:srgbClr val="DCC5ED"/>
    <a:srgbClr val="18F8D3"/>
    <a:srgbClr val="F68D36"/>
    <a:srgbClr val="CFDDED"/>
    <a:srgbClr val="FF8E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86" autoAdjust="0"/>
    <p:restoredTop sz="89526" autoAdjust="0"/>
  </p:normalViewPr>
  <p:slideViewPr>
    <p:cSldViewPr>
      <p:cViewPr varScale="1">
        <p:scale>
          <a:sx n="92" d="100"/>
          <a:sy n="92" d="100"/>
        </p:scale>
        <p:origin x="51" y="37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45285"/>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theme" Target="theme/theme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BDE5F9-F70A-4628-B922-346750EA6AF4}" type="datetimeFigureOut">
              <a:rPr lang="en-US" smtClean="0"/>
              <a:pPr/>
              <a:t>10/21/2024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26CA0E-D02F-41C2-B5D4-17FF41688627}" type="slidenum">
              <a:rPr lang="en-US" smtClean="0"/>
              <a:pPr/>
              <a:t>‹#›</a:t>
            </a:fld>
            <a:endParaRPr lang="en-US"/>
          </a:p>
        </p:txBody>
      </p:sp>
    </p:spTree>
    <p:extLst>
      <p:ext uri="{BB962C8B-B14F-4D97-AF65-F5344CB8AC3E}">
        <p14:creationId xmlns:p14="http://schemas.microsoft.com/office/powerpoint/2010/main" val="2508014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3" Type="http://schemas.openxmlformats.org/officeDocument/2006/relationships/hyperlink" Target="https://www.geeksforgeeks.org/util-date-class-methods-java-examples/" TargetMode="External"/><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3" Type="http://schemas.openxmlformats.org/officeDocument/2006/relationships/hyperlink" Target="https://www.geeksforgeeks.org/util-date-class-methods-java-examples/" TargetMode="External"/><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tutorialgateway.org/javascript-while-loop/" TargetMode="External"/><Relationship Id="rId2" Type="http://schemas.openxmlformats.org/officeDocument/2006/relationships/slide" Target="../slides/slide62.xml"/><Relationship Id="rId1" Type="http://schemas.openxmlformats.org/officeDocument/2006/relationships/notesMaster" Target="../notesMasters/notesMaster1.xml"/><Relationship Id="rId4" Type="http://schemas.openxmlformats.org/officeDocument/2006/relationships/hyperlink" Target="https://www.tutorialgateway.org/javascript-do-while/" TargetMode="Externa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6CA0E-D02F-41C2-B5D4-17FF41688627}" type="slidenum">
              <a:rPr lang="en-US" smtClean="0"/>
              <a:pPr/>
              <a:t>1</a:t>
            </a:fld>
            <a:endParaRPr lang="en-US"/>
          </a:p>
        </p:txBody>
      </p:sp>
    </p:spTree>
    <p:extLst>
      <p:ext uri="{BB962C8B-B14F-4D97-AF65-F5344CB8AC3E}">
        <p14:creationId xmlns:p14="http://schemas.microsoft.com/office/powerpoint/2010/main" val="2635848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xfrm>
            <a:off x="1150938" y="692150"/>
            <a:ext cx="4556125" cy="3416300"/>
          </a:xfrm>
          <a:ln/>
        </p:spPr>
      </p:sp>
      <p:sp>
        <p:nvSpPr>
          <p:cNvPr id="1464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33897922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xfrm>
            <a:off x="1150938" y="692150"/>
            <a:ext cx="4556125" cy="3416300"/>
          </a:xfrm>
          <a:ln/>
        </p:spPr>
      </p:sp>
      <p:sp>
        <p:nvSpPr>
          <p:cNvPr id="2375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89294365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xfrm>
            <a:off x="1150938" y="692150"/>
            <a:ext cx="4556125" cy="3416300"/>
          </a:xfrm>
          <a:ln/>
        </p:spPr>
      </p:sp>
      <p:sp>
        <p:nvSpPr>
          <p:cNvPr id="2385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57766672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xfrm>
            <a:off x="1150938" y="692150"/>
            <a:ext cx="4556125" cy="3416300"/>
          </a:xfrm>
          <a:ln/>
        </p:spPr>
      </p:sp>
      <p:sp>
        <p:nvSpPr>
          <p:cNvPr id="2396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33046046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xfrm>
            <a:off x="1150938" y="692150"/>
            <a:ext cx="4556125" cy="3416300"/>
          </a:xfrm>
          <a:ln/>
        </p:spPr>
      </p:sp>
      <p:sp>
        <p:nvSpPr>
          <p:cNvPr id="2406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15304080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xfrm>
            <a:off x="1150938" y="692150"/>
            <a:ext cx="4556125" cy="3416300"/>
          </a:xfrm>
          <a:ln/>
        </p:spPr>
      </p:sp>
      <p:sp>
        <p:nvSpPr>
          <p:cNvPr id="2416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81112784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xfrm>
            <a:off x="1150938" y="692150"/>
            <a:ext cx="4556125" cy="3416300"/>
          </a:xfrm>
          <a:ln/>
        </p:spPr>
      </p:sp>
      <p:sp>
        <p:nvSpPr>
          <p:cNvPr id="2416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52505053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xfrm>
            <a:off x="1150938" y="692150"/>
            <a:ext cx="4556125" cy="3416300"/>
          </a:xfrm>
          <a:ln/>
        </p:spPr>
      </p:sp>
      <p:sp>
        <p:nvSpPr>
          <p:cNvPr id="2437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17608680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xfrm>
            <a:off x="1150938" y="692150"/>
            <a:ext cx="4556125" cy="3416300"/>
          </a:xfrm>
          <a:ln/>
        </p:spPr>
      </p:sp>
      <p:sp>
        <p:nvSpPr>
          <p:cNvPr id="2416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83254682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ChangeArrowheads="1" noTextEdit="1"/>
          </p:cNvSpPr>
          <p:nvPr>
            <p:ph type="sldImg"/>
          </p:nvPr>
        </p:nvSpPr>
        <p:spPr>
          <a:xfrm>
            <a:off x="1150938" y="692150"/>
            <a:ext cx="4556125" cy="3416300"/>
          </a:xfrm>
          <a:ln/>
        </p:spPr>
      </p:sp>
      <p:sp>
        <p:nvSpPr>
          <p:cNvPr id="2426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9211934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ChangeArrowheads="1" noTextEdit="1"/>
          </p:cNvSpPr>
          <p:nvPr>
            <p:ph type="sldImg"/>
          </p:nvPr>
        </p:nvSpPr>
        <p:spPr>
          <a:xfrm>
            <a:off x="1150938" y="692150"/>
            <a:ext cx="4556125" cy="3416300"/>
          </a:xfrm>
          <a:ln/>
        </p:spPr>
      </p:sp>
      <p:sp>
        <p:nvSpPr>
          <p:cNvPr id="2447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err="1"/>
              <a:t>getName</a:t>
            </a:r>
            <a:r>
              <a:rPr lang="en-US" dirty="0"/>
              <a:t>().equals</a:t>
            </a:r>
          </a:p>
        </p:txBody>
      </p:sp>
    </p:spTree>
    <p:extLst>
      <p:ext uri="{BB962C8B-B14F-4D97-AF65-F5344CB8AC3E}">
        <p14:creationId xmlns:p14="http://schemas.microsoft.com/office/powerpoint/2010/main" val="1104604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1150938" y="692150"/>
            <a:ext cx="4556125" cy="3416300"/>
          </a:xfrm>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65350145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ChangeArrowheads="1" noTextEdit="1"/>
          </p:cNvSpPr>
          <p:nvPr>
            <p:ph type="sldImg"/>
          </p:nvPr>
        </p:nvSpPr>
        <p:spPr>
          <a:xfrm>
            <a:off x="1150938" y="692150"/>
            <a:ext cx="4556125" cy="3416300"/>
          </a:xfrm>
          <a:ln/>
        </p:spPr>
      </p:sp>
      <p:sp>
        <p:nvSpPr>
          <p:cNvPr id="2447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err="1"/>
              <a:t>getName</a:t>
            </a:r>
            <a:r>
              <a:rPr lang="en-US" dirty="0"/>
              <a:t>().equals</a:t>
            </a:r>
          </a:p>
        </p:txBody>
      </p:sp>
    </p:spTree>
    <p:extLst>
      <p:ext uri="{BB962C8B-B14F-4D97-AF65-F5344CB8AC3E}">
        <p14:creationId xmlns:p14="http://schemas.microsoft.com/office/powerpoint/2010/main" val="47545000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xfrm>
            <a:off x="1150938" y="692150"/>
            <a:ext cx="4556125" cy="3416300"/>
          </a:xfrm>
          <a:ln/>
        </p:spPr>
      </p:sp>
      <p:sp>
        <p:nvSpPr>
          <p:cNvPr id="2457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66831507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xfrm>
            <a:off x="1150938" y="692150"/>
            <a:ext cx="4556125" cy="3416300"/>
          </a:xfrm>
          <a:ln/>
        </p:spPr>
      </p:sp>
      <p:sp>
        <p:nvSpPr>
          <p:cNvPr id="2467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15772375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xfrm>
            <a:off x="1150938" y="692150"/>
            <a:ext cx="4556125" cy="3416300"/>
          </a:xfrm>
          <a:ln/>
        </p:spPr>
      </p:sp>
      <p:sp>
        <p:nvSpPr>
          <p:cNvPr id="2467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08209702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ChangeArrowheads="1" noTextEdit="1"/>
          </p:cNvSpPr>
          <p:nvPr>
            <p:ph type="sldImg"/>
          </p:nvPr>
        </p:nvSpPr>
        <p:spPr>
          <a:xfrm>
            <a:off x="1150938" y="692150"/>
            <a:ext cx="4556125" cy="3416300"/>
          </a:xfrm>
          <a:ln/>
        </p:spPr>
      </p:sp>
      <p:sp>
        <p:nvSpPr>
          <p:cNvPr id="2488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34416062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ChangeArrowheads="1" noTextEdit="1"/>
          </p:cNvSpPr>
          <p:nvPr>
            <p:ph type="sldImg"/>
          </p:nvPr>
        </p:nvSpPr>
        <p:spPr>
          <a:xfrm>
            <a:off x="1150938" y="692150"/>
            <a:ext cx="4556125" cy="3416300"/>
          </a:xfrm>
          <a:ln/>
        </p:spPr>
      </p:sp>
      <p:sp>
        <p:nvSpPr>
          <p:cNvPr id="2488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There are mechanisms to parse this field in Java.  Check out the </a:t>
            </a:r>
          </a:p>
          <a:p>
            <a:r>
              <a:rPr lang="en-US" dirty="0" err="1"/>
              <a:t>javax.servlet.http.HttpUtils</a:t>
            </a:r>
            <a:r>
              <a:rPr lang="en-US" dirty="0"/>
              <a:t> </a:t>
            </a:r>
            <a:r>
              <a:rPr lang="en-US" dirty="0" err="1"/>
              <a:t>parserQueryString</a:t>
            </a:r>
            <a:r>
              <a:rPr lang="en-US" dirty="0"/>
              <a:t>() method.</a:t>
            </a:r>
          </a:p>
          <a:p>
            <a:endParaRPr lang="en-US" dirty="0"/>
          </a:p>
        </p:txBody>
      </p:sp>
    </p:spTree>
    <p:extLst>
      <p:ext uri="{BB962C8B-B14F-4D97-AF65-F5344CB8AC3E}">
        <p14:creationId xmlns:p14="http://schemas.microsoft.com/office/powerpoint/2010/main" val="286182597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a:xfrm>
            <a:off x="1150938" y="692150"/>
            <a:ext cx="4556125" cy="3416300"/>
          </a:xfrm>
          <a:ln/>
        </p:spPr>
      </p:sp>
      <p:sp>
        <p:nvSpPr>
          <p:cNvPr id="2478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t>This chain of stateful interactions can start with the login page that identify the user.</a:t>
            </a:r>
          </a:p>
        </p:txBody>
      </p:sp>
    </p:spTree>
    <p:extLst>
      <p:ext uri="{BB962C8B-B14F-4D97-AF65-F5344CB8AC3E}">
        <p14:creationId xmlns:p14="http://schemas.microsoft.com/office/powerpoint/2010/main" val="341160344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xfrm>
            <a:off x="1150938" y="692150"/>
            <a:ext cx="4556125" cy="3416300"/>
          </a:xfrm>
          <a:ln/>
        </p:spPr>
      </p:sp>
      <p:sp>
        <p:nvSpPr>
          <p:cNvPr id="2324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Both </a:t>
            </a:r>
            <a:r>
              <a:rPr lang="en-US" dirty="0" err="1"/>
              <a:t>scriplet</a:t>
            </a:r>
            <a:r>
              <a:rPr lang="en-US" dirty="0"/>
              <a:t> and applet are small Java programs embedded in HTML.  However, an applet is executed on the client side; whereas a JSP page with </a:t>
            </a:r>
            <a:r>
              <a:rPr lang="en-US" dirty="0" err="1"/>
              <a:t>scriplets</a:t>
            </a:r>
            <a:r>
              <a:rPr lang="en-US" dirty="0"/>
              <a:t> is often compiled into a servlet and is executed on the server side.</a:t>
            </a:r>
          </a:p>
          <a:p>
            <a:endParaRPr lang="en-US" dirty="0"/>
          </a:p>
        </p:txBody>
      </p:sp>
    </p:spTree>
    <p:extLst>
      <p:ext uri="{BB962C8B-B14F-4D97-AF65-F5344CB8AC3E}">
        <p14:creationId xmlns:p14="http://schemas.microsoft.com/office/powerpoint/2010/main" val="118877466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xfrm>
            <a:off x="1150938" y="692150"/>
            <a:ext cx="4556125" cy="3416300"/>
          </a:xfrm>
          <a:ln/>
        </p:spPr>
      </p:sp>
      <p:sp>
        <p:nvSpPr>
          <p:cNvPr id="2334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98737018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xfrm>
            <a:off x="1150938" y="692150"/>
            <a:ext cx="4556125" cy="3416300"/>
          </a:xfrm>
          <a:ln/>
        </p:spPr>
      </p:sp>
      <p:sp>
        <p:nvSpPr>
          <p:cNvPr id="2334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base"/>
            <a:r>
              <a:rPr lang="en-US" sz="1200" b="1" i="0" kern="1200" dirty="0" err="1">
                <a:solidFill>
                  <a:schemeClr val="tx1"/>
                </a:solidFill>
                <a:effectLst/>
                <a:latin typeface="+mn-lt"/>
                <a:ea typeface="+mn-ea"/>
                <a:cs typeface="+mn-cs"/>
              </a:rPr>
              <a:t>Java.util</a:t>
            </a:r>
            <a:r>
              <a:rPr lang="en-US" sz="1200" b="1" i="0" kern="1200" dirty="0">
                <a:solidFill>
                  <a:schemeClr val="tx1"/>
                </a:solidFill>
                <a:effectLst/>
                <a:latin typeface="+mn-lt"/>
                <a:ea typeface="+mn-ea"/>
                <a:cs typeface="+mn-cs"/>
              </a:rPr>
              <a:t> Package </a:t>
            </a:r>
            <a:r>
              <a:rPr lang="en-US" sz="1200" b="0" i="0" kern="1200" dirty="0">
                <a:solidFill>
                  <a:schemeClr val="tx1"/>
                </a:solidFill>
                <a:effectLst/>
                <a:latin typeface="+mn-lt"/>
                <a:ea typeface="+mn-ea"/>
                <a:cs typeface="+mn-cs"/>
              </a:rPr>
              <a:t>contains the collections framework, legacy collection classes, event model, date and time facilities, internationalization, and miscellaneous utility classes (a string tokenizer, a random-number generator, and a bit array).</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sng" kern="1200" dirty="0">
                <a:solidFill>
                  <a:schemeClr val="tx1"/>
                </a:solidFill>
                <a:effectLst/>
                <a:latin typeface="+mn-lt"/>
                <a:ea typeface="+mn-ea"/>
                <a:cs typeface="+mn-cs"/>
                <a:hlinkClick r:id="rId3"/>
              </a:rPr>
              <a:t>Date</a:t>
            </a:r>
            <a:r>
              <a:rPr lang="en-US" sz="1200" b="0" i="0" kern="1200" dirty="0">
                <a:solidFill>
                  <a:schemeClr val="tx1"/>
                </a:solidFill>
                <a:effectLst/>
                <a:latin typeface="+mn-lt"/>
                <a:ea typeface="+mn-ea"/>
                <a:cs typeface="+mn-cs"/>
              </a:rPr>
              <a:t>: The class Date represents a specific instant in time, with millisecond precision.</a:t>
            </a:r>
          </a:p>
          <a:p>
            <a:pPr fontAlgn="base"/>
            <a:endParaRPr lang="en-US" sz="1200" b="0" i="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493907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xfrm>
            <a:off x="1150938" y="692150"/>
            <a:ext cx="4556125" cy="3416300"/>
          </a:xfrm>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23735603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xfrm>
            <a:off x="1150938" y="692150"/>
            <a:ext cx="4556125" cy="3416300"/>
          </a:xfrm>
          <a:ln/>
        </p:spPr>
      </p:sp>
      <p:sp>
        <p:nvSpPr>
          <p:cNvPr id="2334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base"/>
            <a:r>
              <a:rPr lang="en-US" sz="1200" b="1" i="0" kern="1200" dirty="0" err="1">
                <a:solidFill>
                  <a:schemeClr val="tx1"/>
                </a:solidFill>
                <a:effectLst/>
                <a:latin typeface="+mn-lt"/>
                <a:ea typeface="+mn-ea"/>
                <a:cs typeface="+mn-cs"/>
              </a:rPr>
              <a:t>Java.util</a:t>
            </a:r>
            <a:r>
              <a:rPr lang="en-US" sz="1200" b="1" i="0" kern="1200" dirty="0">
                <a:solidFill>
                  <a:schemeClr val="tx1"/>
                </a:solidFill>
                <a:effectLst/>
                <a:latin typeface="+mn-lt"/>
                <a:ea typeface="+mn-ea"/>
                <a:cs typeface="+mn-cs"/>
              </a:rPr>
              <a:t> Package </a:t>
            </a:r>
            <a:r>
              <a:rPr lang="en-US" sz="1200" b="0" i="0" kern="1200" dirty="0">
                <a:solidFill>
                  <a:schemeClr val="tx1"/>
                </a:solidFill>
                <a:effectLst/>
                <a:latin typeface="+mn-lt"/>
                <a:ea typeface="+mn-ea"/>
                <a:cs typeface="+mn-cs"/>
              </a:rPr>
              <a:t>contains the collections framework, legacy collection classes, event model, date and time facilities, internationalization, and miscellaneous utility classes (a string tokenizer, a random-number generator, and a bit array).</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sng" kern="1200" dirty="0">
                <a:solidFill>
                  <a:schemeClr val="tx1"/>
                </a:solidFill>
                <a:effectLst/>
                <a:latin typeface="+mn-lt"/>
                <a:ea typeface="+mn-ea"/>
                <a:cs typeface="+mn-cs"/>
                <a:hlinkClick r:id="rId3"/>
              </a:rPr>
              <a:t>Date</a:t>
            </a:r>
            <a:r>
              <a:rPr lang="en-US" sz="1200" b="0" i="0" kern="1200" dirty="0">
                <a:solidFill>
                  <a:schemeClr val="tx1"/>
                </a:solidFill>
                <a:effectLst/>
                <a:latin typeface="+mn-lt"/>
                <a:ea typeface="+mn-ea"/>
                <a:cs typeface="+mn-cs"/>
              </a:rPr>
              <a:t>: The class Date represents a specific instant in time, with millisecond precision.</a:t>
            </a:r>
          </a:p>
          <a:p>
            <a:pPr fontAlgn="base"/>
            <a:endParaRPr lang="en-US" sz="1200" b="0" i="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81182297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50938" y="692150"/>
            <a:ext cx="4556125" cy="3416300"/>
          </a:xfrm>
          <a:ln/>
        </p:spPr>
      </p:sp>
      <p:sp>
        <p:nvSpPr>
          <p:cNvPr id="2344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15207941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6CA0E-D02F-41C2-B5D4-17FF41688627}" type="slidenum">
              <a:rPr lang="en-US" smtClean="0"/>
              <a:pPr/>
              <a:t>126</a:t>
            </a:fld>
            <a:endParaRPr lang="en-US"/>
          </a:p>
        </p:txBody>
      </p:sp>
    </p:spTree>
    <p:extLst>
      <p:ext uri="{BB962C8B-B14F-4D97-AF65-F5344CB8AC3E}">
        <p14:creationId xmlns:p14="http://schemas.microsoft.com/office/powerpoint/2010/main" val="424874222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26CA0E-D02F-41C2-B5D4-17FF41688627}" type="slidenum">
              <a:rPr lang="en-US" smtClean="0"/>
              <a:pPr/>
              <a:t>127</a:t>
            </a:fld>
            <a:endParaRPr lang="en-US"/>
          </a:p>
        </p:txBody>
      </p:sp>
    </p:spTree>
    <p:extLst>
      <p:ext uri="{BB962C8B-B14F-4D97-AF65-F5344CB8AC3E}">
        <p14:creationId xmlns:p14="http://schemas.microsoft.com/office/powerpoint/2010/main" val="249612767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26CA0E-D02F-41C2-B5D4-17FF41688627}" type="slidenum">
              <a:rPr lang="en-US" smtClean="0"/>
              <a:pPr/>
              <a:t>128</a:t>
            </a:fld>
            <a:endParaRPr lang="en-US"/>
          </a:p>
        </p:txBody>
      </p:sp>
    </p:spTree>
    <p:extLst>
      <p:ext uri="{BB962C8B-B14F-4D97-AF65-F5344CB8AC3E}">
        <p14:creationId xmlns:p14="http://schemas.microsoft.com/office/powerpoint/2010/main" val="271079652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Array</a:t>
            </a:r>
            <a:r>
              <a:rPr lang="en-US" dirty="0"/>
              <a:t> elements in </a:t>
            </a:r>
            <a:r>
              <a:rPr lang="en-US" b="1" dirty="0"/>
              <a:t>PHP can</a:t>
            </a:r>
            <a:r>
              <a:rPr lang="en-US" dirty="0"/>
              <a:t> hold values of any type, such as numbers, strings and objects. They </a:t>
            </a:r>
            <a:r>
              <a:rPr lang="en-US" b="1" dirty="0"/>
              <a:t>can</a:t>
            </a:r>
            <a:r>
              <a:rPr lang="en-US" dirty="0"/>
              <a:t> also hold other </a:t>
            </a:r>
            <a:r>
              <a:rPr lang="en-US" b="1" dirty="0"/>
              <a:t>arrays</a:t>
            </a:r>
            <a:r>
              <a:rPr lang="en-US" dirty="0"/>
              <a:t>, which means </a:t>
            </a:r>
            <a:r>
              <a:rPr lang="en-US" b="1" dirty="0"/>
              <a:t>you can</a:t>
            </a:r>
            <a:r>
              <a:rPr lang="en-US" dirty="0"/>
              <a:t> create </a:t>
            </a:r>
            <a:r>
              <a:rPr lang="en-US" b="1" dirty="0"/>
              <a:t>multidimensional</a:t>
            </a:r>
            <a:r>
              <a:rPr lang="en-US" dirty="0"/>
              <a:t> , or nested , </a:t>
            </a:r>
            <a:r>
              <a:rPr lang="en-US" b="1" dirty="0"/>
              <a:t>arrays</a:t>
            </a:r>
            <a:r>
              <a:rPr lang="en-US" dirty="0"/>
              <a:t>.</a:t>
            </a:r>
          </a:p>
        </p:txBody>
      </p:sp>
      <p:sp>
        <p:nvSpPr>
          <p:cNvPr id="4" name="Slide Number Placeholder 3"/>
          <p:cNvSpPr>
            <a:spLocks noGrp="1"/>
          </p:cNvSpPr>
          <p:nvPr>
            <p:ph type="sldNum" sz="quarter" idx="5"/>
          </p:nvPr>
        </p:nvSpPr>
        <p:spPr/>
        <p:txBody>
          <a:bodyPr/>
          <a:lstStyle/>
          <a:p>
            <a:fld id="{7E26CA0E-D02F-41C2-B5D4-17FF41688627}" type="slidenum">
              <a:rPr lang="en-US" smtClean="0"/>
              <a:pPr/>
              <a:t>130</a:t>
            </a:fld>
            <a:endParaRPr lang="en-US"/>
          </a:p>
        </p:txBody>
      </p:sp>
    </p:spTree>
    <p:extLst>
      <p:ext uri="{BB962C8B-B14F-4D97-AF65-F5344CB8AC3E}">
        <p14:creationId xmlns:p14="http://schemas.microsoft.com/office/powerpoint/2010/main" val="233624282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mysql:host</a:t>
            </a:r>
            <a:r>
              <a:rPr lang="en-US" dirty="0"/>
              <a:t> may take an IP address.  See PHP manual.</a:t>
            </a:r>
          </a:p>
        </p:txBody>
      </p:sp>
      <p:sp>
        <p:nvSpPr>
          <p:cNvPr id="4" name="Slide Number Placeholder 3"/>
          <p:cNvSpPr>
            <a:spLocks noGrp="1"/>
          </p:cNvSpPr>
          <p:nvPr>
            <p:ph type="sldNum" sz="quarter" idx="5"/>
          </p:nvPr>
        </p:nvSpPr>
        <p:spPr/>
        <p:txBody>
          <a:bodyPr/>
          <a:lstStyle/>
          <a:p>
            <a:fld id="{7E26CA0E-D02F-41C2-B5D4-17FF41688627}" type="slidenum">
              <a:rPr lang="en-US" smtClean="0"/>
              <a:pPr/>
              <a:t>132</a:t>
            </a:fld>
            <a:endParaRPr lang="en-US"/>
          </a:p>
        </p:txBody>
      </p:sp>
    </p:spTree>
    <p:extLst>
      <p:ext uri="{BB962C8B-B14F-4D97-AF65-F5344CB8AC3E}">
        <p14:creationId xmlns:p14="http://schemas.microsoft.com/office/powerpoint/2010/main" val="368584678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26CA0E-D02F-41C2-B5D4-17FF41688627}" type="slidenum">
              <a:rPr lang="en-US" smtClean="0"/>
              <a:pPr/>
              <a:t>133</a:t>
            </a:fld>
            <a:endParaRPr lang="en-US"/>
          </a:p>
        </p:txBody>
      </p:sp>
    </p:spTree>
    <p:extLst>
      <p:ext uri="{BB962C8B-B14F-4D97-AF65-F5344CB8AC3E}">
        <p14:creationId xmlns:p14="http://schemas.microsoft.com/office/powerpoint/2010/main" val="40795084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6CA0E-D02F-41C2-B5D4-17FF41688627}" type="slidenum">
              <a:rPr lang="en-US" smtClean="0"/>
              <a:pPr/>
              <a:t>134</a:t>
            </a:fld>
            <a:endParaRPr lang="en-US"/>
          </a:p>
        </p:txBody>
      </p:sp>
    </p:spTree>
    <p:extLst>
      <p:ext uri="{BB962C8B-B14F-4D97-AF65-F5344CB8AC3E}">
        <p14:creationId xmlns:p14="http://schemas.microsoft.com/office/powerpoint/2010/main" val="366996473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is the “NOT” logical operator that negates the expression</a:t>
            </a:r>
          </a:p>
        </p:txBody>
      </p:sp>
      <p:sp>
        <p:nvSpPr>
          <p:cNvPr id="4" name="Slide Number Placeholder 3"/>
          <p:cNvSpPr>
            <a:spLocks noGrp="1"/>
          </p:cNvSpPr>
          <p:nvPr>
            <p:ph type="sldNum" sz="quarter" idx="10"/>
          </p:nvPr>
        </p:nvSpPr>
        <p:spPr/>
        <p:txBody>
          <a:bodyPr/>
          <a:lstStyle/>
          <a:p>
            <a:fld id="{7E26CA0E-D02F-41C2-B5D4-17FF41688627}" type="slidenum">
              <a:rPr lang="en-US" smtClean="0"/>
              <a:pPr/>
              <a:t>135</a:t>
            </a:fld>
            <a:endParaRPr lang="en-US"/>
          </a:p>
        </p:txBody>
      </p:sp>
    </p:spTree>
    <p:extLst>
      <p:ext uri="{BB962C8B-B14F-4D97-AF65-F5344CB8AC3E}">
        <p14:creationId xmlns:p14="http://schemas.microsoft.com/office/powerpoint/2010/main" val="4131271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26CA0E-D02F-41C2-B5D4-17FF41688627}" type="slidenum">
              <a:rPr lang="en-US" smtClean="0"/>
              <a:pPr/>
              <a:t>13</a:t>
            </a:fld>
            <a:endParaRPr lang="en-US"/>
          </a:p>
        </p:txBody>
      </p:sp>
    </p:spTree>
    <p:extLst>
      <p:ext uri="{BB962C8B-B14F-4D97-AF65-F5344CB8AC3E}">
        <p14:creationId xmlns:p14="http://schemas.microsoft.com/office/powerpoint/2010/main" val="367560360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By default sessions are stored on the disk your server. PHP Sessions are destroyed automatically when you close your browser; but if you want to erase the session data before without closing the browser, you can use </a:t>
            </a:r>
            <a:r>
              <a:rPr lang="en-US" sz="1200" b="0" i="0" kern="1200" dirty="0" err="1">
                <a:solidFill>
                  <a:schemeClr val="tx1"/>
                </a:solidFill>
                <a:effectLst/>
                <a:latin typeface="+mn-lt"/>
                <a:ea typeface="+mn-ea"/>
                <a:cs typeface="+mn-cs"/>
              </a:rPr>
              <a:t>session_destroy</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Completely destroy session in PHP:</a:t>
            </a:r>
          </a:p>
          <a:p>
            <a:r>
              <a:rPr lang="en-US" b="0" i="0" dirty="0">
                <a:solidFill>
                  <a:srgbClr val="666699"/>
                </a:solidFill>
                <a:effectLst/>
                <a:latin typeface="Montserrat"/>
              </a:rPr>
              <a:t>//remove PHPSESSID from browser</a:t>
            </a:r>
            <a:br>
              <a:rPr lang="en-US" dirty="0"/>
            </a:br>
            <a:r>
              <a:rPr lang="en-US" b="1" i="1" dirty="0">
                <a:solidFill>
                  <a:srgbClr val="666699"/>
                </a:solidFill>
                <a:effectLst/>
                <a:latin typeface="Montserrat"/>
              </a:rPr>
              <a:t>if ( </a:t>
            </a:r>
            <a:r>
              <a:rPr lang="en-US" b="1" i="1" dirty="0" err="1">
                <a:solidFill>
                  <a:srgbClr val="666699"/>
                </a:solidFill>
                <a:effectLst/>
                <a:latin typeface="Montserrat"/>
              </a:rPr>
              <a:t>isset</a:t>
            </a:r>
            <a:r>
              <a:rPr lang="en-US" b="1" i="1" dirty="0">
                <a:solidFill>
                  <a:srgbClr val="666699"/>
                </a:solidFill>
                <a:effectLst/>
                <a:latin typeface="Montserrat"/>
              </a:rPr>
              <a:t>( $_COOKIE[</a:t>
            </a:r>
            <a:r>
              <a:rPr lang="en-US" b="1" i="1" dirty="0" err="1">
                <a:solidFill>
                  <a:srgbClr val="666699"/>
                </a:solidFill>
                <a:effectLst/>
                <a:latin typeface="Montserrat"/>
              </a:rPr>
              <a:t>session_name</a:t>
            </a:r>
            <a:r>
              <a:rPr lang="en-US" b="1" i="1" dirty="0">
                <a:solidFill>
                  <a:srgbClr val="666699"/>
                </a:solidFill>
                <a:effectLst/>
                <a:latin typeface="Montserrat"/>
              </a:rPr>
              <a:t>()] ) )</a:t>
            </a:r>
            <a:br>
              <a:rPr lang="en-US" dirty="0"/>
            </a:br>
            <a:r>
              <a:rPr lang="en-US" b="1" i="1" dirty="0" err="1">
                <a:solidFill>
                  <a:srgbClr val="666699"/>
                </a:solidFill>
                <a:effectLst/>
                <a:latin typeface="Montserrat"/>
              </a:rPr>
              <a:t>setcookie</a:t>
            </a:r>
            <a:r>
              <a:rPr lang="en-US" b="1" i="1" dirty="0">
                <a:solidFill>
                  <a:srgbClr val="666699"/>
                </a:solidFill>
                <a:effectLst/>
                <a:latin typeface="Montserrat"/>
              </a:rPr>
              <a:t>( </a:t>
            </a:r>
            <a:r>
              <a:rPr lang="en-US" b="1" i="1" dirty="0" err="1">
                <a:solidFill>
                  <a:srgbClr val="666699"/>
                </a:solidFill>
                <a:effectLst/>
                <a:latin typeface="Montserrat"/>
              </a:rPr>
              <a:t>session_name</a:t>
            </a:r>
            <a:r>
              <a:rPr lang="en-US" b="1" i="1" dirty="0">
                <a:solidFill>
                  <a:srgbClr val="666699"/>
                </a:solidFill>
                <a:effectLst/>
                <a:latin typeface="Montserrat"/>
              </a:rPr>
              <a:t>(), “”, time()-3600, “/” );</a:t>
            </a:r>
            <a:br>
              <a:rPr lang="en-US" dirty="0"/>
            </a:br>
            <a:r>
              <a:rPr lang="en-US" b="0" i="0" dirty="0">
                <a:solidFill>
                  <a:srgbClr val="666699"/>
                </a:solidFill>
                <a:effectLst/>
                <a:latin typeface="Montserrat"/>
              </a:rPr>
              <a:t>//clear session from </a:t>
            </a:r>
            <a:r>
              <a:rPr lang="en-US" b="0" i="0" dirty="0" err="1">
                <a:solidFill>
                  <a:srgbClr val="666699"/>
                </a:solidFill>
                <a:effectLst/>
                <a:latin typeface="Montserrat"/>
              </a:rPr>
              <a:t>globals</a:t>
            </a:r>
            <a:br>
              <a:rPr lang="en-US" dirty="0"/>
            </a:br>
            <a:r>
              <a:rPr lang="en-US" b="1" i="1" dirty="0">
                <a:solidFill>
                  <a:srgbClr val="666699"/>
                </a:solidFill>
                <a:effectLst/>
                <a:latin typeface="Montserrat"/>
              </a:rPr>
              <a:t>$_SESSION = array();</a:t>
            </a:r>
            <a:br>
              <a:rPr lang="en-US" dirty="0"/>
            </a:br>
            <a:r>
              <a:rPr lang="en-US" b="0" i="0" dirty="0">
                <a:solidFill>
                  <a:srgbClr val="666699"/>
                </a:solidFill>
                <a:effectLst/>
                <a:latin typeface="Montserrat"/>
              </a:rPr>
              <a:t>//clear session from disk</a:t>
            </a:r>
            <a:br>
              <a:rPr lang="en-US" dirty="0"/>
            </a:br>
            <a:r>
              <a:rPr lang="en-US" b="1" i="1" dirty="0" err="1">
                <a:solidFill>
                  <a:srgbClr val="666699"/>
                </a:solidFill>
                <a:effectLst/>
                <a:latin typeface="Montserrat"/>
              </a:rPr>
              <a:t>session_destroy</a:t>
            </a:r>
            <a:r>
              <a:rPr lang="en-US" b="1" i="1" dirty="0">
                <a:solidFill>
                  <a:srgbClr val="666699"/>
                </a:solidFill>
                <a:effectLst/>
                <a:latin typeface="Montserrat"/>
              </a:rPr>
              <a:t>();</a:t>
            </a:r>
          </a:p>
          <a:p>
            <a:endParaRPr lang="en-US" b="1" i="1" dirty="0">
              <a:solidFill>
                <a:srgbClr val="666699"/>
              </a:solidFill>
              <a:effectLst/>
              <a:latin typeface="Montserrat"/>
            </a:endParaRPr>
          </a:p>
          <a:p>
            <a:endParaRPr lang="en-US" dirty="0"/>
          </a:p>
        </p:txBody>
      </p:sp>
      <p:sp>
        <p:nvSpPr>
          <p:cNvPr id="4" name="Slide Number Placeholder 3"/>
          <p:cNvSpPr>
            <a:spLocks noGrp="1"/>
          </p:cNvSpPr>
          <p:nvPr>
            <p:ph type="sldNum" sz="quarter" idx="5"/>
          </p:nvPr>
        </p:nvSpPr>
        <p:spPr/>
        <p:txBody>
          <a:bodyPr/>
          <a:lstStyle/>
          <a:p>
            <a:fld id="{7E26CA0E-D02F-41C2-B5D4-17FF41688627}" type="slidenum">
              <a:rPr lang="en-US" smtClean="0"/>
              <a:pPr/>
              <a:t>136</a:t>
            </a:fld>
            <a:endParaRPr lang="en-US"/>
          </a:p>
        </p:txBody>
      </p:sp>
    </p:spTree>
    <p:extLst>
      <p:ext uri="{BB962C8B-B14F-4D97-AF65-F5344CB8AC3E}">
        <p14:creationId xmlns:p14="http://schemas.microsoft.com/office/powerpoint/2010/main" val="377105765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Sessions are a simple way to store data for individual users against a unique </a:t>
            </a:r>
            <a:r>
              <a:rPr lang="en-US" b="1" dirty="0">
                <a:solidFill>
                  <a:srgbClr val="FF0000"/>
                </a:solidFill>
              </a:rPr>
              <a:t>session ID</a:t>
            </a:r>
            <a:r>
              <a:rPr lang="en-US" dirty="0"/>
              <a:t>. This can be used to persist state information between page requests. Session IDs are normally sent to the browser via session cookies and the ID is used to retrieve existing session data.</a:t>
            </a:r>
          </a:p>
        </p:txBody>
      </p:sp>
      <p:sp>
        <p:nvSpPr>
          <p:cNvPr id="4" name="Slide Number Placeholder 3"/>
          <p:cNvSpPr>
            <a:spLocks noGrp="1"/>
          </p:cNvSpPr>
          <p:nvPr>
            <p:ph type="sldNum" sz="quarter" idx="5"/>
          </p:nvPr>
        </p:nvSpPr>
        <p:spPr/>
        <p:txBody>
          <a:bodyPr/>
          <a:lstStyle/>
          <a:p>
            <a:fld id="{7E26CA0E-D02F-41C2-B5D4-17FF41688627}" type="slidenum">
              <a:rPr lang="en-US" smtClean="0"/>
              <a:pPr/>
              <a:t>137</a:t>
            </a:fld>
            <a:endParaRPr lang="en-US"/>
          </a:p>
        </p:txBody>
      </p:sp>
    </p:spTree>
    <p:extLst>
      <p:ext uri="{BB962C8B-B14F-4D97-AF65-F5344CB8AC3E}">
        <p14:creationId xmlns:p14="http://schemas.microsoft.com/office/powerpoint/2010/main" val="163369726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session_start</a:t>
            </a:r>
            <a:r>
              <a:rPr lang="en-US" dirty="0"/>
              <a:t>() creates a session or resumes the current one based on a session identifier passed via a GET or POST request, or passed via a cookie.</a:t>
            </a:r>
          </a:p>
          <a:p>
            <a:pPr marL="171450" indent="-171450">
              <a:buFont typeface="Arial" panose="020B0604020202020204" pitchFamily="34" charset="0"/>
              <a:buChar char="•"/>
            </a:pPr>
            <a:r>
              <a:rPr lang="en-US" dirty="0"/>
              <a:t>Unlike cookies, session variables are not passed individually to each new page, instead they are retrieved from the session.</a:t>
            </a:r>
          </a:p>
        </p:txBody>
      </p:sp>
      <p:sp>
        <p:nvSpPr>
          <p:cNvPr id="4" name="Slide Number Placeholder 3"/>
          <p:cNvSpPr>
            <a:spLocks noGrp="1"/>
          </p:cNvSpPr>
          <p:nvPr>
            <p:ph type="sldNum" sz="quarter" idx="10"/>
          </p:nvPr>
        </p:nvSpPr>
        <p:spPr/>
        <p:txBody>
          <a:bodyPr/>
          <a:lstStyle/>
          <a:p>
            <a:fld id="{7E26CA0E-D02F-41C2-B5D4-17FF41688627}" type="slidenum">
              <a:rPr lang="en-US" smtClean="0"/>
              <a:pPr/>
              <a:t>139</a:t>
            </a:fld>
            <a:endParaRPr lang="en-US"/>
          </a:p>
        </p:txBody>
      </p:sp>
    </p:spTree>
    <p:extLst>
      <p:ext uri="{BB962C8B-B14F-4D97-AF65-F5344CB8AC3E}">
        <p14:creationId xmlns:p14="http://schemas.microsoft.com/office/powerpoint/2010/main" val="169930185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a:xfrm>
            <a:off x="1150938" y="692150"/>
            <a:ext cx="4556125" cy="3416300"/>
          </a:xfrm>
          <a:ln/>
        </p:spPr>
      </p:sp>
      <p:sp>
        <p:nvSpPr>
          <p:cNvPr id="2498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t>When a Web page is requested via the HTTP protocol, the server locates a file in its file system based on the requested URL. This file may be a regular file or a program.  In the latter case, the server may (depending on its configuration) run the program, sending its output as the required page. The query string is a part of the URL which is passed to the program. Its use permits data to be passed from the HTTP client (often a Web browser) to the program which generates the web page.</a:t>
            </a:r>
          </a:p>
        </p:txBody>
      </p:sp>
    </p:spTree>
    <p:extLst>
      <p:ext uri="{BB962C8B-B14F-4D97-AF65-F5344CB8AC3E}">
        <p14:creationId xmlns:p14="http://schemas.microsoft.com/office/powerpoint/2010/main" val="199791391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xfrm>
            <a:off x="1150938" y="692150"/>
            <a:ext cx="4556125" cy="3416300"/>
          </a:xfrm>
          <a:ln/>
        </p:spPr>
      </p:sp>
      <p:sp>
        <p:nvSpPr>
          <p:cNvPr id="2508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65112420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26CA0E-D02F-41C2-B5D4-17FF41688627}" type="slidenum">
              <a:rPr lang="en-US" smtClean="0"/>
              <a:pPr/>
              <a:t>142</a:t>
            </a:fld>
            <a:endParaRPr lang="en-US"/>
          </a:p>
        </p:txBody>
      </p:sp>
    </p:spTree>
    <p:extLst>
      <p:ext uri="{BB962C8B-B14F-4D97-AF65-F5344CB8AC3E}">
        <p14:creationId xmlns:p14="http://schemas.microsoft.com/office/powerpoint/2010/main" val="144386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1150938" y="692150"/>
            <a:ext cx="4556125" cy="3416300"/>
          </a:xfrm>
          <a:ln/>
        </p:spPr>
      </p:sp>
      <p:sp>
        <p:nvSpPr>
          <p:cNvPr id="1300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12313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1150938" y="692150"/>
            <a:ext cx="4556125" cy="3416300"/>
          </a:xfrm>
          <a:ln/>
        </p:spPr>
      </p:sp>
      <p:sp>
        <p:nvSpPr>
          <p:cNvPr id="1310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487334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1150938" y="692150"/>
            <a:ext cx="4556125" cy="3416300"/>
          </a:xfrm>
          <a:ln/>
        </p:spPr>
      </p:sp>
      <p:sp>
        <p:nvSpPr>
          <p:cNvPr id="1320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117260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1150938" y="692150"/>
            <a:ext cx="4556125" cy="3416300"/>
          </a:xfrm>
          <a:ln/>
        </p:spPr>
      </p:sp>
      <p:sp>
        <p:nvSpPr>
          <p:cNvPr id="1331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661582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1150938" y="692150"/>
            <a:ext cx="4556125" cy="3416300"/>
          </a:xfrm>
          <a:ln/>
        </p:spPr>
      </p:sp>
      <p:sp>
        <p:nvSpPr>
          <p:cNvPr id="1341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70039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1150938" y="692150"/>
            <a:ext cx="4556125" cy="3416300"/>
          </a:xfrm>
          <a:ln/>
        </p:spPr>
      </p:sp>
      <p:sp>
        <p:nvSpPr>
          <p:cNvPr id="1351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114232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1150938" y="692150"/>
            <a:ext cx="4556125" cy="3416300"/>
          </a:xfrm>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222832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1150938" y="692150"/>
            <a:ext cx="4556125" cy="3416300"/>
          </a:xfrm>
          <a:ln/>
        </p:spPr>
      </p:sp>
      <p:sp>
        <p:nvSpPr>
          <p:cNvPr id="1351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028802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1150938" y="692150"/>
            <a:ext cx="4556125" cy="3416300"/>
          </a:xfrm>
          <a:ln/>
        </p:spPr>
      </p:sp>
      <p:sp>
        <p:nvSpPr>
          <p:cNvPr id="1361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358146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50938" y="692150"/>
            <a:ext cx="4556125" cy="3416300"/>
          </a:xfrm>
          <a:ln/>
        </p:spPr>
      </p:sp>
      <p:sp>
        <p:nvSpPr>
          <p:cNvPr id="1372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274420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1150938" y="692150"/>
            <a:ext cx="4556125" cy="3416300"/>
          </a:xfrm>
          <a:ln/>
        </p:spPr>
      </p:sp>
      <p:sp>
        <p:nvSpPr>
          <p:cNvPr id="1382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200533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86933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xfrm>
            <a:off x="1150938" y="692150"/>
            <a:ext cx="4556125" cy="3416300"/>
          </a:xfrm>
          <a:ln/>
        </p:spPr>
      </p:sp>
      <p:sp>
        <p:nvSpPr>
          <p:cNvPr id="1812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284226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xfrm>
            <a:off x="1150938" y="692150"/>
            <a:ext cx="4556125" cy="3416300"/>
          </a:xfrm>
          <a:ln/>
        </p:spPr>
      </p:sp>
      <p:sp>
        <p:nvSpPr>
          <p:cNvPr id="1853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943970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1150938" y="692150"/>
            <a:ext cx="4556125" cy="3416300"/>
          </a:xfrm>
          <a:ln/>
        </p:spPr>
      </p:sp>
      <p:sp>
        <p:nvSpPr>
          <p:cNvPr id="1873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334227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xfrm>
            <a:off x="1150938" y="692150"/>
            <a:ext cx="4556125" cy="3416300"/>
          </a:xfrm>
          <a:ln/>
        </p:spPr>
      </p:sp>
      <p:sp>
        <p:nvSpPr>
          <p:cNvPr id="1884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802811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1150938" y="692150"/>
            <a:ext cx="4556125" cy="3416300"/>
          </a:xfrm>
          <a:ln/>
        </p:spPr>
      </p:sp>
      <p:sp>
        <p:nvSpPr>
          <p:cNvPr id="1894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263060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xfrm>
            <a:off x="1150938" y="692150"/>
            <a:ext cx="4556125" cy="3416300"/>
          </a:xfrm>
          <a:ln/>
        </p:spPr>
      </p:sp>
      <p:sp>
        <p:nvSpPr>
          <p:cNvPr id="1413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178169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xfrm>
            <a:off x="1150938" y="692150"/>
            <a:ext cx="4556125" cy="3416300"/>
          </a:xfrm>
          <a:ln/>
        </p:spPr>
      </p:sp>
      <p:sp>
        <p:nvSpPr>
          <p:cNvPr id="1904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9030329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xfrm>
            <a:off x="1150938" y="692150"/>
            <a:ext cx="4556125" cy="3416300"/>
          </a:xfrm>
          <a:ln/>
        </p:spPr>
      </p:sp>
      <p:sp>
        <p:nvSpPr>
          <p:cNvPr id="1904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7353549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xfrm>
            <a:off x="1150938" y="692150"/>
            <a:ext cx="4556125" cy="3416300"/>
          </a:xfrm>
          <a:ln/>
        </p:spPr>
      </p:sp>
      <p:sp>
        <p:nvSpPr>
          <p:cNvPr id="1904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0361924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xfrm>
            <a:off x="1150938" y="692150"/>
            <a:ext cx="4556125" cy="3416300"/>
          </a:xfrm>
          <a:ln/>
        </p:spPr>
      </p:sp>
      <p:sp>
        <p:nvSpPr>
          <p:cNvPr id="19149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7206454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xfrm>
            <a:off x="1150938" y="692150"/>
            <a:ext cx="4556125" cy="3416300"/>
          </a:xfrm>
          <a:ln/>
        </p:spPr>
      </p:sp>
      <p:sp>
        <p:nvSpPr>
          <p:cNvPr id="1914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5080521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xfrm>
            <a:off x="1150938" y="692150"/>
            <a:ext cx="4556125" cy="3416300"/>
          </a:xfrm>
          <a:ln/>
        </p:spPr>
      </p:sp>
      <p:sp>
        <p:nvSpPr>
          <p:cNvPr id="1914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4735524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xfrm>
            <a:off x="1150938" y="692150"/>
            <a:ext cx="4556125" cy="3416300"/>
          </a:xfrm>
          <a:ln/>
        </p:spPr>
      </p:sp>
      <p:sp>
        <p:nvSpPr>
          <p:cNvPr id="1925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9283065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xfrm>
            <a:off x="1150938" y="692150"/>
            <a:ext cx="4556125" cy="3416300"/>
          </a:xfrm>
          <a:ln/>
        </p:spPr>
      </p:sp>
      <p:sp>
        <p:nvSpPr>
          <p:cNvPr id="1935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9580998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xfrm>
            <a:off x="1150938" y="692150"/>
            <a:ext cx="4556125" cy="3416300"/>
          </a:xfrm>
          <a:ln/>
        </p:spPr>
      </p:sp>
      <p:sp>
        <p:nvSpPr>
          <p:cNvPr id="1945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050327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xfrm>
            <a:off x="1150938" y="692150"/>
            <a:ext cx="4556125" cy="3416300"/>
          </a:xfrm>
          <a:ln/>
        </p:spPr>
      </p:sp>
      <p:sp>
        <p:nvSpPr>
          <p:cNvPr id="1945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t>Default is 1 digit</a:t>
            </a:r>
          </a:p>
        </p:txBody>
      </p:sp>
    </p:spTree>
    <p:extLst>
      <p:ext uri="{BB962C8B-B14F-4D97-AF65-F5344CB8AC3E}">
        <p14:creationId xmlns:p14="http://schemas.microsoft.com/office/powerpoint/2010/main" val="1914542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xfrm>
            <a:off x="1150938" y="692150"/>
            <a:ext cx="4556125" cy="3416300"/>
          </a:xfrm>
          <a:ln/>
        </p:spPr>
      </p:sp>
      <p:sp>
        <p:nvSpPr>
          <p:cNvPr id="1423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3652301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xfrm>
            <a:off x="1150938" y="692150"/>
            <a:ext cx="4556125" cy="3416300"/>
          </a:xfrm>
          <a:ln/>
        </p:spPr>
      </p:sp>
      <p:sp>
        <p:nvSpPr>
          <p:cNvPr id="1945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The text “Favorite Book” is only for display purposes. See next page for a functional text display to highlight the window field for text input.  Make the text a label for accessibility.</a:t>
            </a:r>
          </a:p>
        </p:txBody>
      </p:sp>
    </p:spTree>
    <p:extLst>
      <p:ext uri="{BB962C8B-B14F-4D97-AF65-F5344CB8AC3E}">
        <p14:creationId xmlns:p14="http://schemas.microsoft.com/office/powerpoint/2010/main" val="15952230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xfrm>
            <a:off x="1150938" y="692150"/>
            <a:ext cx="4556125" cy="3416300"/>
          </a:xfrm>
          <a:ln/>
        </p:spPr>
      </p:sp>
      <p:sp>
        <p:nvSpPr>
          <p:cNvPr id="1945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850993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xfrm>
            <a:off x="1150938" y="692150"/>
            <a:ext cx="4556125" cy="3416300"/>
          </a:xfrm>
          <a:ln/>
        </p:spPr>
      </p:sp>
      <p:sp>
        <p:nvSpPr>
          <p:cNvPr id="1945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1049497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xfrm>
            <a:off x="1150938" y="692150"/>
            <a:ext cx="4556125" cy="3416300"/>
          </a:xfrm>
          <a:ln/>
        </p:spPr>
      </p:sp>
      <p:sp>
        <p:nvSpPr>
          <p:cNvPr id="1945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7311298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xfrm>
            <a:off x="1150938" y="692150"/>
            <a:ext cx="4556125" cy="3416300"/>
          </a:xfrm>
          <a:ln/>
        </p:spPr>
      </p:sp>
      <p:sp>
        <p:nvSpPr>
          <p:cNvPr id="1955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t>TEXTARE tag can hold an unlimited number of characters.</a:t>
            </a:r>
          </a:p>
        </p:txBody>
      </p:sp>
    </p:spTree>
    <p:extLst>
      <p:ext uri="{BB962C8B-B14F-4D97-AF65-F5344CB8AC3E}">
        <p14:creationId xmlns:p14="http://schemas.microsoft.com/office/powerpoint/2010/main" val="9145245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xfrm>
            <a:off x="1150938" y="692150"/>
            <a:ext cx="4556125" cy="3416300"/>
          </a:xfrm>
          <a:ln/>
        </p:spPr>
      </p:sp>
      <p:sp>
        <p:nvSpPr>
          <p:cNvPr id="1945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0067234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xfrm>
            <a:off x="1150938" y="692150"/>
            <a:ext cx="4556125" cy="3416300"/>
          </a:xfrm>
          <a:ln/>
        </p:spPr>
      </p:sp>
      <p:sp>
        <p:nvSpPr>
          <p:cNvPr id="1945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6734730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xfrm>
            <a:off x="1150938" y="692150"/>
            <a:ext cx="4556125" cy="3416300"/>
          </a:xfrm>
          <a:ln/>
        </p:spPr>
      </p:sp>
      <p:sp>
        <p:nvSpPr>
          <p:cNvPr id="1966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6543001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xfrm>
            <a:off x="1150938" y="692150"/>
            <a:ext cx="4556125" cy="3416300"/>
          </a:xfrm>
          <a:ln/>
        </p:spPr>
      </p:sp>
      <p:sp>
        <p:nvSpPr>
          <p:cNvPr id="1976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9941808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1150938" y="692150"/>
            <a:ext cx="4556125" cy="3416300"/>
          </a:xfrm>
          <a:ln/>
        </p:spPr>
      </p:sp>
      <p:sp>
        <p:nvSpPr>
          <p:cNvPr id="1986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769668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xfrm>
            <a:off x="1150938" y="692150"/>
            <a:ext cx="4556125" cy="3416300"/>
          </a:xfrm>
          <a:ln/>
        </p:spPr>
      </p:sp>
      <p:sp>
        <p:nvSpPr>
          <p:cNvPr id="1433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6539371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xfrm>
            <a:off x="1150938" y="692150"/>
            <a:ext cx="4556125" cy="3416300"/>
          </a:xfrm>
          <a:ln/>
        </p:spPr>
      </p:sp>
      <p:sp>
        <p:nvSpPr>
          <p:cNvPr id="1996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8878508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xfrm>
            <a:off x="1150938" y="692150"/>
            <a:ext cx="4556125" cy="3416300"/>
          </a:xfrm>
          <a:ln/>
        </p:spPr>
      </p:sp>
      <p:sp>
        <p:nvSpPr>
          <p:cNvPr id="2007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t>With “password,” use post to protect sensitive information.</a:t>
            </a:r>
          </a:p>
        </p:txBody>
      </p:sp>
    </p:spTree>
    <p:extLst>
      <p:ext uri="{BB962C8B-B14F-4D97-AF65-F5344CB8AC3E}">
        <p14:creationId xmlns:p14="http://schemas.microsoft.com/office/powerpoint/2010/main" val="30965342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xfrm>
            <a:off x="1150938" y="692150"/>
            <a:ext cx="4556125" cy="3416300"/>
          </a:xfrm>
          <a:ln/>
        </p:spPr>
      </p:sp>
      <p:sp>
        <p:nvSpPr>
          <p:cNvPr id="2007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4826586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xfrm>
            <a:off x="1150938" y="692150"/>
            <a:ext cx="4556125" cy="3416300"/>
          </a:xfrm>
          <a:ln/>
        </p:spPr>
      </p:sp>
      <p:sp>
        <p:nvSpPr>
          <p:cNvPr id="2007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508106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xfrm>
            <a:off x="1150938" y="692150"/>
            <a:ext cx="4556125" cy="3416300"/>
          </a:xfrm>
          <a:ln/>
        </p:spPr>
      </p:sp>
      <p:sp>
        <p:nvSpPr>
          <p:cNvPr id="2017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1287531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50938" y="692150"/>
            <a:ext cx="4556125" cy="3416300"/>
          </a:xfrm>
          <a:ln/>
        </p:spPr>
      </p:sp>
      <p:sp>
        <p:nvSpPr>
          <p:cNvPr id="2027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1174463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xfrm>
            <a:off x="1150938" y="692150"/>
            <a:ext cx="4556125" cy="3416300"/>
          </a:xfrm>
          <a:ln/>
        </p:spPr>
      </p:sp>
      <p:sp>
        <p:nvSpPr>
          <p:cNvPr id="2037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t>A browser has an embedded engine sometimes called a “JavaScript virtual machine.”  A JavaScript program runs automatically as the page loads.</a:t>
            </a:r>
          </a:p>
          <a:p>
            <a:r>
              <a:rPr lang="en-US" dirty="0"/>
              <a:t>There can be many &lt;SCRIPT&gt;…&lt;/SCRIPT&gt; tags in a document</a:t>
            </a:r>
          </a:p>
        </p:txBody>
      </p:sp>
    </p:spTree>
    <p:extLst>
      <p:ext uri="{BB962C8B-B14F-4D97-AF65-F5344CB8AC3E}">
        <p14:creationId xmlns:p14="http://schemas.microsoft.com/office/powerpoint/2010/main" val="36944980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xfrm>
            <a:off x="1150938" y="692150"/>
            <a:ext cx="4556125" cy="3416300"/>
          </a:xfrm>
          <a:ln/>
        </p:spPr>
      </p:sp>
      <p:sp>
        <p:nvSpPr>
          <p:cNvPr id="2037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0666434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xfrm>
            <a:off x="1150938" y="692150"/>
            <a:ext cx="4556125" cy="3416300"/>
          </a:xfrm>
          <a:ln/>
        </p:spPr>
      </p:sp>
      <p:sp>
        <p:nvSpPr>
          <p:cNvPr id="2048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7631368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1150938" y="692150"/>
            <a:ext cx="4556125" cy="3416300"/>
          </a:xfrm>
          <a:ln/>
        </p:spPr>
      </p:sp>
      <p:sp>
        <p:nvSpPr>
          <p:cNvPr id="2058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014821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xfrm>
            <a:off x="1150938" y="692150"/>
            <a:ext cx="4556125" cy="3416300"/>
          </a:xfrm>
          <a:ln/>
        </p:spPr>
      </p:sp>
      <p:sp>
        <p:nvSpPr>
          <p:cNvPr id="1443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4250643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xfrm>
            <a:off x="1150938" y="692150"/>
            <a:ext cx="4556125" cy="3416300"/>
          </a:xfrm>
          <a:ln/>
        </p:spPr>
      </p:sp>
      <p:sp>
        <p:nvSpPr>
          <p:cNvPr id="2068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1518136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xfrm>
            <a:off x="1150938" y="692150"/>
            <a:ext cx="4556125" cy="3416300"/>
          </a:xfrm>
          <a:ln/>
        </p:spPr>
      </p:sp>
      <p:sp>
        <p:nvSpPr>
          <p:cNvPr id="2078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just">
              <a:buFont typeface="Arial" panose="020B0604020202020204" pitchFamily="34" charset="0"/>
              <a:buChar char="•"/>
            </a:pPr>
            <a:r>
              <a:rPr lang="en-US" b="0" i="0" u="sng" strike="noStrike" dirty="0">
                <a:solidFill>
                  <a:srgbClr val="008000"/>
                </a:solidFill>
                <a:effectLst/>
                <a:latin typeface="questrial"/>
                <a:hlinkClick r:id="rId3">
                  <a:extLst>
                    <a:ext uri="{A12FA001-AC4F-418D-AE19-62706E023703}">
                      <ahyp:hlinkClr xmlns:ahyp="http://schemas.microsoft.com/office/drawing/2018/hyperlinkcolor" val="tx"/>
                    </a:ext>
                  </a:extLst>
                </a:hlinkClick>
              </a:rPr>
              <a:t>While loop</a:t>
            </a:r>
            <a:r>
              <a:rPr lang="en-US" b="0" i="0" u="none" strike="noStrike" dirty="0">
                <a:solidFill>
                  <a:srgbClr val="333333"/>
                </a:solidFill>
                <a:effectLst/>
                <a:latin typeface="questrial"/>
              </a:rPr>
              <a:t>, the condition tested at the beginning of the loop, and if the condition is True, statements inside the loop will execute. It means the While loop executes the code block </a:t>
            </a:r>
            <a:r>
              <a:rPr lang="en-US" b="1" i="0" u="none" strike="noStrike" dirty="0">
                <a:solidFill>
                  <a:srgbClr val="333333"/>
                </a:solidFill>
                <a:effectLst/>
                <a:latin typeface="questrial"/>
              </a:rPr>
              <a:t>only</a:t>
            </a:r>
            <a:r>
              <a:rPr lang="en-US" b="0" i="0" u="none" strike="noStrike" dirty="0">
                <a:solidFill>
                  <a:srgbClr val="333333"/>
                </a:solidFill>
                <a:effectLst/>
                <a:latin typeface="questrial"/>
              </a:rPr>
              <a:t> if the condition is True.</a:t>
            </a:r>
          </a:p>
          <a:p>
            <a:pPr algn="just">
              <a:buFont typeface="Arial" panose="020B0604020202020204" pitchFamily="34" charset="0"/>
              <a:buChar char="•"/>
            </a:pPr>
            <a:r>
              <a:rPr lang="en-US" b="0" i="0" u="none" strike="noStrike" dirty="0">
                <a:solidFill>
                  <a:srgbClr val="333333"/>
                </a:solidFill>
                <a:effectLst/>
                <a:latin typeface="questrial"/>
              </a:rPr>
              <a:t>At the end of the loop, the </a:t>
            </a:r>
            <a:r>
              <a:rPr lang="en-US" b="0" i="0" u="none" strike="noStrike" dirty="0">
                <a:solidFill>
                  <a:srgbClr val="DE3233"/>
                </a:solidFill>
                <a:effectLst/>
                <a:latin typeface="questrial"/>
                <a:hlinkClick r:id="rId4">
                  <a:extLst>
                    <a:ext uri="{A12FA001-AC4F-418D-AE19-62706E023703}">
                      <ahyp:hlinkClr xmlns:ahyp="http://schemas.microsoft.com/office/drawing/2018/hyperlinkcolor" val="tx"/>
                    </a:ext>
                  </a:extLst>
                </a:hlinkClick>
              </a:rPr>
              <a:t>Do While loop</a:t>
            </a:r>
            <a:r>
              <a:rPr lang="en-US" b="0" i="0" u="none" strike="noStrike" dirty="0">
                <a:solidFill>
                  <a:srgbClr val="333333"/>
                </a:solidFill>
                <a:effectLst/>
                <a:latin typeface="questrial"/>
              </a:rPr>
              <a:t> tests the condition. So, Do While executes the statements in the code block at least once even if the condition Fails.</a:t>
            </a:r>
          </a:p>
          <a:p>
            <a:endParaRPr lang="en-US" dirty="0"/>
          </a:p>
        </p:txBody>
      </p:sp>
    </p:spTree>
    <p:extLst>
      <p:ext uri="{BB962C8B-B14F-4D97-AF65-F5344CB8AC3E}">
        <p14:creationId xmlns:p14="http://schemas.microsoft.com/office/powerpoint/2010/main" val="10003790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xfrm>
            <a:off x="1150938" y="692150"/>
            <a:ext cx="4556125" cy="3416300"/>
          </a:xfrm>
          <a:ln/>
        </p:spPr>
      </p:sp>
      <p:sp>
        <p:nvSpPr>
          <p:cNvPr id="21094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5440695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xfrm>
            <a:off x="1150938" y="692150"/>
            <a:ext cx="4556125" cy="3416300"/>
          </a:xfrm>
          <a:ln/>
        </p:spPr>
      </p:sp>
      <p:sp>
        <p:nvSpPr>
          <p:cNvPr id="2109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6191413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xfrm>
            <a:off x="1150938" y="692150"/>
            <a:ext cx="4556125" cy="3416300"/>
          </a:xfrm>
          <a:ln/>
        </p:spPr>
      </p:sp>
      <p:sp>
        <p:nvSpPr>
          <p:cNvPr id="2088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0575145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xfrm>
            <a:off x="1150938" y="692150"/>
            <a:ext cx="4556125" cy="3416300"/>
          </a:xfrm>
          <a:ln/>
        </p:spPr>
      </p:sp>
      <p:sp>
        <p:nvSpPr>
          <p:cNvPr id="2099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0" i="0" dirty="0">
                <a:solidFill>
                  <a:srgbClr val="232629"/>
                </a:solidFill>
                <a:effectLst/>
                <a:latin typeface="-apple-system"/>
              </a:rPr>
              <a:t>Usually, a submit button works fine without a </a:t>
            </a:r>
            <a:r>
              <a:rPr lang="en-US" dirty="0"/>
              <a:t>name</a:t>
            </a:r>
            <a:r>
              <a:rPr lang="en-US" b="0" i="0" dirty="0">
                <a:solidFill>
                  <a:srgbClr val="232629"/>
                </a:solidFill>
                <a:effectLst/>
                <a:latin typeface="-apple-system"/>
              </a:rPr>
              <a:t> attribute. However, there are occasions where there's a need to have two submit buttons for the same form, hence making use of the </a:t>
            </a:r>
            <a:r>
              <a:rPr lang="en-US" dirty="0"/>
              <a:t>name</a:t>
            </a:r>
            <a:r>
              <a:rPr lang="en-US" b="0" i="0" dirty="0">
                <a:solidFill>
                  <a:srgbClr val="232629"/>
                </a:solidFill>
                <a:effectLst/>
                <a:latin typeface="-apple-system"/>
              </a:rPr>
              <a:t> attribute to identify which button was clicked on the server side.</a:t>
            </a:r>
          </a:p>
          <a:p>
            <a:endParaRPr lang="en-US" dirty="0"/>
          </a:p>
          <a:p>
            <a:r>
              <a:rPr lang="en-US" dirty="0" err="1"/>
              <a:t>TableOfContents</a:t>
            </a:r>
            <a:r>
              <a:rPr lang="en-US" dirty="0"/>
              <a:t> program in the middle tier will receive the data in the form for server-side processing</a:t>
            </a:r>
          </a:p>
          <a:p>
            <a:r>
              <a:rPr lang="en-US" dirty="0"/>
              <a:t>Use </a:t>
            </a:r>
            <a:r>
              <a:rPr lang="en-US" dirty="0" err="1"/>
              <a:t>addEventListener</a:t>
            </a:r>
            <a:r>
              <a:rPr lang="en-US" dirty="0"/>
              <a:t>()</a:t>
            </a:r>
            <a:r>
              <a:rPr lang="en-US" baseline="0" dirty="0"/>
              <a:t> to add many events on the same button. https://www.w3schools.com/js/tryit.asp?filename=tryjs_addeventlistener_add_many2)</a:t>
            </a:r>
            <a:endParaRPr lang="en-US" dirty="0"/>
          </a:p>
        </p:txBody>
      </p:sp>
    </p:spTree>
    <p:extLst>
      <p:ext uri="{BB962C8B-B14F-4D97-AF65-F5344CB8AC3E}">
        <p14:creationId xmlns:p14="http://schemas.microsoft.com/office/powerpoint/2010/main" val="6077586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xfrm>
            <a:off x="1150938" y="692150"/>
            <a:ext cx="4556125" cy="3416300"/>
          </a:xfrm>
          <a:ln/>
        </p:spPr>
      </p:sp>
      <p:sp>
        <p:nvSpPr>
          <p:cNvPr id="2119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0233849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xfrm>
            <a:off x="1150938" y="692150"/>
            <a:ext cx="4556125" cy="3416300"/>
          </a:xfrm>
          <a:ln/>
        </p:spPr>
      </p:sp>
      <p:sp>
        <p:nvSpPr>
          <p:cNvPr id="2119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1919484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xfrm>
            <a:off x="1150938" y="692150"/>
            <a:ext cx="4556125" cy="3416300"/>
          </a:xfrm>
          <a:ln/>
        </p:spPr>
      </p:sp>
      <p:sp>
        <p:nvSpPr>
          <p:cNvPr id="2129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1392179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xfrm>
            <a:off x="1150938" y="692150"/>
            <a:ext cx="4556125" cy="3416300"/>
          </a:xfrm>
          <a:ln/>
        </p:spPr>
      </p:sp>
      <p:sp>
        <p:nvSpPr>
          <p:cNvPr id="2129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422866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xfrm>
            <a:off x="1150938" y="692150"/>
            <a:ext cx="4556125" cy="3416300"/>
          </a:xfrm>
          <a:ln/>
        </p:spPr>
      </p:sp>
      <p:sp>
        <p:nvSpPr>
          <p:cNvPr id="1454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0696668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xfrm>
            <a:off x="1150938" y="692150"/>
            <a:ext cx="4556125" cy="3416300"/>
          </a:xfrm>
          <a:ln/>
        </p:spPr>
      </p:sp>
      <p:sp>
        <p:nvSpPr>
          <p:cNvPr id="2140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5538618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xfrm>
            <a:off x="1150938" y="692150"/>
            <a:ext cx="4556125" cy="3416300"/>
          </a:xfrm>
          <a:ln/>
        </p:spPr>
      </p:sp>
      <p:sp>
        <p:nvSpPr>
          <p:cNvPr id="2140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0019751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xfrm>
            <a:off x="1150938" y="692150"/>
            <a:ext cx="4556125" cy="3416300"/>
          </a:xfrm>
          <a:ln/>
        </p:spPr>
      </p:sp>
      <p:sp>
        <p:nvSpPr>
          <p:cNvPr id="2150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200" b="0" i="0" kern="1200" dirty="0">
                <a:solidFill>
                  <a:schemeClr val="tx1"/>
                </a:solidFill>
                <a:effectLst/>
                <a:latin typeface="+mn-lt"/>
                <a:ea typeface="+mn-ea"/>
                <a:cs typeface="+mn-cs"/>
              </a:rPr>
              <a:t>A CSS pixel (“px”) is </a:t>
            </a:r>
            <a:r>
              <a:rPr lang="en-US" sz="1200" b="0" i="1" kern="1200" dirty="0">
                <a:solidFill>
                  <a:schemeClr val="tx1"/>
                </a:solidFill>
                <a:effectLst/>
                <a:latin typeface="+mn-lt"/>
                <a:ea typeface="+mn-ea"/>
                <a:cs typeface="+mn-cs"/>
              </a:rPr>
              <a:t>not necessarily</a:t>
            </a:r>
            <a:r>
              <a:rPr lang="en-US" sz="1200" b="0" i="0" kern="1200" dirty="0">
                <a:solidFill>
                  <a:schemeClr val="tx1"/>
                </a:solidFill>
                <a:effectLst/>
                <a:latin typeface="+mn-lt"/>
                <a:ea typeface="+mn-ea"/>
                <a:cs typeface="+mn-cs"/>
              </a:rPr>
              <a:t> exactly the same size as a single pixel on your display. </a:t>
            </a:r>
            <a:endParaRPr lang="en-US" dirty="0"/>
          </a:p>
        </p:txBody>
      </p:sp>
    </p:spTree>
    <p:extLst>
      <p:ext uri="{BB962C8B-B14F-4D97-AF65-F5344CB8AC3E}">
        <p14:creationId xmlns:p14="http://schemas.microsoft.com/office/powerpoint/2010/main" val="42340864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xfrm>
            <a:off x="1150938" y="692150"/>
            <a:ext cx="4556125" cy="3416300"/>
          </a:xfrm>
          <a:ln/>
        </p:spPr>
      </p:sp>
      <p:sp>
        <p:nvSpPr>
          <p:cNvPr id="2160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6923597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xfrm>
            <a:off x="1150938" y="692150"/>
            <a:ext cx="4556125" cy="3416300"/>
          </a:xfrm>
          <a:ln/>
        </p:spPr>
      </p:sp>
      <p:sp>
        <p:nvSpPr>
          <p:cNvPr id="2170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3907027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1150938" y="692150"/>
            <a:ext cx="4556125" cy="3416300"/>
          </a:xfrm>
          <a:ln/>
        </p:spPr>
      </p:sp>
      <p:sp>
        <p:nvSpPr>
          <p:cNvPr id="2181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17108037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xfrm>
            <a:off x="1150938" y="692150"/>
            <a:ext cx="4556125" cy="3416300"/>
          </a:xfrm>
          <a:ln/>
        </p:spPr>
      </p:sp>
      <p:sp>
        <p:nvSpPr>
          <p:cNvPr id="2191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58619092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xfrm>
            <a:off x="1150938" y="692150"/>
            <a:ext cx="4556125" cy="3416300"/>
          </a:xfrm>
          <a:ln/>
        </p:spPr>
      </p:sp>
      <p:sp>
        <p:nvSpPr>
          <p:cNvPr id="2201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6635373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xfrm>
            <a:off x="1150938" y="692150"/>
            <a:ext cx="4556125" cy="3416300"/>
          </a:xfrm>
          <a:ln/>
        </p:spPr>
      </p:sp>
      <p:sp>
        <p:nvSpPr>
          <p:cNvPr id="2211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7288558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xfrm>
            <a:off x="1150938" y="692150"/>
            <a:ext cx="4556125" cy="3416300"/>
          </a:xfrm>
          <a:ln/>
        </p:spPr>
      </p:sp>
      <p:sp>
        <p:nvSpPr>
          <p:cNvPr id="2222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238724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xfrm>
            <a:off x="1150938" y="692150"/>
            <a:ext cx="4556125" cy="3416300"/>
          </a:xfrm>
          <a:ln/>
        </p:spPr>
      </p:sp>
      <p:sp>
        <p:nvSpPr>
          <p:cNvPr id="1454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247133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xfrm>
            <a:off x="1150938" y="692150"/>
            <a:ext cx="4556125" cy="3416300"/>
          </a:xfrm>
          <a:ln/>
        </p:spPr>
      </p:sp>
      <p:sp>
        <p:nvSpPr>
          <p:cNvPr id="2232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65138438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xfrm>
            <a:off x="1150938" y="692150"/>
            <a:ext cx="4556125" cy="3416300"/>
          </a:xfrm>
          <a:ln/>
        </p:spPr>
      </p:sp>
      <p:sp>
        <p:nvSpPr>
          <p:cNvPr id="2232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43378620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xfrm>
            <a:off x="1150938" y="692150"/>
            <a:ext cx="4556125" cy="3416300"/>
          </a:xfrm>
          <a:ln/>
        </p:spPr>
      </p:sp>
      <p:sp>
        <p:nvSpPr>
          <p:cNvPr id="2232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3617996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xfrm>
            <a:off x="1150938" y="692150"/>
            <a:ext cx="4556125" cy="3416300"/>
          </a:xfrm>
          <a:ln/>
        </p:spPr>
      </p:sp>
      <p:sp>
        <p:nvSpPr>
          <p:cNvPr id="2252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97451695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xfrm>
            <a:off x="1150938" y="692150"/>
            <a:ext cx="4556125" cy="3416300"/>
          </a:xfrm>
          <a:ln/>
        </p:spPr>
      </p:sp>
      <p:sp>
        <p:nvSpPr>
          <p:cNvPr id="2252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25892113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xfrm>
            <a:off x="1150938" y="692150"/>
            <a:ext cx="4556125" cy="3416300"/>
          </a:xfrm>
          <a:ln/>
        </p:spPr>
      </p:sp>
      <p:sp>
        <p:nvSpPr>
          <p:cNvPr id="2263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1641693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xfrm>
            <a:off x="1150938" y="692150"/>
            <a:ext cx="4556125" cy="3416300"/>
          </a:xfrm>
          <a:ln/>
        </p:spPr>
      </p:sp>
      <p:sp>
        <p:nvSpPr>
          <p:cNvPr id="2273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58128651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xfrm>
            <a:off x="1150938" y="692150"/>
            <a:ext cx="4556125" cy="3416300"/>
          </a:xfrm>
          <a:ln/>
        </p:spPr>
      </p:sp>
      <p:sp>
        <p:nvSpPr>
          <p:cNvPr id="2273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85666317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xfrm>
            <a:off x="1150938" y="692150"/>
            <a:ext cx="4556125" cy="3416300"/>
          </a:xfrm>
          <a:ln/>
        </p:spPr>
      </p:sp>
      <p:sp>
        <p:nvSpPr>
          <p:cNvPr id="2273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81374236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xfrm>
            <a:off x="1150938" y="692150"/>
            <a:ext cx="4556125" cy="3416300"/>
          </a:xfrm>
          <a:ln/>
        </p:spPr>
      </p:sp>
      <p:sp>
        <p:nvSpPr>
          <p:cNvPr id="2416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971742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xfrm>
            <a:off x="1150938" y="692150"/>
            <a:ext cx="4556125" cy="3416300"/>
          </a:xfrm>
          <a:ln/>
        </p:spPr>
      </p:sp>
      <p:sp>
        <p:nvSpPr>
          <p:cNvPr id="1454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35285308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xfrm>
            <a:off x="1150938" y="692150"/>
            <a:ext cx="4556125" cy="3416300"/>
          </a:xfrm>
          <a:ln/>
        </p:spPr>
      </p:sp>
      <p:sp>
        <p:nvSpPr>
          <p:cNvPr id="2283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89217120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xfrm>
            <a:off x="1150938" y="692150"/>
            <a:ext cx="4556125" cy="3416300"/>
          </a:xfrm>
          <a:ln/>
        </p:spPr>
      </p:sp>
      <p:sp>
        <p:nvSpPr>
          <p:cNvPr id="2293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08427585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xfrm>
            <a:off x="1150938" y="692150"/>
            <a:ext cx="4556125" cy="3416300"/>
          </a:xfrm>
          <a:ln/>
        </p:spPr>
      </p:sp>
      <p:sp>
        <p:nvSpPr>
          <p:cNvPr id="2293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65550199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xfrm>
            <a:off x="1150938" y="692150"/>
            <a:ext cx="4556125" cy="3416300"/>
          </a:xfrm>
          <a:ln/>
        </p:spPr>
      </p:sp>
      <p:sp>
        <p:nvSpPr>
          <p:cNvPr id="2293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8424234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xfrm>
            <a:off x="1150938" y="692150"/>
            <a:ext cx="4556125" cy="3416300"/>
          </a:xfrm>
          <a:ln/>
        </p:spPr>
      </p:sp>
      <p:sp>
        <p:nvSpPr>
          <p:cNvPr id="2304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t>When a servlet container calls a servlet because of a requested page, it starts with the service() method, whose default behavior is to call one of the following methods based on the HTTP transfer method:  Service() calls </a:t>
            </a:r>
            <a:r>
              <a:rPr lang="en-US" dirty="0" err="1"/>
              <a:t>doGet</a:t>
            </a:r>
            <a:r>
              <a:rPr lang="en-US" dirty="0"/>
              <a:t>() for a HTTP GET request, and it calls </a:t>
            </a:r>
            <a:r>
              <a:rPr lang="en-US" dirty="0" err="1"/>
              <a:t>doPost</a:t>
            </a:r>
            <a:r>
              <a:rPr lang="en-US" dirty="0"/>
              <a:t>() for a HTTP POST request.  This automatic dispatching allows the </a:t>
            </a:r>
            <a:r>
              <a:rPr lang="en-US" dirty="0" err="1"/>
              <a:t>servlet</a:t>
            </a:r>
            <a:r>
              <a:rPr lang="en-US" dirty="0"/>
              <a:t> to perform different tasks on the request data depending on the HTTP transfer method.</a:t>
            </a:r>
          </a:p>
        </p:txBody>
      </p:sp>
    </p:spTree>
    <p:extLst>
      <p:ext uri="{BB962C8B-B14F-4D97-AF65-F5344CB8AC3E}">
        <p14:creationId xmlns:p14="http://schemas.microsoft.com/office/powerpoint/2010/main" val="347187582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xfrm>
            <a:off x="1150938" y="692150"/>
            <a:ext cx="4556125" cy="3416300"/>
          </a:xfrm>
          <a:ln/>
        </p:spPr>
      </p:sp>
      <p:sp>
        <p:nvSpPr>
          <p:cNvPr id="2314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17679402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xfrm>
            <a:off x="1150938" y="692150"/>
            <a:ext cx="4556125" cy="3416300"/>
          </a:xfrm>
          <a:ln/>
        </p:spPr>
      </p:sp>
      <p:sp>
        <p:nvSpPr>
          <p:cNvPr id="2314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9594836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xfrm>
            <a:off x="1150938" y="692150"/>
            <a:ext cx="4556125" cy="3416300"/>
          </a:xfrm>
          <a:ln/>
        </p:spPr>
      </p:sp>
      <p:sp>
        <p:nvSpPr>
          <p:cNvPr id="2324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t>Web container is part of the application server.  However, Tomcat is a standalone software.  EJB = “Enterprise JavaBeans”</a:t>
            </a:r>
          </a:p>
        </p:txBody>
      </p:sp>
    </p:spTree>
    <p:extLst>
      <p:ext uri="{BB962C8B-B14F-4D97-AF65-F5344CB8AC3E}">
        <p14:creationId xmlns:p14="http://schemas.microsoft.com/office/powerpoint/2010/main" val="25864735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1150938" y="692150"/>
            <a:ext cx="4556125" cy="3416300"/>
          </a:xfrm>
          <a:ln/>
        </p:spPr>
      </p:sp>
      <p:sp>
        <p:nvSpPr>
          <p:cNvPr id="1392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34329226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a:xfrm>
            <a:off x="1150938" y="692150"/>
            <a:ext cx="4556125" cy="3416300"/>
          </a:xfrm>
          <a:ln/>
        </p:spPr>
      </p:sp>
      <p:sp>
        <p:nvSpPr>
          <p:cNvPr id="2365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421139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19100"/>
            <a:ext cx="8001000" cy="1104900"/>
          </a:xfrm>
        </p:spPr>
        <p:txBody>
          <a:bodyPr/>
          <a:lstStyle/>
          <a:p>
            <a:r>
              <a:rPr lang="en-US"/>
              <a:t>Click to edit Master title style</a:t>
            </a:r>
          </a:p>
        </p:txBody>
      </p:sp>
      <p:sp>
        <p:nvSpPr>
          <p:cNvPr id="3" name="Text Placeholder 2"/>
          <p:cNvSpPr>
            <a:spLocks noGrp="1"/>
          </p:cNvSpPr>
          <p:nvPr>
            <p:ph type="body" sz="half" idx="1"/>
          </p:nvPr>
        </p:nvSpPr>
        <p:spPr>
          <a:xfrm>
            <a:off x="609600" y="1752600"/>
            <a:ext cx="39243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752600"/>
            <a:ext cx="39243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4114800"/>
            <a:ext cx="39243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8952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104.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notesSlide" Target="../notesSlides/notesSlide104.xml"/><Relationship Id="rId1" Type="http://schemas.openxmlformats.org/officeDocument/2006/relationships/slideLayout" Target="../slideLayouts/slideLayout12.xml"/><Relationship Id="rId4" Type="http://schemas.openxmlformats.org/officeDocument/2006/relationships/image" Target="../media/image62.png"/></Relationships>
</file>

<file path=ppt/slides/_rels/slide106.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notesSlide" Target="../notesSlides/notesSlide105.xml"/><Relationship Id="rId1" Type="http://schemas.openxmlformats.org/officeDocument/2006/relationships/slideLayout" Target="../slideLayouts/slideLayout12.xml"/><Relationship Id="rId4" Type="http://schemas.openxmlformats.org/officeDocument/2006/relationships/image" Target="../media/image62.png"/></Relationships>
</file>

<file path=ppt/slides/_rels/slide107.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90.png"/><Relationship Id="rId2" Type="http://schemas.openxmlformats.org/officeDocument/2006/relationships/notesSlide" Target="../notesSlides/notesSlide106.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108.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hyperlink" Target="http://www.bookstore.com/" TargetMode="External"/><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11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13.xml"/><Relationship Id="rId1" Type="http://schemas.openxmlformats.org/officeDocument/2006/relationships/slideLayout" Target="../slideLayouts/slideLayout2.xml"/><Relationship Id="rId6" Type="http://schemas.openxmlformats.org/officeDocument/2006/relationships/image" Target="../media/image97.jpeg"/><Relationship Id="rId5" Type="http://schemas.openxmlformats.org/officeDocument/2006/relationships/image" Target="../media/image94.png"/><Relationship Id="rId4" Type="http://schemas.openxmlformats.org/officeDocument/2006/relationships/image" Target="../media/image96.pn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image" Target="../media/image9.jpeg"/></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s.ucf.edu/~kienhua/class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4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w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54.wmf"/><Relationship Id="rId4" Type="http://schemas.openxmlformats.org/officeDocument/2006/relationships/image" Target="../media/image8.WMF"/></Relationships>
</file>

<file path=ppt/slides/_rels/slide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54.wmf"/><Relationship Id="rId4" Type="http://schemas.openxmlformats.org/officeDocument/2006/relationships/image" Target="../media/image8.WMF"/></Relationships>
</file>

<file path=ppt/slides/_rels/slide6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8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8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8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8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8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8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8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8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notesSlide" Target="../notesSlides/notesSlide89.xml"/><Relationship Id="rId1" Type="http://schemas.openxmlformats.org/officeDocument/2006/relationships/slideLayout" Target="../slideLayouts/slideLayout12.xml"/><Relationship Id="rId4" Type="http://schemas.openxmlformats.org/officeDocument/2006/relationships/image" Target="../media/image62.png"/></Relationships>
</file>

<file path=ppt/slides/_rels/slide9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90.xml"/><Relationship Id="rId1" Type="http://schemas.openxmlformats.org/officeDocument/2006/relationships/slideLayout" Target="../slideLayouts/slideLayout4.xml"/><Relationship Id="rId4" Type="http://schemas.openxmlformats.org/officeDocument/2006/relationships/image" Target="../media/image68.png"/></Relationships>
</file>

<file path=ppt/slides/_rels/slide9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8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sdgraphics.com/file/internet-concept-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362200"/>
            <a:ext cx="7772400" cy="1470025"/>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7200" b="1" spc="50" dirty="0">
                <a:ln w="11430"/>
                <a:solidFill>
                  <a:srgbClr val="77933C"/>
                </a:solidFill>
                <a:effectLst>
                  <a:outerShdw blurRad="76200" dist="50800" dir="5400000" algn="tl" rotWithShape="0">
                    <a:srgbClr val="000000">
                      <a:alpha val="65000"/>
                    </a:srgbClr>
                  </a:outerShdw>
                </a:effectLst>
              </a:rPr>
              <a:t>Internet Computing</a:t>
            </a:r>
          </a:p>
        </p:txBody>
      </p:sp>
    </p:spTree>
    <p:extLst>
      <p:ext uri="{BB962C8B-B14F-4D97-AF65-F5344CB8AC3E}">
        <p14:creationId xmlns:p14="http://schemas.microsoft.com/office/powerpoint/2010/main" val="4185154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t>HTML:  Basic Contructs </a:t>
            </a:r>
          </a:p>
        </p:txBody>
      </p:sp>
      <p:sp>
        <p:nvSpPr>
          <p:cNvPr id="19459" name="Content Placeholder 2"/>
          <p:cNvSpPr>
            <a:spLocks noGrp="1"/>
          </p:cNvSpPr>
          <p:nvPr>
            <p:ph idx="1"/>
          </p:nvPr>
        </p:nvSpPr>
        <p:spPr>
          <a:xfrm>
            <a:off x="609600" y="1524000"/>
            <a:ext cx="8001000" cy="4800600"/>
          </a:xfrm>
        </p:spPr>
        <p:txBody>
          <a:bodyPr>
            <a:normAutofit lnSpcReduction="10000"/>
          </a:bodyPr>
          <a:lstStyle/>
          <a:p>
            <a:pPr>
              <a:buFont typeface="Wingdings" pitchFamily="2" charset="2"/>
              <a:buNone/>
            </a:pPr>
            <a:r>
              <a:rPr lang="en-US" sz="2400">
                <a:latin typeface="Calibri" pitchFamily="34" charset="0"/>
              </a:rPr>
              <a:t>&lt;html&gt;</a:t>
            </a:r>
          </a:p>
          <a:p>
            <a:pPr>
              <a:buFont typeface="Wingdings" pitchFamily="2" charset="2"/>
              <a:buNone/>
            </a:pPr>
            <a:r>
              <a:rPr lang="en-US" sz="2400">
                <a:latin typeface="Calibri" pitchFamily="34" charset="0"/>
              </a:rPr>
              <a:t>&lt;head&gt;</a:t>
            </a:r>
          </a:p>
          <a:p>
            <a:pPr>
              <a:buFont typeface="Wingdings" pitchFamily="2" charset="2"/>
              <a:buNone/>
            </a:pPr>
            <a:r>
              <a:rPr lang="en-US" sz="2400">
                <a:latin typeface="Calibri" pitchFamily="34" charset="0"/>
              </a:rPr>
              <a:t>…</a:t>
            </a:r>
          </a:p>
          <a:p>
            <a:pPr>
              <a:buFont typeface="Wingdings" pitchFamily="2" charset="2"/>
              <a:buNone/>
            </a:pPr>
            <a:r>
              <a:rPr lang="en-US" sz="2400">
                <a:latin typeface="Calibri" pitchFamily="34" charset="0"/>
              </a:rPr>
              <a:t>&lt;/head&gt;</a:t>
            </a:r>
          </a:p>
          <a:p>
            <a:pPr>
              <a:buFont typeface="Wingdings" pitchFamily="2" charset="2"/>
              <a:buNone/>
            </a:pPr>
            <a:r>
              <a:rPr lang="en-US" sz="2400">
                <a:latin typeface="Calibri" pitchFamily="34" charset="0"/>
              </a:rPr>
              <a:t>&lt;body&gt;</a:t>
            </a:r>
          </a:p>
          <a:p>
            <a:pPr>
              <a:buFont typeface="Wingdings" pitchFamily="2" charset="2"/>
              <a:buNone/>
            </a:pPr>
            <a:r>
              <a:rPr lang="en-US" sz="2400">
                <a:latin typeface="Calibri" pitchFamily="34" charset="0"/>
              </a:rPr>
              <a:t>&lt;h1&gt;Section 1&lt;/h1&gt;</a:t>
            </a:r>
          </a:p>
          <a:p>
            <a:pPr>
              <a:buFont typeface="Wingdings" pitchFamily="2" charset="2"/>
              <a:buNone/>
            </a:pPr>
            <a:r>
              <a:rPr lang="en-US" sz="2400">
                <a:latin typeface="Calibri" pitchFamily="34" charset="0"/>
              </a:rPr>
              <a:t>   &lt;ul&gt;</a:t>
            </a:r>
          </a:p>
          <a:p>
            <a:pPr>
              <a:buFont typeface="Wingdings" pitchFamily="2" charset="2"/>
              <a:buNone/>
            </a:pPr>
            <a:r>
              <a:rPr lang="en-US" sz="2400">
                <a:latin typeface="Calibri" pitchFamily="34" charset="0"/>
              </a:rPr>
              <a:t>      &lt;li&gt; This is the </a:t>
            </a:r>
            <a:r>
              <a:rPr lang="en-US" sz="2400">
                <a:solidFill>
                  <a:srgbClr val="FF0000"/>
                </a:solidFill>
                <a:latin typeface="Calibri" pitchFamily="34" charset="0"/>
              </a:rPr>
              <a:t>&lt;b&gt;</a:t>
            </a:r>
            <a:r>
              <a:rPr lang="en-US" sz="2400">
                <a:latin typeface="Calibri" pitchFamily="34" charset="0"/>
              </a:rPr>
              <a:t>first</a:t>
            </a:r>
            <a:r>
              <a:rPr lang="en-US" sz="2400">
                <a:solidFill>
                  <a:srgbClr val="FF0000"/>
                </a:solidFill>
                <a:latin typeface="Calibri" pitchFamily="34" charset="0"/>
              </a:rPr>
              <a:t>&lt;/b&gt;</a:t>
            </a:r>
            <a:r>
              <a:rPr lang="en-US" sz="2400">
                <a:latin typeface="Calibri" pitchFamily="34" charset="0"/>
              </a:rPr>
              <a:t> item &lt;\li&gt;</a:t>
            </a:r>
          </a:p>
          <a:p>
            <a:pPr>
              <a:buFont typeface="Wingdings" pitchFamily="2" charset="2"/>
              <a:buNone/>
            </a:pPr>
            <a:r>
              <a:rPr lang="en-US" sz="2400">
                <a:latin typeface="Calibri" pitchFamily="34" charset="0"/>
              </a:rPr>
              <a:t>   &lt;/ul&gt;</a:t>
            </a:r>
          </a:p>
          <a:p>
            <a:pPr>
              <a:buFont typeface="Wingdings" pitchFamily="2" charset="2"/>
              <a:buNone/>
            </a:pPr>
            <a:r>
              <a:rPr lang="en-US" sz="2400">
                <a:latin typeface="Calibri" pitchFamily="34" charset="0"/>
              </a:rPr>
              <a:t>&lt;/body&gt;</a:t>
            </a:r>
          </a:p>
          <a:p>
            <a:pPr>
              <a:buFont typeface="Wingdings" pitchFamily="2" charset="2"/>
              <a:buNone/>
            </a:pPr>
            <a:r>
              <a:rPr lang="en-US" sz="2400">
                <a:latin typeface="Calibri" pitchFamily="34" charset="0"/>
              </a:rPr>
              <a:t>&lt;/html&gt;</a:t>
            </a:r>
          </a:p>
        </p:txBody>
      </p:sp>
      <p:sp>
        <p:nvSpPr>
          <p:cNvPr id="5" name="Rounded Rectangular Callout 4"/>
          <p:cNvSpPr/>
          <p:nvPr/>
        </p:nvSpPr>
        <p:spPr bwMode="auto">
          <a:xfrm>
            <a:off x="4191000" y="2895600"/>
            <a:ext cx="2057400" cy="914400"/>
          </a:xfrm>
          <a:prstGeom prst="wedgeRoundRectCallout">
            <a:avLst>
              <a:gd name="adj1" fmla="val -51681"/>
              <a:gd name="adj2" fmla="val 106611"/>
              <a:gd name="adj3" fmla="val 16667"/>
            </a:avLst>
          </a:prstGeom>
          <a:solidFill>
            <a:srgbClr val="0070C0"/>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l" defTabSz="914400" rtl="0" eaLnBrk="1" fontAlgn="auto" latinLnBrk="0" hangingPunct="1">
              <a:lnSpc>
                <a:spcPts val="25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itchFamily="34" charset="0"/>
                <a:ea typeface="+mn-ea"/>
                <a:cs typeface="+mn-cs"/>
              </a:rPr>
              <a:t>Display “first” in boldface</a:t>
            </a:r>
          </a:p>
        </p:txBody>
      </p:sp>
    </p:spTree>
    <p:extLst>
      <p:ext uri="{BB962C8B-B14F-4D97-AF65-F5344CB8AC3E}">
        <p14:creationId xmlns:p14="http://schemas.microsoft.com/office/powerpoint/2010/main" val="29776443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t>Application State</a:t>
            </a:r>
          </a:p>
        </p:txBody>
      </p:sp>
      <p:sp>
        <p:nvSpPr>
          <p:cNvPr id="101379" name="Rectangle 3"/>
          <p:cNvSpPr>
            <a:spLocks noGrp="1" noChangeArrowheads="1"/>
          </p:cNvSpPr>
          <p:nvPr>
            <p:ph type="body" idx="1"/>
          </p:nvPr>
        </p:nvSpPr>
        <p:spPr>
          <a:xfrm>
            <a:off x="381000" y="1447800"/>
            <a:ext cx="5029200" cy="5029200"/>
          </a:xfrm>
        </p:spPr>
        <p:txBody>
          <a:bodyPr>
            <a:normAutofit fontScale="92500" lnSpcReduction="10000"/>
          </a:bodyPr>
          <a:lstStyle/>
          <a:p>
            <a:pPr>
              <a:defRPr/>
            </a:pPr>
            <a:r>
              <a:rPr lang="en-US" dirty="0">
                <a:solidFill>
                  <a:schemeClr val="accent6">
                    <a:lumMod val="75000"/>
                  </a:schemeClr>
                </a:solidFill>
                <a:latin typeface="Calibri" pitchFamily="34" charset="0"/>
              </a:rPr>
              <a:t>Server-side state</a:t>
            </a:r>
          </a:p>
          <a:p>
            <a:pPr lvl="1">
              <a:defRPr/>
            </a:pPr>
            <a:r>
              <a:rPr lang="en-US" dirty="0">
                <a:latin typeface="Calibri" pitchFamily="34" charset="0"/>
              </a:rPr>
              <a:t>Information is stored in a database, or in the application layer’s local memory</a:t>
            </a:r>
          </a:p>
          <a:p>
            <a:pPr>
              <a:defRPr/>
            </a:pPr>
            <a:r>
              <a:rPr lang="en-US" dirty="0">
                <a:solidFill>
                  <a:schemeClr val="accent6">
                    <a:lumMod val="75000"/>
                  </a:schemeClr>
                </a:solidFill>
                <a:latin typeface="Calibri" pitchFamily="34" charset="0"/>
              </a:rPr>
              <a:t>Client-side state</a:t>
            </a:r>
          </a:p>
          <a:p>
            <a:pPr lvl="1">
              <a:defRPr/>
            </a:pPr>
            <a:r>
              <a:rPr lang="en-US" dirty="0">
                <a:latin typeface="Calibri" pitchFamily="34" charset="0"/>
              </a:rPr>
              <a:t>Information is stored on the client’s computer in the form of a cookie</a:t>
            </a:r>
          </a:p>
          <a:p>
            <a:pPr>
              <a:defRPr/>
            </a:pPr>
            <a:r>
              <a:rPr lang="en-US" dirty="0">
                <a:solidFill>
                  <a:schemeClr val="accent6">
                    <a:lumMod val="75000"/>
                  </a:schemeClr>
                </a:solidFill>
                <a:latin typeface="Calibri" pitchFamily="34" charset="0"/>
              </a:rPr>
              <a:t>Hidden state</a:t>
            </a:r>
          </a:p>
          <a:p>
            <a:pPr lvl="1">
              <a:defRPr/>
            </a:pPr>
            <a:r>
              <a:rPr lang="en-US" dirty="0">
                <a:latin typeface="Calibri" pitchFamily="34" charset="0"/>
              </a:rPr>
              <a:t>Information is hidden within dynamically created web pages</a:t>
            </a:r>
          </a:p>
        </p:txBody>
      </p:sp>
      <p:pic>
        <p:nvPicPr>
          <p:cNvPr id="1026" name="Picture 2"/>
          <p:cNvPicPr>
            <a:picLocks noChangeAspect="1" noChangeArrowheads="1"/>
          </p:cNvPicPr>
          <p:nvPr/>
        </p:nvPicPr>
        <p:blipFill>
          <a:blip r:embed="rId3" cstate="print"/>
          <a:srcRect/>
          <a:stretch>
            <a:fillRect/>
          </a:stretch>
        </p:blipFill>
        <p:spPr bwMode="auto">
          <a:xfrm>
            <a:off x="5334000" y="3657600"/>
            <a:ext cx="3440112" cy="1400755"/>
          </a:xfrm>
          <a:prstGeom prst="rect">
            <a:avLst/>
          </a:prstGeom>
          <a:noFill/>
          <a:ln w="9525">
            <a:noFill/>
            <a:miter lim="800000"/>
            <a:headEnd/>
            <a:tailEnd/>
          </a:ln>
          <a:effectLst/>
        </p:spPr>
      </p:pic>
      <p:grpSp>
        <p:nvGrpSpPr>
          <p:cNvPr id="2" name="Group 1"/>
          <p:cNvGrpSpPr/>
          <p:nvPr/>
        </p:nvGrpSpPr>
        <p:grpSpPr>
          <a:xfrm>
            <a:off x="6934200" y="2590800"/>
            <a:ext cx="1371600" cy="1036320"/>
            <a:chOff x="6934200" y="2590800"/>
            <a:chExt cx="1371600" cy="1036320"/>
          </a:xfrm>
        </p:grpSpPr>
        <p:sp>
          <p:nvSpPr>
            <p:cNvPr id="7" name="Curved Left Arrow 6"/>
            <p:cNvSpPr/>
            <p:nvPr/>
          </p:nvSpPr>
          <p:spPr>
            <a:xfrm rot="16200000">
              <a:off x="7254240" y="2575560"/>
              <a:ext cx="731520" cy="13716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pic>
          <p:nvPicPr>
            <p:cNvPr id="5" name="Picture 3"/>
            <p:cNvPicPr>
              <a:picLocks noChangeAspect="1" noChangeArrowheads="1"/>
            </p:cNvPicPr>
            <p:nvPr/>
          </p:nvPicPr>
          <p:blipFill>
            <a:blip r:embed="rId4" cstate="print"/>
            <a:srcRect/>
            <a:stretch>
              <a:fillRect/>
            </a:stretch>
          </p:blipFill>
          <p:spPr bwMode="auto">
            <a:xfrm>
              <a:off x="7239000" y="2590800"/>
              <a:ext cx="657672" cy="590320"/>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sp>
        <p:nvSpPr>
          <p:cNvPr id="9" name="Oval Callout 8"/>
          <p:cNvSpPr/>
          <p:nvPr/>
        </p:nvSpPr>
        <p:spPr>
          <a:xfrm>
            <a:off x="7848600" y="5410200"/>
            <a:ext cx="990600" cy="533400"/>
          </a:xfrm>
          <a:prstGeom prst="wedgeEllipseCallout">
            <a:avLst>
              <a:gd name="adj1" fmla="val -8525"/>
              <a:gd name="adj2" fmla="val -159735"/>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lstStyle/>
          <a:p>
            <a:pPr algn="ctr">
              <a:lnSpc>
                <a:spcPts val="1500"/>
              </a:lnSpc>
            </a:pPr>
            <a:r>
              <a:rPr lang="en-US" altLang="zh-TW" sz="1600" b="1" dirty="0"/>
              <a:t>Cookies</a:t>
            </a:r>
            <a:endParaRPr lang="zh-TW" altLang="en-US" sz="1600" b="1" dirty="0"/>
          </a:p>
        </p:txBody>
      </p:sp>
      <p:sp>
        <p:nvSpPr>
          <p:cNvPr id="10" name="Oval Callout 9"/>
          <p:cNvSpPr/>
          <p:nvPr/>
        </p:nvSpPr>
        <p:spPr>
          <a:xfrm>
            <a:off x="6248400" y="1752600"/>
            <a:ext cx="990600" cy="765048"/>
          </a:xfrm>
          <a:prstGeom prst="wedgeEllipseCallout">
            <a:avLst>
              <a:gd name="adj1" fmla="val 56090"/>
              <a:gd name="adj2" fmla="val 65156"/>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lstStyle/>
          <a:p>
            <a:pPr algn="ctr">
              <a:lnSpc>
                <a:spcPts val="1500"/>
              </a:lnSpc>
            </a:pPr>
            <a:r>
              <a:rPr lang="en-US" altLang="zh-TW" sz="1600" b="1" dirty="0"/>
              <a:t>Hidden state</a:t>
            </a:r>
            <a:endParaRPr lang="zh-TW" altLang="en-US" sz="1600" b="1" dirty="0"/>
          </a:p>
        </p:txBody>
      </p:sp>
      <p:grpSp>
        <p:nvGrpSpPr>
          <p:cNvPr id="4" name="Group 3"/>
          <p:cNvGrpSpPr/>
          <p:nvPr/>
        </p:nvGrpSpPr>
        <p:grpSpPr>
          <a:xfrm>
            <a:off x="5424948" y="5088835"/>
            <a:ext cx="2195052" cy="1353113"/>
            <a:chOff x="5424948" y="5088835"/>
            <a:chExt cx="2195052" cy="1353113"/>
          </a:xfrm>
        </p:grpSpPr>
        <p:sp>
          <p:nvSpPr>
            <p:cNvPr id="8" name="Oval Callout 7"/>
            <p:cNvSpPr/>
            <p:nvPr/>
          </p:nvSpPr>
          <p:spPr>
            <a:xfrm>
              <a:off x="6173429" y="5676900"/>
              <a:ext cx="990600" cy="765048"/>
            </a:xfrm>
            <a:prstGeom prst="wedgeEllipseCallout">
              <a:avLst>
                <a:gd name="adj1" fmla="val -11156"/>
                <a:gd name="adj2" fmla="val -82854"/>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lstStyle/>
            <a:p>
              <a:pPr algn="ctr">
                <a:lnSpc>
                  <a:spcPts val="1500"/>
                </a:lnSpc>
              </a:pPr>
              <a:r>
                <a:rPr lang="en-US" altLang="zh-TW" sz="1600" b="1" dirty="0"/>
                <a:t>Server-side state</a:t>
              </a:r>
              <a:endParaRPr lang="zh-TW" altLang="en-US" sz="1600" b="1" dirty="0"/>
            </a:p>
          </p:txBody>
        </p:sp>
        <p:sp>
          <p:nvSpPr>
            <p:cNvPr id="3" name="Right Brace 2"/>
            <p:cNvSpPr/>
            <p:nvPr/>
          </p:nvSpPr>
          <p:spPr>
            <a:xfrm rot="5400000">
              <a:off x="6399891" y="4113892"/>
              <a:ext cx="245165" cy="2195052"/>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51703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fade">
                                      <p:cBhvr>
                                        <p:cTn id="7" dur="1000"/>
                                        <p:tgtEl>
                                          <p:spTgt spid="101379">
                                            <p:txEl>
                                              <p:pRg st="0" end="0"/>
                                            </p:txEl>
                                          </p:spTgt>
                                        </p:tgtEl>
                                      </p:cBhvr>
                                    </p:animEffect>
                                    <p:anim calcmode="lin" valueType="num">
                                      <p:cBhvr>
                                        <p:cTn id="8" dur="1000" fill="hold"/>
                                        <p:tgtEl>
                                          <p:spTgt spid="1013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137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1379">
                                            <p:txEl>
                                              <p:pRg st="1" end="1"/>
                                            </p:txEl>
                                          </p:spTgt>
                                        </p:tgtEl>
                                        <p:attrNameLst>
                                          <p:attrName>style.visibility</p:attrName>
                                        </p:attrNameLst>
                                      </p:cBhvr>
                                      <p:to>
                                        <p:strVal val="visible"/>
                                      </p:to>
                                    </p:set>
                                    <p:animEffect transition="in" filter="fade">
                                      <p:cBhvr>
                                        <p:cTn id="12" dur="1000"/>
                                        <p:tgtEl>
                                          <p:spTgt spid="101379">
                                            <p:txEl>
                                              <p:pRg st="1" end="1"/>
                                            </p:txEl>
                                          </p:spTgt>
                                        </p:tgtEl>
                                      </p:cBhvr>
                                    </p:animEffect>
                                    <p:anim calcmode="lin" valueType="num">
                                      <p:cBhvr>
                                        <p:cTn id="13" dur="1000" fill="hold"/>
                                        <p:tgtEl>
                                          <p:spTgt spid="10137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1379">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1379">
                                            <p:txEl>
                                              <p:pRg st="2" end="2"/>
                                            </p:txEl>
                                          </p:spTgt>
                                        </p:tgtEl>
                                        <p:attrNameLst>
                                          <p:attrName>style.visibility</p:attrName>
                                        </p:attrNameLst>
                                      </p:cBhvr>
                                      <p:to>
                                        <p:strVal val="visible"/>
                                      </p:to>
                                    </p:set>
                                    <p:animEffect transition="in" filter="fade">
                                      <p:cBhvr>
                                        <p:cTn id="23" dur="1000"/>
                                        <p:tgtEl>
                                          <p:spTgt spid="101379">
                                            <p:txEl>
                                              <p:pRg st="2" end="2"/>
                                            </p:txEl>
                                          </p:spTgt>
                                        </p:tgtEl>
                                      </p:cBhvr>
                                    </p:animEffect>
                                    <p:anim calcmode="lin" valueType="num">
                                      <p:cBhvr>
                                        <p:cTn id="24" dur="1000" fill="hold"/>
                                        <p:tgtEl>
                                          <p:spTgt spid="101379">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101379">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01379">
                                            <p:txEl>
                                              <p:pRg st="3" end="3"/>
                                            </p:txEl>
                                          </p:spTgt>
                                        </p:tgtEl>
                                        <p:attrNameLst>
                                          <p:attrName>style.visibility</p:attrName>
                                        </p:attrNameLst>
                                      </p:cBhvr>
                                      <p:to>
                                        <p:strVal val="visible"/>
                                      </p:to>
                                    </p:set>
                                    <p:animEffect transition="in" filter="fade">
                                      <p:cBhvr>
                                        <p:cTn id="28" dur="1000"/>
                                        <p:tgtEl>
                                          <p:spTgt spid="101379">
                                            <p:txEl>
                                              <p:pRg st="3" end="3"/>
                                            </p:txEl>
                                          </p:spTgt>
                                        </p:tgtEl>
                                      </p:cBhvr>
                                    </p:animEffect>
                                    <p:anim calcmode="lin" valueType="num">
                                      <p:cBhvr>
                                        <p:cTn id="29" dur="1000" fill="hold"/>
                                        <p:tgtEl>
                                          <p:spTgt spid="10137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1379">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22" presetClass="entr" presetSubtype="4"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01379">
                                            <p:txEl>
                                              <p:pRg st="4" end="4"/>
                                            </p:txEl>
                                          </p:spTgt>
                                        </p:tgtEl>
                                        <p:attrNameLst>
                                          <p:attrName>style.visibility</p:attrName>
                                        </p:attrNameLst>
                                      </p:cBhvr>
                                      <p:to>
                                        <p:strVal val="visible"/>
                                      </p:to>
                                    </p:set>
                                    <p:animEffect transition="in" filter="fade">
                                      <p:cBhvr>
                                        <p:cTn id="39" dur="1000"/>
                                        <p:tgtEl>
                                          <p:spTgt spid="101379">
                                            <p:txEl>
                                              <p:pRg st="4" end="4"/>
                                            </p:txEl>
                                          </p:spTgt>
                                        </p:tgtEl>
                                      </p:cBhvr>
                                    </p:animEffect>
                                    <p:anim calcmode="lin" valueType="num">
                                      <p:cBhvr>
                                        <p:cTn id="40" dur="1000" fill="hold"/>
                                        <p:tgtEl>
                                          <p:spTgt spid="101379">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01379">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01379">
                                            <p:txEl>
                                              <p:pRg st="5" end="5"/>
                                            </p:txEl>
                                          </p:spTgt>
                                        </p:tgtEl>
                                        <p:attrNameLst>
                                          <p:attrName>style.visibility</p:attrName>
                                        </p:attrNameLst>
                                      </p:cBhvr>
                                      <p:to>
                                        <p:strVal val="visible"/>
                                      </p:to>
                                    </p:set>
                                    <p:animEffect transition="in" filter="fade">
                                      <p:cBhvr>
                                        <p:cTn id="44" dur="1000"/>
                                        <p:tgtEl>
                                          <p:spTgt spid="101379">
                                            <p:txEl>
                                              <p:pRg st="5" end="5"/>
                                            </p:txEl>
                                          </p:spTgt>
                                        </p:tgtEl>
                                      </p:cBhvr>
                                    </p:animEffect>
                                    <p:anim calcmode="lin" valueType="num">
                                      <p:cBhvr>
                                        <p:cTn id="45" dur="1000" fill="hold"/>
                                        <p:tgtEl>
                                          <p:spTgt spid="101379">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101379">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500"/>
                                        <p:tgtEl>
                                          <p:spTgt spid="2"/>
                                        </p:tgtEl>
                                      </p:cBhvr>
                                    </p:animEffect>
                                  </p:childTnLst>
                                </p:cTn>
                              </p:par>
                            </p:childTnLst>
                          </p:cTn>
                        </p:par>
                        <p:par>
                          <p:cTn id="51" fill="hold">
                            <p:stCondLst>
                              <p:cond delay="1500"/>
                            </p:stCondLst>
                            <p:childTnLst>
                              <p:par>
                                <p:cTn id="52" presetID="22" presetClass="entr" presetSubtype="1"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up)">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t>Server-Side State</a:t>
            </a:r>
          </a:p>
        </p:txBody>
      </p:sp>
      <p:sp>
        <p:nvSpPr>
          <p:cNvPr id="103427" name="Rectangle 3"/>
          <p:cNvSpPr>
            <a:spLocks noGrp="1" noChangeArrowheads="1"/>
          </p:cNvSpPr>
          <p:nvPr>
            <p:ph type="body" idx="1"/>
          </p:nvPr>
        </p:nvSpPr>
        <p:spPr>
          <a:xfrm>
            <a:off x="457200" y="1600200"/>
            <a:ext cx="8229600" cy="4876800"/>
          </a:xfrm>
        </p:spPr>
        <p:txBody>
          <a:bodyPr>
            <a:normAutofit fontScale="92500" lnSpcReduction="10000"/>
          </a:bodyPr>
          <a:lstStyle/>
          <a:p>
            <a:pPr>
              <a:spcAft>
                <a:spcPts val="600"/>
              </a:spcAft>
              <a:buFont typeface="Wingdings" pitchFamily="2" charset="2"/>
              <a:buNone/>
              <a:defRPr/>
            </a:pPr>
            <a:r>
              <a:rPr lang="en-US" dirty="0">
                <a:latin typeface="Calibri" pitchFamily="34" charset="0"/>
              </a:rPr>
              <a:t>Many types of Server side state:</a:t>
            </a:r>
          </a:p>
          <a:p>
            <a:pPr marL="628650" indent="-400050">
              <a:buSzPct val="100000"/>
              <a:buFont typeface="+mj-lt"/>
              <a:buAutoNum type="arabicPeriod"/>
              <a:defRPr/>
            </a:pPr>
            <a:r>
              <a:rPr lang="en-US" dirty="0">
                <a:solidFill>
                  <a:srgbClr val="002060"/>
                </a:solidFill>
                <a:latin typeface="Calibri" pitchFamily="34" charset="0"/>
              </a:rPr>
              <a:t>Store information in a database</a:t>
            </a:r>
          </a:p>
          <a:p>
            <a:pPr lvl="1">
              <a:defRPr/>
            </a:pPr>
            <a:r>
              <a:rPr lang="en-US" dirty="0">
                <a:latin typeface="Calibri" pitchFamily="34" charset="0"/>
              </a:rPr>
              <a:t>Data will be safe in the database</a:t>
            </a:r>
          </a:p>
          <a:p>
            <a:pPr lvl="1">
              <a:spcAft>
                <a:spcPts val="600"/>
              </a:spcAft>
              <a:defRPr/>
            </a:pPr>
            <a:r>
              <a:rPr lang="en-US" dirty="0">
                <a:latin typeface="Calibri" pitchFamily="34" charset="0"/>
              </a:rPr>
              <a:t>BUT: requires a database access to query or update the information</a:t>
            </a:r>
          </a:p>
          <a:p>
            <a:pPr marL="628650" indent="-400050">
              <a:buSzPct val="100000"/>
              <a:buFont typeface="+mj-lt"/>
              <a:buAutoNum type="arabicPeriod"/>
              <a:defRPr/>
            </a:pPr>
            <a:r>
              <a:rPr lang="en-US" dirty="0">
                <a:solidFill>
                  <a:srgbClr val="002060"/>
                </a:solidFill>
                <a:latin typeface="Calibri" pitchFamily="34" charset="0"/>
              </a:rPr>
              <a:t>Use application layer’s local memory</a:t>
            </a:r>
          </a:p>
          <a:p>
            <a:pPr lvl="1">
              <a:defRPr/>
            </a:pPr>
            <a:r>
              <a:rPr lang="en-US" dirty="0">
                <a:latin typeface="Calibri" pitchFamily="34" charset="0"/>
              </a:rPr>
              <a:t>Can map the user’s IP address to some state without disk access</a:t>
            </a:r>
          </a:p>
          <a:p>
            <a:pPr lvl="1">
              <a:defRPr/>
            </a:pPr>
            <a:r>
              <a:rPr lang="en-US" dirty="0">
                <a:latin typeface="Calibri" pitchFamily="34" charset="0"/>
              </a:rPr>
              <a:t>BUT: this information is volatile and takes up lots of server main memory </a:t>
            </a:r>
          </a:p>
          <a:p>
            <a:pPr lvl="1">
              <a:buFont typeface="Wingdings" pitchFamily="2" charset="2"/>
              <a:buNone/>
              <a:defRPr/>
            </a:pPr>
            <a:endParaRPr lang="en-US" dirty="0">
              <a:latin typeface="Calibri" pitchFamily="34" charset="0"/>
            </a:endParaRPr>
          </a:p>
        </p:txBody>
      </p:sp>
    </p:spTree>
    <p:extLst>
      <p:ext uri="{BB962C8B-B14F-4D97-AF65-F5344CB8AC3E}">
        <p14:creationId xmlns:p14="http://schemas.microsoft.com/office/powerpoint/2010/main" val="117996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3427">
                                            <p:txEl>
                                              <p:pRg st="2" end="2"/>
                                            </p:txEl>
                                          </p:spTgt>
                                        </p:tgtEl>
                                        <p:attrNameLst>
                                          <p:attrName>style.visibility</p:attrName>
                                        </p:attrNameLst>
                                      </p:cBhvr>
                                      <p:to>
                                        <p:strVal val="visible"/>
                                      </p:to>
                                    </p:set>
                                    <p:animEffect transition="in" filter="wipe(left)">
                                      <p:cBhvr>
                                        <p:cTn id="7" dur="500"/>
                                        <p:tgtEl>
                                          <p:spTgt spid="103427">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03427">
                                            <p:txEl>
                                              <p:pRg st="3" end="3"/>
                                            </p:txEl>
                                          </p:spTgt>
                                        </p:tgtEl>
                                        <p:attrNameLst>
                                          <p:attrName>style.visibility</p:attrName>
                                        </p:attrNameLst>
                                      </p:cBhvr>
                                      <p:to>
                                        <p:strVal val="visible"/>
                                      </p:to>
                                    </p:set>
                                    <p:animEffect transition="in" filter="wipe(left)">
                                      <p:cBhvr>
                                        <p:cTn id="10" dur="500"/>
                                        <p:tgtEl>
                                          <p:spTgt spid="103427">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3427">
                                            <p:txEl>
                                              <p:pRg st="5" end="5"/>
                                            </p:txEl>
                                          </p:spTgt>
                                        </p:tgtEl>
                                        <p:attrNameLst>
                                          <p:attrName>style.visibility</p:attrName>
                                        </p:attrNameLst>
                                      </p:cBhvr>
                                      <p:to>
                                        <p:strVal val="visible"/>
                                      </p:to>
                                    </p:set>
                                    <p:animEffect transition="in" filter="wipe(left)">
                                      <p:cBhvr>
                                        <p:cTn id="15" dur="500"/>
                                        <p:tgtEl>
                                          <p:spTgt spid="103427">
                                            <p:txEl>
                                              <p:pRg st="5" end="5"/>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03427">
                                            <p:txEl>
                                              <p:pRg st="6" end="6"/>
                                            </p:txEl>
                                          </p:spTgt>
                                        </p:tgtEl>
                                        <p:attrNameLst>
                                          <p:attrName>style.visibility</p:attrName>
                                        </p:attrNameLst>
                                      </p:cBhvr>
                                      <p:to>
                                        <p:strVal val="visible"/>
                                      </p:to>
                                    </p:set>
                                    <p:animEffect transition="in" filter="wipe(left)">
                                      <p:cBhvr>
                                        <p:cTn id="18" dur="500"/>
                                        <p:tgtEl>
                                          <p:spTgt spid="1034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dirty="0"/>
              <a:t>When to Use Server-Side State</a:t>
            </a:r>
          </a:p>
        </p:txBody>
      </p:sp>
      <p:sp>
        <p:nvSpPr>
          <p:cNvPr id="111619" name="Rectangle 3"/>
          <p:cNvSpPr>
            <a:spLocks noGrp="1" noChangeArrowheads="1"/>
          </p:cNvSpPr>
          <p:nvPr>
            <p:ph type="body" idx="1"/>
          </p:nvPr>
        </p:nvSpPr>
        <p:spPr/>
        <p:txBody>
          <a:bodyPr/>
          <a:lstStyle/>
          <a:p>
            <a:pPr marL="0" indent="0" algn="just">
              <a:spcAft>
                <a:spcPts val="600"/>
              </a:spcAft>
              <a:buNone/>
            </a:pPr>
            <a:r>
              <a:rPr lang="en-US" dirty="0">
                <a:solidFill>
                  <a:srgbClr val="002060"/>
                </a:solidFill>
                <a:latin typeface="Calibri" pitchFamily="34" charset="0"/>
              </a:rPr>
              <a:t>Should use Server-side state maintenance for information that </a:t>
            </a:r>
            <a:r>
              <a:rPr lang="en-US" b="1" dirty="0">
                <a:solidFill>
                  <a:schemeClr val="accent5">
                    <a:lumMod val="75000"/>
                  </a:schemeClr>
                </a:solidFill>
                <a:latin typeface="Calibri" pitchFamily="34" charset="0"/>
              </a:rPr>
              <a:t>needs to persist</a:t>
            </a:r>
            <a:r>
              <a:rPr lang="en-US" dirty="0">
                <a:solidFill>
                  <a:srgbClr val="002060"/>
                </a:solidFill>
                <a:latin typeface="Calibri" pitchFamily="34" charset="0"/>
              </a:rPr>
              <a:t>, e.g., </a:t>
            </a:r>
          </a:p>
          <a:p>
            <a:pPr lvl="1">
              <a:spcAft>
                <a:spcPts val="600"/>
              </a:spcAft>
            </a:pPr>
            <a:r>
              <a:rPr lang="en-US" dirty="0">
                <a:latin typeface="Calibri" pitchFamily="34" charset="0"/>
              </a:rPr>
              <a:t>Old customer orders</a:t>
            </a:r>
          </a:p>
          <a:p>
            <a:pPr lvl="1">
              <a:spcAft>
                <a:spcPts val="600"/>
              </a:spcAft>
            </a:pPr>
            <a:r>
              <a:rPr lang="en-US" dirty="0">
                <a:latin typeface="Calibri" pitchFamily="34" charset="0"/>
              </a:rPr>
              <a:t>“Click trails” of a user’s movement through a site</a:t>
            </a:r>
          </a:p>
          <a:p>
            <a:pPr lvl="1"/>
            <a:r>
              <a:rPr lang="en-US" dirty="0">
                <a:latin typeface="Calibri" pitchFamily="34" charset="0"/>
              </a:rPr>
              <a:t>Permanent choices a user makes</a:t>
            </a:r>
          </a:p>
        </p:txBody>
      </p:sp>
    </p:spTree>
    <p:extLst>
      <p:ext uri="{BB962C8B-B14F-4D97-AF65-F5344CB8AC3E}">
        <p14:creationId xmlns:p14="http://schemas.microsoft.com/office/powerpoint/2010/main" val="20184042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791" y="3570163"/>
            <a:ext cx="1524000" cy="1524000"/>
          </a:xfrm>
          <a:prstGeom prst="rect">
            <a:avLst/>
          </a:prstGeom>
        </p:spPr>
      </p:pic>
      <p:sp>
        <p:nvSpPr>
          <p:cNvPr id="7" name="Right Arrow 6"/>
          <p:cNvSpPr/>
          <p:nvPr/>
        </p:nvSpPr>
        <p:spPr>
          <a:xfrm rot="18934222">
            <a:off x="6664167" y="4490326"/>
            <a:ext cx="1302311" cy="484632"/>
          </a:xfrm>
          <a:prstGeom prst="rightArrow">
            <a:avLst/>
          </a:prstGeom>
          <a:solidFill>
            <a:srgbClr val="18F8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HTTP request</a:t>
            </a:r>
          </a:p>
        </p:txBody>
      </p:sp>
      <p:sp>
        <p:nvSpPr>
          <p:cNvPr id="112642" name="Rectangle 2"/>
          <p:cNvSpPr>
            <a:spLocks noGrp="1" noChangeArrowheads="1"/>
          </p:cNvSpPr>
          <p:nvPr>
            <p:ph type="title"/>
          </p:nvPr>
        </p:nvSpPr>
        <p:spPr>
          <a:xfrm>
            <a:off x="457200" y="228600"/>
            <a:ext cx="8229600" cy="762000"/>
          </a:xfrm>
        </p:spPr>
        <p:txBody>
          <a:bodyPr>
            <a:normAutofit/>
          </a:bodyPr>
          <a:lstStyle/>
          <a:p>
            <a:r>
              <a:rPr lang="en-US" dirty="0"/>
              <a:t>Client-side State: Cookies</a:t>
            </a:r>
          </a:p>
        </p:txBody>
      </p:sp>
      <p:sp>
        <p:nvSpPr>
          <p:cNvPr id="112643" name="Rectangle 3"/>
          <p:cNvSpPr>
            <a:spLocks noGrp="1" noChangeArrowheads="1"/>
          </p:cNvSpPr>
          <p:nvPr>
            <p:ph type="body" idx="1"/>
          </p:nvPr>
        </p:nvSpPr>
        <p:spPr>
          <a:xfrm>
            <a:off x="457200" y="1143000"/>
            <a:ext cx="8229600" cy="1905000"/>
          </a:xfrm>
        </p:spPr>
        <p:txBody>
          <a:bodyPr>
            <a:normAutofit fontScale="92500" lnSpcReduction="20000"/>
          </a:bodyPr>
          <a:lstStyle/>
          <a:p>
            <a:pPr>
              <a:spcAft>
                <a:spcPts val="1200"/>
              </a:spcAft>
            </a:pPr>
            <a:r>
              <a:rPr lang="en-US" dirty="0">
                <a:latin typeface="Calibri" pitchFamily="34" charset="0"/>
              </a:rPr>
              <a:t>Storing text (cookies) on the client which will be passed to the application with every HTTP request. </a:t>
            </a:r>
          </a:p>
          <a:p>
            <a:pPr>
              <a:spcAft>
                <a:spcPts val="1200"/>
              </a:spcAft>
            </a:pPr>
            <a:r>
              <a:rPr lang="en-US" dirty="0">
                <a:latin typeface="Calibri" pitchFamily="34" charset="0"/>
              </a:rPr>
              <a:t>A cookie is a collection of (Name, Value) pairs</a:t>
            </a:r>
          </a:p>
        </p:txBody>
      </p:sp>
      <p:sp>
        <p:nvSpPr>
          <p:cNvPr id="4" name="Rectangle 3"/>
          <p:cNvSpPr txBox="1">
            <a:spLocks noChangeArrowheads="1"/>
          </p:cNvSpPr>
          <p:nvPr/>
        </p:nvSpPr>
        <p:spPr>
          <a:xfrm>
            <a:off x="486697" y="3183194"/>
            <a:ext cx="5334000" cy="3352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Calibri" pitchFamily="34" charset="0"/>
              </a:rPr>
              <a:t>Issues</a:t>
            </a:r>
          </a:p>
          <a:p>
            <a:pPr lvl="1">
              <a:spcAft>
                <a:spcPts val="600"/>
              </a:spcAft>
            </a:pPr>
            <a:r>
              <a:rPr lang="en-US" altLang="zh-TW" dirty="0">
                <a:latin typeface="Calibri" pitchFamily="34" charset="0"/>
              </a:rPr>
              <a:t>Can be disabled by client </a:t>
            </a:r>
          </a:p>
          <a:p>
            <a:pPr lvl="1">
              <a:spcAft>
                <a:spcPts val="1200"/>
              </a:spcAft>
            </a:pPr>
            <a:r>
              <a:rPr lang="en-US" altLang="zh-TW" dirty="0">
                <a:latin typeface="Calibri" pitchFamily="34" charset="0"/>
              </a:rPr>
              <a:t>Wrongfully perceived as "dangerous," and therefore will scare away potential site visitors if asked to enable cookies</a:t>
            </a:r>
            <a:endParaRPr lang="en-US" dirty="0">
              <a:latin typeface="Calibri" pitchFamily="34" charset="0"/>
            </a:endParaRPr>
          </a:p>
          <a:p>
            <a:pPr>
              <a:buFont typeface="Wingdings" pitchFamily="2" charset="2"/>
              <a:buNone/>
            </a:pP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4724400"/>
            <a:ext cx="1388663" cy="1388663"/>
          </a:xfrm>
          <a:prstGeom prst="rect">
            <a:avLst/>
          </a:prstGeom>
        </p:spPr>
      </p:pic>
      <p:pic>
        <p:nvPicPr>
          <p:cNvPr id="8" name="Picture 8" descr="C:\Users\Kien\Downloads\Ma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9916" y="4554435"/>
            <a:ext cx="1981559" cy="19815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3782" y="5029200"/>
            <a:ext cx="533399" cy="533399"/>
          </a:xfrm>
          <a:prstGeom prst="rect">
            <a:avLst/>
          </a:prstGeom>
        </p:spPr>
      </p:pic>
      <p:sp>
        <p:nvSpPr>
          <p:cNvPr id="9" name="TextBox 8"/>
          <p:cNvSpPr txBox="1"/>
          <p:nvPr/>
        </p:nvSpPr>
        <p:spPr>
          <a:xfrm>
            <a:off x="7292033" y="3282969"/>
            <a:ext cx="1256498" cy="369332"/>
          </a:xfrm>
          <a:prstGeom prst="rect">
            <a:avLst/>
          </a:prstGeom>
          <a:noFill/>
        </p:spPr>
        <p:txBody>
          <a:bodyPr wrap="none" rtlCol="0">
            <a:spAutoFit/>
          </a:bodyPr>
          <a:lstStyle/>
          <a:p>
            <a:r>
              <a:rPr lang="en-US" dirty="0"/>
              <a:t>Web server</a:t>
            </a:r>
          </a:p>
        </p:txBody>
      </p:sp>
      <p:sp>
        <p:nvSpPr>
          <p:cNvPr id="2" name="Cloud Callout 1"/>
          <p:cNvSpPr/>
          <p:nvPr/>
        </p:nvSpPr>
        <p:spPr>
          <a:xfrm>
            <a:off x="5236440" y="3363387"/>
            <a:ext cx="1828800" cy="1399113"/>
          </a:xfrm>
          <a:prstGeom prst="cloudCallout">
            <a:avLst>
              <a:gd name="adj1" fmla="val 19622"/>
              <a:gd name="adj2" fmla="val 68913"/>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lnSpc>
                <a:spcPts val="2100"/>
              </a:lnSpc>
            </a:pPr>
            <a:r>
              <a:rPr lang="en-US" sz="2000" dirty="0">
                <a:solidFill>
                  <a:schemeClr val="accent4">
                    <a:lumMod val="75000"/>
                  </a:schemeClr>
                </a:solidFill>
              </a:rPr>
              <a:t>Send cookies to Web server</a:t>
            </a:r>
          </a:p>
        </p:txBody>
      </p:sp>
    </p:spTree>
    <p:extLst>
      <p:ext uri="{BB962C8B-B14F-4D97-AF65-F5344CB8AC3E}">
        <p14:creationId xmlns:p14="http://schemas.microsoft.com/office/powerpoint/2010/main" val="231006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500"/>
                            </p:stCondLst>
                            <p:childTnLst>
                              <p:par>
                                <p:cTn id="9" presetID="42" presetClass="path" presetSubtype="0" accel="50000" decel="50000" fill="hold" nodeType="afterEffect">
                                  <p:stCondLst>
                                    <p:cond delay="0"/>
                                  </p:stCondLst>
                                  <p:childTnLst>
                                    <p:animMotion origin="layout" path="M -4.44444E-6 -2.22222E-6 L 0.10539 -0.13264 " pathEditMode="relative" rAng="0" ptsTypes="AA">
                                      <p:cBhvr>
                                        <p:cTn id="10" dur="2000" fill="hold"/>
                                        <p:tgtEl>
                                          <p:spTgt spid="11"/>
                                        </p:tgtEl>
                                        <p:attrNameLst>
                                          <p:attrName>ppt_x</p:attrName>
                                          <p:attrName>ppt_y</p:attrName>
                                        </p:attrNameLst>
                                      </p:cBhvr>
                                      <p:rCtr x="5260" y="-6644"/>
                                    </p:animMotion>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000"/>
                                        <p:tgtEl>
                                          <p:spTgt spid="4">
                                            <p:txEl>
                                              <p:pRg st="0" end="0"/>
                                            </p:txEl>
                                          </p:spTgt>
                                        </p:tgtEl>
                                      </p:cBhvr>
                                    </p:animEffect>
                                    <p:anim calcmode="lin" valueType="num">
                                      <p:cBhvr>
                                        <p:cTn id="1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274638"/>
            <a:ext cx="8229600" cy="792162"/>
          </a:xfrm>
        </p:spPr>
        <p:txBody>
          <a:bodyPr>
            <a:normAutofit/>
          </a:bodyPr>
          <a:lstStyle/>
          <a:p>
            <a:r>
              <a:rPr lang="en-US" dirty="0"/>
              <a:t>Client State: Cookies</a:t>
            </a:r>
          </a:p>
        </p:txBody>
      </p:sp>
      <p:sp>
        <p:nvSpPr>
          <p:cNvPr id="113667" name="Rectangle 3"/>
          <p:cNvSpPr>
            <a:spLocks noGrp="1" noChangeArrowheads="1"/>
          </p:cNvSpPr>
          <p:nvPr>
            <p:ph type="body" idx="1"/>
          </p:nvPr>
        </p:nvSpPr>
        <p:spPr>
          <a:xfrm>
            <a:off x="838200" y="1272059"/>
            <a:ext cx="7467600" cy="5334000"/>
          </a:xfrm>
        </p:spPr>
        <p:txBody>
          <a:bodyPr>
            <a:normAutofit fontScale="92500" lnSpcReduction="20000"/>
          </a:bodyPr>
          <a:lstStyle/>
          <a:p>
            <a:pPr>
              <a:lnSpc>
                <a:spcPct val="80000"/>
              </a:lnSpc>
              <a:spcAft>
                <a:spcPts val="600"/>
              </a:spcAft>
            </a:pPr>
            <a:r>
              <a:rPr lang="en-US" b="1" dirty="0">
                <a:solidFill>
                  <a:srgbClr val="002060"/>
                </a:solidFill>
                <a:latin typeface="Calibri" pitchFamily="34" charset="0"/>
              </a:rPr>
              <a:t>Advantages</a:t>
            </a:r>
          </a:p>
          <a:p>
            <a:pPr lvl="1">
              <a:lnSpc>
                <a:spcPct val="80000"/>
              </a:lnSpc>
              <a:spcAft>
                <a:spcPts val="300"/>
              </a:spcAft>
            </a:pPr>
            <a:r>
              <a:rPr lang="en-US" dirty="0">
                <a:latin typeface="Calibri" pitchFamily="34" charset="0"/>
              </a:rPr>
              <a:t>Easy to use in Java Servlets/JSP</a:t>
            </a:r>
          </a:p>
          <a:p>
            <a:pPr lvl="1">
              <a:spcAft>
                <a:spcPts val="1200"/>
              </a:spcAft>
            </a:pPr>
            <a:r>
              <a:rPr lang="en-US" dirty="0">
                <a:latin typeface="Calibri" pitchFamily="34" charset="0"/>
              </a:rPr>
              <a:t>Provide a simple way to persist non-essential data on the client (in the browser cache) even after the browser is closed</a:t>
            </a:r>
          </a:p>
          <a:p>
            <a:pPr>
              <a:lnSpc>
                <a:spcPct val="80000"/>
              </a:lnSpc>
              <a:spcAft>
                <a:spcPts val="600"/>
              </a:spcAft>
            </a:pPr>
            <a:r>
              <a:rPr lang="en-US" b="1" dirty="0">
                <a:solidFill>
                  <a:srgbClr val="002060"/>
                </a:solidFill>
                <a:latin typeface="Calibri" pitchFamily="34" charset="0"/>
              </a:rPr>
              <a:t>Disadvantages</a:t>
            </a:r>
          </a:p>
          <a:p>
            <a:pPr lvl="1">
              <a:lnSpc>
                <a:spcPct val="110000"/>
              </a:lnSpc>
              <a:spcBef>
                <a:spcPts val="0"/>
              </a:spcBef>
              <a:spcAft>
                <a:spcPts val="300"/>
              </a:spcAft>
            </a:pPr>
            <a:r>
              <a:rPr lang="en-US" dirty="0">
                <a:latin typeface="Calibri" pitchFamily="34" charset="0"/>
              </a:rPr>
              <a:t>Limit of 4 KB of information (not bad for most applications)</a:t>
            </a:r>
          </a:p>
          <a:p>
            <a:pPr lvl="1">
              <a:lnSpc>
                <a:spcPct val="80000"/>
              </a:lnSpc>
              <a:spcAft>
                <a:spcPts val="1200"/>
              </a:spcAft>
            </a:pPr>
            <a:r>
              <a:rPr lang="en-US" dirty="0">
                <a:latin typeface="Calibri" pitchFamily="34" charset="0"/>
              </a:rPr>
              <a:t>Users can (and often will) disable them</a:t>
            </a:r>
          </a:p>
          <a:p>
            <a:pPr>
              <a:lnSpc>
                <a:spcPct val="80000"/>
              </a:lnSpc>
              <a:spcAft>
                <a:spcPts val="600"/>
              </a:spcAft>
            </a:pPr>
            <a:r>
              <a:rPr lang="en-US" b="1" dirty="0">
                <a:solidFill>
                  <a:srgbClr val="002060"/>
                </a:solidFill>
                <a:latin typeface="Calibri" pitchFamily="34" charset="0"/>
              </a:rPr>
              <a:t>Should use cookies to store interactive state</a:t>
            </a:r>
          </a:p>
          <a:p>
            <a:pPr lvl="1">
              <a:lnSpc>
                <a:spcPct val="80000"/>
              </a:lnSpc>
              <a:spcAft>
                <a:spcPts val="300"/>
              </a:spcAft>
            </a:pPr>
            <a:r>
              <a:rPr lang="en-US" dirty="0">
                <a:latin typeface="Calibri" pitchFamily="34" charset="0"/>
              </a:rPr>
              <a:t>The current user’s login information</a:t>
            </a:r>
          </a:p>
          <a:p>
            <a:pPr lvl="1">
              <a:lnSpc>
                <a:spcPct val="80000"/>
              </a:lnSpc>
              <a:spcAft>
                <a:spcPts val="300"/>
              </a:spcAft>
            </a:pPr>
            <a:r>
              <a:rPr lang="en-US" dirty="0">
                <a:latin typeface="Calibri" pitchFamily="34" charset="0"/>
              </a:rPr>
              <a:t>The current shopping basket</a:t>
            </a:r>
          </a:p>
          <a:p>
            <a:pPr lvl="1">
              <a:lnSpc>
                <a:spcPct val="80000"/>
              </a:lnSpc>
            </a:pPr>
            <a:r>
              <a:rPr lang="en-US" dirty="0">
                <a:latin typeface="Calibri" pitchFamily="34" charset="0"/>
              </a:rPr>
              <a:t>Any non-permanent choices the user has made</a:t>
            </a:r>
          </a:p>
          <a:p>
            <a:pPr>
              <a:lnSpc>
                <a:spcPct val="80000"/>
              </a:lnSpc>
            </a:pPr>
            <a:endParaRPr lang="en-US" sz="2000" dirty="0"/>
          </a:p>
          <a:p>
            <a:pPr>
              <a:lnSpc>
                <a:spcPct val="80000"/>
              </a:lnSpc>
              <a:buFont typeface="Wingdings" pitchFamily="2" charset="2"/>
              <a:buNone/>
            </a:pPr>
            <a:endParaRPr lang="en-US" sz="1800" dirty="0"/>
          </a:p>
        </p:txBody>
      </p:sp>
      <p:pic>
        <p:nvPicPr>
          <p:cNvPr id="113668" name="Picture 4" descr="C:\Users\Kien\AppData\Local\Microsoft\Windows\Temporary Internet Files\Content.IE5\SI02UE9C\MC90022888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685800"/>
            <a:ext cx="1524000" cy="1125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639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wipe(down)">
                                      <p:cBhvr>
                                        <p:cTn id="7" dur="500"/>
                                        <p:tgtEl>
                                          <p:spTgt spid="113667">
                                            <p:txEl>
                                              <p:pRg st="0" end="0"/>
                                            </p:txEl>
                                          </p:spTgt>
                                        </p:tgtEl>
                                      </p:cBhvr>
                                    </p:animEffect>
                                  </p:childTnLst>
                                  <p:subTnLst>
                                    <p:animClr clrSpc="rgb" dir="cw">
                                      <p:cBhvr override="childStyle">
                                        <p:cTn dur="1" fill="hold" display="0" masterRel="nextClick" afterEffect="1"/>
                                        <p:tgtEl>
                                          <p:spTgt spid="113667">
                                            <p:txEl>
                                              <p:pRg st="0" end="0"/>
                                            </p:txEl>
                                          </p:spTgt>
                                        </p:tgtEl>
                                        <p:attrNameLst>
                                          <p:attrName>ppt_c</p:attrName>
                                        </p:attrNameLst>
                                      </p:cBhvr>
                                      <p:to>
                                        <a:schemeClr val="bg2"/>
                                      </p:to>
                                    </p:animClr>
                                  </p:subTnLst>
                                </p:cTn>
                              </p:par>
                              <p:par>
                                <p:cTn id="8" presetID="22" presetClass="entr" presetSubtype="4" fill="hold" nodeType="withEffect">
                                  <p:stCondLst>
                                    <p:cond delay="0"/>
                                  </p:stCondLst>
                                  <p:childTnLst>
                                    <p:set>
                                      <p:cBhvr>
                                        <p:cTn id="9" dur="1" fill="hold">
                                          <p:stCondLst>
                                            <p:cond delay="0"/>
                                          </p:stCondLst>
                                        </p:cTn>
                                        <p:tgtEl>
                                          <p:spTgt spid="113667">
                                            <p:txEl>
                                              <p:pRg st="1" end="1"/>
                                            </p:txEl>
                                          </p:spTgt>
                                        </p:tgtEl>
                                        <p:attrNameLst>
                                          <p:attrName>style.visibility</p:attrName>
                                        </p:attrNameLst>
                                      </p:cBhvr>
                                      <p:to>
                                        <p:strVal val="visible"/>
                                      </p:to>
                                    </p:set>
                                    <p:animEffect transition="in" filter="wipe(down)">
                                      <p:cBhvr>
                                        <p:cTn id="10" dur="500"/>
                                        <p:tgtEl>
                                          <p:spTgt spid="113667">
                                            <p:txEl>
                                              <p:pRg st="1" end="1"/>
                                            </p:txEl>
                                          </p:spTgt>
                                        </p:tgtEl>
                                      </p:cBhvr>
                                    </p:animEffect>
                                  </p:childTnLst>
                                  <p:subTnLst>
                                    <p:animClr clrSpc="rgb" dir="cw">
                                      <p:cBhvr override="childStyle">
                                        <p:cTn dur="1" fill="hold" display="0" masterRel="nextClick" afterEffect="1"/>
                                        <p:tgtEl>
                                          <p:spTgt spid="113667">
                                            <p:txEl>
                                              <p:pRg st="1" end="1"/>
                                            </p:txEl>
                                          </p:spTgt>
                                        </p:tgtEl>
                                        <p:attrNameLst>
                                          <p:attrName>ppt_c</p:attrName>
                                        </p:attrNameLst>
                                      </p:cBhvr>
                                      <p:to>
                                        <a:schemeClr val="bg2"/>
                                      </p:to>
                                    </p:animClr>
                                  </p:subTnLst>
                                </p:cTn>
                              </p:par>
                              <p:par>
                                <p:cTn id="11" presetID="22" presetClass="entr" presetSubtype="4" fill="hold" nodeType="withEffect">
                                  <p:stCondLst>
                                    <p:cond delay="0"/>
                                  </p:stCondLst>
                                  <p:childTnLst>
                                    <p:set>
                                      <p:cBhvr>
                                        <p:cTn id="12" dur="1" fill="hold">
                                          <p:stCondLst>
                                            <p:cond delay="0"/>
                                          </p:stCondLst>
                                        </p:cTn>
                                        <p:tgtEl>
                                          <p:spTgt spid="113667">
                                            <p:txEl>
                                              <p:pRg st="2" end="2"/>
                                            </p:txEl>
                                          </p:spTgt>
                                        </p:tgtEl>
                                        <p:attrNameLst>
                                          <p:attrName>style.visibility</p:attrName>
                                        </p:attrNameLst>
                                      </p:cBhvr>
                                      <p:to>
                                        <p:strVal val="visible"/>
                                      </p:to>
                                    </p:set>
                                    <p:animEffect transition="in" filter="wipe(down)">
                                      <p:cBhvr>
                                        <p:cTn id="13" dur="500"/>
                                        <p:tgtEl>
                                          <p:spTgt spid="113667">
                                            <p:txEl>
                                              <p:pRg st="2" end="2"/>
                                            </p:txEl>
                                          </p:spTgt>
                                        </p:tgtEl>
                                      </p:cBhvr>
                                    </p:animEffect>
                                  </p:childTnLst>
                                  <p:subTnLst>
                                    <p:animClr clrSpc="rgb" dir="cw">
                                      <p:cBhvr override="childStyle">
                                        <p:cTn dur="1" fill="hold" display="0" masterRel="nextClick" afterEffect="1"/>
                                        <p:tgtEl>
                                          <p:spTgt spid="113667">
                                            <p:txEl>
                                              <p:pRg st="2" end="2"/>
                                            </p:txEl>
                                          </p:spTgt>
                                        </p:tgtEl>
                                        <p:attrNameLst>
                                          <p:attrName>ppt_c</p:attrName>
                                        </p:attrNameLst>
                                      </p:cBhvr>
                                      <p:to>
                                        <a:schemeClr val="bg2"/>
                                      </p:to>
                                    </p:animClr>
                                  </p:sub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3667">
                                            <p:txEl>
                                              <p:pRg st="3" end="3"/>
                                            </p:txEl>
                                          </p:spTgt>
                                        </p:tgtEl>
                                        <p:attrNameLst>
                                          <p:attrName>style.visibility</p:attrName>
                                        </p:attrNameLst>
                                      </p:cBhvr>
                                      <p:to>
                                        <p:strVal val="visible"/>
                                      </p:to>
                                    </p:set>
                                    <p:animEffect transition="in" filter="wipe(down)">
                                      <p:cBhvr>
                                        <p:cTn id="18" dur="500"/>
                                        <p:tgtEl>
                                          <p:spTgt spid="113667">
                                            <p:txEl>
                                              <p:pRg st="3" end="3"/>
                                            </p:txEl>
                                          </p:spTgt>
                                        </p:tgtEl>
                                      </p:cBhvr>
                                    </p:animEffect>
                                  </p:childTnLst>
                                  <p:subTnLst>
                                    <p:animClr clrSpc="rgb" dir="cw">
                                      <p:cBhvr override="childStyle">
                                        <p:cTn dur="1" fill="hold" display="0" masterRel="nextClick" afterEffect="1"/>
                                        <p:tgtEl>
                                          <p:spTgt spid="113667">
                                            <p:txEl>
                                              <p:pRg st="3" end="3"/>
                                            </p:txEl>
                                          </p:spTgt>
                                        </p:tgtEl>
                                        <p:attrNameLst>
                                          <p:attrName>ppt_c</p:attrName>
                                        </p:attrNameLst>
                                      </p:cBhvr>
                                      <p:to>
                                        <a:schemeClr val="bg2"/>
                                      </p:to>
                                    </p:animClr>
                                  </p:subTnLst>
                                </p:cTn>
                              </p:par>
                              <p:par>
                                <p:cTn id="19" presetID="22" presetClass="entr" presetSubtype="4" fill="hold" nodeType="withEffect">
                                  <p:stCondLst>
                                    <p:cond delay="0"/>
                                  </p:stCondLst>
                                  <p:childTnLst>
                                    <p:set>
                                      <p:cBhvr>
                                        <p:cTn id="20" dur="1" fill="hold">
                                          <p:stCondLst>
                                            <p:cond delay="0"/>
                                          </p:stCondLst>
                                        </p:cTn>
                                        <p:tgtEl>
                                          <p:spTgt spid="113667">
                                            <p:txEl>
                                              <p:pRg st="4" end="4"/>
                                            </p:txEl>
                                          </p:spTgt>
                                        </p:tgtEl>
                                        <p:attrNameLst>
                                          <p:attrName>style.visibility</p:attrName>
                                        </p:attrNameLst>
                                      </p:cBhvr>
                                      <p:to>
                                        <p:strVal val="visible"/>
                                      </p:to>
                                    </p:set>
                                    <p:animEffect transition="in" filter="wipe(down)">
                                      <p:cBhvr>
                                        <p:cTn id="21" dur="500"/>
                                        <p:tgtEl>
                                          <p:spTgt spid="113667">
                                            <p:txEl>
                                              <p:pRg st="4" end="4"/>
                                            </p:txEl>
                                          </p:spTgt>
                                        </p:tgtEl>
                                      </p:cBhvr>
                                    </p:animEffect>
                                  </p:childTnLst>
                                  <p:subTnLst>
                                    <p:animClr clrSpc="rgb" dir="cw">
                                      <p:cBhvr override="childStyle">
                                        <p:cTn dur="1" fill="hold" display="0" masterRel="nextClick" afterEffect="1"/>
                                        <p:tgtEl>
                                          <p:spTgt spid="113667">
                                            <p:txEl>
                                              <p:pRg st="4" end="4"/>
                                            </p:txEl>
                                          </p:spTgt>
                                        </p:tgtEl>
                                        <p:attrNameLst>
                                          <p:attrName>ppt_c</p:attrName>
                                        </p:attrNameLst>
                                      </p:cBhvr>
                                      <p:to>
                                        <a:schemeClr val="bg2"/>
                                      </p:to>
                                    </p:animClr>
                                  </p:subTnLst>
                                </p:cTn>
                              </p:par>
                              <p:par>
                                <p:cTn id="22" presetID="22" presetClass="entr" presetSubtype="4" fill="hold" nodeType="withEffect">
                                  <p:stCondLst>
                                    <p:cond delay="0"/>
                                  </p:stCondLst>
                                  <p:childTnLst>
                                    <p:set>
                                      <p:cBhvr>
                                        <p:cTn id="23" dur="1" fill="hold">
                                          <p:stCondLst>
                                            <p:cond delay="0"/>
                                          </p:stCondLst>
                                        </p:cTn>
                                        <p:tgtEl>
                                          <p:spTgt spid="113667">
                                            <p:txEl>
                                              <p:pRg st="5" end="5"/>
                                            </p:txEl>
                                          </p:spTgt>
                                        </p:tgtEl>
                                        <p:attrNameLst>
                                          <p:attrName>style.visibility</p:attrName>
                                        </p:attrNameLst>
                                      </p:cBhvr>
                                      <p:to>
                                        <p:strVal val="visible"/>
                                      </p:to>
                                    </p:set>
                                    <p:animEffect transition="in" filter="wipe(down)">
                                      <p:cBhvr>
                                        <p:cTn id="24" dur="500"/>
                                        <p:tgtEl>
                                          <p:spTgt spid="113667">
                                            <p:txEl>
                                              <p:pRg st="5" end="5"/>
                                            </p:txEl>
                                          </p:spTgt>
                                        </p:tgtEl>
                                      </p:cBhvr>
                                    </p:animEffect>
                                  </p:childTnLst>
                                  <p:subTnLst>
                                    <p:animClr clrSpc="rgb" dir="cw">
                                      <p:cBhvr override="childStyle">
                                        <p:cTn dur="1" fill="hold" display="0" masterRel="nextClick" afterEffect="1"/>
                                        <p:tgtEl>
                                          <p:spTgt spid="113667">
                                            <p:txEl>
                                              <p:pRg st="5" end="5"/>
                                            </p:txEl>
                                          </p:spTgt>
                                        </p:tgtEl>
                                        <p:attrNameLst>
                                          <p:attrName>ppt_c</p:attrName>
                                        </p:attrNameLst>
                                      </p:cBhvr>
                                      <p:to>
                                        <a:schemeClr val="bg2"/>
                                      </p:to>
                                    </p:animClr>
                                  </p:sub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3667">
                                            <p:txEl>
                                              <p:pRg st="6" end="6"/>
                                            </p:txEl>
                                          </p:spTgt>
                                        </p:tgtEl>
                                        <p:attrNameLst>
                                          <p:attrName>style.visibility</p:attrName>
                                        </p:attrNameLst>
                                      </p:cBhvr>
                                      <p:to>
                                        <p:strVal val="visible"/>
                                      </p:to>
                                    </p:set>
                                    <p:animEffect transition="in" filter="wipe(down)">
                                      <p:cBhvr>
                                        <p:cTn id="29" dur="500"/>
                                        <p:tgtEl>
                                          <p:spTgt spid="113667">
                                            <p:txEl>
                                              <p:pRg st="6" end="6"/>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113667">
                                            <p:txEl>
                                              <p:pRg st="7" end="7"/>
                                            </p:txEl>
                                          </p:spTgt>
                                        </p:tgtEl>
                                        <p:attrNameLst>
                                          <p:attrName>style.visibility</p:attrName>
                                        </p:attrNameLst>
                                      </p:cBhvr>
                                      <p:to>
                                        <p:strVal val="visible"/>
                                      </p:to>
                                    </p:set>
                                    <p:animEffect transition="in" filter="wipe(down)">
                                      <p:cBhvr>
                                        <p:cTn id="32" dur="500"/>
                                        <p:tgtEl>
                                          <p:spTgt spid="113667">
                                            <p:txEl>
                                              <p:pRg st="7" end="7"/>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113667">
                                            <p:txEl>
                                              <p:pRg st="8" end="8"/>
                                            </p:txEl>
                                          </p:spTgt>
                                        </p:tgtEl>
                                        <p:attrNameLst>
                                          <p:attrName>style.visibility</p:attrName>
                                        </p:attrNameLst>
                                      </p:cBhvr>
                                      <p:to>
                                        <p:strVal val="visible"/>
                                      </p:to>
                                    </p:set>
                                    <p:animEffect transition="in" filter="wipe(down)">
                                      <p:cBhvr>
                                        <p:cTn id="35" dur="500"/>
                                        <p:tgtEl>
                                          <p:spTgt spid="113667">
                                            <p:txEl>
                                              <p:pRg st="8" end="8"/>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113667">
                                            <p:txEl>
                                              <p:pRg st="9" end="9"/>
                                            </p:txEl>
                                          </p:spTgt>
                                        </p:tgtEl>
                                        <p:attrNameLst>
                                          <p:attrName>style.visibility</p:attrName>
                                        </p:attrNameLst>
                                      </p:cBhvr>
                                      <p:to>
                                        <p:strVal val="visible"/>
                                      </p:to>
                                    </p:set>
                                    <p:animEffect transition="in" filter="wipe(down)">
                                      <p:cBhvr>
                                        <p:cTn id="38" dur="500"/>
                                        <p:tgtEl>
                                          <p:spTgt spid="1136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Users\hkpuadmin\AppData\Local\Microsoft\Windows\Temporary Internet Files\Content.IE5\IZVAUYR2\MM900040997[1].gif"/>
          <p:cNvPicPr>
            <a:picLocks noChangeAspect="1" noChangeArrowheads="1" noCrop="1"/>
          </p:cNvPicPr>
          <p:nvPr/>
        </p:nvPicPr>
        <p:blipFill>
          <a:blip r:embed="rId3" cstate="print"/>
          <a:srcRect/>
          <a:stretch>
            <a:fillRect/>
          </a:stretch>
        </p:blipFill>
        <p:spPr bwMode="auto">
          <a:xfrm>
            <a:off x="6019800" y="3038475"/>
            <a:ext cx="2173547" cy="1990725"/>
          </a:xfrm>
          <a:prstGeom prst="rect">
            <a:avLst/>
          </a:prstGeom>
          <a:noFill/>
        </p:spPr>
      </p:pic>
      <p:sp>
        <p:nvSpPr>
          <p:cNvPr id="114690" name="Rectangle 2"/>
          <p:cNvSpPr>
            <a:spLocks noGrp="1" noChangeArrowheads="1"/>
          </p:cNvSpPr>
          <p:nvPr>
            <p:ph type="title"/>
          </p:nvPr>
        </p:nvSpPr>
        <p:spPr/>
        <p:txBody>
          <a:bodyPr/>
          <a:lstStyle/>
          <a:p>
            <a:r>
              <a:rPr lang="en-US" dirty="0"/>
              <a:t>Passing and Receiving Cookie</a:t>
            </a:r>
          </a:p>
        </p:txBody>
      </p:sp>
      <p:pic>
        <p:nvPicPr>
          <p:cNvPr id="3074" name="Picture 2" descr="C:\Users\hkpuadmin\AppData\Local\Microsoft\Windows\Temporary Internet Files\Content.IE5\F948V0PU\MC900434845[1].png"/>
          <p:cNvPicPr>
            <a:picLocks noChangeAspect="1" noChangeArrowheads="1"/>
          </p:cNvPicPr>
          <p:nvPr/>
        </p:nvPicPr>
        <p:blipFill>
          <a:blip r:embed="rId4" cstate="print"/>
          <a:srcRect/>
          <a:stretch>
            <a:fillRect/>
          </a:stretch>
        </p:blipFill>
        <p:spPr bwMode="auto">
          <a:xfrm>
            <a:off x="1143000" y="2971800"/>
            <a:ext cx="2057400" cy="2057400"/>
          </a:xfrm>
          <a:prstGeom prst="rect">
            <a:avLst/>
          </a:prstGeom>
          <a:noFill/>
        </p:spPr>
      </p:pic>
      <p:grpSp>
        <p:nvGrpSpPr>
          <p:cNvPr id="4" name="Group 3">
            <a:extLst>
              <a:ext uri="{FF2B5EF4-FFF2-40B4-BE49-F238E27FC236}">
                <a16:creationId xmlns:a16="http://schemas.microsoft.com/office/drawing/2014/main" id="{6B2B573E-2730-FC15-C382-451E2709A4C4}"/>
              </a:ext>
            </a:extLst>
          </p:cNvPr>
          <p:cNvGrpSpPr/>
          <p:nvPr/>
        </p:nvGrpSpPr>
        <p:grpSpPr>
          <a:xfrm>
            <a:off x="2438400" y="1524000"/>
            <a:ext cx="4114800" cy="1493520"/>
            <a:chOff x="2438400" y="1524000"/>
            <a:chExt cx="4114800" cy="1493520"/>
          </a:xfrm>
        </p:grpSpPr>
        <p:sp>
          <p:nvSpPr>
            <p:cNvPr id="10" name="Curved Right Arrow 9"/>
            <p:cNvSpPr/>
            <p:nvPr/>
          </p:nvSpPr>
          <p:spPr>
            <a:xfrm rot="5400000">
              <a:off x="4130040" y="594360"/>
              <a:ext cx="731520" cy="4114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endParaRPr>
            </a:p>
          </p:txBody>
        </p:sp>
        <p:sp>
          <p:nvSpPr>
            <p:cNvPr id="13" name="TextBox 12"/>
            <p:cNvSpPr txBox="1"/>
            <p:nvPr/>
          </p:nvSpPr>
          <p:spPr>
            <a:xfrm>
              <a:off x="2971800" y="1524000"/>
              <a:ext cx="3102852" cy="759182"/>
            </a:xfrm>
            <a:prstGeom prst="rect">
              <a:avLst/>
            </a:prstGeom>
            <a:noFill/>
          </p:spPr>
          <p:txBody>
            <a:bodyPr wrap="square" rtlCol="0">
              <a:spAutoFit/>
            </a:bodyPr>
            <a:lstStyle/>
            <a:p>
              <a:pPr algn="ctr">
                <a:lnSpc>
                  <a:spcPts val="2600"/>
                </a:lnSpc>
              </a:pPr>
              <a:r>
                <a:rPr lang="en-US" altLang="zh-TW" sz="2400" dirty="0"/>
                <a:t>Use </a:t>
              </a:r>
              <a:r>
                <a:rPr lang="en-US" altLang="zh-TW" sz="2400" b="1" i="1" dirty="0">
                  <a:solidFill>
                    <a:srgbClr val="FF0000"/>
                  </a:solidFill>
                </a:rPr>
                <a:t>request</a:t>
              </a:r>
              <a:r>
                <a:rPr lang="en-US" altLang="zh-TW" sz="2400" dirty="0"/>
                <a:t> object to read the form</a:t>
              </a:r>
              <a:endParaRPr lang="zh-TW" altLang="en-US" sz="2400" dirty="0"/>
            </a:p>
          </p:txBody>
        </p:sp>
      </p:grpSp>
      <p:sp>
        <p:nvSpPr>
          <p:cNvPr id="2" name="TextBox 1">
            <a:extLst>
              <a:ext uri="{FF2B5EF4-FFF2-40B4-BE49-F238E27FC236}">
                <a16:creationId xmlns:a16="http://schemas.microsoft.com/office/drawing/2014/main" id="{0171051E-C2C2-4568-A262-2266E375455A}"/>
              </a:ext>
            </a:extLst>
          </p:cNvPr>
          <p:cNvSpPr txBox="1"/>
          <p:nvPr/>
        </p:nvSpPr>
        <p:spPr>
          <a:xfrm>
            <a:off x="1975281" y="3605360"/>
            <a:ext cx="870623" cy="400110"/>
          </a:xfrm>
          <a:prstGeom prst="rect">
            <a:avLst/>
          </a:prstGeom>
          <a:noFill/>
          <a:scene3d>
            <a:camera prst="isometricRightUp"/>
            <a:lightRig rig="threePt" dir="t"/>
          </a:scene3d>
        </p:spPr>
        <p:txBody>
          <a:bodyPr wrap="none" rtlCol="0">
            <a:spAutoFit/>
          </a:bodyPr>
          <a:lstStyle/>
          <a:p>
            <a:r>
              <a:rPr lang="en-US" sz="2000" b="1" dirty="0"/>
              <a:t>Server</a:t>
            </a:r>
          </a:p>
        </p:txBody>
      </p:sp>
      <p:sp>
        <p:nvSpPr>
          <p:cNvPr id="3" name="Oval 2">
            <a:extLst>
              <a:ext uri="{FF2B5EF4-FFF2-40B4-BE49-F238E27FC236}">
                <a16:creationId xmlns:a16="http://schemas.microsoft.com/office/drawing/2014/main" id="{C15E057F-74D4-7F76-A190-C3A61D22DC81}"/>
              </a:ext>
            </a:extLst>
          </p:cNvPr>
          <p:cNvSpPr/>
          <p:nvPr/>
        </p:nvSpPr>
        <p:spPr>
          <a:xfrm>
            <a:off x="4252291" y="2403888"/>
            <a:ext cx="487017" cy="450023"/>
          </a:xfrm>
          <a:prstGeom prst="ellipse">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3200" b="1" dirty="0">
                <a:solidFill>
                  <a:srgbClr val="FFC000"/>
                </a:solidFill>
              </a:rPr>
              <a:t>1</a:t>
            </a:r>
          </a:p>
        </p:txBody>
      </p:sp>
    </p:spTree>
    <p:extLst>
      <p:ext uri="{BB962C8B-B14F-4D97-AF65-F5344CB8AC3E}">
        <p14:creationId xmlns:p14="http://schemas.microsoft.com/office/powerpoint/2010/main" val="144200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Users\hkpuadmin\AppData\Local\Microsoft\Windows\Temporary Internet Files\Content.IE5\IZVAUYR2\MM900040997[1].gif"/>
          <p:cNvPicPr>
            <a:picLocks noChangeAspect="1" noChangeArrowheads="1" noCrop="1"/>
          </p:cNvPicPr>
          <p:nvPr/>
        </p:nvPicPr>
        <p:blipFill>
          <a:blip r:embed="rId3" cstate="print"/>
          <a:srcRect/>
          <a:stretch>
            <a:fillRect/>
          </a:stretch>
        </p:blipFill>
        <p:spPr bwMode="auto">
          <a:xfrm>
            <a:off x="6019800" y="3038475"/>
            <a:ext cx="2173547" cy="1990725"/>
          </a:xfrm>
          <a:prstGeom prst="rect">
            <a:avLst/>
          </a:prstGeom>
          <a:noFill/>
        </p:spPr>
      </p:pic>
      <p:sp>
        <p:nvSpPr>
          <p:cNvPr id="114690" name="Rectangle 2"/>
          <p:cNvSpPr>
            <a:spLocks noGrp="1" noChangeArrowheads="1"/>
          </p:cNvSpPr>
          <p:nvPr>
            <p:ph type="title"/>
          </p:nvPr>
        </p:nvSpPr>
        <p:spPr/>
        <p:txBody>
          <a:bodyPr/>
          <a:lstStyle/>
          <a:p>
            <a:r>
              <a:rPr lang="en-US" dirty="0"/>
              <a:t>Passing and Receiving Cookie</a:t>
            </a:r>
          </a:p>
        </p:txBody>
      </p:sp>
      <p:pic>
        <p:nvPicPr>
          <p:cNvPr id="3074" name="Picture 2" descr="C:\Users\hkpuadmin\AppData\Local\Microsoft\Windows\Temporary Internet Files\Content.IE5\F948V0PU\MC900434845[1].png"/>
          <p:cNvPicPr>
            <a:picLocks noChangeAspect="1" noChangeArrowheads="1"/>
          </p:cNvPicPr>
          <p:nvPr/>
        </p:nvPicPr>
        <p:blipFill>
          <a:blip r:embed="rId4" cstate="print"/>
          <a:srcRect/>
          <a:stretch>
            <a:fillRect/>
          </a:stretch>
        </p:blipFill>
        <p:spPr bwMode="auto">
          <a:xfrm>
            <a:off x="1143000" y="2971800"/>
            <a:ext cx="2057400" cy="2057400"/>
          </a:xfrm>
          <a:prstGeom prst="rect">
            <a:avLst/>
          </a:prstGeom>
          <a:noFill/>
        </p:spPr>
      </p:pic>
      <p:grpSp>
        <p:nvGrpSpPr>
          <p:cNvPr id="7" name="Group 6">
            <a:extLst>
              <a:ext uri="{FF2B5EF4-FFF2-40B4-BE49-F238E27FC236}">
                <a16:creationId xmlns:a16="http://schemas.microsoft.com/office/drawing/2014/main" id="{E8C14DB9-F32B-C579-24DA-D69E481C0D4C}"/>
              </a:ext>
            </a:extLst>
          </p:cNvPr>
          <p:cNvGrpSpPr/>
          <p:nvPr/>
        </p:nvGrpSpPr>
        <p:grpSpPr>
          <a:xfrm>
            <a:off x="2438400" y="1524000"/>
            <a:ext cx="4114800" cy="1493520"/>
            <a:chOff x="2438400" y="1524000"/>
            <a:chExt cx="4114800" cy="1493520"/>
          </a:xfrm>
        </p:grpSpPr>
        <p:sp>
          <p:nvSpPr>
            <p:cNvPr id="10" name="Curved Right Arrow 9"/>
            <p:cNvSpPr/>
            <p:nvPr/>
          </p:nvSpPr>
          <p:spPr>
            <a:xfrm rot="5400000">
              <a:off x="4130040" y="594360"/>
              <a:ext cx="731520" cy="4114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endParaRPr>
            </a:p>
          </p:txBody>
        </p:sp>
        <p:sp>
          <p:nvSpPr>
            <p:cNvPr id="13" name="TextBox 12"/>
            <p:cNvSpPr txBox="1"/>
            <p:nvPr/>
          </p:nvSpPr>
          <p:spPr>
            <a:xfrm>
              <a:off x="2971800" y="1524000"/>
              <a:ext cx="3102852" cy="759182"/>
            </a:xfrm>
            <a:prstGeom prst="rect">
              <a:avLst/>
            </a:prstGeom>
            <a:noFill/>
          </p:spPr>
          <p:txBody>
            <a:bodyPr wrap="square" rtlCol="0">
              <a:spAutoFit/>
            </a:bodyPr>
            <a:lstStyle/>
            <a:p>
              <a:pPr algn="ctr">
                <a:lnSpc>
                  <a:spcPts val="2600"/>
                </a:lnSpc>
              </a:pPr>
              <a:r>
                <a:rPr lang="en-US" altLang="zh-TW" sz="2400" dirty="0"/>
                <a:t>Use </a:t>
              </a:r>
              <a:r>
                <a:rPr lang="en-US" altLang="zh-TW" sz="2400" b="1" i="1" dirty="0">
                  <a:solidFill>
                    <a:srgbClr val="FF0000"/>
                  </a:solidFill>
                </a:rPr>
                <a:t>request</a:t>
              </a:r>
              <a:r>
                <a:rPr lang="en-US" altLang="zh-TW" sz="2400" dirty="0"/>
                <a:t> object to read the form</a:t>
              </a:r>
              <a:endParaRPr lang="zh-TW" altLang="en-US" sz="2400" dirty="0"/>
            </a:p>
          </p:txBody>
        </p:sp>
      </p:grpSp>
      <p:grpSp>
        <p:nvGrpSpPr>
          <p:cNvPr id="8" name="Group 7">
            <a:extLst>
              <a:ext uri="{FF2B5EF4-FFF2-40B4-BE49-F238E27FC236}">
                <a16:creationId xmlns:a16="http://schemas.microsoft.com/office/drawing/2014/main" id="{BA7BB5DC-54DC-4371-610B-762621D5B674}"/>
              </a:ext>
            </a:extLst>
          </p:cNvPr>
          <p:cNvGrpSpPr/>
          <p:nvPr/>
        </p:nvGrpSpPr>
        <p:grpSpPr>
          <a:xfrm>
            <a:off x="2743200" y="4724400"/>
            <a:ext cx="3657600" cy="1521182"/>
            <a:chOff x="2743200" y="4724400"/>
            <a:chExt cx="3657600" cy="1521182"/>
          </a:xfrm>
        </p:grpSpPr>
        <p:sp>
          <p:nvSpPr>
            <p:cNvPr id="12" name="Curved Up Arrow 11"/>
            <p:cNvSpPr/>
            <p:nvPr/>
          </p:nvSpPr>
          <p:spPr>
            <a:xfrm>
              <a:off x="2743200" y="4724400"/>
              <a:ext cx="3657600"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4" name="TextBox 13"/>
            <p:cNvSpPr txBox="1"/>
            <p:nvPr/>
          </p:nvSpPr>
          <p:spPr>
            <a:xfrm>
              <a:off x="2819400" y="5486400"/>
              <a:ext cx="3581400" cy="759182"/>
            </a:xfrm>
            <a:prstGeom prst="rect">
              <a:avLst/>
            </a:prstGeom>
            <a:noFill/>
          </p:spPr>
          <p:txBody>
            <a:bodyPr wrap="square" rtlCol="0">
              <a:spAutoFit/>
            </a:bodyPr>
            <a:lstStyle/>
            <a:p>
              <a:pPr algn="ctr">
                <a:lnSpc>
                  <a:spcPts val="2600"/>
                </a:lnSpc>
              </a:pPr>
              <a:r>
                <a:rPr lang="en-US" altLang="zh-TW" sz="2400" dirty="0"/>
                <a:t>Use </a:t>
              </a:r>
              <a:r>
                <a:rPr lang="en-US" altLang="zh-TW" sz="2400" b="1" i="1" dirty="0">
                  <a:solidFill>
                    <a:srgbClr val="FF0000"/>
                  </a:solidFill>
                </a:rPr>
                <a:t>response</a:t>
              </a:r>
              <a:r>
                <a:rPr lang="en-US" altLang="zh-TW" sz="2400" dirty="0"/>
                <a:t> object to compose the Web page</a:t>
              </a:r>
              <a:endParaRPr lang="zh-TW" altLang="en-US" sz="2400" dirty="0"/>
            </a:p>
          </p:txBody>
        </p:sp>
      </p:grpSp>
      <p:sp>
        <p:nvSpPr>
          <p:cNvPr id="11" name="Rounded Rectangular Callout 10"/>
          <p:cNvSpPr/>
          <p:nvPr/>
        </p:nvSpPr>
        <p:spPr>
          <a:xfrm>
            <a:off x="6743700" y="2043113"/>
            <a:ext cx="1752600" cy="838200"/>
          </a:xfrm>
          <a:prstGeom prst="wedgeRoundRectCallout">
            <a:avLst>
              <a:gd name="adj1" fmla="val -33900"/>
              <a:gd name="adj2" fmla="val 114411"/>
              <a:gd name="adj3" fmla="val 16667"/>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ts val="1700"/>
              </a:lnSpc>
            </a:pPr>
            <a:r>
              <a:rPr lang="en-US" dirty="0">
                <a:solidFill>
                  <a:schemeClr val="bg1"/>
                </a:solidFill>
              </a:rPr>
              <a:t>The cookie is appended to all HTTP requests</a:t>
            </a:r>
          </a:p>
        </p:txBody>
      </p:sp>
      <p:grpSp>
        <p:nvGrpSpPr>
          <p:cNvPr id="9" name="Group 8">
            <a:extLst>
              <a:ext uri="{FF2B5EF4-FFF2-40B4-BE49-F238E27FC236}">
                <a16:creationId xmlns:a16="http://schemas.microsoft.com/office/drawing/2014/main" id="{7CC6B9E9-FB2A-0E10-C6F0-12707B3BA282}"/>
              </a:ext>
            </a:extLst>
          </p:cNvPr>
          <p:cNvGrpSpPr/>
          <p:nvPr/>
        </p:nvGrpSpPr>
        <p:grpSpPr>
          <a:xfrm>
            <a:off x="7387118" y="3038475"/>
            <a:ext cx="1423210" cy="926973"/>
            <a:chOff x="7387118" y="3038475"/>
            <a:chExt cx="1423210" cy="926973"/>
          </a:xfrm>
        </p:grpSpPr>
        <p:sp>
          <p:nvSpPr>
            <p:cNvPr id="3" name="Flowchart: Magnetic Disk 2"/>
            <p:cNvSpPr/>
            <p:nvPr/>
          </p:nvSpPr>
          <p:spPr>
            <a:xfrm>
              <a:off x="7543800" y="3352800"/>
              <a:ext cx="914400" cy="612648"/>
            </a:xfrm>
            <a:prstGeom prst="flowChartMagneticDisk">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387118" y="3038475"/>
              <a:ext cx="1423210" cy="338554"/>
            </a:xfrm>
            <a:prstGeom prst="rect">
              <a:avLst/>
            </a:prstGeom>
            <a:noFill/>
          </p:spPr>
          <p:txBody>
            <a:bodyPr wrap="none" rtlCol="0">
              <a:spAutoFit/>
            </a:bodyPr>
            <a:lstStyle/>
            <a:p>
              <a:r>
                <a:rPr lang="en-US" sz="1600" b="1" dirty="0">
                  <a:solidFill>
                    <a:schemeClr val="accent3">
                      <a:lumMod val="50000"/>
                    </a:schemeClr>
                  </a:solidFill>
                </a:rPr>
                <a:t>Browser cache</a:t>
              </a:r>
            </a:p>
          </p:txBody>
        </p:sp>
        <p:sp>
          <p:nvSpPr>
            <p:cNvPr id="5" name="TextBox 4"/>
            <p:cNvSpPr txBox="1"/>
            <p:nvPr/>
          </p:nvSpPr>
          <p:spPr>
            <a:xfrm>
              <a:off x="7588867" y="3539573"/>
              <a:ext cx="824265" cy="369332"/>
            </a:xfrm>
            <a:prstGeom prst="rect">
              <a:avLst/>
            </a:prstGeom>
            <a:noFill/>
          </p:spPr>
          <p:txBody>
            <a:bodyPr wrap="none" rtlCol="0">
              <a:spAutoFit/>
            </a:bodyPr>
            <a:lstStyle/>
            <a:p>
              <a:r>
                <a:rPr lang="en-US" dirty="0">
                  <a:solidFill>
                    <a:schemeClr val="bg1"/>
                  </a:solidFill>
                </a:rPr>
                <a:t>Cookie</a:t>
              </a:r>
            </a:p>
          </p:txBody>
        </p:sp>
      </p:grpSp>
      <p:sp>
        <p:nvSpPr>
          <p:cNvPr id="6" name="Flowchart: Terminator 5"/>
          <p:cNvSpPr/>
          <p:nvPr/>
        </p:nvSpPr>
        <p:spPr>
          <a:xfrm rot="18739949">
            <a:off x="1463368" y="3586376"/>
            <a:ext cx="914400" cy="301752"/>
          </a:xfrm>
          <a:prstGeom prst="flowChartTerminator">
            <a:avLst/>
          </a:prstGeom>
          <a:solidFill>
            <a:schemeClr val="tx1"/>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r>
              <a:rPr lang="en-US" b="1" dirty="0">
                <a:solidFill>
                  <a:srgbClr val="FFC000"/>
                </a:solidFill>
              </a:rPr>
              <a:t>Servlet</a:t>
            </a:r>
          </a:p>
        </p:txBody>
      </p:sp>
      <p:sp>
        <p:nvSpPr>
          <p:cNvPr id="15" name="Flowchart: Terminator 14"/>
          <p:cNvSpPr/>
          <p:nvPr/>
        </p:nvSpPr>
        <p:spPr>
          <a:xfrm rot="1316875">
            <a:off x="1313659" y="4290943"/>
            <a:ext cx="914400" cy="301752"/>
          </a:xfrm>
          <a:prstGeom prst="flowChartTerminator">
            <a:avLst/>
          </a:prstGeom>
          <a:solidFill>
            <a:schemeClr val="tx1"/>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r>
              <a:rPr lang="en-US" b="1" dirty="0">
                <a:solidFill>
                  <a:srgbClr val="FFC000"/>
                </a:solidFill>
              </a:rPr>
              <a:t>Servlet</a:t>
            </a:r>
          </a:p>
        </p:txBody>
      </p:sp>
      <p:sp>
        <p:nvSpPr>
          <p:cNvPr id="16" name="Flowchart: Terminator 15"/>
          <p:cNvSpPr/>
          <p:nvPr/>
        </p:nvSpPr>
        <p:spPr>
          <a:xfrm rot="18739949">
            <a:off x="1768169" y="3860868"/>
            <a:ext cx="914400" cy="301752"/>
          </a:xfrm>
          <a:prstGeom prst="flowChartTerminator">
            <a:avLst/>
          </a:prstGeom>
          <a:solidFill>
            <a:schemeClr val="tx1"/>
          </a:solidFill>
          <a:ln>
            <a:noFill/>
          </a:ln>
          <a:effectLst>
            <a:outerShdw blurRad="127000" dist="38100" dir="2700000" algn="ctr">
              <a:srgbClr val="000000">
                <a:alpha val="45000"/>
              </a:srgbClr>
            </a:outerShdw>
          </a:effectLst>
          <a:scene3d>
            <a:camera prst="perspectiveRelaxedModerately"/>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r>
              <a:rPr lang="en-US" b="1" dirty="0">
                <a:solidFill>
                  <a:srgbClr val="FFC000"/>
                </a:solidFill>
              </a:rPr>
              <a:t>Servlet</a:t>
            </a:r>
          </a:p>
        </p:txBody>
      </p:sp>
      <p:sp>
        <p:nvSpPr>
          <p:cNvPr id="2" name="Rounded Rectangular Callout 1"/>
          <p:cNvSpPr/>
          <p:nvPr/>
        </p:nvSpPr>
        <p:spPr>
          <a:xfrm>
            <a:off x="495300" y="2232660"/>
            <a:ext cx="1752600" cy="838200"/>
          </a:xfrm>
          <a:prstGeom prst="wedgeRoundRectCallout">
            <a:avLst>
              <a:gd name="adj1" fmla="val 39503"/>
              <a:gd name="adj2" fmla="val 103879"/>
              <a:gd name="adj3" fmla="val 16667"/>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ts val="1700"/>
              </a:lnSpc>
            </a:pPr>
            <a:r>
              <a:rPr lang="en-US" dirty="0">
                <a:solidFill>
                  <a:schemeClr val="bg1"/>
                </a:solidFill>
              </a:rPr>
              <a:t>Cookie is added to the response object</a:t>
            </a:r>
          </a:p>
        </p:txBody>
      </p:sp>
      <p:sp>
        <p:nvSpPr>
          <p:cNvPr id="17" name="Oval 16">
            <a:extLst>
              <a:ext uri="{FF2B5EF4-FFF2-40B4-BE49-F238E27FC236}">
                <a16:creationId xmlns:a16="http://schemas.microsoft.com/office/drawing/2014/main" id="{34387143-CF50-4F35-A7AA-F23139825A78}"/>
              </a:ext>
            </a:extLst>
          </p:cNvPr>
          <p:cNvSpPr/>
          <p:nvPr/>
        </p:nvSpPr>
        <p:spPr>
          <a:xfrm>
            <a:off x="4313582" y="2431289"/>
            <a:ext cx="487017" cy="450023"/>
          </a:xfrm>
          <a:prstGeom prst="ellipse">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3200" b="1" dirty="0">
                <a:solidFill>
                  <a:srgbClr val="FFC000"/>
                </a:solidFill>
              </a:rPr>
              <a:t>3</a:t>
            </a:r>
          </a:p>
        </p:txBody>
      </p:sp>
      <p:sp>
        <p:nvSpPr>
          <p:cNvPr id="18" name="Oval 17">
            <a:extLst>
              <a:ext uri="{FF2B5EF4-FFF2-40B4-BE49-F238E27FC236}">
                <a16:creationId xmlns:a16="http://schemas.microsoft.com/office/drawing/2014/main" id="{B1FBCD2C-121F-4AB3-8BC9-2BF4249FF257}"/>
              </a:ext>
            </a:extLst>
          </p:cNvPr>
          <p:cNvSpPr/>
          <p:nvPr/>
        </p:nvSpPr>
        <p:spPr>
          <a:xfrm>
            <a:off x="4279717" y="4883977"/>
            <a:ext cx="487017" cy="450023"/>
          </a:xfrm>
          <a:prstGeom prst="ellipse">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3200" b="1" dirty="0">
                <a:solidFill>
                  <a:srgbClr val="FFC000"/>
                </a:solidFill>
              </a:rPr>
              <a:t>2</a:t>
            </a:r>
          </a:p>
        </p:txBody>
      </p:sp>
    </p:spTree>
    <p:extLst>
      <p:ext uri="{BB962C8B-B14F-4D97-AF65-F5344CB8AC3E}">
        <p14:creationId xmlns:p14="http://schemas.microsoft.com/office/powerpoint/2010/main" val="98102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ssolve">
                                      <p:cBhvr>
                                        <p:cTn id="14" dur="500"/>
                                        <p:tgtEl>
                                          <p:spTgt spid="18"/>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500"/>
                            </p:stCondLst>
                            <p:childTnLst>
                              <p:par>
                                <p:cTn id="25" presetID="22" presetClass="entr" presetSubtype="2"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17" grpId="0" animBg="1"/>
      <p:bldP spid="18"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dirty="0"/>
              <a:t>Cookie -  How it works in A Servlet</a:t>
            </a:r>
          </a:p>
        </p:txBody>
      </p:sp>
      <p:sp>
        <p:nvSpPr>
          <p:cNvPr id="3" name="Content Placeholder 2"/>
          <p:cNvSpPr>
            <a:spLocks noGrp="1"/>
          </p:cNvSpPr>
          <p:nvPr>
            <p:ph idx="1"/>
          </p:nvPr>
        </p:nvSpPr>
        <p:spPr>
          <a:xfrm>
            <a:off x="457200" y="1447800"/>
            <a:ext cx="8001000" cy="3657600"/>
          </a:xfrm>
        </p:spPr>
        <p:txBody>
          <a:bodyPr>
            <a:normAutofit fontScale="92500" lnSpcReduction="20000"/>
          </a:bodyPr>
          <a:lstStyle/>
          <a:p>
            <a:pPr>
              <a:spcAft>
                <a:spcPts val="1200"/>
              </a:spcAft>
              <a:defRPr/>
            </a:pPr>
            <a:r>
              <a:rPr lang="en-US" dirty="0">
                <a:latin typeface="Calibri" pitchFamily="34" charset="0"/>
              </a:rPr>
              <a:t>We create a cookie through the </a:t>
            </a:r>
            <a:r>
              <a:rPr lang="en-US" b="1" dirty="0">
                <a:latin typeface="Calibri" pitchFamily="34" charset="0"/>
              </a:rPr>
              <a:t>Java Cookie class</a:t>
            </a:r>
            <a:r>
              <a:rPr lang="en-US" dirty="0">
                <a:latin typeface="Calibri" pitchFamily="34" charset="0"/>
              </a:rPr>
              <a:t> in the middle tier application code</a:t>
            </a:r>
          </a:p>
          <a:p>
            <a:pPr>
              <a:spcAft>
                <a:spcPts val="1200"/>
              </a:spcAft>
              <a:defRPr/>
            </a:pPr>
            <a:r>
              <a:rPr lang="en-US" dirty="0">
                <a:latin typeface="Calibri" pitchFamily="34" charset="0"/>
              </a:rPr>
              <a:t>The cookie is </a:t>
            </a:r>
            <a:r>
              <a:rPr lang="en-US" dirty="0">
                <a:solidFill>
                  <a:srgbClr val="C00000"/>
                </a:solidFill>
                <a:latin typeface="Calibri" pitchFamily="34" charset="0"/>
              </a:rPr>
              <a:t>added to the </a:t>
            </a:r>
            <a:r>
              <a:rPr lang="en-US" b="1" dirty="0">
                <a:solidFill>
                  <a:schemeClr val="accent6">
                    <a:lumMod val="75000"/>
                  </a:schemeClr>
                </a:solidFill>
                <a:latin typeface="Calibri" pitchFamily="34" charset="0"/>
              </a:rPr>
              <a:t>response</a:t>
            </a:r>
            <a:r>
              <a:rPr lang="en-US" dirty="0">
                <a:solidFill>
                  <a:schemeClr val="accent6">
                    <a:lumMod val="75000"/>
                  </a:schemeClr>
                </a:solidFill>
                <a:latin typeface="Calibri" pitchFamily="34" charset="0"/>
              </a:rPr>
              <a:t> </a:t>
            </a:r>
            <a:r>
              <a:rPr lang="en-US" dirty="0">
                <a:latin typeface="Calibri" pitchFamily="34" charset="0"/>
              </a:rPr>
              <a:t>object </a:t>
            </a:r>
            <a:r>
              <a:rPr lang="en-US" dirty="0">
                <a:solidFill>
                  <a:schemeClr val="tx1">
                    <a:lumMod val="50000"/>
                    <a:lumOff val="50000"/>
                  </a:schemeClr>
                </a:solidFill>
                <a:latin typeface="Calibri" pitchFamily="34" charset="0"/>
              </a:rPr>
              <a:t>(within the java servlet) </a:t>
            </a:r>
            <a:r>
              <a:rPr lang="en-US" dirty="0">
                <a:latin typeface="Calibri" pitchFamily="34" charset="0"/>
              </a:rPr>
              <a:t>to be sent to the client </a:t>
            </a:r>
            <a:r>
              <a:rPr lang="en-US" dirty="0">
                <a:solidFill>
                  <a:schemeClr val="tx1">
                    <a:lumMod val="50000"/>
                    <a:lumOff val="50000"/>
                  </a:schemeClr>
                </a:solidFill>
                <a:latin typeface="Calibri" pitchFamily="34" charset="0"/>
              </a:rPr>
              <a:t>(and stored in browser’s cache) </a:t>
            </a:r>
          </a:p>
          <a:p>
            <a:pPr>
              <a:defRPr/>
            </a:pPr>
            <a:r>
              <a:rPr lang="en-US" dirty="0">
                <a:latin typeface="Calibri" pitchFamily="34" charset="0"/>
              </a:rPr>
              <a:t>Once a cookie is received, the client’s Web browser </a:t>
            </a:r>
            <a:r>
              <a:rPr lang="en-US" dirty="0">
                <a:solidFill>
                  <a:srgbClr val="C00000"/>
                </a:solidFill>
                <a:latin typeface="Calibri" pitchFamily="34" charset="0"/>
              </a:rPr>
              <a:t>appends it to all </a:t>
            </a:r>
            <a:r>
              <a:rPr lang="en-US" b="1" dirty="0">
                <a:solidFill>
                  <a:srgbClr val="C00000"/>
                </a:solidFill>
                <a:latin typeface="Calibri" pitchFamily="34" charset="0"/>
              </a:rPr>
              <a:t>HTTP requests</a:t>
            </a:r>
            <a:r>
              <a:rPr lang="en-US" b="1" dirty="0">
                <a:latin typeface="Calibri" pitchFamily="34" charset="0"/>
              </a:rPr>
              <a:t> </a:t>
            </a:r>
            <a:r>
              <a:rPr lang="en-US" dirty="0">
                <a:latin typeface="Calibri" pitchFamily="34" charset="0"/>
              </a:rPr>
              <a:t>it sends to this site, until the cookie expires</a:t>
            </a:r>
          </a:p>
        </p:txBody>
      </p:sp>
      <p:pic>
        <p:nvPicPr>
          <p:cNvPr id="116740" name="Picture 4" descr="C:\Users\Kien\AppData\Local\Microsoft\Windows\Temporary Internet Files\Content.IE5\HWEIRXX1\MC90043484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5232400"/>
            <a:ext cx="137160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6741" name="Picture 5" descr="C:\Users\Kien\AppData\Local\Microsoft\Windows\Temporary Internet Files\Content.IE5\3Y8B46EV\MC90044153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5825" y="4775200"/>
            <a:ext cx="1628775" cy="208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3" name="Group 12"/>
          <p:cNvGrpSpPr/>
          <p:nvPr/>
        </p:nvGrpSpPr>
        <p:grpSpPr>
          <a:xfrm>
            <a:off x="5562600" y="6070600"/>
            <a:ext cx="2209800" cy="609600"/>
            <a:chOff x="5562600" y="6070600"/>
            <a:chExt cx="2209800" cy="609600"/>
          </a:xfrm>
        </p:grpSpPr>
        <p:sp>
          <p:nvSpPr>
            <p:cNvPr id="2" name="Curved Left Arrow 1"/>
            <p:cNvSpPr/>
            <p:nvPr/>
          </p:nvSpPr>
          <p:spPr bwMode="auto">
            <a:xfrm rot="5400000">
              <a:off x="6453981" y="5179219"/>
              <a:ext cx="427038" cy="2209800"/>
            </a:xfrm>
            <a:prstGeom prst="curvedLeftArrow">
              <a:avLst/>
            </a:prstGeom>
            <a:solidFill>
              <a:schemeClr val="bg1">
                <a:lumMod val="75000"/>
              </a:schemeClr>
            </a:solidFill>
            <a:ln w="12700" cap="flat" cmpd="sng" algn="ctr">
              <a:solidFill>
                <a:schemeClr val="bg1">
                  <a:lumMod val="25000"/>
                </a:schemeClr>
              </a:solidFill>
              <a:prstDash val="solid"/>
              <a:round/>
              <a:headEnd type="none" w="sm" len="sm"/>
              <a:tailEnd type="none" w="sm" len="sm"/>
            </a:ln>
            <a:effectLst/>
          </p:spPr>
          <p:txBody>
            <a:bodyPr/>
            <a:lstStyle/>
            <a:p>
              <a:pPr>
                <a:defRPr/>
              </a:pPr>
              <a:endParaRPr lang="en-US"/>
            </a:p>
          </p:txBody>
        </p:sp>
        <p:pic>
          <p:nvPicPr>
            <p:cNvPr id="116744" name="Picture 6" descr="C:\Users\Kien\AppData\Local\Microsoft\Windows\Temporary Internet Files\Content.IE5\VQHLQM3M\MC900439766[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1775" y="6175375"/>
              <a:ext cx="504825" cy="50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4" name="Group 13"/>
          <p:cNvGrpSpPr/>
          <p:nvPr/>
        </p:nvGrpSpPr>
        <p:grpSpPr>
          <a:xfrm>
            <a:off x="5732463" y="5022774"/>
            <a:ext cx="2122487" cy="692226"/>
            <a:chOff x="5732463" y="5022774"/>
            <a:chExt cx="2122487" cy="692226"/>
          </a:xfrm>
        </p:grpSpPr>
        <p:sp>
          <p:nvSpPr>
            <p:cNvPr id="7" name="Curved Left Arrow 6"/>
            <p:cNvSpPr/>
            <p:nvPr/>
          </p:nvSpPr>
          <p:spPr bwMode="auto">
            <a:xfrm rot="15865507">
              <a:off x="6580188" y="4440238"/>
              <a:ext cx="427037" cy="2122487"/>
            </a:xfrm>
            <a:prstGeom prst="curvedLeftArrow">
              <a:avLst/>
            </a:prstGeom>
            <a:solidFill>
              <a:schemeClr val="accent1">
                <a:lumMod val="60000"/>
                <a:lumOff val="40000"/>
              </a:schemeClr>
            </a:solidFill>
            <a:ln w="12700" cap="flat" cmpd="sng" algn="ctr">
              <a:solidFill>
                <a:schemeClr val="bg2">
                  <a:lumMod val="25000"/>
                </a:schemeClr>
              </a:solidFill>
              <a:prstDash val="solid"/>
              <a:round/>
              <a:headEnd type="none" w="sm" len="sm"/>
              <a:tailEnd type="none" w="sm" len="sm"/>
            </a:ln>
            <a:effectLst/>
          </p:spPr>
          <p:txBody>
            <a:bodyPr/>
            <a:lstStyle/>
            <a:p>
              <a:pPr>
                <a:defRPr/>
              </a:pPr>
              <a:endParaRPr lang="en-US"/>
            </a:p>
          </p:txBody>
        </p:sp>
        <p:pic>
          <p:nvPicPr>
            <p:cNvPr id="116745" name="Picture 6" descr="C:\Users\Kien\AppData\Local\Microsoft\Windows\Temporary Internet Files\Content.IE5\VQHLQM3M\MC900439766[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441282" y="5022774"/>
              <a:ext cx="428624" cy="50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16746" name="TextBox 3"/>
          <p:cNvSpPr txBox="1">
            <a:spLocks noChangeArrowheads="1"/>
          </p:cNvSpPr>
          <p:nvPr/>
        </p:nvSpPr>
        <p:spPr bwMode="auto">
          <a:xfrm>
            <a:off x="7543800" y="4956175"/>
            <a:ext cx="10668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600" b="1">
                <a:solidFill>
                  <a:srgbClr val="7030A0"/>
                </a:solidFill>
                <a:latin typeface="Arial" charset="0"/>
                <a:cs typeface="Arial" charset="0"/>
              </a:rPr>
              <a:t>Middle tier</a:t>
            </a:r>
          </a:p>
        </p:txBody>
      </p:sp>
      <p:sp>
        <p:nvSpPr>
          <p:cNvPr id="5" name="Cloud Callout 4"/>
          <p:cNvSpPr/>
          <p:nvPr/>
        </p:nvSpPr>
        <p:spPr bwMode="auto">
          <a:xfrm>
            <a:off x="3512986" y="5105400"/>
            <a:ext cx="1335239" cy="835025"/>
          </a:xfrm>
          <a:prstGeom prst="cloudCallout">
            <a:avLst>
              <a:gd name="adj1" fmla="val 71809"/>
              <a:gd name="adj2" fmla="val -39014"/>
            </a:avLst>
          </a:prstGeom>
          <a:solidFill>
            <a:schemeClr val="accent2">
              <a:lumMod val="20000"/>
              <a:lumOff val="80000"/>
            </a:schemeClr>
          </a:solidFill>
          <a:ln w="12700" cap="flat" cmpd="sng" algn="ctr">
            <a:solidFill>
              <a:schemeClr val="accent6">
                <a:lumMod val="75000"/>
              </a:schemeClr>
            </a:solidFill>
            <a:prstDash val="solid"/>
            <a:round/>
            <a:headEnd type="none" w="sm" len="sm"/>
            <a:tailEnd type="none" w="sm" len="sm"/>
          </a:ln>
          <a:effectLst/>
        </p:spPr>
        <p:txBody>
          <a:bodyPr/>
          <a:lstStyle/>
          <a:p>
            <a:pPr>
              <a:defRPr/>
            </a:pPr>
            <a:endParaRPr lang="en-US"/>
          </a:p>
        </p:txBody>
      </p:sp>
      <p:pic>
        <p:nvPicPr>
          <p:cNvPr id="116748" name="Picture 7" descr="C:\Users\Kien\AppData\Local\Microsoft\Windows\Temporary Internet Files\Content.IE5\HWEIRXX1\MC900431638[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79699" y="5186211"/>
            <a:ext cx="678014" cy="6780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ounded Rectangle 3"/>
          <p:cNvSpPr/>
          <p:nvPr/>
        </p:nvSpPr>
        <p:spPr>
          <a:xfrm>
            <a:off x="558108" y="5232400"/>
            <a:ext cx="2674786" cy="1069975"/>
          </a:xfrm>
          <a:prstGeom prst="roundRect">
            <a:avLst/>
          </a:prstGeom>
          <a:solidFill>
            <a:schemeClr val="accent3">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en-US" sz="2000" b="1" u="sng" dirty="0"/>
              <a:t>Note</a:t>
            </a:r>
            <a:r>
              <a:rPr lang="en-US" sz="2000" dirty="0"/>
              <a:t>:  Server does not get anything it does not already know</a:t>
            </a:r>
          </a:p>
        </p:txBody>
      </p:sp>
      <p:sp>
        <p:nvSpPr>
          <p:cNvPr id="6" name="Oval 5">
            <a:extLst>
              <a:ext uri="{FF2B5EF4-FFF2-40B4-BE49-F238E27FC236}">
                <a16:creationId xmlns:a16="http://schemas.microsoft.com/office/drawing/2014/main" id="{2520B620-B373-43C1-971A-EA9F31DC3563}"/>
              </a:ext>
            </a:extLst>
          </p:cNvPr>
          <p:cNvSpPr/>
          <p:nvPr/>
        </p:nvSpPr>
        <p:spPr>
          <a:xfrm>
            <a:off x="6980106" y="6070600"/>
            <a:ext cx="304800" cy="304800"/>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7" name="Oval 16">
            <a:extLst>
              <a:ext uri="{FF2B5EF4-FFF2-40B4-BE49-F238E27FC236}">
                <a16:creationId xmlns:a16="http://schemas.microsoft.com/office/drawing/2014/main" id="{17FA26D2-EED3-4E2F-9F4A-69DD07738BBC}"/>
              </a:ext>
            </a:extLst>
          </p:cNvPr>
          <p:cNvSpPr/>
          <p:nvPr/>
        </p:nvSpPr>
        <p:spPr>
          <a:xfrm>
            <a:off x="6202494" y="4987587"/>
            <a:ext cx="304800" cy="304800"/>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4556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right)">
                                      <p:cBhvr>
                                        <p:cTn id="20" dur="500"/>
                                        <p:tgtEl>
                                          <p:spTgt spid="13"/>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dissolv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7"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81200" y="438150"/>
            <a:ext cx="6705600" cy="1104900"/>
          </a:xfrm>
        </p:spPr>
        <p:txBody>
          <a:bodyPr/>
          <a:lstStyle/>
          <a:p>
            <a:r>
              <a:rPr lang="en-US" dirty="0"/>
              <a:t>Creating A Cookie in Servlet</a:t>
            </a:r>
          </a:p>
        </p:txBody>
      </p:sp>
      <p:sp>
        <p:nvSpPr>
          <p:cNvPr id="114691" name="Rectangle 3"/>
          <p:cNvSpPr>
            <a:spLocks noGrp="1" noChangeArrowheads="1"/>
          </p:cNvSpPr>
          <p:nvPr>
            <p:ph type="body" sz="half" idx="1"/>
          </p:nvPr>
        </p:nvSpPr>
        <p:spPr>
          <a:xfrm>
            <a:off x="609600" y="2590800"/>
            <a:ext cx="7927975" cy="4114800"/>
          </a:xfrm>
        </p:spPr>
        <p:txBody>
          <a:bodyPr/>
          <a:lstStyle/>
          <a:p>
            <a:pPr>
              <a:lnSpc>
                <a:spcPct val="90000"/>
              </a:lnSpc>
              <a:buFont typeface="Wingdings" pitchFamily="2" charset="2"/>
              <a:buNone/>
            </a:pPr>
            <a:r>
              <a:rPr lang="en-US" b="1" dirty="0">
                <a:solidFill>
                  <a:srgbClr val="002060"/>
                </a:solidFill>
                <a:latin typeface="Calibri" pitchFamily="34" charset="0"/>
              </a:rPr>
              <a:t>Cookie</a:t>
            </a:r>
            <a:r>
              <a:rPr lang="en-US" dirty="0">
                <a:solidFill>
                  <a:srgbClr val="002060"/>
                </a:solidFill>
                <a:latin typeface="Calibri" pitchFamily="34" charset="0"/>
              </a:rPr>
              <a:t> </a:t>
            </a:r>
            <a:r>
              <a:rPr lang="en-US" dirty="0" err="1">
                <a:solidFill>
                  <a:srgbClr val="002060"/>
                </a:solidFill>
                <a:latin typeface="Calibri" pitchFamily="34" charset="0"/>
              </a:rPr>
              <a:t>myCookie</a:t>
            </a:r>
            <a:r>
              <a:rPr lang="en-US" dirty="0">
                <a:solidFill>
                  <a:srgbClr val="002060"/>
                </a:solidFill>
                <a:latin typeface="Calibri" pitchFamily="34" charset="0"/>
              </a:rPr>
              <a:t> = </a:t>
            </a:r>
          </a:p>
          <a:p>
            <a:pPr>
              <a:lnSpc>
                <a:spcPct val="90000"/>
              </a:lnSpc>
              <a:buFont typeface="Wingdings" pitchFamily="2" charset="2"/>
              <a:buNone/>
            </a:pPr>
            <a:r>
              <a:rPr lang="en-US" dirty="0">
                <a:solidFill>
                  <a:srgbClr val="002060"/>
                </a:solidFill>
                <a:latin typeface="Calibri" pitchFamily="34" charset="0"/>
              </a:rPr>
              <a:t>  new Cookie(“username", “</a:t>
            </a:r>
            <a:r>
              <a:rPr lang="en-US" dirty="0" err="1">
                <a:solidFill>
                  <a:srgbClr val="002060"/>
                </a:solidFill>
                <a:latin typeface="Calibri" pitchFamily="34" charset="0"/>
              </a:rPr>
              <a:t>jeffd</a:t>
            </a:r>
            <a:r>
              <a:rPr lang="en-US" dirty="0">
                <a:solidFill>
                  <a:srgbClr val="002060"/>
                </a:solidFill>
                <a:latin typeface="Calibri" pitchFamily="34" charset="0"/>
              </a:rPr>
              <a:t>");</a:t>
            </a:r>
          </a:p>
          <a:p>
            <a:pPr>
              <a:lnSpc>
                <a:spcPct val="90000"/>
              </a:lnSpc>
              <a:buFont typeface="Wingdings" pitchFamily="2" charset="2"/>
              <a:buNone/>
            </a:pPr>
            <a:r>
              <a:rPr lang="en-US" dirty="0" err="1">
                <a:solidFill>
                  <a:srgbClr val="002060"/>
                </a:solidFill>
                <a:latin typeface="Calibri" pitchFamily="34" charset="0"/>
              </a:rPr>
              <a:t>response.addCookie</a:t>
            </a:r>
            <a:r>
              <a:rPr lang="en-US" dirty="0">
                <a:solidFill>
                  <a:srgbClr val="002060"/>
                </a:solidFill>
                <a:latin typeface="Calibri" pitchFamily="34" charset="0"/>
              </a:rPr>
              <a:t>(</a:t>
            </a:r>
            <a:r>
              <a:rPr lang="en-US" dirty="0" err="1">
                <a:solidFill>
                  <a:srgbClr val="002060"/>
                </a:solidFill>
                <a:latin typeface="Calibri" pitchFamily="34" charset="0"/>
              </a:rPr>
              <a:t>myCookie</a:t>
            </a:r>
            <a:r>
              <a:rPr lang="en-US" dirty="0">
                <a:solidFill>
                  <a:srgbClr val="002060"/>
                </a:solidFill>
                <a:latin typeface="Calibri" pitchFamily="34" charset="0"/>
              </a:rPr>
              <a:t>);</a:t>
            </a:r>
          </a:p>
          <a:p>
            <a:pPr>
              <a:lnSpc>
                <a:spcPct val="90000"/>
              </a:lnSpc>
              <a:buFont typeface="Wingdings" pitchFamily="2" charset="2"/>
              <a:buNone/>
            </a:pPr>
            <a:endParaRPr lang="en-US" sz="1800" dirty="0">
              <a:latin typeface="Courier New" pitchFamily="49" charset="0"/>
            </a:endParaRPr>
          </a:p>
          <a:p>
            <a:pPr>
              <a:lnSpc>
                <a:spcPct val="90000"/>
              </a:lnSpc>
              <a:buFont typeface="Wingdings" pitchFamily="2" charset="2"/>
              <a:buNone/>
            </a:pPr>
            <a:endParaRPr lang="en-US" sz="1800" dirty="0">
              <a:latin typeface="Courier New" pitchFamily="49" charset="0"/>
            </a:endParaRPr>
          </a:p>
          <a:p>
            <a:pPr>
              <a:lnSpc>
                <a:spcPct val="90000"/>
              </a:lnSpc>
              <a:buFont typeface="Wingdings" pitchFamily="2" charset="2"/>
              <a:buNone/>
            </a:pPr>
            <a:endParaRPr lang="en-US" sz="1800" dirty="0">
              <a:latin typeface="Courier New" pitchFamily="49" charset="0"/>
            </a:endParaRPr>
          </a:p>
          <a:p>
            <a:pPr>
              <a:lnSpc>
                <a:spcPct val="90000"/>
              </a:lnSpc>
              <a:buFont typeface="Wingdings" pitchFamily="2" charset="2"/>
              <a:buNone/>
            </a:pPr>
            <a:endParaRPr lang="en-US" sz="1800" dirty="0">
              <a:latin typeface="Courier New" pitchFamily="49" charset="0"/>
            </a:endParaRPr>
          </a:p>
          <a:p>
            <a:pPr>
              <a:lnSpc>
                <a:spcPct val="90000"/>
              </a:lnSpc>
              <a:buFont typeface="Wingdings" pitchFamily="2" charset="2"/>
              <a:buNone/>
            </a:pPr>
            <a:endParaRPr lang="en-US" sz="1800" dirty="0">
              <a:latin typeface="Courier New" pitchFamily="49" charset="0"/>
            </a:endParaRPr>
          </a:p>
          <a:p>
            <a:pPr>
              <a:lnSpc>
                <a:spcPct val="90000"/>
              </a:lnSpc>
              <a:buFont typeface="Wingdings" pitchFamily="2" charset="2"/>
              <a:buNone/>
            </a:pPr>
            <a:r>
              <a:rPr lang="en-US" sz="3200" dirty="0">
                <a:latin typeface="Calibri" pitchFamily="34" charset="0"/>
              </a:rPr>
              <a:t>			You can create a cookie at any time</a:t>
            </a:r>
          </a:p>
          <a:p>
            <a:pPr>
              <a:lnSpc>
                <a:spcPct val="90000"/>
              </a:lnSpc>
              <a:buFont typeface="Wingdings" pitchFamily="2" charset="2"/>
              <a:buNone/>
            </a:pPr>
            <a:endParaRPr lang="en-US" sz="1800" dirty="0">
              <a:latin typeface="Courier New" pitchFamily="49" charset="0"/>
            </a:endParaRPr>
          </a:p>
          <a:p>
            <a:pPr>
              <a:lnSpc>
                <a:spcPct val="90000"/>
              </a:lnSpc>
              <a:buFont typeface="Wingdings" pitchFamily="2" charset="2"/>
              <a:buNone/>
            </a:pPr>
            <a:endParaRPr lang="en-US" sz="1800" dirty="0">
              <a:latin typeface="Courier New" pitchFamily="49" charset="0"/>
            </a:endParaRPr>
          </a:p>
        </p:txBody>
      </p:sp>
      <p:sp>
        <p:nvSpPr>
          <p:cNvPr id="16" name="Rounded Rectangular Callout 15"/>
          <p:cNvSpPr/>
          <p:nvPr/>
        </p:nvSpPr>
        <p:spPr bwMode="auto">
          <a:xfrm>
            <a:off x="4800600" y="1609451"/>
            <a:ext cx="2362200" cy="1143000"/>
          </a:xfrm>
          <a:prstGeom prst="wedgeRoundRectCallout">
            <a:avLst>
              <a:gd name="adj1" fmla="val -40046"/>
              <a:gd name="adj2" fmla="val 86101"/>
              <a:gd name="adj3" fmla="val 16667"/>
            </a:avLst>
          </a:prstGeom>
          <a:solidFill>
            <a:schemeClr val="bg2">
              <a:lumMod val="90000"/>
            </a:schemeClr>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nSpc>
                <a:spcPts val="1900"/>
              </a:lnSpc>
              <a:defRPr/>
            </a:pPr>
            <a:r>
              <a:rPr lang="en-US" sz="2200" dirty="0">
                <a:latin typeface="Calibri" pitchFamily="34" charset="0"/>
              </a:rPr>
              <a:t>Create new cookie object with the specified (name, value) pair</a:t>
            </a:r>
          </a:p>
        </p:txBody>
      </p:sp>
      <p:sp>
        <p:nvSpPr>
          <p:cNvPr id="17" name="Rounded Rectangular Callout 16"/>
          <p:cNvSpPr/>
          <p:nvPr/>
        </p:nvSpPr>
        <p:spPr bwMode="auto">
          <a:xfrm>
            <a:off x="6096000" y="4267200"/>
            <a:ext cx="2362200" cy="1066800"/>
          </a:xfrm>
          <a:prstGeom prst="wedgeRoundRectCallout">
            <a:avLst>
              <a:gd name="adj1" fmla="val -75710"/>
              <a:gd name="adj2" fmla="val -62787"/>
              <a:gd name="adj3" fmla="val 16667"/>
            </a:avLst>
          </a:prstGeom>
          <a:solidFill>
            <a:schemeClr val="bg2">
              <a:lumMod val="90000"/>
            </a:schemeClr>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nSpc>
                <a:spcPts val="1900"/>
              </a:lnSpc>
              <a:defRPr/>
            </a:pPr>
            <a:r>
              <a:rPr lang="en-US" sz="2200" dirty="0">
                <a:latin typeface="Calibri" pitchFamily="34" charset="0"/>
              </a:rPr>
              <a:t>Add the cookie to the header of the page</a:t>
            </a:r>
          </a:p>
        </p:txBody>
      </p:sp>
      <p:sp>
        <p:nvSpPr>
          <p:cNvPr id="6" name="Rounded Rectangular Callout 5"/>
          <p:cNvSpPr/>
          <p:nvPr/>
        </p:nvSpPr>
        <p:spPr bwMode="auto">
          <a:xfrm>
            <a:off x="1600200" y="4343400"/>
            <a:ext cx="1447800" cy="1066800"/>
          </a:xfrm>
          <a:prstGeom prst="wedgeRoundRectCallout">
            <a:avLst>
              <a:gd name="adj1" fmla="val -36044"/>
              <a:gd name="adj2" fmla="val -72947"/>
              <a:gd name="adj3" fmla="val 16667"/>
            </a:avLst>
          </a:prstGeom>
          <a:solidFill>
            <a:schemeClr val="accent3">
              <a:lumMod val="60000"/>
              <a:lumOff val="4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bIns="0" anchor="ctr"/>
          <a:lstStyle/>
          <a:p>
            <a:pPr algn="ctr">
              <a:lnSpc>
                <a:spcPts val="2500"/>
              </a:lnSpc>
              <a:defRPr/>
            </a:pPr>
            <a:r>
              <a:rPr lang="en-US" sz="2400" i="1" dirty="0">
                <a:latin typeface="Calibri" pitchFamily="34" charset="0"/>
              </a:rPr>
              <a:t>response </a:t>
            </a:r>
            <a:r>
              <a:rPr lang="en-US" sz="2400" dirty="0">
                <a:latin typeface="Calibri" pitchFamily="34" charset="0"/>
              </a:rPr>
              <a:t>object in </a:t>
            </a:r>
            <a:r>
              <a:rPr lang="en-US" sz="2400" dirty="0" err="1">
                <a:latin typeface="Calibri" pitchFamily="34" charset="0"/>
              </a:rPr>
              <a:t>Servlet</a:t>
            </a:r>
            <a:endParaRPr lang="en-US" sz="2400" dirty="0">
              <a:latin typeface="Calibri"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286" y="412553"/>
            <a:ext cx="1823314" cy="1362456"/>
          </a:xfrm>
          <a:prstGeom prst="rect">
            <a:avLst/>
          </a:prstGeom>
        </p:spPr>
      </p:pic>
    </p:spTree>
    <p:extLst>
      <p:ext uri="{BB962C8B-B14F-4D97-AF65-F5344CB8AC3E}">
        <p14:creationId xmlns:p14="http://schemas.microsoft.com/office/powerpoint/2010/main" val="400683747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533400" y="2362200"/>
            <a:ext cx="8001000" cy="2057400"/>
          </a:xfrm>
          <a:prstGeom prst="roundRect">
            <a:avLst>
              <a:gd name="adj" fmla="val 10092"/>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5714" name="Rectangle 2"/>
          <p:cNvSpPr>
            <a:spLocks noGrp="1" noChangeArrowheads="1"/>
          </p:cNvSpPr>
          <p:nvPr>
            <p:ph type="title"/>
          </p:nvPr>
        </p:nvSpPr>
        <p:spPr/>
        <p:txBody>
          <a:bodyPr/>
          <a:lstStyle/>
          <a:p>
            <a:r>
              <a:rPr lang="en-US" dirty="0"/>
              <a:t>Cookie Attributes</a:t>
            </a:r>
          </a:p>
        </p:txBody>
      </p:sp>
      <p:sp>
        <p:nvSpPr>
          <p:cNvPr id="115715" name="Rectangle 3"/>
          <p:cNvSpPr>
            <a:spLocks noGrp="1" noChangeArrowheads="1"/>
          </p:cNvSpPr>
          <p:nvPr>
            <p:ph type="body" sz="half" idx="1"/>
          </p:nvPr>
        </p:nvSpPr>
        <p:spPr>
          <a:xfrm>
            <a:off x="609600" y="1905000"/>
            <a:ext cx="7848600" cy="4114800"/>
          </a:xfrm>
        </p:spPr>
        <p:txBody>
          <a:bodyPr>
            <a:normAutofit/>
          </a:bodyPr>
          <a:lstStyle/>
          <a:p>
            <a:pPr>
              <a:lnSpc>
                <a:spcPct val="90000"/>
              </a:lnSpc>
              <a:buFont typeface="Wingdings" pitchFamily="2" charset="2"/>
              <a:buNone/>
            </a:pPr>
            <a:r>
              <a:rPr lang="en-US" sz="2800" dirty="0">
                <a:solidFill>
                  <a:srgbClr val="002060"/>
                </a:solidFill>
                <a:latin typeface="Calibri" pitchFamily="34" charset="0"/>
              </a:rPr>
              <a:t>Cookie </a:t>
            </a:r>
            <a:r>
              <a:rPr lang="en-US" sz="2800" dirty="0" err="1">
                <a:solidFill>
                  <a:srgbClr val="002060"/>
                </a:solidFill>
                <a:latin typeface="Calibri" pitchFamily="34" charset="0"/>
              </a:rPr>
              <a:t>myCookie</a:t>
            </a:r>
            <a:r>
              <a:rPr lang="en-US" sz="2800" dirty="0">
                <a:solidFill>
                  <a:srgbClr val="002060"/>
                </a:solidFill>
                <a:latin typeface="Calibri" pitchFamily="34" charset="0"/>
              </a:rPr>
              <a:t> = new Cookie(“username”, “</a:t>
            </a:r>
            <a:r>
              <a:rPr lang="en-US" sz="2800" dirty="0" err="1">
                <a:solidFill>
                  <a:srgbClr val="002060"/>
                </a:solidFill>
                <a:latin typeface="Calibri" pitchFamily="34" charset="0"/>
              </a:rPr>
              <a:t>jeffd</a:t>
            </a:r>
            <a:r>
              <a:rPr lang="en-US" sz="2800" dirty="0">
                <a:solidFill>
                  <a:srgbClr val="002060"/>
                </a:solidFill>
                <a:latin typeface="Calibri" pitchFamily="34" charset="0"/>
              </a:rPr>
              <a:t>”);</a:t>
            </a:r>
          </a:p>
          <a:p>
            <a:pPr>
              <a:lnSpc>
                <a:spcPct val="90000"/>
              </a:lnSpc>
              <a:buFont typeface="Wingdings" pitchFamily="2" charset="2"/>
              <a:buNone/>
            </a:pPr>
            <a:r>
              <a:rPr lang="en-US" sz="3000" dirty="0" err="1">
                <a:solidFill>
                  <a:srgbClr val="002060"/>
                </a:solidFill>
                <a:latin typeface="Calibri" pitchFamily="34" charset="0"/>
              </a:rPr>
              <a:t>Cookie.setDomain</a:t>
            </a:r>
            <a:r>
              <a:rPr lang="en-US" sz="3000" dirty="0">
                <a:solidFill>
                  <a:srgbClr val="002060"/>
                </a:solidFill>
                <a:latin typeface="Calibri" pitchFamily="34" charset="0"/>
              </a:rPr>
              <a:t>(</a:t>
            </a:r>
            <a:r>
              <a:rPr lang="en-US" sz="3000" dirty="0">
                <a:solidFill>
                  <a:srgbClr val="002060"/>
                </a:solidFill>
                <a:latin typeface="Calibri" pitchFamily="34" charset="0"/>
                <a:hlinkClick r:id="rId3"/>
              </a:rPr>
              <a:t>www.bookstore.com</a:t>
            </a:r>
            <a:r>
              <a:rPr lang="en-US" sz="3000" dirty="0">
                <a:solidFill>
                  <a:srgbClr val="002060"/>
                </a:solidFill>
                <a:latin typeface="Calibri" pitchFamily="34" charset="0"/>
              </a:rPr>
              <a:t>);   </a:t>
            </a:r>
          </a:p>
          <a:p>
            <a:pPr>
              <a:lnSpc>
                <a:spcPct val="90000"/>
              </a:lnSpc>
              <a:buFont typeface="Wingdings" pitchFamily="2" charset="2"/>
              <a:buNone/>
            </a:pPr>
            <a:r>
              <a:rPr lang="en-US" dirty="0">
                <a:solidFill>
                  <a:srgbClr val="002060"/>
                </a:solidFill>
                <a:latin typeface="Calibri" pitchFamily="34" charset="0"/>
              </a:rPr>
              <a:t>                                </a:t>
            </a:r>
            <a:r>
              <a:rPr lang="en-US" sz="2400" dirty="0">
                <a:solidFill>
                  <a:srgbClr val="0070C0"/>
                </a:solidFill>
                <a:latin typeface="Calibri" pitchFamily="34" charset="0"/>
              </a:rPr>
              <a:t>// Web site that receives this cookie</a:t>
            </a:r>
            <a:endParaRPr lang="en-US" dirty="0">
              <a:solidFill>
                <a:srgbClr val="0070C0"/>
              </a:solidFill>
              <a:latin typeface="Calibri" pitchFamily="34" charset="0"/>
            </a:endParaRPr>
          </a:p>
          <a:p>
            <a:pPr>
              <a:lnSpc>
                <a:spcPct val="90000"/>
              </a:lnSpc>
              <a:buFont typeface="Wingdings" pitchFamily="2" charset="2"/>
              <a:buNone/>
            </a:pPr>
            <a:r>
              <a:rPr lang="en-US" sz="2800" dirty="0" err="1">
                <a:solidFill>
                  <a:srgbClr val="002060"/>
                </a:solidFill>
                <a:latin typeface="Calibri" pitchFamily="34" charset="0"/>
              </a:rPr>
              <a:t>Cookie.setSecure</a:t>
            </a:r>
            <a:r>
              <a:rPr lang="en-US" sz="2800" dirty="0">
                <a:solidFill>
                  <a:srgbClr val="002060"/>
                </a:solidFill>
                <a:latin typeface="Calibri" pitchFamily="34" charset="0"/>
              </a:rPr>
              <a:t>(false):                     </a:t>
            </a:r>
            <a:r>
              <a:rPr lang="en-US" sz="2400" dirty="0">
                <a:solidFill>
                  <a:srgbClr val="0070C0"/>
                </a:solidFill>
                <a:latin typeface="Calibri" pitchFamily="34" charset="0"/>
              </a:rPr>
              <a:t>// no SSL required</a:t>
            </a:r>
            <a:endParaRPr lang="en-US" dirty="0">
              <a:solidFill>
                <a:srgbClr val="0070C0"/>
              </a:solidFill>
              <a:latin typeface="Calibri" pitchFamily="34" charset="0"/>
            </a:endParaRPr>
          </a:p>
          <a:p>
            <a:pPr>
              <a:lnSpc>
                <a:spcPct val="90000"/>
              </a:lnSpc>
              <a:buFont typeface="Wingdings" pitchFamily="2" charset="2"/>
              <a:buNone/>
            </a:pPr>
            <a:r>
              <a:rPr lang="en-US" sz="2800" dirty="0" err="1">
                <a:solidFill>
                  <a:srgbClr val="002060"/>
                </a:solidFill>
                <a:latin typeface="Calibri" pitchFamily="34" charset="0"/>
              </a:rPr>
              <a:t>Cookie.setMaxAge</a:t>
            </a:r>
            <a:r>
              <a:rPr lang="en-US" sz="2800" dirty="0">
                <a:solidFill>
                  <a:srgbClr val="002060"/>
                </a:solidFill>
                <a:latin typeface="Calibri" pitchFamily="34" charset="0"/>
              </a:rPr>
              <a:t>(60*60*24*31) </a:t>
            </a:r>
            <a:r>
              <a:rPr lang="en-US" sz="2400" dirty="0">
                <a:solidFill>
                  <a:srgbClr val="0070C0"/>
                </a:solidFill>
                <a:latin typeface="Calibri" pitchFamily="34" charset="0"/>
              </a:rPr>
              <a:t>// one month lifetime</a:t>
            </a:r>
            <a:endParaRPr lang="en-US" dirty="0">
              <a:solidFill>
                <a:srgbClr val="0070C0"/>
              </a:solidFill>
              <a:latin typeface="Calibri" pitchFamily="34" charset="0"/>
            </a:endParaRPr>
          </a:p>
          <a:p>
            <a:pPr>
              <a:lnSpc>
                <a:spcPct val="90000"/>
              </a:lnSpc>
              <a:buFont typeface="Wingdings" pitchFamily="2" charset="2"/>
              <a:buNone/>
            </a:pPr>
            <a:r>
              <a:rPr lang="en-US" sz="2800" b="1" dirty="0" err="1">
                <a:solidFill>
                  <a:srgbClr val="002060"/>
                </a:solidFill>
                <a:latin typeface="Calibri" pitchFamily="34" charset="0"/>
              </a:rPr>
              <a:t>response.addCookie</a:t>
            </a:r>
            <a:r>
              <a:rPr lang="en-US" sz="2800" dirty="0">
                <a:solidFill>
                  <a:srgbClr val="002060"/>
                </a:solidFill>
                <a:latin typeface="Calibri" pitchFamily="34" charset="0"/>
              </a:rPr>
              <a:t>(</a:t>
            </a:r>
            <a:r>
              <a:rPr lang="en-US" sz="2800" dirty="0" err="1">
                <a:solidFill>
                  <a:srgbClr val="002060"/>
                </a:solidFill>
                <a:latin typeface="Calibri" pitchFamily="34" charset="0"/>
              </a:rPr>
              <a:t>myCookie</a:t>
            </a:r>
            <a:r>
              <a:rPr lang="en-US" sz="2800" dirty="0">
                <a:solidFill>
                  <a:srgbClr val="002060"/>
                </a:solidFill>
                <a:latin typeface="Calibri" pitchFamily="34" charset="0"/>
              </a:rPr>
              <a:t>);</a:t>
            </a:r>
          </a:p>
          <a:p>
            <a:pPr>
              <a:lnSpc>
                <a:spcPct val="90000"/>
              </a:lnSpc>
              <a:buFont typeface="Wingdings" pitchFamily="2" charset="2"/>
              <a:buNone/>
            </a:pPr>
            <a:endParaRPr lang="en-US" sz="1800" dirty="0">
              <a:latin typeface="Courier New" pitchFamily="49" charset="0"/>
            </a:endParaRPr>
          </a:p>
          <a:p>
            <a:pPr>
              <a:lnSpc>
                <a:spcPct val="90000"/>
              </a:lnSpc>
              <a:buFont typeface="Wingdings" pitchFamily="2" charset="2"/>
              <a:buNone/>
            </a:pPr>
            <a:endParaRPr lang="en-US" sz="1800" dirty="0">
              <a:latin typeface="Courier New" pitchFamily="49" charset="0"/>
            </a:endParaRPr>
          </a:p>
        </p:txBody>
      </p:sp>
      <p:sp>
        <p:nvSpPr>
          <p:cNvPr id="115719" name="TextBox 22"/>
          <p:cNvSpPr txBox="1">
            <a:spLocks noChangeArrowheads="1"/>
          </p:cNvSpPr>
          <p:nvPr/>
        </p:nvSpPr>
        <p:spPr bwMode="auto">
          <a:xfrm>
            <a:off x="1066800" y="5791200"/>
            <a:ext cx="581710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solidFill>
                  <a:srgbClr val="FF0000"/>
                </a:solidFill>
                <a:latin typeface="Calibri" pitchFamily="34" charset="0"/>
                <a:cs typeface="Calibri" pitchFamily="34" charset="0"/>
              </a:rPr>
              <a:t>SSL -  Secured version of HTTP protocol</a:t>
            </a:r>
          </a:p>
          <a:p>
            <a:r>
              <a:rPr lang="en-US" dirty="0">
                <a:solidFill>
                  <a:srgbClr val="FF0000"/>
                </a:solidFill>
                <a:latin typeface="Calibri" pitchFamily="34" charset="0"/>
                <a:cs typeface="Calibri" pitchFamily="34" charset="0"/>
              </a:rPr>
              <a:t>Use </a:t>
            </a:r>
            <a:r>
              <a:rPr lang="en-US" dirty="0" err="1">
                <a:solidFill>
                  <a:srgbClr val="FF0000"/>
                </a:solidFill>
                <a:latin typeface="Calibri" pitchFamily="34" charset="0"/>
                <a:cs typeface="Calibri" pitchFamily="34" charset="0"/>
              </a:rPr>
              <a:t>Cookie.setSecure</a:t>
            </a:r>
            <a:r>
              <a:rPr lang="en-US" dirty="0">
                <a:solidFill>
                  <a:srgbClr val="FF0000"/>
                </a:solidFill>
                <a:latin typeface="Calibri" pitchFamily="34" charset="0"/>
                <a:cs typeface="Calibri" pitchFamily="34" charset="0"/>
              </a:rPr>
              <a:t>(true) for HTTPs servers</a:t>
            </a:r>
          </a:p>
        </p:txBody>
      </p:sp>
      <p:sp>
        <p:nvSpPr>
          <p:cNvPr id="16" name="Oval Callout 15"/>
          <p:cNvSpPr/>
          <p:nvPr/>
        </p:nvSpPr>
        <p:spPr>
          <a:xfrm>
            <a:off x="6172200" y="4572000"/>
            <a:ext cx="2209800" cy="1066800"/>
          </a:xfrm>
          <a:prstGeom prst="wedgeEllipseCallout">
            <a:avLst>
              <a:gd name="adj1" fmla="val -37824"/>
              <a:gd name="adj2" fmla="val -66705"/>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900"/>
              </a:lnSpc>
            </a:pPr>
            <a:r>
              <a:rPr lang="en-US" altLang="zh-TW" sz="2400" dirty="0"/>
              <a:t>Three attributes of the cookie</a:t>
            </a:r>
            <a:endParaRPr lang="zh-TW" altLang="en-US" sz="2400" dirty="0"/>
          </a:p>
        </p:txBody>
      </p:sp>
    </p:spTree>
    <p:extLst>
      <p:ext uri="{BB962C8B-B14F-4D97-AF65-F5344CB8AC3E}">
        <p14:creationId xmlns:p14="http://schemas.microsoft.com/office/powerpoint/2010/main" val="391636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5715">
                                            <p:txEl>
                                              <p:pRg st="1" end="1"/>
                                            </p:txEl>
                                          </p:spTgt>
                                        </p:tgtEl>
                                        <p:attrNameLst>
                                          <p:attrName>style.visibility</p:attrName>
                                        </p:attrNameLst>
                                      </p:cBhvr>
                                      <p:to>
                                        <p:strVal val="visible"/>
                                      </p:to>
                                    </p:set>
                                    <p:animEffect transition="in" filter="dissolve">
                                      <p:cBhvr>
                                        <p:cTn id="7" dur="1000"/>
                                        <p:tgtEl>
                                          <p:spTgt spid="115715">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15715">
                                            <p:txEl>
                                              <p:pRg st="2" end="2"/>
                                            </p:txEl>
                                          </p:spTgt>
                                        </p:tgtEl>
                                        <p:attrNameLst>
                                          <p:attrName>style.visibility</p:attrName>
                                        </p:attrNameLst>
                                      </p:cBhvr>
                                      <p:to>
                                        <p:strVal val="visible"/>
                                      </p:to>
                                    </p:set>
                                    <p:animEffect transition="in" filter="dissolve">
                                      <p:cBhvr>
                                        <p:cTn id="10" dur="500"/>
                                        <p:tgtEl>
                                          <p:spTgt spid="115715">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15715">
                                            <p:txEl>
                                              <p:pRg st="3" end="3"/>
                                            </p:txEl>
                                          </p:spTgt>
                                        </p:tgtEl>
                                        <p:attrNameLst>
                                          <p:attrName>style.visibility</p:attrName>
                                        </p:attrNameLst>
                                      </p:cBhvr>
                                      <p:to>
                                        <p:strVal val="visible"/>
                                      </p:to>
                                    </p:set>
                                    <p:animEffect transition="in" filter="dissolve">
                                      <p:cBhvr>
                                        <p:cTn id="13" dur="500"/>
                                        <p:tgtEl>
                                          <p:spTgt spid="115715">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15715">
                                            <p:txEl>
                                              <p:pRg st="4" end="4"/>
                                            </p:txEl>
                                          </p:spTgt>
                                        </p:tgtEl>
                                        <p:attrNameLst>
                                          <p:attrName>style.visibility</p:attrName>
                                        </p:attrNameLst>
                                      </p:cBhvr>
                                      <p:to>
                                        <p:strVal val="visible"/>
                                      </p:to>
                                    </p:set>
                                    <p:animEffect transition="in" filter="dissolve">
                                      <p:cBhvr>
                                        <p:cTn id="16" dur="500"/>
                                        <p:tgtEl>
                                          <p:spTgt spid="115715">
                                            <p:txEl>
                                              <p:pRg st="4" end="4"/>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676400" y="76200"/>
            <a:ext cx="5486400" cy="792162"/>
          </a:xfrm>
        </p:spPr>
        <p:txBody>
          <a:bodyPr/>
          <a:lstStyle/>
          <a:p>
            <a:r>
              <a:rPr lang="en-US" dirty="0"/>
              <a:t>HTML: An Example</a:t>
            </a:r>
          </a:p>
        </p:txBody>
      </p:sp>
      <p:sp>
        <p:nvSpPr>
          <p:cNvPr id="20483" name="Rectangle 3"/>
          <p:cNvSpPr>
            <a:spLocks noGrp="1" noChangeArrowheads="1"/>
          </p:cNvSpPr>
          <p:nvPr>
            <p:ph type="body" sz="half" idx="1"/>
          </p:nvPr>
        </p:nvSpPr>
        <p:spPr>
          <a:xfrm>
            <a:off x="304800" y="1066800"/>
            <a:ext cx="4191000" cy="5486400"/>
          </a:xfrm>
        </p:spPr>
        <p:txBody>
          <a:bodyPr>
            <a:normAutofit/>
          </a:bodyPr>
          <a:lstStyle/>
          <a:p>
            <a:pPr>
              <a:lnSpc>
                <a:spcPts val="1700"/>
              </a:lnSpc>
              <a:buFont typeface="Wingdings" pitchFamily="2" charset="2"/>
              <a:buNone/>
            </a:pPr>
            <a:r>
              <a:rPr lang="en-US" sz="1800" b="1" dirty="0">
                <a:solidFill>
                  <a:schemeClr val="accent2"/>
                </a:solidFill>
                <a:latin typeface="Calibri" pitchFamily="34" charset="0"/>
                <a:cs typeface="Calibri" pitchFamily="34" charset="0"/>
              </a:rPr>
              <a:t>&lt;html&gt;</a:t>
            </a:r>
          </a:p>
          <a:p>
            <a:pPr>
              <a:lnSpc>
                <a:spcPts val="1700"/>
              </a:lnSpc>
              <a:buFont typeface="Wingdings" pitchFamily="2" charset="2"/>
              <a:buNone/>
            </a:pPr>
            <a:r>
              <a:rPr lang="en-US" sz="1800" b="1" dirty="0">
                <a:solidFill>
                  <a:schemeClr val="accent2"/>
                </a:solidFill>
                <a:latin typeface="Calibri" pitchFamily="34" charset="0"/>
                <a:cs typeface="Calibri" pitchFamily="34" charset="0"/>
              </a:rPr>
              <a:t>    &lt;head&gt;&lt;/head&gt;</a:t>
            </a:r>
          </a:p>
          <a:p>
            <a:pPr>
              <a:lnSpc>
                <a:spcPts val="1700"/>
              </a:lnSpc>
              <a:buFont typeface="Wingdings" pitchFamily="2" charset="2"/>
              <a:buNone/>
            </a:pPr>
            <a:r>
              <a:rPr lang="en-US" sz="1800" b="1" dirty="0">
                <a:solidFill>
                  <a:schemeClr val="accent2"/>
                </a:solidFill>
                <a:latin typeface="Calibri" pitchFamily="34" charset="0"/>
                <a:cs typeface="Calibri" pitchFamily="34" charset="0"/>
              </a:rPr>
              <a:t>    &lt;body&gt;</a:t>
            </a:r>
          </a:p>
          <a:p>
            <a:pPr>
              <a:lnSpc>
                <a:spcPts val="1700"/>
              </a:lnSpc>
              <a:spcAft>
                <a:spcPts val="1200"/>
              </a:spcAft>
              <a:buFont typeface="Wingdings" pitchFamily="2" charset="2"/>
              <a:buNone/>
            </a:pPr>
            <a:r>
              <a:rPr lang="en-US" sz="1800" b="1" dirty="0">
                <a:solidFill>
                  <a:schemeClr val="accent2"/>
                </a:solidFill>
                <a:latin typeface="Calibri" pitchFamily="34" charset="0"/>
                <a:cs typeface="Calibri" pitchFamily="34" charset="0"/>
              </a:rPr>
              <a:t>    &lt;h1&gt;</a:t>
            </a:r>
            <a:r>
              <a:rPr lang="en-US" sz="1800" b="1" dirty="0">
                <a:solidFill>
                  <a:srgbClr val="002060"/>
                </a:solidFill>
                <a:latin typeface="Calibri" pitchFamily="34" charset="0"/>
                <a:cs typeface="Calibri" pitchFamily="34" charset="0"/>
              </a:rPr>
              <a:t>Barns and </a:t>
            </a:r>
            <a:r>
              <a:rPr lang="en-US" sz="1800" b="1" dirty="0" err="1">
                <a:solidFill>
                  <a:srgbClr val="002060"/>
                </a:solidFill>
                <a:latin typeface="Calibri" pitchFamily="34" charset="0"/>
                <a:cs typeface="Calibri" pitchFamily="34" charset="0"/>
              </a:rPr>
              <a:t>Nobble</a:t>
            </a:r>
            <a:r>
              <a:rPr lang="en-US" sz="1800" b="1" dirty="0">
                <a:solidFill>
                  <a:srgbClr val="002060"/>
                </a:solidFill>
                <a:latin typeface="Calibri" pitchFamily="34" charset="0"/>
                <a:cs typeface="Calibri" pitchFamily="34" charset="0"/>
              </a:rPr>
              <a:t> Internet Bookstore</a:t>
            </a:r>
            <a:r>
              <a:rPr lang="en-US" sz="1800" b="1" dirty="0">
                <a:solidFill>
                  <a:schemeClr val="accent2"/>
                </a:solidFill>
                <a:latin typeface="Calibri" pitchFamily="34" charset="0"/>
                <a:cs typeface="Calibri" pitchFamily="34" charset="0"/>
              </a:rPr>
              <a:t>&lt;/h1&gt;</a:t>
            </a:r>
          </a:p>
          <a:p>
            <a:pPr>
              <a:lnSpc>
                <a:spcPct val="90000"/>
              </a:lnSpc>
              <a:spcAft>
                <a:spcPts val="1200"/>
              </a:spcAft>
              <a:buFont typeface="Wingdings" pitchFamily="2" charset="2"/>
              <a:buNone/>
            </a:pPr>
            <a:r>
              <a:rPr lang="en-US" sz="1800" b="1" dirty="0">
                <a:solidFill>
                  <a:schemeClr val="accent2"/>
                </a:solidFill>
                <a:latin typeface="Calibri" pitchFamily="34" charset="0"/>
                <a:cs typeface="Calibri" pitchFamily="34" charset="0"/>
              </a:rPr>
              <a:t>    &lt;h3&gt;</a:t>
            </a:r>
            <a:r>
              <a:rPr lang="en-US" sz="1800" b="1" dirty="0">
                <a:solidFill>
                  <a:srgbClr val="002060"/>
                </a:solidFill>
                <a:latin typeface="Calibri" pitchFamily="34" charset="0"/>
                <a:cs typeface="Calibri" pitchFamily="34" charset="0"/>
              </a:rPr>
              <a:t>Science</a:t>
            </a:r>
            <a:r>
              <a:rPr lang="en-US" sz="1800" b="1" dirty="0">
                <a:solidFill>
                  <a:schemeClr val="accent2"/>
                </a:solidFill>
                <a:latin typeface="Calibri" pitchFamily="34" charset="0"/>
                <a:cs typeface="Calibri" pitchFamily="34" charset="0"/>
              </a:rPr>
              <a:t>&lt;/h3&gt;</a:t>
            </a:r>
          </a:p>
          <a:p>
            <a:pPr>
              <a:lnSpc>
                <a:spcPts val="1700"/>
              </a:lnSpc>
              <a:buFont typeface="Wingdings" pitchFamily="2" charset="2"/>
              <a:buNone/>
            </a:pPr>
            <a:r>
              <a:rPr lang="en-US" sz="1800" b="1" dirty="0">
                <a:solidFill>
                  <a:schemeClr val="accent2"/>
                </a:solidFill>
                <a:latin typeface="Calibri" pitchFamily="34" charset="0"/>
                <a:cs typeface="Calibri" pitchFamily="34" charset="0"/>
              </a:rPr>
              <a:t>    &lt;b&gt;</a:t>
            </a:r>
            <a:r>
              <a:rPr lang="en-US" sz="1800" b="1" dirty="0">
                <a:solidFill>
                  <a:srgbClr val="002060"/>
                </a:solidFill>
                <a:latin typeface="Calibri" pitchFamily="34" charset="0"/>
                <a:cs typeface="Calibri" pitchFamily="34" charset="0"/>
              </a:rPr>
              <a:t>The Character of Physical Law</a:t>
            </a:r>
            <a:r>
              <a:rPr lang="en-US" sz="1800" b="1" dirty="0">
                <a:solidFill>
                  <a:schemeClr val="accent2"/>
                </a:solidFill>
                <a:latin typeface="Calibri" pitchFamily="34" charset="0"/>
                <a:cs typeface="Calibri" pitchFamily="34" charset="0"/>
              </a:rPr>
              <a:t>&lt;/b&gt;</a:t>
            </a:r>
          </a:p>
          <a:p>
            <a:pPr>
              <a:lnSpc>
                <a:spcPts val="1700"/>
              </a:lnSpc>
              <a:buFont typeface="Wingdings" pitchFamily="2" charset="2"/>
              <a:buNone/>
            </a:pPr>
            <a:r>
              <a:rPr lang="en-US" sz="1800" b="1" dirty="0">
                <a:solidFill>
                  <a:schemeClr val="accent2"/>
                </a:solidFill>
                <a:latin typeface="Calibri" pitchFamily="34" charset="0"/>
                <a:cs typeface="Calibri" pitchFamily="34" charset="0"/>
              </a:rPr>
              <a:t>        &lt;</a:t>
            </a:r>
            <a:r>
              <a:rPr lang="en-US" sz="1800" b="1" dirty="0" err="1">
                <a:solidFill>
                  <a:schemeClr val="accent2"/>
                </a:solidFill>
                <a:latin typeface="Calibri" pitchFamily="34" charset="0"/>
                <a:cs typeface="Calibri" pitchFamily="34" charset="0"/>
              </a:rPr>
              <a:t>ul</a:t>
            </a:r>
            <a:r>
              <a:rPr lang="en-US" sz="1800" b="1" dirty="0">
                <a:solidFill>
                  <a:schemeClr val="accent2"/>
                </a:solidFill>
                <a:latin typeface="Calibri" pitchFamily="34" charset="0"/>
                <a:cs typeface="Calibri" pitchFamily="34" charset="0"/>
              </a:rPr>
              <a:t>&gt;</a:t>
            </a:r>
          </a:p>
          <a:p>
            <a:pPr>
              <a:lnSpc>
                <a:spcPts val="1700"/>
              </a:lnSpc>
              <a:buFont typeface="Wingdings" pitchFamily="2" charset="2"/>
              <a:buNone/>
            </a:pPr>
            <a:r>
              <a:rPr lang="en-US" sz="1800" b="1" dirty="0">
                <a:solidFill>
                  <a:schemeClr val="accent2"/>
                </a:solidFill>
                <a:latin typeface="Calibri" pitchFamily="34" charset="0"/>
                <a:cs typeface="Calibri" pitchFamily="34" charset="0"/>
              </a:rPr>
              <a:t>           &lt;</a:t>
            </a:r>
            <a:r>
              <a:rPr lang="en-US" sz="1800" b="1" dirty="0" err="1">
                <a:solidFill>
                  <a:schemeClr val="accent2"/>
                </a:solidFill>
                <a:latin typeface="Calibri" pitchFamily="34" charset="0"/>
                <a:cs typeface="Calibri" pitchFamily="34" charset="0"/>
              </a:rPr>
              <a:t>li</a:t>
            </a:r>
            <a:r>
              <a:rPr lang="en-US" sz="1800" b="1" dirty="0">
                <a:solidFill>
                  <a:schemeClr val="accent2"/>
                </a:solidFill>
                <a:latin typeface="Calibri" pitchFamily="34" charset="0"/>
                <a:cs typeface="Calibri" pitchFamily="34" charset="0"/>
              </a:rPr>
              <a:t>&gt;</a:t>
            </a:r>
            <a:r>
              <a:rPr lang="en-US" sz="1800" b="1" dirty="0">
                <a:solidFill>
                  <a:srgbClr val="002060"/>
                </a:solidFill>
                <a:latin typeface="Calibri" pitchFamily="34" charset="0"/>
                <a:cs typeface="Calibri" pitchFamily="34" charset="0"/>
              </a:rPr>
              <a:t>Author: Richard Feynman</a:t>
            </a:r>
            <a:r>
              <a:rPr lang="en-US" sz="1800" b="1" dirty="0">
                <a:solidFill>
                  <a:schemeClr val="accent2"/>
                </a:solidFill>
                <a:latin typeface="Calibri" pitchFamily="34" charset="0"/>
                <a:cs typeface="Calibri" pitchFamily="34" charset="0"/>
              </a:rPr>
              <a:t>&lt;/</a:t>
            </a:r>
            <a:r>
              <a:rPr lang="en-US" sz="1800" b="1" dirty="0" err="1">
                <a:solidFill>
                  <a:schemeClr val="accent2"/>
                </a:solidFill>
                <a:latin typeface="Calibri" pitchFamily="34" charset="0"/>
                <a:cs typeface="Calibri" pitchFamily="34" charset="0"/>
              </a:rPr>
              <a:t>li</a:t>
            </a:r>
            <a:r>
              <a:rPr lang="en-US" sz="1800" b="1" dirty="0">
                <a:solidFill>
                  <a:schemeClr val="accent2"/>
                </a:solidFill>
                <a:latin typeface="Calibri" pitchFamily="34" charset="0"/>
                <a:cs typeface="Calibri" pitchFamily="34" charset="0"/>
              </a:rPr>
              <a:t>&gt;</a:t>
            </a:r>
          </a:p>
          <a:p>
            <a:pPr>
              <a:lnSpc>
                <a:spcPts val="1700"/>
              </a:lnSpc>
              <a:buFont typeface="Wingdings" pitchFamily="2" charset="2"/>
              <a:buNone/>
            </a:pPr>
            <a:r>
              <a:rPr lang="en-US" sz="1800" b="1" dirty="0">
                <a:solidFill>
                  <a:schemeClr val="accent2"/>
                </a:solidFill>
                <a:latin typeface="Calibri" pitchFamily="34" charset="0"/>
                <a:cs typeface="Calibri" pitchFamily="34" charset="0"/>
              </a:rPr>
              <a:t>	    &lt;</a:t>
            </a:r>
            <a:r>
              <a:rPr lang="en-US" sz="1800" b="1" dirty="0" err="1">
                <a:solidFill>
                  <a:schemeClr val="accent2"/>
                </a:solidFill>
                <a:latin typeface="Calibri" pitchFamily="34" charset="0"/>
                <a:cs typeface="Calibri" pitchFamily="34" charset="0"/>
              </a:rPr>
              <a:t>li</a:t>
            </a:r>
            <a:r>
              <a:rPr lang="en-US" sz="1800" b="1" dirty="0">
                <a:solidFill>
                  <a:schemeClr val="accent2"/>
                </a:solidFill>
                <a:latin typeface="Calibri" pitchFamily="34" charset="0"/>
                <a:cs typeface="Calibri" pitchFamily="34" charset="0"/>
              </a:rPr>
              <a:t>&gt;</a:t>
            </a:r>
            <a:r>
              <a:rPr lang="en-US" sz="1800" b="1" dirty="0">
                <a:solidFill>
                  <a:srgbClr val="002060"/>
                </a:solidFill>
                <a:latin typeface="Calibri" pitchFamily="34" charset="0"/>
                <a:cs typeface="Calibri" pitchFamily="34" charset="0"/>
              </a:rPr>
              <a:t>Published 1980</a:t>
            </a:r>
            <a:r>
              <a:rPr lang="en-US" sz="1800" b="1" dirty="0">
                <a:solidFill>
                  <a:schemeClr val="accent2"/>
                </a:solidFill>
                <a:latin typeface="Calibri" pitchFamily="34" charset="0"/>
                <a:cs typeface="Calibri" pitchFamily="34" charset="0"/>
              </a:rPr>
              <a:t>&lt;/</a:t>
            </a:r>
            <a:r>
              <a:rPr lang="en-US" sz="1800" b="1" dirty="0" err="1">
                <a:solidFill>
                  <a:schemeClr val="accent2"/>
                </a:solidFill>
                <a:latin typeface="Calibri" pitchFamily="34" charset="0"/>
                <a:cs typeface="Calibri" pitchFamily="34" charset="0"/>
              </a:rPr>
              <a:t>li</a:t>
            </a:r>
            <a:r>
              <a:rPr lang="en-US" sz="1800" b="1" dirty="0">
                <a:solidFill>
                  <a:schemeClr val="accent2"/>
                </a:solidFill>
                <a:latin typeface="Calibri" pitchFamily="34" charset="0"/>
                <a:cs typeface="Calibri" pitchFamily="34" charset="0"/>
              </a:rPr>
              <a:t>&gt;</a:t>
            </a:r>
          </a:p>
          <a:p>
            <a:pPr>
              <a:lnSpc>
                <a:spcPts val="1700"/>
              </a:lnSpc>
              <a:buFont typeface="Wingdings" pitchFamily="2" charset="2"/>
              <a:buNone/>
            </a:pPr>
            <a:r>
              <a:rPr lang="en-US" sz="1800" b="1" dirty="0">
                <a:solidFill>
                  <a:schemeClr val="accent2"/>
                </a:solidFill>
                <a:latin typeface="Calibri" pitchFamily="34" charset="0"/>
                <a:cs typeface="Calibri" pitchFamily="34" charset="0"/>
              </a:rPr>
              <a:t>	    &lt;</a:t>
            </a:r>
            <a:r>
              <a:rPr lang="en-US" sz="1800" b="1" dirty="0" err="1">
                <a:solidFill>
                  <a:schemeClr val="accent2"/>
                </a:solidFill>
                <a:latin typeface="Calibri" pitchFamily="34" charset="0"/>
                <a:cs typeface="Calibri" pitchFamily="34" charset="0"/>
              </a:rPr>
              <a:t>li</a:t>
            </a:r>
            <a:r>
              <a:rPr lang="en-US" sz="1800" b="1" dirty="0">
                <a:solidFill>
                  <a:schemeClr val="accent2"/>
                </a:solidFill>
                <a:latin typeface="Calibri" pitchFamily="34" charset="0"/>
                <a:cs typeface="Calibri" pitchFamily="34" charset="0"/>
              </a:rPr>
              <a:t>&gt;</a:t>
            </a:r>
            <a:r>
              <a:rPr lang="en-US" sz="1800" b="1" dirty="0">
                <a:solidFill>
                  <a:srgbClr val="002060"/>
                </a:solidFill>
                <a:latin typeface="Calibri" pitchFamily="34" charset="0"/>
                <a:cs typeface="Calibri" pitchFamily="34" charset="0"/>
              </a:rPr>
              <a:t>Hardcover</a:t>
            </a:r>
            <a:r>
              <a:rPr lang="en-US" sz="1800" b="1" dirty="0">
                <a:solidFill>
                  <a:schemeClr val="accent2"/>
                </a:solidFill>
                <a:latin typeface="Calibri" pitchFamily="34" charset="0"/>
                <a:cs typeface="Calibri" pitchFamily="34" charset="0"/>
              </a:rPr>
              <a:t>&lt;/</a:t>
            </a:r>
            <a:r>
              <a:rPr lang="en-US" sz="1800" b="1" dirty="0" err="1">
                <a:solidFill>
                  <a:schemeClr val="accent2"/>
                </a:solidFill>
                <a:latin typeface="Calibri" pitchFamily="34" charset="0"/>
                <a:cs typeface="Calibri" pitchFamily="34" charset="0"/>
              </a:rPr>
              <a:t>li</a:t>
            </a:r>
            <a:r>
              <a:rPr lang="en-US" sz="1800" b="1" dirty="0">
                <a:solidFill>
                  <a:schemeClr val="accent2"/>
                </a:solidFill>
                <a:latin typeface="Calibri" pitchFamily="34" charset="0"/>
                <a:cs typeface="Calibri" pitchFamily="34" charset="0"/>
              </a:rPr>
              <a:t>&gt;</a:t>
            </a:r>
          </a:p>
          <a:p>
            <a:pPr>
              <a:lnSpc>
                <a:spcPts val="1700"/>
              </a:lnSpc>
              <a:spcAft>
                <a:spcPts val="600"/>
              </a:spcAft>
              <a:buFont typeface="Wingdings" pitchFamily="2" charset="2"/>
              <a:buNone/>
            </a:pPr>
            <a:r>
              <a:rPr lang="en-US" sz="1800" b="1" dirty="0">
                <a:solidFill>
                  <a:schemeClr val="accent2"/>
                </a:solidFill>
                <a:latin typeface="Calibri" pitchFamily="34" charset="0"/>
                <a:cs typeface="Calibri" pitchFamily="34" charset="0"/>
              </a:rPr>
              <a:t>        &lt;/</a:t>
            </a:r>
            <a:r>
              <a:rPr lang="en-US" sz="1800" b="1" dirty="0" err="1">
                <a:solidFill>
                  <a:schemeClr val="accent2"/>
                </a:solidFill>
                <a:latin typeface="Calibri" pitchFamily="34" charset="0"/>
                <a:cs typeface="Calibri" pitchFamily="34" charset="0"/>
              </a:rPr>
              <a:t>ul</a:t>
            </a:r>
            <a:r>
              <a:rPr lang="en-US" sz="1800" b="1" dirty="0">
                <a:solidFill>
                  <a:schemeClr val="accent2"/>
                </a:solidFill>
                <a:latin typeface="Calibri" pitchFamily="34" charset="0"/>
                <a:cs typeface="Calibri" pitchFamily="34" charset="0"/>
              </a:rPr>
              <a:t>&gt;</a:t>
            </a:r>
          </a:p>
          <a:p>
            <a:pPr>
              <a:spcAft>
                <a:spcPts val="1200"/>
              </a:spcAft>
              <a:buFont typeface="Wingdings" pitchFamily="2" charset="2"/>
              <a:buNone/>
            </a:pPr>
            <a:r>
              <a:rPr lang="en-US" sz="1600" dirty="0">
                <a:solidFill>
                  <a:schemeClr val="accent2"/>
                </a:solidFill>
              </a:rPr>
              <a:t>    </a:t>
            </a:r>
            <a:r>
              <a:rPr lang="en-US" altLang="zh-TW" sz="1600" b="1" dirty="0">
                <a:solidFill>
                  <a:schemeClr val="accent2"/>
                </a:solidFill>
                <a:latin typeface="Calibri" pitchFamily="34" charset="0"/>
                <a:cs typeface="Calibri" pitchFamily="34" charset="0"/>
              </a:rPr>
              <a:t>&lt;h3&gt;</a:t>
            </a:r>
            <a:r>
              <a:rPr lang="en-US" altLang="zh-TW" sz="1600" b="1" dirty="0">
                <a:solidFill>
                  <a:srgbClr val="002060"/>
                </a:solidFill>
                <a:latin typeface="Calibri" pitchFamily="34" charset="0"/>
                <a:cs typeface="Calibri" pitchFamily="34" charset="0"/>
              </a:rPr>
              <a:t>Fiction</a:t>
            </a:r>
            <a:r>
              <a:rPr lang="en-US" altLang="zh-TW" sz="1600" b="1" dirty="0">
                <a:solidFill>
                  <a:schemeClr val="accent2"/>
                </a:solidFill>
                <a:latin typeface="Calibri" pitchFamily="34" charset="0"/>
                <a:cs typeface="Calibri" pitchFamily="34" charset="0"/>
              </a:rPr>
              <a:t>&lt;/h3&gt;</a:t>
            </a:r>
          </a:p>
          <a:p>
            <a:pPr>
              <a:lnSpc>
                <a:spcPts val="1700"/>
              </a:lnSpc>
              <a:buFont typeface="Wingdings" pitchFamily="2" charset="2"/>
              <a:buNone/>
            </a:pPr>
            <a:r>
              <a:rPr lang="en-US" altLang="zh-TW" sz="1600" b="1" dirty="0">
                <a:solidFill>
                  <a:schemeClr val="accent2"/>
                </a:solidFill>
                <a:latin typeface="Calibri" pitchFamily="34" charset="0"/>
                <a:cs typeface="Calibri" pitchFamily="34" charset="0"/>
              </a:rPr>
              <a:t>    &lt;b&gt;</a:t>
            </a:r>
            <a:r>
              <a:rPr lang="en-US" altLang="zh-TW" sz="1600" b="1" dirty="0">
                <a:solidFill>
                  <a:srgbClr val="002060"/>
                </a:solidFill>
                <a:latin typeface="Calibri" pitchFamily="34" charset="0"/>
                <a:cs typeface="Calibri" pitchFamily="34" charset="0"/>
              </a:rPr>
              <a:t>Oliver Twist</a:t>
            </a:r>
            <a:r>
              <a:rPr lang="en-US" altLang="zh-TW" sz="1600" b="1" dirty="0">
                <a:solidFill>
                  <a:schemeClr val="accent2"/>
                </a:solidFill>
                <a:latin typeface="Calibri" pitchFamily="34" charset="0"/>
                <a:cs typeface="Calibri" pitchFamily="34" charset="0"/>
              </a:rPr>
              <a:t>&lt;/b&gt;</a:t>
            </a:r>
          </a:p>
          <a:p>
            <a:pPr>
              <a:lnSpc>
                <a:spcPts val="1700"/>
              </a:lnSpc>
              <a:buFont typeface="Wingdings" pitchFamily="2" charset="2"/>
              <a:buNone/>
            </a:pPr>
            <a:r>
              <a:rPr lang="en-US" altLang="zh-TW" sz="1600" b="1" dirty="0">
                <a:solidFill>
                  <a:schemeClr val="accent2"/>
                </a:solidFill>
                <a:latin typeface="Calibri" pitchFamily="34" charset="0"/>
                <a:cs typeface="Calibri" pitchFamily="34" charset="0"/>
              </a:rPr>
              <a:t>       &lt;</a:t>
            </a:r>
            <a:r>
              <a:rPr lang="en-US" altLang="zh-TW" sz="1600" b="1" dirty="0" err="1">
                <a:solidFill>
                  <a:schemeClr val="accent2"/>
                </a:solidFill>
                <a:latin typeface="Calibri" pitchFamily="34" charset="0"/>
                <a:cs typeface="Calibri" pitchFamily="34" charset="0"/>
              </a:rPr>
              <a:t>ul</a:t>
            </a:r>
            <a:r>
              <a:rPr lang="en-US" altLang="zh-TW" sz="1600" b="1" dirty="0">
                <a:solidFill>
                  <a:schemeClr val="accent2"/>
                </a:solidFill>
                <a:latin typeface="Calibri" pitchFamily="34" charset="0"/>
                <a:cs typeface="Calibri" pitchFamily="34" charset="0"/>
              </a:rPr>
              <a:t>&gt;</a:t>
            </a:r>
          </a:p>
          <a:p>
            <a:pPr>
              <a:lnSpc>
                <a:spcPts val="1700"/>
              </a:lnSpc>
              <a:buFont typeface="Wingdings" pitchFamily="2" charset="2"/>
              <a:buNone/>
            </a:pPr>
            <a:r>
              <a:rPr lang="en-US" altLang="zh-TW" sz="1600" b="1" dirty="0">
                <a:solidFill>
                  <a:schemeClr val="accent2"/>
                </a:solidFill>
                <a:latin typeface="Calibri" pitchFamily="34" charset="0"/>
                <a:cs typeface="Calibri" pitchFamily="34" charset="0"/>
              </a:rPr>
              <a:t>	   &lt;</a:t>
            </a:r>
            <a:r>
              <a:rPr lang="en-US" altLang="zh-TW" sz="1600" b="1" dirty="0" err="1">
                <a:solidFill>
                  <a:schemeClr val="accent2"/>
                </a:solidFill>
                <a:latin typeface="Calibri" pitchFamily="34" charset="0"/>
                <a:cs typeface="Calibri" pitchFamily="34" charset="0"/>
              </a:rPr>
              <a:t>li</a:t>
            </a:r>
            <a:r>
              <a:rPr lang="en-US" altLang="zh-TW" sz="1600" b="1" dirty="0">
                <a:solidFill>
                  <a:schemeClr val="accent2"/>
                </a:solidFill>
                <a:latin typeface="Calibri" pitchFamily="34" charset="0"/>
                <a:cs typeface="Calibri" pitchFamily="34" charset="0"/>
              </a:rPr>
              <a:t>&gt;</a:t>
            </a:r>
            <a:r>
              <a:rPr lang="en-US" altLang="zh-TW" sz="1600" b="1" dirty="0">
                <a:solidFill>
                  <a:srgbClr val="002060"/>
                </a:solidFill>
                <a:latin typeface="Calibri" pitchFamily="34" charset="0"/>
                <a:cs typeface="Calibri" pitchFamily="34" charset="0"/>
              </a:rPr>
              <a:t>Author: Charles Dickens</a:t>
            </a:r>
            <a:r>
              <a:rPr lang="en-US" altLang="zh-TW" sz="1600" b="1" dirty="0">
                <a:solidFill>
                  <a:schemeClr val="accent2"/>
                </a:solidFill>
                <a:latin typeface="Calibri" pitchFamily="34" charset="0"/>
                <a:cs typeface="Calibri" pitchFamily="34" charset="0"/>
              </a:rPr>
              <a:t>&lt;/</a:t>
            </a:r>
            <a:r>
              <a:rPr lang="en-US" altLang="zh-TW" sz="1600" b="1" dirty="0" err="1">
                <a:solidFill>
                  <a:schemeClr val="accent2"/>
                </a:solidFill>
                <a:latin typeface="Calibri" pitchFamily="34" charset="0"/>
                <a:cs typeface="Calibri" pitchFamily="34" charset="0"/>
              </a:rPr>
              <a:t>li</a:t>
            </a:r>
            <a:r>
              <a:rPr lang="en-US" altLang="zh-TW" sz="1600" b="1" dirty="0">
                <a:solidFill>
                  <a:schemeClr val="accent2"/>
                </a:solidFill>
                <a:latin typeface="Calibri" pitchFamily="34" charset="0"/>
                <a:cs typeface="Calibri" pitchFamily="34" charset="0"/>
              </a:rPr>
              <a:t>&gt;</a:t>
            </a:r>
          </a:p>
          <a:p>
            <a:pPr>
              <a:lnSpc>
                <a:spcPts val="1700"/>
              </a:lnSpc>
              <a:buFont typeface="Wingdings" pitchFamily="2" charset="2"/>
              <a:buNone/>
            </a:pPr>
            <a:r>
              <a:rPr lang="en-US" altLang="zh-TW" sz="1600" b="1" dirty="0">
                <a:solidFill>
                  <a:schemeClr val="accent2"/>
                </a:solidFill>
                <a:latin typeface="Calibri" pitchFamily="34" charset="0"/>
                <a:cs typeface="Calibri" pitchFamily="34" charset="0"/>
              </a:rPr>
              <a:t>	   &lt;</a:t>
            </a:r>
            <a:r>
              <a:rPr lang="en-US" altLang="zh-TW" sz="1600" b="1" dirty="0" err="1">
                <a:solidFill>
                  <a:schemeClr val="accent2"/>
                </a:solidFill>
                <a:latin typeface="Calibri" pitchFamily="34" charset="0"/>
                <a:cs typeface="Calibri" pitchFamily="34" charset="0"/>
              </a:rPr>
              <a:t>li</a:t>
            </a:r>
            <a:r>
              <a:rPr lang="en-US" altLang="zh-TW" sz="1600" b="1" dirty="0">
                <a:solidFill>
                  <a:schemeClr val="accent2"/>
                </a:solidFill>
                <a:latin typeface="Calibri" pitchFamily="34" charset="0"/>
                <a:cs typeface="Calibri" pitchFamily="34" charset="0"/>
              </a:rPr>
              <a:t>&gt;</a:t>
            </a:r>
            <a:r>
              <a:rPr lang="en-US" altLang="zh-TW" sz="1600" b="1" dirty="0">
                <a:solidFill>
                  <a:srgbClr val="002060"/>
                </a:solidFill>
                <a:latin typeface="Calibri" pitchFamily="34" charset="0"/>
                <a:cs typeface="Calibri" pitchFamily="34" charset="0"/>
              </a:rPr>
              <a:t>Published 2002</a:t>
            </a:r>
            <a:r>
              <a:rPr lang="en-US" altLang="zh-TW" sz="1600" b="1" dirty="0">
                <a:solidFill>
                  <a:schemeClr val="accent2"/>
                </a:solidFill>
                <a:latin typeface="Calibri" pitchFamily="34" charset="0"/>
                <a:cs typeface="Calibri" pitchFamily="34" charset="0"/>
              </a:rPr>
              <a:t>&lt;/</a:t>
            </a:r>
            <a:r>
              <a:rPr lang="en-US" altLang="zh-TW" sz="1600" b="1" dirty="0" err="1">
                <a:solidFill>
                  <a:schemeClr val="accent2"/>
                </a:solidFill>
                <a:latin typeface="Calibri" pitchFamily="34" charset="0"/>
                <a:cs typeface="Calibri" pitchFamily="34" charset="0"/>
              </a:rPr>
              <a:t>li</a:t>
            </a:r>
            <a:r>
              <a:rPr lang="en-US" altLang="zh-TW" sz="1600" b="1" dirty="0">
                <a:solidFill>
                  <a:schemeClr val="accent2"/>
                </a:solidFill>
                <a:latin typeface="Calibri" pitchFamily="34" charset="0"/>
                <a:cs typeface="Calibri" pitchFamily="34" charset="0"/>
              </a:rPr>
              <a:t>&gt;</a:t>
            </a:r>
          </a:p>
          <a:p>
            <a:pPr>
              <a:lnSpc>
                <a:spcPts val="1700"/>
              </a:lnSpc>
              <a:spcAft>
                <a:spcPts val="1200"/>
              </a:spcAft>
              <a:buFont typeface="Wingdings" pitchFamily="2" charset="2"/>
              <a:buNone/>
            </a:pPr>
            <a:r>
              <a:rPr lang="en-US" altLang="zh-TW" sz="1600" b="1" dirty="0">
                <a:solidFill>
                  <a:schemeClr val="accent2"/>
                </a:solidFill>
                <a:latin typeface="Calibri" pitchFamily="34" charset="0"/>
                <a:cs typeface="Calibri" pitchFamily="34" charset="0"/>
              </a:rPr>
              <a:t>       &lt;/</a:t>
            </a:r>
            <a:r>
              <a:rPr lang="en-US" altLang="zh-TW" sz="1600" b="1" dirty="0" err="1">
                <a:solidFill>
                  <a:schemeClr val="accent2"/>
                </a:solidFill>
                <a:latin typeface="Calibri" pitchFamily="34" charset="0"/>
                <a:cs typeface="Calibri" pitchFamily="34" charset="0"/>
              </a:rPr>
              <a:t>ul</a:t>
            </a:r>
            <a:r>
              <a:rPr lang="en-US" altLang="zh-TW" sz="1600" b="1" dirty="0">
                <a:solidFill>
                  <a:schemeClr val="accent2"/>
                </a:solidFill>
                <a:latin typeface="Calibri" pitchFamily="34" charset="0"/>
                <a:cs typeface="Calibri" pitchFamily="34" charset="0"/>
              </a:rPr>
              <a:t>&gt;</a:t>
            </a:r>
          </a:p>
        </p:txBody>
      </p:sp>
      <p:sp>
        <p:nvSpPr>
          <p:cNvPr id="20484" name="Rectangle 6"/>
          <p:cNvSpPr>
            <a:spLocks noGrp="1" noChangeArrowheads="1"/>
          </p:cNvSpPr>
          <p:nvPr>
            <p:ph type="body" sz="half" idx="2"/>
          </p:nvPr>
        </p:nvSpPr>
        <p:spPr>
          <a:xfrm>
            <a:off x="4267200" y="4492752"/>
            <a:ext cx="3962400" cy="2286000"/>
          </a:xfrm>
        </p:spPr>
        <p:txBody>
          <a:bodyPr>
            <a:normAutofit/>
          </a:bodyPr>
          <a:lstStyle/>
          <a:p>
            <a:pPr>
              <a:buFont typeface="Wingdings" pitchFamily="2" charset="2"/>
              <a:buNone/>
            </a:pPr>
            <a:r>
              <a:rPr lang="en-US" sz="1800" b="1" dirty="0">
                <a:solidFill>
                  <a:schemeClr val="accent2"/>
                </a:solidFill>
                <a:latin typeface="Calibri" pitchFamily="34" charset="0"/>
                <a:cs typeface="Calibri" pitchFamily="34" charset="0"/>
              </a:rPr>
              <a:t>&lt;b&gt;</a:t>
            </a:r>
            <a:r>
              <a:rPr lang="en-US" sz="1800" b="1" dirty="0">
                <a:solidFill>
                  <a:srgbClr val="002060"/>
                </a:solidFill>
                <a:latin typeface="Calibri" pitchFamily="34" charset="0"/>
                <a:cs typeface="Calibri" pitchFamily="34" charset="0"/>
              </a:rPr>
              <a:t>Pride and Prejudice</a:t>
            </a:r>
            <a:r>
              <a:rPr lang="en-US" sz="1800" b="1" dirty="0">
                <a:solidFill>
                  <a:schemeClr val="accent2"/>
                </a:solidFill>
                <a:latin typeface="Calibri" pitchFamily="34" charset="0"/>
                <a:cs typeface="Calibri" pitchFamily="34" charset="0"/>
              </a:rPr>
              <a:t>&lt;/b&gt;</a:t>
            </a:r>
          </a:p>
          <a:p>
            <a:pPr>
              <a:lnSpc>
                <a:spcPts val="1700"/>
              </a:lnSpc>
              <a:buFont typeface="Wingdings" pitchFamily="2" charset="2"/>
              <a:buNone/>
            </a:pPr>
            <a:r>
              <a:rPr lang="en-US" sz="1800" b="1" dirty="0">
                <a:solidFill>
                  <a:schemeClr val="accent2"/>
                </a:solidFill>
                <a:latin typeface="Calibri" pitchFamily="34" charset="0"/>
                <a:cs typeface="Calibri" pitchFamily="34" charset="0"/>
              </a:rPr>
              <a:t>       &lt;</a:t>
            </a:r>
            <a:r>
              <a:rPr lang="en-US" sz="1800" b="1" dirty="0" err="1">
                <a:solidFill>
                  <a:schemeClr val="accent2"/>
                </a:solidFill>
                <a:latin typeface="Calibri" pitchFamily="34" charset="0"/>
                <a:cs typeface="Calibri" pitchFamily="34" charset="0"/>
              </a:rPr>
              <a:t>ul</a:t>
            </a:r>
            <a:r>
              <a:rPr lang="en-US" sz="1800" b="1" dirty="0">
                <a:solidFill>
                  <a:schemeClr val="accent2"/>
                </a:solidFill>
                <a:latin typeface="Calibri" pitchFamily="34" charset="0"/>
                <a:cs typeface="Calibri" pitchFamily="34" charset="0"/>
              </a:rPr>
              <a:t>&gt;</a:t>
            </a:r>
          </a:p>
          <a:p>
            <a:pPr>
              <a:lnSpc>
                <a:spcPts val="1700"/>
              </a:lnSpc>
              <a:buFont typeface="Wingdings" pitchFamily="2" charset="2"/>
              <a:buNone/>
            </a:pPr>
            <a:r>
              <a:rPr lang="en-US" sz="1800" b="1" dirty="0">
                <a:solidFill>
                  <a:schemeClr val="accent2"/>
                </a:solidFill>
                <a:latin typeface="Calibri" pitchFamily="34" charset="0"/>
                <a:cs typeface="Calibri" pitchFamily="34" charset="0"/>
              </a:rPr>
              <a:t>	   &lt;</a:t>
            </a:r>
            <a:r>
              <a:rPr lang="en-US" sz="1800" b="1" dirty="0" err="1">
                <a:solidFill>
                  <a:schemeClr val="accent2"/>
                </a:solidFill>
                <a:latin typeface="Calibri" pitchFamily="34" charset="0"/>
                <a:cs typeface="Calibri" pitchFamily="34" charset="0"/>
              </a:rPr>
              <a:t>li</a:t>
            </a:r>
            <a:r>
              <a:rPr lang="en-US" sz="1800" b="1" dirty="0">
                <a:solidFill>
                  <a:schemeClr val="accent2"/>
                </a:solidFill>
                <a:latin typeface="Calibri" pitchFamily="34" charset="0"/>
                <a:cs typeface="Calibri" pitchFamily="34" charset="0"/>
              </a:rPr>
              <a:t>&gt;</a:t>
            </a:r>
            <a:r>
              <a:rPr lang="en-US" sz="1800" b="1" dirty="0">
                <a:solidFill>
                  <a:srgbClr val="002060"/>
                </a:solidFill>
                <a:latin typeface="Calibri" pitchFamily="34" charset="0"/>
                <a:cs typeface="Calibri" pitchFamily="34" charset="0"/>
              </a:rPr>
              <a:t>Author:  Jane Austen</a:t>
            </a:r>
            <a:r>
              <a:rPr lang="en-US" sz="1800" b="1" dirty="0">
                <a:solidFill>
                  <a:schemeClr val="accent2"/>
                </a:solidFill>
                <a:latin typeface="Calibri" pitchFamily="34" charset="0"/>
                <a:cs typeface="Calibri" pitchFamily="34" charset="0"/>
              </a:rPr>
              <a:t>&lt;/</a:t>
            </a:r>
            <a:r>
              <a:rPr lang="en-US" sz="1800" b="1" dirty="0" err="1">
                <a:solidFill>
                  <a:schemeClr val="accent2"/>
                </a:solidFill>
                <a:latin typeface="Calibri" pitchFamily="34" charset="0"/>
                <a:cs typeface="Calibri" pitchFamily="34" charset="0"/>
              </a:rPr>
              <a:t>li</a:t>
            </a:r>
            <a:r>
              <a:rPr lang="en-US" sz="1800" b="1" dirty="0">
                <a:solidFill>
                  <a:schemeClr val="accent2"/>
                </a:solidFill>
                <a:latin typeface="Calibri" pitchFamily="34" charset="0"/>
                <a:cs typeface="Calibri" pitchFamily="34" charset="0"/>
              </a:rPr>
              <a:t>&gt;</a:t>
            </a:r>
          </a:p>
          <a:p>
            <a:pPr>
              <a:lnSpc>
                <a:spcPts val="1700"/>
              </a:lnSpc>
              <a:buFont typeface="Wingdings" pitchFamily="2" charset="2"/>
              <a:buNone/>
            </a:pPr>
            <a:r>
              <a:rPr lang="en-US" sz="1800" b="1" dirty="0">
                <a:solidFill>
                  <a:schemeClr val="accent2"/>
                </a:solidFill>
                <a:latin typeface="Calibri" pitchFamily="34" charset="0"/>
                <a:cs typeface="Calibri" pitchFamily="34" charset="0"/>
              </a:rPr>
              <a:t>	   &lt;</a:t>
            </a:r>
            <a:r>
              <a:rPr lang="en-US" sz="1800" b="1" dirty="0" err="1">
                <a:solidFill>
                  <a:schemeClr val="accent2"/>
                </a:solidFill>
                <a:latin typeface="Calibri" pitchFamily="34" charset="0"/>
                <a:cs typeface="Calibri" pitchFamily="34" charset="0"/>
              </a:rPr>
              <a:t>li</a:t>
            </a:r>
            <a:r>
              <a:rPr lang="en-US" sz="1800" b="1" dirty="0">
                <a:solidFill>
                  <a:schemeClr val="accent2"/>
                </a:solidFill>
                <a:latin typeface="Calibri" pitchFamily="34" charset="0"/>
                <a:cs typeface="Calibri" pitchFamily="34" charset="0"/>
              </a:rPr>
              <a:t>&gt;</a:t>
            </a:r>
            <a:r>
              <a:rPr lang="en-US" sz="1800" b="1" dirty="0">
                <a:solidFill>
                  <a:srgbClr val="002060"/>
                </a:solidFill>
                <a:latin typeface="Calibri" pitchFamily="34" charset="0"/>
                <a:cs typeface="Calibri" pitchFamily="34" charset="0"/>
              </a:rPr>
              <a:t>Published 1983</a:t>
            </a:r>
            <a:r>
              <a:rPr lang="en-US" sz="1800" b="1" dirty="0">
                <a:solidFill>
                  <a:schemeClr val="accent2"/>
                </a:solidFill>
                <a:latin typeface="Calibri" pitchFamily="34" charset="0"/>
                <a:cs typeface="Calibri" pitchFamily="34" charset="0"/>
              </a:rPr>
              <a:t>&lt;/</a:t>
            </a:r>
            <a:r>
              <a:rPr lang="en-US" sz="1800" b="1" dirty="0" err="1">
                <a:solidFill>
                  <a:schemeClr val="accent2"/>
                </a:solidFill>
                <a:latin typeface="Calibri" pitchFamily="34" charset="0"/>
                <a:cs typeface="Calibri" pitchFamily="34" charset="0"/>
              </a:rPr>
              <a:t>li</a:t>
            </a:r>
            <a:r>
              <a:rPr lang="en-US" sz="1800" b="1" dirty="0">
                <a:solidFill>
                  <a:schemeClr val="accent2"/>
                </a:solidFill>
                <a:latin typeface="Calibri" pitchFamily="34" charset="0"/>
                <a:cs typeface="Calibri" pitchFamily="34" charset="0"/>
              </a:rPr>
              <a:t>&gt;</a:t>
            </a:r>
          </a:p>
          <a:p>
            <a:pPr>
              <a:lnSpc>
                <a:spcPts val="1700"/>
              </a:lnSpc>
              <a:buFont typeface="Wingdings" pitchFamily="2" charset="2"/>
              <a:buNone/>
            </a:pPr>
            <a:r>
              <a:rPr lang="en-US" sz="1800" b="1" dirty="0">
                <a:solidFill>
                  <a:schemeClr val="accent2"/>
                </a:solidFill>
                <a:latin typeface="Calibri" pitchFamily="34" charset="0"/>
                <a:cs typeface="Calibri" pitchFamily="34" charset="0"/>
              </a:rPr>
              <a:t>	   &lt;</a:t>
            </a:r>
            <a:r>
              <a:rPr lang="en-US" sz="1800" b="1" dirty="0" err="1">
                <a:solidFill>
                  <a:schemeClr val="accent2"/>
                </a:solidFill>
                <a:latin typeface="Calibri" pitchFamily="34" charset="0"/>
                <a:cs typeface="Calibri" pitchFamily="34" charset="0"/>
              </a:rPr>
              <a:t>li</a:t>
            </a:r>
            <a:r>
              <a:rPr lang="en-US" sz="1800" b="1" dirty="0">
                <a:solidFill>
                  <a:schemeClr val="accent2"/>
                </a:solidFill>
                <a:latin typeface="Calibri" pitchFamily="34" charset="0"/>
                <a:cs typeface="Calibri" pitchFamily="34" charset="0"/>
              </a:rPr>
              <a:t>&gt;</a:t>
            </a:r>
            <a:r>
              <a:rPr lang="en-US" sz="1800" b="1" dirty="0">
                <a:solidFill>
                  <a:srgbClr val="002060"/>
                </a:solidFill>
                <a:latin typeface="Calibri" pitchFamily="34" charset="0"/>
                <a:cs typeface="Calibri" pitchFamily="34" charset="0"/>
              </a:rPr>
              <a:t>Paperback</a:t>
            </a:r>
            <a:r>
              <a:rPr lang="en-US" sz="1800" b="1" dirty="0">
                <a:solidFill>
                  <a:schemeClr val="accent2"/>
                </a:solidFill>
                <a:latin typeface="Calibri" pitchFamily="34" charset="0"/>
                <a:cs typeface="Calibri" pitchFamily="34" charset="0"/>
              </a:rPr>
              <a:t>&lt;/</a:t>
            </a:r>
            <a:r>
              <a:rPr lang="en-US" sz="1800" b="1" dirty="0" err="1">
                <a:solidFill>
                  <a:schemeClr val="accent2"/>
                </a:solidFill>
                <a:latin typeface="Calibri" pitchFamily="34" charset="0"/>
                <a:cs typeface="Calibri" pitchFamily="34" charset="0"/>
              </a:rPr>
              <a:t>li</a:t>
            </a:r>
            <a:r>
              <a:rPr lang="en-US" sz="1800" b="1" dirty="0">
                <a:solidFill>
                  <a:schemeClr val="accent2"/>
                </a:solidFill>
                <a:latin typeface="Calibri" pitchFamily="34" charset="0"/>
                <a:cs typeface="Calibri" pitchFamily="34" charset="0"/>
              </a:rPr>
              <a:t>&gt;</a:t>
            </a:r>
          </a:p>
          <a:p>
            <a:pPr>
              <a:lnSpc>
                <a:spcPts val="1700"/>
              </a:lnSpc>
              <a:buFont typeface="Wingdings" pitchFamily="2" charset="2"/>
              <a:buNone/>
            </a:pPr>
            <a:r>
              <a:rPr lang="en-US" sz="1800" b="1" dirty="0">
                <a:solidFill>
                  <a:schemeClr val="accent2"/>
                </a:solidFill>
                <a:latin typeface="Calibri" pitchFamily="34" charset="0"/>
                <a:cs typeface="Calibri" pitchFamily="34" charset="0"/>
              </a:rPr>
              <a:t>       &lt;/</a:t>
            </a:r>
            <a:r>
              <a:rPr lang="en-US" sz="1800" b="1" dirty="0" err="1">
                <a:solidFill>
                  <a:schemeClr val="accent2"/>
                </a:solidFill>
                <a:latin typeface="Calibri" pitchFamily="34" charset="0"/>
                <a:cs typeface="Calibri" pitchFamily="34" charset="0"/>
              </a:rPr>
              <a:t>ul</a:t>
            </a:r>
            <a:r>
              <a:rPr lang="en-US" sz="1800" b="1" dirty="0">
                <a:solidFill>
                  <a:schemeClr val="accent2"/>
                </a:solidFill>
                <a:latin typeface="Calibri" pitchFamily="34" charset="0"/>
                <a:cs typeface="Calibri" pitchFamily="34" charset="0"/>
              </a:rPr>
              <a:t>&gt;</a:t>
            </a:r>
          </a:p>
          <a:p>
            <a:pPr>
              <a:lnSpc>
                <a:spcPts val="1700"/>
              </a:lnSpc>
              <a:buFont typeface="Wingdings" pitchFamily="2" charset="2"/>
              <a:buNone/>
            </a:pPr>
            <a:r>
              <a:rPr lang="en-US" sz="1800" b="1" dirty="0">
                <a:solidFill>
                  <a:schemeClr val="accent2"/>
                </a:solidFill>
                <a:latin typeface="Calibri" pitchFamily="34" charset="0"/>
                <a:cs typeface="Calibri" pitchFamily="34" charset="0"/>
              </a:rPr>
              <a:t>   &lt;/body&gt;</a:t>
            </a:r>
          </a:p>
          <a:p>
            <a:pPr>
              <a:lnSpc>
                <a:spcPts val="1700"/>
              </a:lnSpc>
              <a:buFont typeface="Wingdings" pitchFamily="2" charset="2"/>
              <a:buNone/>
            </a:pPr>
            <a:r>
              <a:rPr lang="en-US" sz="1800" b="1" dirty="0">
                <a:solidFill>
                  <a:schemeClr val="accent2"/>
                </a:solidFill>
                <a:latin typeface="Calibri" pitchFamily="34" charset="0"/>
                <a:cs typeface="Calibri" pitchFamily="34" charset="0"/>
              </a:rPr>
              <a:t>&lt;/html&gt;</a:t>
            </a:r>
          </a:p>
          <a:p>
            <a:pPr>
              <a:buFont typeface="Wingdings" pitchFamily="2" charset="2"/>
              <a:buNone/>
            </a:pPr>
            <a:endParaRPr lang="en-US" sz="3200" dirty="0"/>
          </a:p>
        </p:txBody>
      </p:sp>
      <p:grpSp>
        <p:nvGrpSpPr>
          <p:cNvPr id="7" name="Group 6"/>
          <p:cNvGrpSpPr/>
          <p:nvPr/>
        </p:nvGrpSpPr>
        <p:grpSpPr>
          <a:xfrm>
            <a:off x="5181600" y="1066800"/>
            <a:ext cx="3657600" cy="3124200"/>
            <a:chOff x="5181600" y="3581400"/>
            <a:chExt cx="3657600" cy="3124200"/>
          </a:xfrm>
        </p:grpSpPr>
        <p:pic>
          <p:nvPicPr>
            <p:cNvPr id="20485" name="Picture 6" descr="C:\Users\Kien\Pictures\HTMLExamp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9989" y="3657600"/>
              <a:ext cx="3440013" cy="2971800"/>
            </a:xfrm>
            <a:prstGeom prst="rect">
              <a:avLst/>
            </a:prstGeom>
            <a:solidFill>
              <a:schemeClr val="accent5">
                <a:lumMod val="40000"/>
                <a:lumOff val="6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6" name="Rounded Rectangle 5"/>
            <p:cNvSpPr/>
            <p:nvPr/>
          </p:nvSpPr>
          <p:spPr>
            <a:xfrm>
              <a:off x="5181600" y="3581400"/>
              <a:ext cx="3657600" cy="3124200"/>
            </a:xfrm>
            <a:prstGeom prst="roundRect">
              <a:avLst>
                <a:gd name="adj" fmla="val 8648"/>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grpSp>
      <p:sp>
        <p:nvSpPr>
          <p:cNvPr id="8" name="Oval Callout 7"/>
          <p:cNvSpPr/>
          <p:nvPr/>
        </p:nvSpPr>
        <p:spPr>
          <a:xfrm>
            <a:off x="7315200" y="914400"/>
            <a:ext cx="381000" cy="307848"/>
          </a:xfrm>
          <a:prstGeom prst="wedgeEllipseCallou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h1</a:t>
            </a:r>
            <a:endParaRPr kumimoji="0" lang="zh-TW" altLang="en-US" sz="18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9" name="Oval Callout 8"/>
          <p:cNvSpPr/>
          <p:nvPr/>
        </p:nvSpPr>
        <p:spPr>
          <a:xfrm>
            <a:off x="4876800" y="1447800"/>
            <a:ext cx="381000" cy="307848"/>
          </a:xfrm>
          <a:prstGeom prst="wedgeEllipseCallout">
            <a:avLst>
              <a:gd name="adj1" fmla="val 69167"/>
              <a:gd name="adj2" fmla="val 10520"/>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h3</a:t>
            </a:r>
            <a:endParaRPr kumimoji="0" lang="zh-TW" altLang="en-US" sz="18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10" name="Oval Callout 9"/>
          <p:cNvSpPr/>
          <p:nvPr/>
        </p:nvSpPr>
        <p:spPr>
          <a:xfrm>
            <a:off x="6781800" y="1752600"/>
            <a:ext cx="381000" cy="307848"/>
          </a:xfrm>
          <a:prstGeom prst="wedgeEllipseCallout">
            <a:avLst>
              <a:gd name="adj1" fmla="val -65833"/>
              <a:gd name="adj2" fmla="val 6807"/>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b</a:t>
            </a:r>
            <a:endParaRPr kumimoji="0" lang="zh-TW" altLang="en-US" sz="18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11" name="Oval Callout 10"/>
          <p:cNvSpPr/>
          <p:nvPr/>
        </p:nvSpPr>
        <p:spPr>
          <a:xfrm>
            <a:off x="4953000" y="2057400"/>
            <a:ext cx="381000" cy="307848"/>
          </a:xfrm>
          <a:prstGeom prst="wedgeEllipseCallout">
            <a:avLst>
              <a:gd name="adj1" fmla="val 81667"/>
              <a:gd name="adj2" fmla="val -4332"/>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err="1">
                <a:ln>
                  <a:noFill/>
                </a:ln>
                <a:solidFill>
                  <a:prstClr val="white"/>
                </a:solidFill>
                <a:effectLst/>
                <a:uLnTx/>
                <a:uFillTx/>
                <a:latin typeface="Calibri"/>
                <a:ea typeface="新細明體" panose="02020500000000000000" pitchFamily="18" charset="-120"/>
                <a:cs typeface="+mn-cs"/>
              </a:rPr>
              <a:t>ul</a:t>
            </a:r>
            <a:endParaRPr kumimoji="0" lang="zh-TW" altLang="en-US" sz="18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13" name="Oval Callout 12"/>
          <p:cNvSpPr/>
          <p:nvPr/>
        </p:nvSpPr>
        <p:spPr>
          <a:xfrm>
            <a:off x="4876800" y="2511552"/>
            <a:ext cx="381000" cy="307848"/>
          </a:xfrm>
          <a:prstGeom prst="wedgeEllipseCallout">
            <a:avLst>
              <a:gd name="adj1" fmla="val 72167"/>
              <a:gd name="adj2" fmla="val -8044"/>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h3</a:t>
            </a:r>
            <a:endParaRPr kumimoji="0" lang="zh-TW" altLang="en-US" sz="18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2" name="Right Arrow 1"/>
          <p:cNvSpPr/>
          <p:nvPr/>
        </p:nvSpPr>
        <p:spPr>
          <a:xfrm rot="19177000">
            <a:off x="1958046" y="4201651"/>
            <a:ext cx="3884303" cy="289525"/>
          </a:xfrm>
          <a:prstGeom prst="rightArrow">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ight Arrow 13"/>
          <p:cNvSpPr/>
          <p:nvPr/>
        </p:nvSpPr>
        <p:spPr>
          <a:xfrm rot="18120510">
            <a:off x="4883690" y="4052283"/>
            <a:ext cx="678673" cy="283458"/>
          </a:xfrm>
          <a:prstGeom prst="rightArrow">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6159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1000"/>
                                        <p:tgtEl>
                                          <p:spTgt spid="20483">
                                            <p:txEl>
                                              <p:pRg st="0" end="0"/>
                                            </p:txEl>
                                          </p:spTgt>
                                        </p:tgtEl>
                                      </p:cBhvr>
                                    </p:animEffect>
                                    <p:anim calcmode="lin" valueType="num">
                                      <p:cBhvr>
                                        <p:cTn id="8"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8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fade">
                                      <p:cBhvr>
                                        <p:cTn id="12" dur="1000"/>
                                        <p:tgtEl>
                                          <p:spTgt spid="20483">
                                            <p:txEl>
                                              <p:pRg st="1" end="1"/>
                                            </p:txEl>
                                          </p:spTgt>
                                        </p:tgtEl>
                                      </p:cBhvr>
                                    </p:animEffect>
                                    <p:anim calcmode="lin" valueType="num">
                                      <p:cBhvr>
                                        <p:cTn id="13" dur="10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048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fade">
                                      <p:cBhvr>
                                        <p:cTn id="17" dur="1000"/>
                                        <p:tgtEl>
                                          <p:spTgt spid="20483">
                                            <p:txEl>
                                              <p:pRg st="2" end="2"/>
                                            </p:txEl>
                                          </p:spTgt>
                                        </p:tgtEl>
                                      </p:cBhvr>
                                    </p:animEffect>
                                    <p:anim calcmode="lin" valueType="num">
                                      <p:cBhvr>
                                        <p:cTn id="18" dur="10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048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fade">
                                      <p:cBhvr>
                                        <p:cTn id="22" dur="1000"/>
                                        <p:tgtEl>
                                          <p:spTgt spid="20483">
                                            <p:txEl>
                                              <p:pRg st="3" end="3"/>
                                            </p:txEl>
                                          </p:spTgt>
                                        </p:tgtEl>
                                      </p:cBhvr>
                                    </p:animEffect>
                                    <p:anim calcmode="lin" valueType="num">
                                      <p:cBhvr>
                                        <p:cTn id="23" dur="10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0483">
                                            <p:txEl>
                                              <p:pRg st="3" end="3"/>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0483">
                                            <p:txEl>
                                              <p:pRg st="4" end="4"/>
                                            </p:txEl>
                                          </p:spTgt>
                                        </p:tgtEl>
                                        <p:attrNameLst>
                                          <p:attrName>style.visibility</p:attrName>
                                        </p:attrNameLst>
                                      </p:cBhvr>
                                      <p:to>
                                        <p:strVal val="visible"/>
                                      </p:to>
                                    </p:set>
                                    <p:animEffect transition="in" filter="fade">
                                      <p:cBhvr>
                                        <p:cTn id="33" dur="1000"/>
                                        <p:tgtEl>
                                          <p:spTgt spid="20483">
                                            <p:txEl>
                                              <p:pRg st="4" end="4"/>
                                            </p:txEl>
                                          </p:spTgt>
                                        </p:tgtEl>
                                      </p:cBhvr>
                                    </p:animEffect>
                                    <p:anim calcmode="lin" valueType="num">
                                      <p:cBhvr>
                                        <p:cTn id="34" dur="10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0483">
                                            <p:txEl>
                                              <p:pRg st="4" end="4"/>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0483">
                                            <p:txEl>
                                              <p:pRg st="5" end="5"/>
                                            </p:txEl>
                                          </p:spTgt>
                                        </p:tgtEl>
                                        <p:attrNameLst>
                                          <p:attrName>style.visibility</p:attrName>
                                        </p:attrNameLst>
                                      </p:cBhvr>
                                      <p:to>
                                        <p:strVal val="visible"/>
                                      </p:to>
                                    </p:set>
                                    <p:animEffect transition="in" filter="fade">
                                      <p:cBhvr>
                                        <p:cTn id="44" dur="1000"/>
                                        <p:tgtEl>
                                          <p:spTgt spid="20483">
                                            <p:txEl>
                                              <p:pRg st="5" end="5"/>
                                            </p:txEl>
                                          </p:spTgt>
                                        </p:tgtEl>
                                      </p:cBhvr>
                                    </p:animEffect>
                                    <p:anim calcmode="lin" valueType="num">
                                      <p:cBhvr>
                                        <p:cTn id="45" dur="10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20483">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22" presetClass="entr" presetSubtype="2"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right)">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0483">
                                            <p:txEl>
                                              <p:pRg st="6" end="6"/>
                                            </p:txEl>
                                          </p:spTgt>
                                        </p:tgtEl>
                                        <p:attrNameLst>
                                          <p:attrName>style.visibility</p:attrName>
                                        </p:attrNameLst>
                                      </p:cBhvr>
                                      <p:to>
                                        <p:strVal val="visible"/>
                                      </p:to>
                                    </p:set>
                                    <p:animEffect transition="in" filter="fade">
                                      <p:cBhvr>
                                        <p:cTn id="55" dur="1000"/>
                                        <p:tgtEl>
                                          <p:spTgt spid="20483">
                                            <p:txEl>
                                              <p:pRg st="6" end="6"/>
                                            </p:txEl>
                                          </p:spTgt>
                                        </p:tgtEl>
                                      </p:cBhvr>
                                    </p:animEffect>
                                    <p:anim calcmode="lin" valueType="num">
                                      <p:cBhvr>
                                        <p:cTn id="56" dur="1000" fill="hold"/>
                                        <p:tgtEl>
                                          <p:spTgt spid="2048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20483">
                                            <p:txEl>
                                              <p:pRg st="6" end="6"/>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0483">
                                            <p:txEl>
                                              <p:pRg st="7" end="7"/>
                                            </p:txEl>
                                          </p:spTgt>
                                        </p:tgtEl>
                                        <p:attrNameLst>
                                          <p:attrName>style.visibility</p:attrName>
                                        </p:attrNameLst>
                                      </p:cBhvr>
                                      <p:to>
                                        <p:strVal val="visible"/>
                                      </p:to>
                                    </p:set>
                                    <p:animEffect transition="in" filter="fade">
                                      <p:cBhvr>
                                        <p:cTn id="60" dur="1000"/>
                                        <p:tgtEl>
                                          <p:spTgt spid="20483">
                                            <p:txEl>
                                              <p:pRg st="7" end="7"/>
                                            </p:txEl>
                                          </p:spTgt>
                                        </p:tgtEl>
                                      </p:cBhvr>
                                    </p:animEffect>
                                    <p:anim calcmode="lin" valueType="num">
                                      <p:cBhvr>
                                        <p:cTn id="61" dur="1000" fill="hold"/>
                                        <p:tgtEl>
                                          <p:spTgt spid="20483">
                                            <p:txEl>
                                              <p:pRg st="7" end="7"/>
                                            </p:txEl>
                                          </p:spTgt>
                                        </p:tgtEl>
                                        <p:attrNameLst>
                                          <p:attrName>ppt_x</p:attrName>
                                        </p:attrNameLst>
                                      </p:cBhvr>
                                      <p:tavLst>
                                        <p:tav tm="0">
                                          <p:val>
                                            <p:strVal val="#ppt_x"/>
                                          </p:val>
                                        </p:tav>
                                        <p:tav tm="100000">
                                          <p:val>
                                            <p:strVal val="#ppt_x"/>
                                          </p:val>
                                        </p:tav>
                                      </p:tavLst>
                                    </p:anim>
                                    <p:anim calcmode="lin" valueType="num">
                                      <p:cBhvr>
                                        <p:cTn id="62" dur="1000" fill="hold"/>
                                        <p:tgtEl>
                                          <p:spTgt spid="20483">
                                            <p:txEl>
                                              <p:pRg st="7" end="7"/>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0483">
                                            <p:txEl>
                                              <p:pRg st="8" end="8"/>
                                            </p:txEl>
                                          </p:spTgt>
                                        </p:tgtEl>
                                        <p:attrNameLst>
                                          <p:attrName>style.visibility</p:attrName>
                                        </p:attrNameLst>
                                      </p:cBhvr>
                                      <p:to>
                                        <p:strVal val="visible"/>
                                      </p:to>
                                    </p:set>
                                    <p:animEffect transition="in" filter="fade">
                                      <p:cBhvr>
                                        <p:cTn id="65" dur="1000"/>
                                        <p:tgtEl>
                                          <p:spTgt spid="20483">
                                            <p:txEl>
                                              <p:pRg st="8" end="8"/>
                                            </p:txEl>
                                          </p:spTgt>
                                        </p:tgtEl>
                                      </p:cBhvr>
                                    </p:animEffect>
                                    <p:anim calcmode="lin" valueType="num">
                                      <p:cBhvr>
                                        <p:cTn id="66" dur="1000" fill="hold"/>
                                        <p:tgtEl>
                                          <p:spTgt spid="20483">
                                            <p:txEl>
                                              <p:pRg st="8" end="8"/>
                                            </p:txEl>
                                          </p:spTgt>
                                        </p:tgtEl>
                                        <p:attrNameLst>
                                          <p:attrName>ppt_x</p:attrName>
                                        </p:attrNameLst>
                                      </p:cBhvr>
                                      <p:tavLst>
                                        <p:tav tm="0">
                                          <p:val>
                                            <p:strVal val="#ppt_x"/>
                                          </p:val>
                                        </p:tav>
                                        <p:tav tm="100000">
                                          <p:val>
                                            <p:strVal val="#ppt_x"/>
                                          </p:val>
                                        </p:tav>
                                      </p:tavLst>
                                    </p:anim>
                                    <p:anim calcmode="lin" valueType="num">
                                      <p:cBhvr>
                                        <p:cTn id="67" dur="1000" fill="hold"/>
                                        <p:tgtEl>
                                          <p:spTgt spid="20483">
                                            <p:txEl>
                                              <p:pRg st="8" end="8"/>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20483">
                                            <p:txEl>
                                              <p:pRg st="9" end="9"/>
                                            </p:txEl>
                                          </p:spTgt>
                                        </p:tgtEl>
                                        <p:attrNameLst>
                                          <p:attrName>style.visibility</p:attrName>
                                        </p:attrNameLst>
                                      </p:cBhvr>
                                      <p:to>
                                        <p:strVal val="visible"/>
                                      </p:to>
                                    </p:set>
                                    <p:animEffect transition="in" filter="fade">
                                      <p:cBhvr>
                                        <p:cTn id="70" dur="1000"/>
                                        <p:tgtEl>
                                          <p:spTgt spid="20483">
                                            <p:txEl>
                                              <p:pRg st="9" end="9"/>
                                            </p:txEl>
                                          </p:spTgt>
                                        </p:tgtEl>
                                      </p:cBhvr>
                                    </p:animEffect>
                                    <p:anim calcmode="lin" valueType="num">
                                      <p:cBhvr>
                                        <p:cTn id="71" dur="1000" fill="hold"/>
                                        <p:tgtEl>
                                          <p:spTgt spid="2048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0483">
                                            <p:txEl>
                                              <p:pRg st="9" end="9"/>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0483">
                                            <p:txEl>
                                              <p:pRg st="10" end="10"/>
                                            </p:txEl>
                                          </p:spTgt>
                                        </p:tgtEl>
                                        <p:attrNameLst>
                                          <p:attrName>style.visibility</p:attrName>
                                        </p:attrNameLst>
                                      </p:cBhvr>
                                      <p:to>
                                        <p:strVal val="visible"/>
                                      </p:to>
                                    </p:set>
                                    <p:animEffect transition="in" filter="fade">
                                      <p:cBhvr>
                                        <p:cTn id="75" dur="1000"/>
                                        <p:tgtEl>
                                          <p:spTgt spid="20483">
                                            <p:txEl>
                                              <p:pRg st="10" end="10"/>
                                            </p:txEl>
                                          </p:spTgt>
                                        </p:tgtEl>
                                      </p:cBhvr>
                                    </p:animEffect>
                                    <p:anim calcmode="lin" valueType="num">
                                      <p:cBhvr>
                                        <p:cTn id="76" dur="1000" fill="hold"/>
                                        <p:tgtEl>
                                          <p:spTgt spid="20483">
                                            <p:txEl>
                                              <p:pRg st="10" end="10"/>
                                            </p:txEl>
                                          </p:spTgt>
                                        </p:tgtEl>
                                        <p:attrNameLst>
                                          <p:attrName>ppt_x</p:attrName>
                                        </p:attrNameLst>
                                      </p:cBhvr>
                                      <p:tavLst>
                                        <p:tav tm="0">
                                          <p:val>
                                            <p:strVal val="#ppt_x"/>
                                          </p:val>
                                        </p:tav>
                                        <p:tav tm="100000">
                                          <p:val>
                                            <p:strVal val="#ppt_x"/>
                                          </p:val>
                                        </p:tav>
                                      </p:tavLst>
                                    </p:anim>
                                    <p:anim calcmode="lin" valueType="num">
                                      <p:cBhvr>
                                        <p:cTn id="77" dur="1000" fill="hold"/>
                                        <p:tgtEl>
                                          <p:spTgt spid="20483">
                                            <p:txEl>
                                              <p:pRg st="10" end="1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
                            </p:stCondLst>
                            <p:childTnLst>
                              <p:par>
                                <p:cTn id="79" presetID="22" presetClass="entr" presetSubtype="8" fill="hold" grpId="0" nodeType="after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wipe(left)">
                                      <p:cBhvr>
                                        <p:cTn id="81" dur="500"/>
                                        <p:tgtEl>
                                          <p:spTgt spid="11"/>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20483">
                                            <p:txEl>
                                              <p:pRg st="11" end="11"/>
                                            </p:txEl>
                                          </p:spTgt>
                                        </p:tgtEl>
                                        <p:attrNameLst>
                                          <p:attrName>style.visibility</p:attrName>
                                        </p:attrNameLst>
                                      </p:cBhvr>
                                      <p:to>
                                        <p:strVal val="visible"/>
                                      </p:to>
                                    </p:set>
                                    <p:animEffect transition="in" filter="fade">
                                      <p:cBhvr>
                                        <p:cTn id="86" dur="1000"/>
                                        <p:tgtEl>
                                          <p:spTgt spid="20483">
                                            <p:txEl>
                                              <p:pRg st="11" end="11"/>
                                            </p:txEl>
                                          </p:spTgt>
                                        </p:tgtEl>
                                      </p:cBhvr>
                                    </p:animEffect>
                                    <p:anim calcmode="lin" valueType="num">
                                      <p:cBhvr>
                                        <p:cTn id="87" dur="1000" fill="hold"/>
                                        <p:tgtEl>
                                          <p:spTgt spid="20483">
                                            <p:txEl>
                                              <p:pRg st="11" end="11"/>
                                            </p:txEl>
                                          </p:spTgt>
                                        </p:tgtEl>
                                        <p:attrNameLst>
                                          <p:attrName>ppt_x</p:attrName>
                                        </p:attrNameLst>
                                      </p:cBhvr>
                                      <p:tavLst>
                                        <p:tav tm="0">
                                          <p:val>
                                            <p:strVal val="#ppt_x"/>
                                          </p:val>
                                        </p:tav>
                                        <p:tav tm="100000">
                                          <p:val>
                                            <p:strVal val="#ppt_x"/>
                                          </p:val>
                                        </p:tav>
                                      </p:tavLst>
                                    </p:anim>
                                    <p:anim calcmode="lin" valueType="num">
                                      <p:cBhvr>
                                        <p:cTn id="88" dur="1000" fill="hold"/>
                                        <p:tgtEl>
                                          <p:spTgt spid="20483">
                                            <p:txEl>
                                              <p:pRg st="11" end="11"/>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00"/>
                            </p:stCondLst>
                            <p:childTnLst>
                              <p:par>
                                <p:cTn id="90" presetID="22" presetClass="entr" presetSubtype="8"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wipe(left)">
                                      <p:cBhvr>
                                        <p:cTn id="92" dur="500"/>
                                        <p:tgtEl>
                                          <p:spTgt spid="13"/>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20483">
                                            <p:txEl>
                                              <p:pRg st="12" end="12"/>
                                            </p:txEl>
                                          </p:spTgt>
                                        </p:tgtEl>
                                        <p:attrNameLst>
                                          <p:attrName>style.visibility</p:attrName>
                                        </p:attrNameLst>
                                      </p:cBhvr>
                                      <p:to>
                                        <p:strVal val="visible"/>
                                      </p:to>
                                    </p:set>
                                    <p:animEffect transition="in" filter="fade">
                                      <p:cBhvr>
                                        <p:cTn id="97" dur="1000"/>
                                        <p:tgtEl>
                                          <p:spTgt spid="20483">
                                            <p:txEl>
                                              <p:pRg st="12" end="12"/>
                                            </p:txEl>
                                          </p:spTgt>
                                        </p:tgtEl>
                                      </p:cBhvr>
                                    </p:animEffect>
                                    <p:anim calcmode="lin" valueType="num">
                                      <p:cBhvr>
                                        <p:cTn id="98" dur="1000" fill="hold"/>
                                        <p:tgtEl>
                                          <p:spTgt spid="20483">
                                            <p:txEl>
                                              <p:pRg st="12" end="12"/>
                                            </p:txEl>
                                          </p:spTgt>
                                        </p:tgtEl>
                                        <p:attrNameLst>
                                          <p:attrName>ppt_x</p:attrName>
                                        </p:attrNameLst>
                                      </p:cBhvr>
                                      <p:tavLst>
                                        <p:tav tm="0">
                                          <p:val>
                                            <p:strVal val="#ppt_x"/>
                                          </p:val>
                                        </p:tav>
                                        <p:tav tm="100000">
                                          <p:val>
                                            <p:strVal val="#ppt_x"/>
                                          </p:val>
                                        </p:tav>
                                      </p:tavLst>
                                    </p:anim>
                                    <p:anim calcmode="lin" valueType="num">
                                      <p:cBhvr>
                                        <p:cTn id="99" dur="1000" fill="hold"/>
                                        <p:tgtEl>
                                          <p:spTgt spid="20483">
                                            <p:txEl>
                                              <p:pRg st="12" end="12"/>
                                            </p:txEl>
                                          </p:spTgt>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20483">
                                            <p:txEl>
                                              <p:pRg st="13" end="13"/>
                                            </p:txEl>
                                          </p:spTgt>
                                        </p:tgtEl>
                                        <p:attrNameLst>
                                          <p:attrName>style.visibility</p:attrName>
                                        </p:attrNameLst>
                                      </p:cBhvr>
                                      <p:to>
                                        <p:strVal val="visible"/>
                                      </p:to>
                                    </p:set>
                                    <p:animEffect transition="in" filter="fade">
                                      <p:cBhvr>
                                        <p:cTn id="102" dur="1000"/>
                                        <p:tgtEl>
                                          <p:spTgt spid="20483">
                                            <p:txEl>
                                              <p:pRg st="13" end="13"/>
                                            </p:txEl>
                                          </p:spTgt>
                                        </p:tgtEl>
                                      </p:cBhvr>
                                    </p:animEffect>
                                    <p:anim calcmode="lin" valueType="num">
                                      <p:cBhvr>
                                        <p:cTn id="103" dur="1000" fill="hold"/>
                                        <p:tgtEl>
                                          <p:spTgt spid="20483">
                                            <p:txEl>
                                              <p:pRg st="13" end="13"/>
                                            </p:txEl>
                                          </p:spTgt>
                                        </p:tgtEl>
                                        <p:attrNameLst>
                                          <p:attrName>ppt_x</p:attrName>
                                        </p:attrNameLst>
                                      </p:cBhvr>
                                      <p:tavLst>
                                        <p:tav tm="0">
                                          <p:val>
                                            <p:strVal val="#ppt_x"/>
                                          </p:val>
                                        </p:tav>
                                        <p:tav tm="100000">
                                          <p:val>
                                            <p:strVal val="#ppt_x"/>
                                          </p:val>
                                        </p:tav>
                                      </p:tavLst>
                                    </p:anim>
                                    <p:anim calcmode="lin" valueType="num">
                                      <p:cBhvr>
                                        <p:cTn id="104" dur="1000" fill="hold"/>
                                        <p:tgtEl>
                                          <p:spTgt spid="20483">
                                            <p:txEl>
                                              <p:pRg st="13" end="13"/>
                                            </p:txEl>
                                          </p:spTgt>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20483">
                                            <p:txEl>
                                              <p:pRg st="14" end="14"/>
                                            </p:txEl>
                                          </p:spTgt>
                                        </p:tgtEl>
                                        <p:attrNameLst>
                                          <p:attrName>style.visibility</p:attrName>
                                        </p:attrNameLst>
                                      </p:cBhvr>
                                      <p:to>
                                        <p:strVal val="visible"/>
                                      </p:to>
                                    </p:set>
                                    <p:animEffect transition="in" filter="fade">
                                      <p:cBhvr>
                                        <p:cTn id="107" dur="1000"/>
                                        <p:tgtEl>
                                          <p:spTgt spid="20483">
                                            <p:txEl>
                                              <p:pRg st="14" end="14"/>
                                            </p:txEl>
                                          </p:spTgt>
                                        </p:tgtEl>
                                      </p:cBhvr>
                                    </p:animEffect>
                                    <p:anim calcmode="lin" valueType="num">
                                      <p:cBhvr>
                                        <p:cTn id="108" dur="1000" fill="hold"/>
                                        <p:tgtEl>
                                          <p:spTgt spid="20483">
                                            <p:txEl>
                                              <p:pRg st="14" end="14"/>
                                            </p:txEl>
                                          </p:spTgt>
                                        </p:tgtEl>
                                        <p:attrNameLst>
                                          <p:attrName>ppt_x</p:attrName>
                                        </p:attrNameLst>
                                      </p:cBhvr>
                                      <p:tavLst>
                                        <p:tav tm="0">
                                          <p:val>
                                            <p:strVal val="#ppt_x"/>
                                          </p:val>
                                        </p:tav>
                                        <p:tav tm="100000">
                                          <p:val>
                                            <p:strVal val="#ppt_x"/>
                                          </p:val>
                                        </p:tav>
                                      </p:tavLst>
                                    </p:anim>
                                    <p:anim calcmode="lin" valueType="num">
                                      <p:cBhvr>
                                        <p:cTn id="109" dur="1000" fill="hold"/>
                                        <p:tgtEl>
                                          <p:spTgt spid="20483">
                                            <p:txEl>
                                              <p:pRg st="14" end="14"/>
                                            </p:txEl>
                                          </p:spTgt>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20483">
                                            <p:txEl>
                                              <p:pRg st="15" end="15"/>
                                            </p:txEl>
                                          </p:spTgt>
                                        </p:tgtEl>
                                        <p:attrNameLst>
                                          <p:attrName>style.visibility</p:attrName>
                                        </p:attrNameLst>
                                      </p:cBhvr>
                                      <p:to>
                                        <p:strVal val="visible"/>
                                      </p:to>
                                    </p:set>
                                    <p:animEffect transition="in" filter="fade">
                                      <p:cBhvr>
                                        <p:cTn id="112" dur="1000"/>
                                        <p:tgtEl>
                                          <p:spTgt spid="20483">
                                            <p:txEl>
                                              <p:pRg st="15" end="15"/>
                                            </p:txEl>
                                          </p:spTgt>
                                        </p:tgtEl>
                                      </p:cBhvr>
                                    </p:animEffect>
                                    <p:anim calcmode="lin" valueType="num">
                                      <p:cBhvr>
                                        <p:cTn id="113" dur="1000" fill="hold"/>
                                        <p:tgtEl>
                                          <p:spTgt spid="20483">
                                            <p:txEl>
                                              <p:pRg st="15" end="15"/>
                                            </p:txEl>
                                          </p:spTgt>
                                        </p:tgtEl>
                                        <p:attrNameLst>
                                          <p:attrName>ppt_x</p:attrName>
                                        </p:attrNameLst>
                                      </p:cBhvr>
                                      <p:tavLst>
                                        <p:tav tm="0">
                                          <p:val>
                                            <p:strVal val="#ppt_x"/>
                                          </p:val>
                                        </p:tav>
                                        <p:tav tm="100000">
                                          <p:val>
                                            <p:strVal val="#ppt_x"/>
                                          </p:val>
                                        </p:tav>
                                      </p:tavLst>
                                    </p:anim>
                                    <p:anim calcmode="lin" valueType="num">
                                      <p:cBhvr>
                                        <p:cTn id="114" dur="1000" fill="hold"/>
                                        <p:tgtEl>
                                          <p:spTgt spid="20483">
                                            <p:txEl>
                                              <p:pRg st="15" end="15"/>
                                            </p:txEl>
                                          </p:spTgt>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20483">
                                            <p:txEl>
                                              <p:pRg st="16" end="16"/>
                                            </p:txEl>
                                          </p:spTgt>
                                        </p:tgtEl>
                                        <p:attrNameLst>
                                          <p:attrName>style.visibility</p:attrName>
                                        </p:attrNameLst>
                                      </p:cBhvr>
                                      <p:to>
                                        <p:strVal val="visible"/>
                                      </p:to>
                                    </p:set>
                                    <p:animEffect transition="in" filter="fade">
                                      <p:cBhvr>
                                        <p:cTn id="117" dur="1000"/>
                                        <p:tgtEl>
                                          <p:spTgt spid="20483">
                                            <p:txEl>
                                              <p:pRg st="16" end="16"/>
                                            </p:txEl>
                                          </p:spTgt>
                                        </p:tgtEl>
                                      </p:cBhvr>
                                    </p:animEffect>
                                    <p:anim calcmode="lin" valueType="num">
                                      <p:cBhvr>
                                        <p:cTn id="118" dur="1000" fill="hold"/>
                                        <p:tgtEl>
                                          <p:spTgt spid="20483">
                                            <p:txEl>
                                              <p:pRg st="16" end="16"/>
                                            </p:txEl>
                                          </p:spTgt>
                                        </p:tgtEl>
                                        <p:attrNameLst>
                                          <p:attrName>ppt_x</p:attrName>
                                        </p:attrNameLst>
                                      </p:cBhvr>
                                      <p:tavLst>
                                        <p:tav tm="0">
                                          <p:val>
                                            <p:strVal val="#ppt_x"/>
                                          </p:val>
                                        </p:tav>
                                        <p:tav tm="100000">
                                          <p:val>
                                            <p:strVal val="#ppt_x"/>
                                          </p:val>
                                        </p:tav>
                                      </p:tavLst>
                                    </p:anim>
                                    <p:anim calcmode="lin" valueType="num">
                                      <p:cBhvr>
                                        <p:cTn id="119" dur="1000" fill="hold"/>
                                        <p:tgtEl>
                                          <p:spTgt spid="20483">
                                            <p:txEl>
                                              <p:pRg st="16" end="16"/>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000"/>
                            </p:stCondLst>
                            <p:childTnLst>
                              <p:par>
                                <p:cTn id="121" presetID="22" presetClass="entr" presetSubtype="4" fill="hold" grpId="0" nodeType="afterEffect">
                                  <p:stCondLst>
                                    <p:cond delay="0"/>
                                  </p:stCondLst>
                                  <p:childTnLst>
                                    <p:set>
                                      <p:cBhvr>
                                        <p:cTn id="122" dur="1" fill="hold">
                                          <p:stCondLst>
                                            <p:cond delay="0"/>
                                          </p:stCondLst>
                                        </p:cTn>
                                        <p:tgtEl>
                                          <p:spTgt spid="2"/>
                                        </p:tgtEl>
                                        <p:attrNameLst>
                                          <p:attrName>style.visibility</p:attrName>
                                        </p:attrNameLst>
                                      </p:cBhvr>
                                      <p:to>
                                        <p:strVal val="visible"/>
                                      </p:to>
                                    </p:set>
                                    <p:animEffect transition="in" filter="wipe(down)">
                                      <p:cBhvr>
                                        <p:cTn id="123" dur="500"/>
                                        <p:tgtEl>
                                          <p:spTgt spid="2"/>
                                        </p:tgtEl>
                                      </p:cBhvr>
                                    </p:animEffect>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nodeType="clickEffect">
                                  <p:stCondLst>
                                    <p:cond delay="0"/>
                                  </p:stCondLst>
                                  <p:childTnLst>
                                    <p:set>
                                      <p:cBhvr>
                                        <p:cTn id="127" dur="1" fill="hold">
                                          <p:stCondLst>
                                            <p:cond delay="0"/>
                                          </p:stCondLst>
                                        </p:cTn>
                                        <p:tgtEl>
                                          <p:spTgt spid="20484">
                                            <p:txEl>
                                              <p:pRg st="0" end="0"/>
                                            </p:txEl>
                                          </p:spTgt>
                                        </p:tgtEl>
                                        <p:attrNameLst>
                                          <p:attrName>style.visibility</p:attrName>
                                        </p:attrNameLst>
                                      </p:cBhvr>
                                      <p:to>
                                        <p:strVal val="visible"/>
                                      </p:to>
                                    </p:set>
                                    <p:animEffect transition="in" filter="fade">
                                      <p:cBhvr>
                                        <p:cTn id="128" dur="1000"/>
                                        <p:tgtEl>
                                          <p:spTgt spid="20484">
                                            <p:txEl>
                                              <p:pRg st="0" end="0"/>
                                            </p:txEl>
                                          </p:spTgt>
                                        </p:tgtEl>
                                      </p:cBhvr>
                                    </p:animEffect>
                                    <p:anim calcmode="lin" valueType="num">
                                      <p:cBhvr>
                                        <p:cTn id="129" dur="1000" fill="hold"/>
                                        <p:tgtEl>
                                          <p:spTgt spid="20484">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20484">
                                            <p:txEl>
                                              <p:pRg st="0" end="0"/>
                                            </p:txEl>
                                          </p:spTgt>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0"/>
                                  </p:stCondLst>
                                  <p:childTnLst>
                                    <p:set>
                                      <p:cBhvr>
                                        <p:cTn id="132" dur="1" fill="hold">
                                          <p:stCondLst>
                                            <p:cond delay="0"/>
                                          </p:stCondLst>
                                        </p:cTn>
                                        <p:tgtEl>
                                          <p:spTgt spid="20484">
                                            <p:txEl>
                                              <p:pRg st="1" end="1"/>
                                            </p:txEl>
                                          </p:spTgt>
                                        </p:tgtEl>
                                        <p:attrNameLst>
                                          <p:attrName>style.visibility</p:attrName>
                                        </p:attrNameLst>
                                      </p:cBhvr>
                                      <p:to>
                                        <p:strVal val="visible"/>
                                      </p:to>
                                    </p:set>
                                    <p:animEffect transition="in" filter="fade">
                                      <p:cBhvr>
                                        <p:cTn id="133" dur="1000"/>
                                        <p:tgtEl>
                                          <p:spTgt spid="20484">
                                            <p:txEl>
                                              <p:pRg st="1" end="1"/>
                                            </p:txEl>
                                          </p:spTgt>
                                        </p:tgtEl>
                                      </p:cBhvr>
                                    </p:animEffect>
                                    <p:anim calcmode="lin" valueType="num">
                                      <p:cBhvr>
                                        <p:cTn id="134" dur="1000" fill="hold"/>
                                        <p:tgtEl>
                                          <p:spTgt spid="20484">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20484">
                                            <p:txEl>
                                              <p:pRg st="1" end="1"/>
                                            </p:txEl>
                                          </p:spTgt>
                                        </p:tgtEl>
                                        <p:attrNameLst>
                                          <p:attrName>ppt_y</p:attrName>
                                        </p:attrNameLst>
                                      </p:cBhvr>
                                      <p:tavLst>
                                        <p:tav tm="0">
                                          <p:val>
                                            <p:strVal val="#ppt_y+.1"/>
                                          </p:val>
                                        </p:tav>
                                        <p:tav tm="100000">
                                          <p:val>
                                            <p:strVal val="#ppt_y"/>
                                          </p:val>
                                        </p:tav>
                                      </p:tavLst>
                                    </p:anim>
                                  </p:childTnLst>
                                </p:cTn>
                              </p:par>
                              <p:par>
                                <p:cTn id="136" presetID="42" presetClass="entr" presetSubtype="0" fill="hold" nodeType="withEffect">
                                  <p:stCondLst>
                                    <p:cond delay="0"/>
                                  </p:stCondLst>
                                  <p:childTnLst>
                                    <p:set>
                                      <p:cBhvr>
                                        <p:cTn id="137" dur="1" fill="hold">
                                          <p:stCondLst>
                                            <p:cond delay="0"/>
                                          </p:stCondLst>
                                        </p:cTn>
                                        <p:tgtEl>
                                          <p:spTgt spid="20484">
                                            <p:txEl>
                                              <p:pRg st="2" end="2"/>
                                            </p:txEl>
                                          </p:spTgt>
                                        </p:tgtEl>
                                        <p:attrNameLst>
                                          <p:attrName>style.visibility</p:attrName>
                                        </p:attrNameLst>
                                      </p:cBhvr>
                                      <p:to>
                                        <p:strVal val="visible"/>
                                      </p:to>
                                    </p:set>
                                    <p:animEffect transition="in" filter="fade">
                                      <p:cBhvr>
                                        <p:cTn id="138" dur="1000"/>
                                        <p:tgtEl>
                                          <p:spTgt spid="20484">
                                            <p:txEl>
                                              <p:pRg st="2" end="2"/>
                                            </p:txEl>
                                          </p:spTgt>
                                        </p:tgtEl>
                                      </p:cBhvr>
                                    </p:animEffect>
                                    <p:anim calcmode="lin" valueType="num">
                                      <p:cBhvr>
                                        <p:cTn id="139" dur="1000" fill="hold"/>
                                        <p:tgtEl>
                                          <p:spTgt spid="20484">
                                            <p:txEl>
                                              <p:pRg st="2" end="2"/>
                                            </p:txEl>
                                          </p:spTgt>
                                        </p:tgtEl>
                                        <p:attrNameLst>
                                          <p:attrName>ppt_x</p:attrName>
                                        </p:attrNameLst>
                                      </p:cBhvr>
                                      <p:tavLst>
                                        <p:tav tm="0">
                                          <p:val>
                                            <p:strVal val="#ppt_x"/>
                                          </p:val>
                                        </p:tav>
                                        <p:tav tm="100000">
                                          <p:val>
                                            <p:strVal val="#ppt_x"/>
                                          </p:val>
                                        </p:tav>
                                      </p:tavLst>
                                    </p:anim>
                                    <p:anim calcmode="lin" valueType="num">
                                      <p:cBhvr>
                                        <p:cTn id="140" dur="1000" fill="hold"/>
                                        <p:tgtEl>
                                          <p:spTgt spid="20484">
                                            <p:txEl>
                                              <p:pRg st="2" end="2"/>
                                            </p:txEl>
                                          </p:spTgt>
                                        </p:tgtEl>
                                        <p:attrNameLst>
                                          <p:attrName>ppt_y</p:attrName>
                                        </p:attrNameLst>
                                      </p:cBhvr>
                                      <p:tavLst>
                                        <p:tav tm="0">
                                          <p:val>
                                            <p:strVal val="#ppt_y+.1"/>
                                          </p:val>
                                        </p:tav>
                                        <p:tav tm="100000">
                                          <p:val>
                                            <p:strVal val="#ppt_y"/>
                                          </p:val>
                                        </p:tav>
                                      </p:tavLst>
                                    </p:anim>
                                  </p:childTnLst>
                                </p:cTn>
                              </p:par>
                              <p:par>
                                <p:cTn id="141" presetID="42" presetClass="entr" presetSubtype="0" fill="hold" nodeType="withEffect">
                                  <p:stCondLst>
                                    <p:cond delay="0"/>
                                  </p:stCondLst>
                                  <p:childTnLst>
                                    <p:set>
                                      <p:cBhvr>
                                        <p:cTn id="142" dur="1" fill="hold">
                                          <p:stCondLst>
                                            <p:cond delay="0"/>
                                          </p:stCondLst>
                                        </p:cTn>
                                        <p:tgtEl>
                                          <p:spTgt spid="20484">
                                            <p:txEl>
                                              <p:pRg st="3" end="3"/>
                                            </p:txEl>
                                          </p:spTgt>
                                        </p:tgtEl>
                                        <p:attrNameLst>
                                          <p:attrName>style.visibility</p:attrName>
                                        </p:attrNameLst>
                                      </p:cBhvr>
                                      <p:to>
                                        <p:strVal val="visible"/>
                                      </p:to>
                                    </p:set>
                                    <p:animEffect transition="in" filter="fade">
                                      <p:cBhvr>
                                        <p:cTn id="143" dur="1000"/>
                                        <p:tgtEl>
                                          <p:spTgt spid="20484">
                                            <p:txEl>
                                              <p:pRg st="3" end="3"/>
                                            </p:txEl>
                                          </p:spTgt>
                                        </p:tgtEl>
                                      </p:cBhvr>
                                    </p:animEffect>
                                    <p:anim calcmode="lin" valueType="num">
                                      <p:cBhvr>
                                        <p:cTn id="144" dur="1000" fill="hold"/>
                                        <p:tgtEl>
                                          <p:spTgt spid="20484">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0484">
                                            <p:txEl>
                                              <p:pRg st="3" end="3"/>
                                            </p:txEl>
                                          </p:spTgt>
                                        </p:tgtEl>
                                        <p:attrNameLst>
                                          <p:attrName>ppt_y</p:attrName>
                                        </p:attrNameLst>
                                      </p:cBhvr>
                                      <p:tavLst>
                                        <p:tav tm="0">
                                          <p:val>
                                            <p:strVal val="#ppt_y+.1"/>
                                          </p:val>
                                        </p:tav>
                                        <p:tav tm="100000">
                                          <p:val>
                                            <p:strVal val="#ppt_y"/>
                                          </p:val>
                                        </p:tav>
                                      </p:tavLst>
                                    </p:anim>
                                  </p:childTnLst>
                                </p:cTn>
                              </p:par>
                              <p:par>
                                <p:cTn id="146" presetID="42" presetClass="entr" presetSubtype="0" fill="hold" nodeType="withEffect">
                                  <p:stCondLst>
                                    <p:cond delay="0"/>
                                  </p:stCondLst>
                                  <p:childTnLst>
                                    <p:set>
                                      <p:cBhvr>
                                        <p:cTn id="147" dur="1" fill="hold">
                                          <p:stCondLst>
                                            <p:cond delay="0"/>
                                          </p:stCondLst>
                                        </p:cTn>
                                        <p:tgtEl>
                                          <p:spTgt spid="20484">
                                            <p:txEl>
                                              <p:pRg st="4" end="4"/>
                                            </p:txEl>
                                          </p:spTgt>
                                        </p:tgtEl>
                                        <p:attrNameLst>
                                          <p:attrName>style.visibility</p:attrName>
                                        </p:attrNameLst>
                                      </p:cBhvr>
                                      <p:to>
                                        <p:strVal val="visible"/>
                                      </p:to>
                                    </p:set>
                                    <p:animEffect transition="in" filter="fade">
                                      <p:cBhvr>
                                        <p:cTn id="148" dur="1000"/>
                                        <p:tgtEl>
                                          <p:spTgt spid="20484">
                                            <p:txEl>
                                              <p:pRg st="4" end="4"/>
                                            </p:txEl>
                                          </p:spTgt>
                                        </p:tgtEl>
                                      </p:cBhvr>
                                    </p:animEffect>
                                    <p:anim calcmode="lin" valueType="num">
                                      <p:cBhvr>
                                        <p:cTn id="149" dur="1000" fill="hold"/>
                                        <p:tgtEl>
                                          <p:spTgt spid="20484">
                                            <p:txEl>
                                              <p:pRg st="4" end="4"/>
                                            </p:txEl>
                                          </p:spTgt>
                                        </p:tgtEl>
                                        <p:attrNameLst>
                                          <p:attrName>ppt_x</p:attrName>
                                        </p:attrNameLst>
                                      </p:cBhvr>
                                      <p:tavLst>
                                        <p:tav tm="0">
                                          <p:val>
                                            <p:strVal val="#ppt_x"/>
                                          </p:val>
                                        </p:tav>
                                        <p:tav tm="100000">
                                          <p:val>
                                            <p:strVal val="#ppt_x"/>
                                          </p:val>
                                        </p:tav>
                                      </p:tavLst>
                                    </p:anim>
                                    <p:anim calcmode="lin" valueType="num">
                                      <p:cBhvr>
                                        <p:cTn id="150" dur="1000" fill="hold"/>
                                        <p:tgtEl>
                                          <p:spTgt spid="20484">
                                            <p:txEl>
                                              <p:pRg st="4" end="4"/>
                                            </p:txEl>
                                          </p:spTgt>
                                        </p:tgtEl>
                                        <p:attrNameLst>
                                          <p:attrName>ppt_y</p:attrName>
                                        </p:attrNameLst>
                                      </p:cBhvr>
                                      <p:tavLst>
                                        <p:tav tm="0">
                                          <p:val>
                                            <p:strVal val="#ppt_y+.1"/>
                                          </p:val>
                                        </p:tav>
                                        <p:tav tm="100000">
                                          <p:val>
                                            <p:strVal val="#ppt_y"/>
                                          </p:val>
                                        </p:tav>
                                      </p:tavLst>
                                    </p:anim>
                                  </p:childTnLst>
                                </p:cTn>
                              </p:par>
                              <p:par>
                                <p:cTn id="151" presetID="42" presetClass="entr" presetSubtype="0" fill="hold" nodeType="withEffect">
                                  <p:stCondLst>
                                    <p:cond delay="0"/>
                                  </p:stCondLst>
                                  <p:childTnLst>
                                    <p:set>
                                      <p:cBhvr>
                                        <p:cTn id="152" dur="1" fill="hold">
                                          <p:stCondLst>
                                            <p:cond delay="0"/>
                                          </p:stCondLst>
                                        </p:cTn>
                                        <p:tgtEl>
                                          <p:spTgt spid="20484">
                                            <p:txEl>
                                              <p:pRg st="5" end="5"/>
                                            </p:txEl>
                                          </p:spTgt>
                                        </p:tgtEl>
                                        <p:attrNameLst>
                                          <p:attrName>style.visibility</p:attrName>
                                        </p:attrNameLst>
                                      </p:cBhvr>
                                      <p:to>
                                        <p:strVal val="visible"/>
                                      </p:to>
                                    </p:set>
                                    <p:animEffect transition="in" filter="fade">
                                      <p:cBhvr>
                                        <p:cTn id="153" dur="1000"/>
                                        <p:tgtEl>
                                          <p:spTgt spid="20484">
                                            <p:txEl>
                                              <p:pRg st="5" end="5"/>
                                            </p:txEl>
                                          </p:spTgt>
                                        </p:tgtEl>
                                      </p:cBhvr>
                                    </p:animEffect>
                                    <p:anim calcmode="lin" valueType="num">
                                      <p:cBhvr>
                                        <p:cTn id="154" dur="1000" fill="hold"/>
                                        <p:tgtEl>
                                          <p:spTgt spid="20484">
                                            <p:txEl>
                                              <p:pRg st="5" end="5"/>
                                            </p:txEl>
                                          </p:spTgt>
                                        </p:tgtEl>
                                        <p:attrNameLst>
                                          <p:attrName>ppt_x</p:attrName>
                                        </p:attrNameLst>
                                      </p:cBhvr>
                                      <p:tavLst>
                                        <p:tav tm="0">
                                          <p:val>
                                            <p:strVal val="#ppt_x"/>
                                          </p:val>
                                        </p:tav>
                                        <p:tav tm="100000">
                                          <p:val>
                                            <p:strVal val="#ppt_x"/>
                                          </p:val>
                                        </p:tav>
                                      </p:tavLst>
                                    </p:anim>
                                    <p:anim calcmode="lin" valueType="num">
                                      <p:cBhvr>
                                        <p:cTn id="155" dur="1000" fill="hold"/>
                                        <p:tgtEl>
                                          <p:spTgt spid="20484">
                                            <p:txEl>
                                              <p:pRg st="5" end="5"/>
                                            </p:txEl>
                                          </p:spTgt>
                                        </p:tgtEl>
                                        <p:attrNameLst>
                                          <p:attrName>ppt_y</p:attrName>
                                        </p:attrNameLst>
                                      </p:cBhvr>
                                      <p:tavLst>
                                        <p:tav tm="0">
                                          <p:val>
                                            <p:strVal val="#ppt_y+.1"/>
                                          </p:val>
                                        </p:tav>
                                        <p:tav tm="100000">
                                          <p:val>
                                            <p:strVal val="#ppt_y"/>
                                          </p:val>
                                        </p:tav>
                                      </p:tavLst>
                                    </p:anim>
                                  </p:childTnLst>
                                </p:cTn>
                              </p:par>
                              <p:par>
                                <p:cTn id="156" presetID="42" presetClass="entr" presetSubtype="0" fill="hold" nodeType="withEffect">
                                  <p:stCondLst>
                                    <p:cond delay="0"/>
                                  </p:stCondLst>
                                  <p:childTnLst>
                                    <p:set>
                                      <p:cBhvr>
                                        <p:cTn id="157" dur="1" fill="hold">
                                          <p:stCondLst>
                                            <p:cond delay="0"/>
                                          </p:stCondLst>
                                        </p:cTn>
                                        <p:tgtEl>
                                          <p:spTgt spid="20484">
                                            <p:txEl>
                                              <p:pRg st="6" end="6"/>
                                            </p:txEl>
                                          </p:spTgt>
                                        </p:tgtEl>
                                        <p:attrNameLst>
                                          <p:attrName>style.visibility</p:attrName>
                                        </p:attrNameLst>
                                      </p:cBhvr>
                                      <p:to>
                                        <p:strVal val="visible"/>
                                      </p:to>
                                    </p:set>
                                    <p:animEffect transition="in" filter="fade">
                                      <p:cBhvr>
                                        <p:cTn id="158" dur="1000"/>
                                        <p:tgtEl>
                                          <p:spTgt spid="20484">
                                            <p:txEl>
                                              <p:pRg st="6" end="6"/>
                                            </p:txEl>
                                          </p:spTgt>
                                        </p:tgtEl>
                                      </p:cBhvr>
                                    </p:animEffect>
                                    <p:anim calcmode="lin" valueType="num">
                                      <p:cBhvr>
                                        <p:cTn id="159" dur="1000" fill="hold"/>
                                        <p:tgtEl>
                                          <p:spTgt spid="20484">
                                            <p:txEl>
                                              <p:pRg st="6" end="6"/>
                                            </p:txEl>
                                          </p:spTgt>
                                        </p:tgtEl>
                                        <p:attrNameLst>
                                          <p:attrName>ppt_x</p:attrName>
                                        </p:attrNameLst>
                                      </p:cBhvr>
                                      <p:tavLst>
                                        <p:tav tm="0">
                                          <p:val>
                                            <p:strVal val="#ppt_x"/>
                                          </p:val>
                                        </p:tav>
                                        <p:tav tm="100000">
                                          <p:val>
                                            <p:strVal val="#ppt_x"/>
                                          </p:val>
                                        </p:tav>
                                      </p:tavLst>
                                    </p:anim>
                                    <p:anim calcmode="lin" valueType="num">
                                      <p:cBhvr>
                                        <p:cTn id="160" dur="1000" fill="hold"/>
                                        <p:tgtEl>
                                          <p:spTgt spid="20484">
                                            <p:txEl>
                                              <p:pRg st="6" end="6"/>
                                            </p:txEl>
                                          </p:spTgt>
                                        </p:tgtEl>
                                        <p:attrNameLst>
                                          <p:attrName>ppt_y</p:attrName>
                                        </p:attrNameLst>
                                      </p:cBhvr>
                                      <p:tavLst>
                                        <p:tav tm="0">
                                          <p:val>
                                            <p:strVal val="#ppt_y+.1"/>
                                          </p:val>
                                        </p:tav>
                                        <p:tav tm="100000">
                                          <p:val>
                                            <p:strVal val="#ppt_y"/>
                                          </p:val>
                                        </p:tav>
                                      </p:tavLst>
                                    </p:anim>
                                  </p:childTnLst>
                                </p:cTn>
                              </p:par>
                              <p:par>
                                <p:cTn id="161" presetID="42" presetClass="entr" presetSubtype="0" fill="hold" nodeType="withEffect">
                                  <p:stCondLst>
                                    <p:cond delay="0"/>
                                  </p:stCondLst>
                                  <p:childTnLst>
                                    <p:set>
                                      <p:cBhvr>
                                        <p:cTn id="162" dur="1" fill="hold">
                                          <p:stCondLst>
                                            <p:cond delay="0"/>
                                          </p:stCondLst>
                                        </p:cTn>
                                        <p:tgtEl>
                                          <p:spTgt spid="20484">
                                            <p:txEl>
                                              <p:pRg st="7" end="7"/>
                                            </p:txEl>
                                          </p:spTgt>
                                        </p:tgtEl>
                                        <p:attrNameLst>
                                          <p:attrName>style.visibility</p:attrName>
                                        </p:attrNameLst>
                                      </p:cBhvr>
                                      <p:to>
                                        <p:strVal val="visible"/>
                                      </p:to>
                                    </p:set>
                                    <p:animEffect transition="in" filter="fade">
                                      <p:cBhvr>
                                        <p:cTn id="163" dur="1000"/>
                                        <p:tgtEl>
                                          <p:spTgt spid="20484">
                                            <p:txEl>
                                              <p:pRg st="7" end="7"/>
                                            </p:txEl>
                                          </p:spTgt>
                                        </p:tgtEl>
                                      </p:cBhvr>
                                    </p:animEffect>
                                    <p:anim calcmode="lin" valueType="num">
                                      <p:cBhvr>
                                        <p:cTn id="164" dur="1000" fill="hold"/>
                                        <p:tgtEl>
                                          <p:spTgt spid="20484">
                                            <p:txEl>
                                              <p:pRg st="7" end="7"/>
                                            </p:txEl>
                                          </p:spTgt>
                                        </p:tgtEl>
                                        <p:attrNameLst>
                                          <p:attrName>ppt_x</p:attrName>
                                        </p:attrNameLst>
                                      </p:cBhvr>
                                      <p:tavLst>
                                        <p:tav tm="0">
                                          <p:val>
                                            <p:strVal val="#ppt_x"/>
                                          </p:val>
                                        </p:tav>
                                        <p:tav tm="100000">
                                          <p:val>
                                            <p:strVal val="#ppt_x"/>
                                          </p:val>
                                        </p:tav>
                                      </p:tavLst>
                                    </p:anim>
                                    <p:anim calcmode="lin" valueType="num">
                                      <p:cBhvr>
                                        <p:cTn id="165" dur="1000" fill="hold"/>
                                        <p:tgtEl>
                                          <p:spTgt spid="20484">
                                            <p:txEl>
                                              <p:pRg st="7" end="7"/>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000"/>
                            </p:stCondLst>
                            <p:childTnLst>
                              <p:par>
                                <p:cTn id="167" presetID="22" presetClass="entr" presetSubtype="4" fill="hold" grpId="0" nodeType="afterEffect">
                                  <p:stCondLst>
                                    <p:cond delay="0"/>
                                  </p:stCondLst>
                                  <p:childTnLst>
                                    <p:set>
                                      <p:cBhvr>
                                        <p:cTn id="168" dur="1" fill="hold">
                                          <p:stCondLst>
                                            <p:cond delay="0"/>
                                          </p:stCondLst>
                                        </p:cTn>
                                        <p:tgtEl>
                                          <p:spTgt spid="14"/>
                                        </p:tgtEl>
                                        <p:attrNameLst>
                                          <p:attrName>style.visibility</p:attrName>
                                        </p:attrNameLst>
                                      </p:cBhvr>
                                      <p:to>
                                        <p:strVal val="visible"/>
                                      </p:to>
                                    </p:set>
                                    <p:animEffect transition="in" filter="wipe(down)">
                                      <p:cBhvr>
                                        <p:cTn id="16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2" grpId="0" animBg="1"/>
      <p:bldP spid="14"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dirty="0"/>
              <a:t>Accessing A Cookie</a:t>
            </a:r>
          </a:p>
        </p:txBody>
      </p:sp>
      <p:sp>
        <p:nvSpPr>
          <p:cNvPr id="5" name="Rounded Rectangular Callout 4"/>
          <p:cNvSpPr/>
          <p:nvPr/>
        </p:nvSpPr>
        <p:spPr>
          <a:xfrm>
            <a:off x="5181600" y="3035594"/>
            <a:ext cx="2952117" cy="1511719"/>
          </a:xfrm>
          <a:prstGeom prst="wedgeRoundRectCallout">
            <a:avLst>
              <a:gd name="adj1" fmla="val -36258"/>
              <a:gd name="adj2" fmla="val 98728"/>
              <a:gd name="adj3" fmla="val 16667"/>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Scan the array to find a particular “Name” cookie</a:t>
            </a:r>
            <a:endParaRPr lang="zh-TW" altLang="en-US" sz="2800" dirty="0"/>
          </a:p>
        </p:txBody>
      </p:sp>
      <p:sp>
        <p:nvSpPr>
          <p:cNvPr id="6" name="TextBox 5"/>
          <p:cNvSpPr txBox="1"/>
          <p:nvPr/>
        </p:nvSpPr>
        <p:spPr>
          <a:xfrm>
            <a:off x="828793" y="5726668"/>
            <a:ext cx="1515158" cy="369332"/>
          </a:xfrm>
          <a:prstGeom prst="rect">
            <a:avLst/>
          </a:prstGeom>
          <a:solidFill>
            <a:schemeClr val="accent3">
              <a:lumMod val="40000"/>
              <a:lumOff val="60000"/>
            </a:schemeClr>
          </a:solidFill>
          <a:ln w="19050">
            <a:solidFill>
              <a:schemeClr val="accent3">
                <a:lumMod val="50000"/>
              </a:schemeClr>
            </a:solidFill>
          </a:ln>
        </p:spPr>
        <p:txBody>
          <a:bodyPr wrap="none" rtlCol="0">
            <a:spAutoFit/>
          </a:bodyPr>
          <a:lstStyle/>
          <a:p>
            <a:r>
              <a:rPr lang="en-US" altLang="zh-TW" dirty="0"/>
              <a:t>(Name, Value)</a:t>
            </a:r>
            <a:endParaRPr lang="zh-TW" altLang="en-US" dirty="0"/>
          </a:p>
        </p:txBody>
      </p:sp>
      <p:sp>
        <p:nvSpPr>
          <p:cNvPr id="7" name="TextBox 6"/>
          <p:cNvSpPr txBox="1"/>
          <p:nvPr/>
        </p:nvSpPr>
        <p:spPr>
          <a:xfrm>
            <a:off x="2344051" y="5726668"/>
            <a:ext cx="1515158" cy="369332"/>
          </a:xfrm>
          <a:prstGeom prst="rect">
            <a:avLst/>
          </a:prstGeom>
          <a:solidFill>
            <a:schemeClr val="accent3">
              <a:lumMod val="40000"/>
              <a:lumOff val="60000"/>
            </a:schemeClr>
          </a:solidFill>
          <a:ln w="19050">
            <a:solidFill>
              <a:schemeClr val="accent3">
                <a:lumMod val="50000"/>
              </a:schemeClr>
            </a:solidFill>
          </a:ln>
        </p:spPr>
        <p:txBody>
          <a:bodyPr wrap="none" rtlCol="0">
            <a:spAutoFit/>
          </a:bodyPr>
          <a:lstStyle/>
          <a:p>
            <a:r>
              <a:rPr lang="en-US" altLang="zh-TW" dirty="0"/>
              <a:t>(Name, Value)</a:t>
            </a:r>
            <a:endParaRPr lang="zh-TW" altLang="en-US" dirty="0"/>
          </a:p>
        </p:txBody>
      </p:sp>
      <p:sp>
        <p:nvSpPr>
          <p:cNvPr id="8" name="TextBox 7"/>
          <p:cNvSpPr txBox="1"/>
          <p:nvPr/>
        </p:nvSpPr>
        <p:spPr>
          <a:xfrm>
            <a:off x="3859209" y="5726668"/>
            <a:ext cx="1515158" cy="369332"/>
          </a:xfrm>
          <a:prstGeom prst="rect">
            <a:avLst/>
          </a:prstGeom>
          <a:solidFill>
            <a:schemeClr val="accent3">
              <a:lumMod val="40000"/>
              <a:lumOff val="60000"/>
            </a:schemeClr>
          </a:solidFill>
          <a:ln w="19050">
            <a:solidFill>
              <a:schemeClr val="accent3">
                <a:lumMod val="50000"/>
              </a:schemeClr>
            </a:solidFill>
          </a:ln>
        </p:spPr>
        <p:txBody>
          <a:bodyPr wrap="none" rtlCol="0">
            <a:spAutoFit/>
          </a:bodyPr>
          <a:lstStyle/>
          <a:p>
            <a:r>
              <a:rPr lang="en-US" altLang="zh-TW" dirty="0"/>
              <a:t>(Name, Value)</a:t>
            </a:r>
            <a:endParaRPr lang="zh-TW" altLang="en-US" dirty="0"/>
          </a:p>
        </p:txBody>
      </p:sp>
      <p:sp>
        <p:nvSpPr>
          <p:cNvPr id="9" name="TextBox 8"/>
          <p:cNvSpPr txBox="1"/>
          <p:nvPr/>
        </p:nvSpPr>
        <p:spPr>
          <a:xfrm>
            <a:off x="5383209" y="5726668"/>
            <a:ext cx="1515158" cy="369332"/>
          </a:xfrm>
          <a:prstGeom prst="rect">
            <a:avLst/>
          </a:prstGeom>
          <a:solidFill>
            <a:schemeClr val="accent3">
              <a:lumMod val="40000"/>
              <a:lumOff val="60000"/>
            </a:schemeClr>
          </a:solidFill>
          <a:ln w="19050">
            <a:solidFill>
              <a:schemeClr val="accent3">
                <a:lumMod val="50000"/>
              </a:schemeClr>
            </a:solidFill>
          </a:ln>
        </p:spPr>
        <p:txBody>
          <a:bodyPr wrap="none" rtlCol="0">
            <a:spAutoFit/>
          </a:bodyPr>
          <a:lstStyle/>
          <a:p>
            <a:r>
              <a:rPr lang="en-US" altLang="zh-TW" dirty="0"/>
              <a:t>(Name, Value)</a:t>
            </a:r>
            <a:endParaRPr lang="zh-TW" altLang="en-US" dirty="0"/>
          </a:p>
        </p:txBody>
      </p:sp>
      <p:sp>
        <p:nvSpPr>
          <p:cNvPr id="10" name="TextBox 9"/>
          <p:cNvSpPr txBox="1"/>
          <p:nvPr/>
        </p:nvSpPr>
        <p:spPr>
          <a:xfrm>
            <a:off x="6898367" y="5726668"/>
            <a:ext cx="1515158" cy="369332"/>
          </a:xfrm>
          <a:prstGeom prst="rect">
            <a:avLst/>
          </a:prstGeom>
          <a:solidFill>
            <a:schemeClr val="accent3">
              <a:lumMod val="40000"/>
              <a:lumOff val="60000"/>
            </a:schemeClr>
          </a:solidFill>
          <a:ln w="19050">
            <a:solidFill>
              <a:schemeClr val="accent3">
                <a:lumMod val="50000"/>
              </a:schemeClr>
            </a:solidFill>
          </a:ln>
        </p:spPr>
        <p:txBody>
          <a:bodyPr wrap="none" rtlCol="0">
            <a:spAutoFit/>
          </a:bodyPr>
          <a:lstStyle/>
          <a:p>
            <a:r>
              <a:rPr lang="en-US" altLang="zh-TW" dirty="0"/>
              <a:t>(Name, Value)</a:t>
            </a:r>
            <a:endParaRPr lang="zh-TW" altLang="en-US" dirty="0"/>
          </a:p>
        </p:txBody>
      </p:sp>
      <p:grpSp>
        <p:nvGrpSpPr>
          <p:cNvPr id="2" name="Group 1"/>
          <p:cNvGrpSpPr/>
          <p:nvPr/>
        </p:nvGrpSpPr>
        <p:grpSpPr>
          <a:xfrm>
            <a:off x="1916109" y="4960382"/>
            <a:ext cx="2247900" cy="842486"/>
            <a:chOff x="1884584" y="5482114"/>
            <a:chExt cx="2247900" cy="842486"/>
          </a:xfrm>
        </p:grpSpPr>
        <p:sp>
          <p:nvSpPr>
            <p:cNvPr id="11" name="Oval 10"/>
            <p:cNvSpPr/>
            <p:nvPr/>
          </p:nvSpPr>
          <p:spPr>
            <a:xfrm>
              <a:off x="1884584" y="5482114"/>
              <a:ext cx="1153642" cy="461486"/>
            </a:xfrm>
            <a:prstGeom prst="ellipse">
              <a:avLst/>
            </a:prstGeom>
            <a:solidFill>
              <a:schemeClr val="accent6">
                <a:lumMod val="75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r>
                <a:rPr lang="en-US" altLang="zh-TW" sz="1600" dirty="0" err="1"/>
                <a:t>getName</a:t>
              </a:r>
              <a:endParaRPr lang="zh-TW" altLang="en-US" sz="1600" dirty="0"/>
            </a:p>
          </p:txBody>
        </p:sp>
        <p:sp>
          <p:nvSpPr>
            <p:cNvPr id="12" name="Oval 11"/>
            <p:cNvSpPr/>
            <p:nvPr/>
          </p:nvSpPr>
          <p:spPr>
            <a:xfrm>
              <a:off x="2978842" y="5553671"/>
              <a:ext cx="1153642" cy="461665"/>
            </a:xfrm>
            <a:prstGeom prst="ellipse">
              <a:avLst/>
            </a:prstGeom>
            <a:solidFill>
              <a:schemeClr val="accent6">
                <a:lumMod val="75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r>
                <a:rPr lang="en-US" altLang="zh-TW" sz="1600" dirty="0" err="1"/>
                <a:t>getValue</a:t>
              </a:r>
              <a:endParaRPr lang="zh-TW" altLang="en-US" sz="1600" dirty="0"/>
            </a:p>
          </p:txBody>
        </p:sp>
        <p:cxnSp>
          <p:nvCxnSpPr>
            <p:cNvPr id="14" name="Straight Arrow Connector 13"/>
            <p:cNvCxnSpPr>
              <a:cxnSpLocks/>
              <a:endCxn id="11" idx="4"/>
            </p:cNvCxnSpPr>
            <p:nvPr/>
          </p:nvCxnSpPr>
          <p:spPr>
            <a:xfrm flipH="1" flipV="1">
              <a:off x="2461405" y="5943600"/>
              <a:ext cx="14708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a:endCxn id="12" idx="4"/>
            </p:cNvCxnSpPr>
            <p:nvPr/>
          </p:nvCxnSpPr>
          <p:spPr>
            <a:xfrm flipV="1">
              <a:off x="3425750" y="6015336"/>
              <a:ext cx="129913" cy="29670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658809" y="5269468"/>
            <a:ext cx="1410964" cy="461665"/>
          </a:xfrm>
          <a:prstGeom prst="rect">
            <a:avLst/>
          </a:prstGeom>
          <a:noFill/>
        </p:spPr>
        <p:txBody>
          <a:bodyPr wrap="none" rtlCol="0">
            <a:spAutoFit/>
          </a:bodyPr>
          <a:lstStyle/>
          <a:p>
            <a:r>
              <a:rPr lang="en-US" altLang="zh-TW" sz="2400" b="1" dirty="0">
                <a:solidFill>
                  <a:schemeClr val="accent5">
                    <a:lumMod val="50000"/>
                  </a:schemeClr>
                </a:solidFill>
              </a:rPr>
              <a:t>Cookie[0]</a:t>
            </a:r>
            <a:endParaRPr lang="zh-TW" altLang="en-US" sz="2400" b="1" dirty="0">
              <a:solidFill>
                <a:schemeClr val="accent5">
                  <a:lumMod val="50000"/>
                </a:schemeClr>
              </a:solidFill>
            </a:endParaRPr>
          </a:p>
        </p:txBody>
      </p:sp>
      <p:sp>
        <p:nvSpPr>
          <p:cNvPr id="18" name="TextBox 17">
            <a:extLst>
              <a:ext uri="{FF2B5EF4-FFF2-40B4-BE49-F238E27FC236}">
                <a16:creationId xmlns:a16="http://schemas.microsoft.com/office/drawing/2014/main" id="{FF444131-10CE-40D0-91B5-D228AA896EE7}"/>
              </a:ext>
            </a:extLst>
          </p:cNvPr>
          <p:cNvSpPr txBox="1"/>
          <p:nvPr/>
        </p:nvSpPr>
        <p:spPr>
          <a:xfrm>
            <a:off x="4047978" y="5290943"/>
            <a:ext cx="1410964" cy="461665"/>
          </a:xfrm>
          <a:prstGeom prst="rect">
            <a:avLst/>
          </a:prstGeom>
          <a:noFill/>
        </p:spPr>
        <p:txBody>
          <a:bodyPr wrap="none" rtlCol="0">
            <a:spAutoFit/>
          </a:bodyPr>
          <a:lstStyle/>
          <a:p>
            <a:r>
              <a:rPr lang="en-US" altLang="zh-TW" sz="2400" b="1" dirty="0">
                <a:solidFill>
                  <a:schemeClr val="accent5">
                    <a:lumMod val="50000"/>
                  </a:schemeClr>
                </a:solidFill>
              </a:rPr>
              <a:t>Cookie[2]</a:t>
            </a:r>
            <a:endParaRPr lang="zh-TW" altLang="en-US" sz="2400" b="1" dirty="0">
              <a:solidFill>
                <a:schemeClr val="accent5">
                  <a:lumMod val="50000"/>
                </a:schemeClr>
              </a:solidFill>
            </a:endParaRPr>
          </a:p>
        </p:txBody>
      </p:sp>
      <p:sp>
        <p:nvSpPr>
          <p:cNvPr id="19" name="TextBox 18">
            <a:extLst>
              <a:ext uri="{FF2B5EF4-FFF2-40B4-BE49-F238E27FC236}">
                <a16:creationId xmlns:a16="http://schemas.microsoft.com/office/drawing/2014/main" id="{6369A77C-B4B8-411C-90F9-534D5B8D4B57}"/>
              </a:ext>
            </a:extLst>
          </p:cNvPr>
          <p:cNvSpPr txBox="1"/>
          <p:nvPr/>
        </p:nvSpPr>
        <p:spPr>
          <a:xfrm>
            <a:off x="5562600" y="5265003"/>
            <a:ext cx="1410964" cy="461665"/>
          </a:xfrm>
          <a:prstGeom prst="rect">
            <a:avLst/>
          </a:prstGeom>
          <a:noFill/>
        </p:spPr>
        <p:txBody>
          <a:bodyPr wrap="none" rtlCol="0">
            <a:spAutoFit/>
          </a:bodyPr>
          <a:lstStyle/>
          <a:p>
            <a:r>
              <a:rPr lang="en-US" altLang="zh-TW" sz="2400" b="1" dirty="0">
                <a:solidFill>
                  <a:schemeClr val="accent5">
                    <a:lumMod val="50000"/>
                  </a:schemeClr>
                </a:solidFill>
              </a:rPr>
              <a:t>Cookie[3]</a:t>
            </a:r>
            <a:endParaRPr lang="zh-TW" altLang="en-US" sz="2400" b="1" dirty="0">
              <a:solidFill>
                <a:schemeClr val="accent5">
                  <a:lumMod val="50000"/>
                </a:schemeClr>
              </a:solidFill>
            </a:endParaRPr>
          </a:p>
        </p:txBody>
      </p:sp>
      <p:sp>
        <p:nvSpPr>
          <p:cNvPr id="20" name="TextBox 19">
            <a:extLst>
              <a:ext uri="{FF2B5EF4-FFF2-40B4-BE49-F238E27FC236}">
                <a16:creationId xmlns:a16="http://schemas.microsoft.com/office/drawing/2014/main" id="{FEBA7E30-E449-4B40-A5D2-6515CCD5D188}"/>
              </a:ext>
            </a:extLst>
          </p:cNvPr>
          <p:cNvSpPr txBox="1"/>
          <p:nvPr/>
        </p:nvSpPr>
        <p:spPr>
          <a:xfrm>
            <a:off x="7077222" y="5245074"/>
            <a:ext cx="1410964" cy="461665"/>
          </a:xfrm>
          <a:prstGeom prst="rect">
            <a:avLst/>
          </a:prstGeom>
          <a:noFill/>
        </p:spPr>
        <p:txBody>
          <a:bodyPr wrap="none" rtlCol="0">
            <a:spAutoFit/>
          </a:bodyPr>
          <a:lstStyle/>
          <a:p>
            <a:r>
              <a:rPr lang="en-US" altLang="zh-TW" sz="2400" b="1" dirty="0">
                <a:solidFill>
                  <a:schemeClr val="accent5">
                    <a:lumMod val="50000"/>
                  </a:schemeClr>
                </a:solidFill>
              </a:rPr>
              <a:t>Cookie[4]</a:t>
            </a:r>
            <a:endParaRPr lang="zh-TW" altLang="en-US" sz="2400" b="1" dirty="0">
              <a:solidFill>
                <a:schemeClr val="accent5">
                  <a:lumMod val="50000"/>
                </a:schemeClr>
              </a:solidFill>
            </a:endParaRPr>
          </a:p>
        </p:txBody>
      </p:sp>
      <p:sp>
        <p:nvSpPr>
          <p:cNvPr id="16" name="TextBox 15">
            <a:extLst>
              <a:ext uri="{FF2B5EF4-FFF2-40B4-BE49-F238E27FC236}">
                <a16:creationId xmlns:a16="http://schemas.microsoft.com/office/drawing/2014/main" id="{CED431F1-443D-060D-CAB6-28F20E9A869D}"/>
              </a:ext>
            </a:extLst>
          </p:cNvPr>
          <p:cNvSpPr txBox="1"/>
          <p:nvPr/>
        </p:nvSpPr>
        <p:spPr>
          <a:xfrm>
            <a:off x="609600" y="1650702"/>
            <a:ext cx="4572000" cy="1077218"/>
          </a:xfrm>
          <a:prstGeom prst="rect">
            <a:avLst/>
          </a:prstGeom>
          <a:noFill/>
        </p:spPr>
        <p:txBody>
          <a:bodyPr wrap="square" rtlCol="0">
            <a:spAutoFit/>
          </a:bodyPr>
          <a:lstStyle/>
          <a:p>
            <a:r>
              <a:rPr lang="en-US" sz="3200" dirty="0">
                <a:solidFill>
                  <a:schemeClr val="accent5">
                    <a:lumMod val="75000"/>
                  </a:schemeClr>
                </a:solidFill>
              </a:rPr>
              <a:t>Call </a:t>
            </a:r>
            <a:r>
              <a:rPr lang="en-US" sz="3200" dirty="0" err="1">
                <a:solidFill>
                  <a:schemeClr val="accent5">
                    <a:lumMod val="75000"/>
                  </a:schemeClr>
                </a:solidFill>
              </a:rPr>
              <a:t>request.getCookies</a:t>
            </a:r>
            <a:r>
              <a:rPr lang="en-US" sz="3200" dirty="0">
                <a:solidFill>
                  <a:schemeClr val="accent5">
                    <a:lumMod val="75000"/>
                  </a:schemeClr>
                </a:solidFill>
              </a:rPr>
              <a:t>() to obtain the cookie array</a:t>
            </a:r>
          </a:p>
        </p:txBody>
      </p:sp>
    </p:spTree>
    <p:extLst>
      <p:ext uri="{BB962C8B-B14F-4D97-AF65-F5344CB8AC3E}">
        <p14:creationId xmlns:p14="http://schemas.microsoft.com/office/powerpoint/2010/main" val="423101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dirty="0"/>
              <a:t>Accessing A Cookie</a:t>
            </a:r>
          </a:p>
        </p:txBody>
      </p:sp>
      <p:sp>
        <p:nvSpPr>
          <p:cNvPr id="108547" name="Rectangle 3"/>
          <p:cNvSpPr>
            <a:spLocks noGrp="1" noChangeArrowheads="1"/>
          </p:cNvSpPr>
          <p:nvPr>
            <p:ph type="body" idx="1"/>
          </p:nvPr>
        </p:nvSpPr>
        <p:spPr>
          <a:xfrm>
            <a:off x="381000" y="1600200"/>
            <a:ext cx="8458200" cy="4191000"/>
          </a:xfrm>
        </p:spPr>
        <p:txBody>
          <a:bodyPr>
            <a:normAutofit/>
          </a:bodyPr>
          <a:lstStyle/>
          <a:p>
            <a:pPr>
              <a:lnSpc>
                <a:spcPct val="80000"/>
              </a:lnSpc>
              <a:buFont typeface="Wingdings" pitchFamily="2" charset="2"/>
              <a:buNone/>
              <a:defRPr/>
            </a:pPr>
            <a:r>
              <a:rPr lang="en-US" dirty="0">
                <a:solidFill>
                  <a:srgbClr val="7030A0"/>
                </a:solidFill>
                <a:latin typeface="Calibri" pitchFamily="34" charset="0"/>
              </a:rPr>
              <a:t>Look for the cookie with name ‘username’ </a:t>
            </a:r>
          </a:p>
          <a:p>
            <a:pPr>
              <a:lnSpc>
                <a:spcPct val="80000"/>
              </a:lnSpc>
              <a:buFont typeface="Wingdings" pitchFamily="2" charset="2"/>
              <a:buNone/>
              <a:defRPr/>
            </a:pPr>
            <a:endParaRPr lang="en-US" sz="2000" dirty="0">
              <a:latin typeface="Calibri" pitchFamily="34" charset="0"/>
            </a:endParaRPr>
          </a:p>
          <a:p>
            <a:pPr>
              <a:lnSpc>
                <a:spcPct val="80000"/>
              </a:lnSpc>
              <a:buFont typeface="Wingdings" pitchFamily="2" charset="2"/>
              <a:buNone/>
              <a:defRPr/>
            </a:pPr>
            <a:r>
              <a:rPr lang="en-US" sz="2200" dirty="0">
                <a:latin typeface="Calibri" pitchFamily="34" charset="0"/>
              </a:rPr>
              <a:t>Cookie[]   cookies = </a:t>
            </a:r>
            <a:r>
              <a:rPr lang="en-US" sz="2200" b="1" dirty="0" err="1">
                <a:solidFill>
                  <a:schemeClr val="accent6">
                    <a:lumMod val="75000"/>
                  </a:schemeClr>
                </a:solidFill>
                <a:latin typeface="Calibri" pitchFamily="34" charset="0"/>
              </a:rPr>
              <a:t>request</a:t>
            </a:r>
            <a:r>
              <a:rPr lang="en-US" sz="2200" dirty="0" err="1">
                <a:latin typeface="Calibri" pitchFamily="34" charset="0"/>
              </a:rPr>
              <a:t>.getCookies</a:t>
            </a:r>
            <a:r>
              <a:rPr lang="en-US" sz="2200" dirty="0">
                <a:latin typeface="Calibri" pitchFamily="34" charset="0"/>
              </a:rPr>
              <a:t>();    // returns an array of cookies</a:t>
            </a:r>
          </a:p>
          <a:p>
            <a:pPr>
              <a:lnSpc>
                <a:spcPct val="80000"/>
              </a:lnSpc>
              <a:buFont typeface="Wingdings" pitchFamily="2" charset="2"/>
              <a:buNone/>
              <a:defRPr/>
            </a:pPr>
            <a:endParaRPr lang="en-US" sz="2200" dirty="0">
              <a:latin typeface="Calibri" pitchFamily="34" charset="0"/>
            </a:endParaRPr>
          </a:p>
          <a:p>
            <a:pPr>
              <a:lnSpc>
                <a:spcPct val="80000"/>
              </a:lnSpc>
              <a:buFont typeface="Wingdings" pitchFamily="2" charset="2"/>
              <a:buNone/>
              <a:defRPr/>
            </a:pPr>
            <a:r>
              <a:rPr lang="en-US" sz="2200" dirty="0">
                <a:latin typeface="Calibri" pitchFamily="34" charset="0"/>
              </a:rPr>
              <a:t>String   </a:t>
            </a:r>
            <a:r>
              <a:rPr lang="en-US" sz="2200" dirty="0" err="1">
                <a:latin typeface="Calibri" pitchFamily="34" charset="0"/>
              </a:rPr>
              <a:t>theUser</a:t>
            </a:r>
            <a:r>
              <a:rPr lang="en-US" sz="2200" dirty="0">
                <a:latin typeface="Calibri" pitchFamily="34" charset="0"/>
              </a:rPr>
              <a:t>;</a:t>
            </a:r>
          </a:p>
          <a:p>
            <a:pPr>
              <a:lnSpc>
                <a:spcPct val="80000"/>
              </a:lnSpc>
              <a:buFont typeface="Wingdings" pitchFamily="2" charset="2"/>
              <a:buNone/>
              <a:defRPr/>
            </a:pPr>
            <a:r>
              <a:rPr lang="en-US" sz="2200" dirty="0">
                <a:latin typeface="Calibri" pitchFamily="34" charset="0"/>
              </a:rPr>
              <a:t>for(</a:t>
            </a:r>
            <a:r>
              <a:rPr lang="en-US" sz="2200" dirty="0" err="1">
                <a:latin typeface="Calibri" pitchFamily="34" charset="0"/>
              </a:rPr>
              <a:t>int</a:t>
            </a:r>
            <a:r>
              <a:rPr lang="en-US" sz="2200" dirty="0">
                <a:latin typeface="Calibri" pitchFamily="34" charset="0"/>
              </a:rPr>
              <a:t>  </a:t>
            </a:r>
            <a:r>
              <a:rPr lang="en-US" sz="2200" dirty="0" err="1">
                <a:latin typeface="Calibri" pitchFamily="34" charset="0"/>
              </a:rPr>
              <a:t>i</a:t>
            </a:r>
            <a:r>
              <a:rPr lang="en-US" sz="2200" dirty="0">
                <a:latin typeface="Calibri" pitchFamily="34" charset="0"/>
              </a:rPr>
              <a:t>=0;  </a:t>
            </a:r>
            <a:r>
              <a:rPr lang="en-US" sz="2200" dirty="0" err="1">
                <a:latin typeface="Calibri" pitchFamily="34" charset="0"/>
              </a:rPr>
              <a:t>i</a:t>
            </a:r>
            <a:r>
              <a:rPr lang="en-US" sz="2200" dirty="0">
                <a:latin typeface="Calibri" pitchFamily="34" charset="0"/>
              </a:rPr>
              <a:t> &lt; </a:t>
            </a:r>
            <a:r>
              <a:rPr lang="en-US" sz="2200" dirty="0" err="1">
                <a:latin typeface="Calibri" pitchFamily="34" charset="0"/>
              </a:rPr>
              <a:t>cookies.length</a:t>
            </a:r>
            <a:r>
              <a:rPr lang="en-US" sz="2200" dirty="0">
                <a:latin typeface="Calibri" pitchFamily="34" charset="0"/>
              </a:rPr>
              <a:t>;  </a:t>
            </a:r>
            <a:r>
              <a:rPr lang="en-US" sz="2200" dirty="0" err="1">
                <a:latin typeface="Calibri" pitchFamily="34" charset="0"/>
              </a:rPr>
              <a:t>i</a:t>
            </a:r>
            <a:r>
              <a:rPr lang="en-US" sz="2200" dirty="0">
                <a:latin typeface="Calibri" pitchFamily="34" charset="0"/>
              </a:rPr>
              <a:t>++) { </a:t>
            </a:r>
          </a:p>
          <a:p>
            <a:pPr>
              <a:lnSpc>
                <a:spcPct val="80000"/>
              </a:lnSpc>
              <a:buFont typeface="Wingdings" pitchFamily="2" charset="2"/>
              <a:buNone/>
              <a:defRPr/>
            </a:pPr>
            <a:r>
              <a:rPr lang="en-US" sz="2200" dirty="0">
                <a:latin typeface="Calibri" pitchFamily="34" charset="0"/>
              </a:rPr>
              <a:t>  Cookie   </a:t>
            </a:r>
            <a:r>
              <a:rPr lang="en-US" sz="2200" dirty="0" err="1">
                <a:latin typeface="Calibri" pitchFamily="34" charset="0"/>
              </a:rPr>
              <a:t>cookie</a:t>
            </a:r>
            <a:r>
              <a:rPr lang="en-US" sz="2200" dirty="0">
                <a:latin typeface="Calibri" pitchFamily="34" charset="0"/>
              </a:rPr>
              <a:t> = cookies[</a:t>
            </a:r>
            <a:r>
              <a:rPr lang="en-US" sz="2200" dirty="0" err="1">
                <a:latin typeface="Calibri" pitchFamily="34" charset="0"/>
              </a:rPr>
              <a:t>i</a:t>
            </a:r>
            <a:r>
              <a:rPr lang="en-US" sz="2200" dirty="0">
                <a:latin typeface="Calibri" pitchFamily="34" charset="0"/>
              </a:rPr>
              <a:t>];</a:t>
            </a:r>
          </a:p>
          <a:p>
            <a:pPr>
              <a:lnSpc>
                <a:spcPct val="80000"/>
              </a:lnSpc>
              <a:buFont typeface="Wingdings" pitchFamily="2" charset="2"/>
              <a:buNone/>
              <a:defRPr/>
            </a:pPr>
            <a:r>
              <a:rPr lang="en-US" sz="2200" dirty="0">
                <a:latin typeface="Calibri" pitchFamily="34" charset="0"/>
              </a:rPr>
              <a:t>  if(</a:t>
            </a:r>
            <a:r>
              <a:rPr lang="en-US" sz="2200" dirty="0" err="1">
                <a:latin typeface="Calibri" pitchFamily="34" charset="0"/>
              </a:rPr>
              <a:t>cookie.</a:t>
            </a:r>
            <a:r>
              <a:rPr lang="en-US" sz="2200" b="1" dirty="0" err="1">
                <a:solidFill>
                  <a:srgbClr val="0070C0"/>
                </a:solidFill>
                <a:latin typeface="Calibri" pitchFamily="34" charset="0"/>
              </a:rPr>
              <a:t>getName</a:t>
            </a:r>
            <a:r>
              <a:rPr lang="en-US" sz="2200" dirty="0">
                <a:latin typeface="Calibri" pitchFamily="34" charset="0"/>
              </a:rPr>
              <a:t>().equals(“username”)) </a:t>
            </a:r>
            <a:r>
              <a:rPr lang="en-US" sz="2200" dirty="0" err="1">
                <a:latin typeface="Calibri" pitchFamily="34" charset="0"/>
              </a:rPr>
              <a:t>theUser</a:t>
            </a:r>
            <a:r>
              <a:rPr lang="en-US" sz="2200" dirty="0">
                <a:latin typeface="Calibri" pitchFamily="34" charset="0"/>
              </a:rPr>
              <a:t> = </a:t>
            </a:r>
            <a:r>
              <a:rPr lang="en-US" sz="2200" dirty="0" err="1">
                <a:latin typeface="Calibri" pitchFamily="34" charset="0"/>
              </a:rPr>
              <a:t>cookie.</a:t>
            </a:r>
            <a:r>
              <a:rPr lang="en-US" sz="2200" b="1" dirty="0" err="1">
                <a:solidFill>
                  <a:srgbClr val="0070C0"/>
                </a:solidFill>
                <a:latin typeface="Calibri" pitchFamily="34" charset="0"/>
              </a:rPr>
              <a:t>getValue</a:t>
            </a:r>
            <a:r>
              <a:rPr lang="en-US" sz="2200" dirty="0">
                <a:latin typeface="Calibri" pitchFamily="34" charset="0"/>
              </a:rPr>
              <a:t>();</a:t>
            </a:r>
          </a:p>
          <a:p>
            <a:pPr>
              <a:lnSpc>
                <a:spcPct val="80000"/>
              </a:lnSpc>
              <a:buFont typeface="Wingdings" pitchFamily="2" charset="2"/>
              <a:buNone/>
              <a:defRPr/>
            </a:pPr>
            <a:r>
              <a:rPr lang="en-US" sz="2200" dirty="0">
                <a:latin typeface="Calibri" pitchFamily="34" charset="0"/>
              </a:rPr>
              <a:t>} </a:t>
            </a:r>
          </a:p>
          <a:p>
            <a:pPr>
              <a:lnSpc>
                <a:spcPct val="80000"/>
              </a:lnSpc>
              <a:buFont typeface="Wingdings" pitchFamily="2" charset="2"/>
              <a:buNone/>
              <a:defRPr/>
            </a:pPr>
            <a:endParaRPr lang="en-US" sz="2200" dirty="0">
              <a:latin typeface="Calibri" pitchFamily="34" charset="0"/>
            </a:endParaRPr>
          </a:p>
          <a:p>
            <a:pPr>
              <a:lnSpc>
                <a:spcPct val="80000"/>
              </a:lnSpc>
              <a:buFont typeface="Wingdings" pitchFamily="2" charset="2"/>
              <a:buNone/>
              <a:defRPr/>
            </a:pPr>
            <a:r>
              <a:rPr lang="en-US" sz="2200" dirty="0">
                <a:latin typeface="Calibri" pitchFamily="34" charset="0"/>
              </a:rPr>
              <a:t>// at this point </a:t>
            </a:r>
            <a:r>
              <a:rPr lang="en-US" sz="2200" dirty="0" err="1">
                <a:latin typeface="Calibri" pitchFamily="34" charset="0"/>
              </a:rPr>
              <a:t>theUser</a:t>
            </a:r>
            <a:r>
              <a:rPr lang="en-US" sz="2200" dirty="0">
                <a:latin typeface="Calibri" pitchFamily="34" charset="0"/>
              </a:rPr>
              <a:t> == “username”</a:t>
            </a:r>
          </a:p>
        </p:txBody>
      </p:sp>
      <p:sp>
        <p:nvSpPr>
          <p:cNvPr id="4" name="Rounded Rectangular Callout 3"/>
          <p:cNvSpPr/>
          <p:nvPr/>
        </p:nvSpPr>
        <p:spPr bwMode="auto">
          <a:xfrm>
            <a:off x="6248400" y="4876800"/>
            <a:ext cx="1828800" cy="609600"/>
          </a:xfrm>
          <a:prstGeom prst="wedgeRoundRectCallout">
            <a:avLst>
              <a:gd name="adj1" fmla="val 32049"/>
              <a:gd name="adj2" fmla="val -135651"/>
              <a:gd name="adj3" fmla="val 16667"/>
            </a:avLst>
          </a:prstGeom>
          <a:solidFill>
            <a:schemeClr val="accent5">
              <a:lumMod val="50000"/>
            </a:schemeClr>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nSpc>
                <a:spcPts val="2000"/>
              </a:lnSpc>
              <a:spcAft>
                <a:spcPts val="600"/>
              </a:spcAft>
              <a:defRPr/>
            </a:pPr>
            <a:r>
              <a:rPr lang="en-US" sz="2000" dirty="0">
                <a:solidFill>
                  <a:schemeClr val="accent5">
                    <a:lumMod val="20000"/>
                    <a:lumOff val="80000"/>
                  </a:schemeClr>
                </a:solidFill>
                <a:latin typeface="Calibri" pitchFamily="34" charset="0"/>
              </a:rPr>
              <a:t>Read the value of the cookie</a:t>
            </a:r>
          </a:p>
        </p:txBody>
      </p:sp>
      <p:sp>
        <p:nvSpPr>
          <p:cNvPr id="5" name="Rounded Rectangular Callout 4"/>
          <p:cNvSpPr/>
          <p:nvPr/>
        </p:nvSpPr>
        <p:spPr>
          <a:xfrm>
            <a:off x="4842769" y="2911533"/>
            <a:ext cx="2743200" cy="762000"/>
          </a:xfrm>
          <a:prstGeom prst="wedgeRoundRectCallout">
            <a:avLst>
              <a:gd name="adj1" fmla="val -49672"/>
              <a:gd name="adj2" fmla="val 104926"/>
              <a:gd name="adj3" fmla="val 16667"/>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t>Scan the array to find the “username” cookie</a:t>
            </a:r>
            <a:endParaRPr lang="zh-TW" altLang="en-US" sz="2000" dirty="0"/>
          </a:p>
        </p:txBody>
      </p:sp>
      <p:sp>
        <p:nvSpPr>
          <p:cNvPr id="6" name="TextBox 5"/>
          <p:cNvSpPr txBox="1"/>
          <p:nvPr/>
        </p:nvSpPr>
        <p:spPr>
          <a:xfrm>
            <a:off x="797268" y="6248400"/>
            <a:ext cx="1515158" cy="369332"/>
          </a:xfrm>
          <a:prstGeom prst="rect">
            <a:avLst/>
          </a:prstGeom>
          <a:solidFill>
            <a:schemeClr val="accent3">
              <a:lumMod val="40000"/>
              <a:lumOff val="60000"/>
            </a:schemeClr>
          </a:solidFill>
          <a:ln w="19050">
            <a:solidFill>
              <a:schemeClr val="accent3">
                <a:lumMod val="50000"/>
              </a:schemeClr>
            </a:solidFill>
          </a:ln>
        </p:spPr>
        <p:txBody>
          <a:bodyPr wrap="none" rtlCol="0">
            <a:spAutoFit/>
          </a:bodyPr>
          <a:lstStyle/>
          <a:p>
            <a:r>
              <a:rPr lang="en-US" altLang="zh-TW" dirty="0"/>
              <a:t>(Name, Value)</a:t>
            </a:r>
            <a:endParaRPr lang="zh-TW" altLang="en-US" dirty="0"/>
          </a:p>
        </p:txBody>
      </p:sp>
      <p:sp>
        <p:nvSpPr>
          <p:cNvPr id="7" name="TextBox 6"/>
          <p:cNvSpPr txBox="1"/>
          <p:nvPr/>
        </p:nvSpPr>
        <p:spPr>
          <a:xfrm>
            <a:off x="2312526" y="6248400"/>
            <a:ext cx="1515158" cy="369332"/>
          </a:xfrm>
          <a:prstGeom prst="rect">
            <a:avLst/>
          </a:prstGeom>
          <a:solidFill>
            <a:schemeClr val="accent3">
              <a:lumMod val="40000"/>
              <a:lumOff val="60000"/>
            </a:schemeClr>
          </a:solidFill>
          <a:ln w="19050">
            <a:solidFill>
              <a:schemeClr val="accent3">
                <a:lumMod val="50000"/>
              </a:schemeClr>
            </a:solidFill>
          </a:ln>
        </p:spPr>
        <p:txBody>
          <a:bodyPr wrap="none" rtlCol="0">
            <a:spAutoFit/>
          </a:bodyPr>
          <a:lstStyle/>
          <a:p>
            <a:r>
              <a:rPr lang="en-US" altLang="zh-TW" dirty="0"/>
              <a:t>(Name, Value)</a:t>
            </a:r>
            <a:endParaRPr lang="zh-TW" altLang="en-US" dirty="0"/>
          </a:p>
        </p:txBody>
      </p:sp>
      <p:sp>
        <p:nvSpPr>
          <p:cNvPr id="8" name="TextBox 7"/>
          <p:cNvSpPr txBox="1"/>
          <p:nvPr/>
        </p:nvSpPr>
        <p:spPr>
          <a:xfrm>
            <a:off x="3827684" y="6248400"/>
            <a:ext cx="1515158" cy="369332"/>
          </a:xfrm>
          <a:prstGeom prst="rect">
            <a:avLst/>
          </a:prstGeom>
          <a:solidFill>
            <a:schemeClr val="accent3">
              <a:lumMod val="40000"/>
              <a:lumOff val="60000"/>
            </a:schemeClr>
          </a:solidFill>
          <a:ln w="19050">
            <a:solidFill>
              <a:schemeClr val="accent3">
                <a:lumMod val="50000"/>
              </a:schemeClr>
            </a:solidFill>
          </a:ln>
        </p:spPr>
        <p:txBody>
          <a:bodyPr wrap="none" rtlCol="0">
            <a:spAutoFit/>
          </a:bodyPr>
          <a:lstStyle/>
          <a:p>
            <a:r>
              <a:rPr lang="en-US" altLang="zh-TW" dirty="0"/>
              <a:t>(Name, Value)</a:t>
            </a:r>
            <a:endParaRPr lang="zh-TW" altLang="en-US" dirty="0"/>
          </a:p>
        </p:txBody>
      </p:sp>
      <p:sp>
        <p:nvSpPr>
          <p:cNvPr id="9" name="TextBox 8"/>
          <p:cNvSpPr txBox="1"/>
          <p:nvPr/>
        </p:nvSpPr>
        <p:spPr>
          <a:xfrm>
            <a:off x="5351684" y="6248400"/>
            <a:ext cx="1515158" cy="369332"/>
          </a:xfrm>
          <a:prstGeom prst="rect">
            <a:avLst/>
          </a:prstGeom>
          <a:solidFill>
            <a:schemeClr val="accent3">
              <a:lumMod val="40000"/>
              <a:lumOff val="60000"/>
            </a:schemeClr>
          </a:solidFill>
          <a:ln w="19050">
            <a:solidFill>
              <a:schemeClr val="accent3">
                <a:lumMod val="50000"/>
              </a:schemeClr>
            </a:solidFill>
          </a:ln>
        </p:spPr>
        <p:txBody>
          <a:bodyPr wrap="none" rtlCol="0">
            <a:spAutoFit/>
          </a:bodyPr>
          <a:lstStyle/>
          <a:p>
            <a:r>
              <a:rPr lang="en-US" altLang="zh-TW" dirty="0"/>
              <a:t>(Name, Value)</a:t>
            </a:r>
            <a:endParaRPr lang="zh-TW" altLang="en-US" dirty="0"/>
          </a:p>
        </p:txBody>
      </p:sp>
      <p:sp>
        <p:nvSpPr>
          <p:cNvPr id="10" name="TextBox 9"/>
          <p:cNvSpPr txBox="1"/>
          <p:nvPr/>
        </p:nvSpPr>
        <p:spPr>
          <a:xfrm>
            <a:off x="6866842" y="6248400"/>
            <a:ext cx="1515158" cy="369332"/>
          </a:xfrm>
          <a:prstGeom prst="rect">
            <a:avLst/>
          </a:prstGeom>
          <a:solidFill>
            <a:schemeClr val="accent3">
              <a:lumMod val="40000"/>
              <a:lumOff val="60000"/>
            </a:schemeClr>
          </a:solidFill>
          <a:ln w="19050">
            <a:solidFill>
              <a:schemeClr val="accent3">
                <a:lumMod val="50000"/>
              </a:schemeClr>
            </a:solidFill>
          </a:ln>
        </p:spPr>
        <p:txBody>
          <a:bodyPr wrap="none" rtlCol="0">
            <a:spAutoFit/>
          </a:bodyPr>
          <a:lstStyle/>
          <a:p>
            <a:r>
              <a:rPr lang="en-US" altLang="zh-TW" dirty="0"/>
              <a:t>(Name, Value)</a:t>
            </a:r>
            <a:endParaRPr lang="zh-TW" altLang="en-US" dirty="0"/>
          </a:p>
        </p:txBody>
      </p:sp>
      <p:grpSp>
        <p:nvGrpSpPr>
          <p:cNvPr id="2" name="Group 1"/>
          <p:cNvGrpSpPr/>
          <p:nvPr/>
        </p:nvGrpSpPr>
        <p:grpSpPr>
          <a:xfrm>
            <a:off x="1884584" y="5482114"/>
            <a:ext cx="2247900" cy="842486"/>
            <a:chOff x="1884584" y="5482114"/>
            <a:chExt cx="2247900" cy="842486"/>
          </a:xfrm>
        </p:grpSpPr>
        <p:sp>
          <p:nvSpPr>
            <p:cNvPr id="11" name="Oval 10"/>
            <p:cNvSpPr/>
            <p:nvPr/>
          </p:nvSpPr>
          <p:spPr>
            <a:xfrm>
              <a:off x="1884584" y="5482114"/>
              <a:ext cx="1153642" cy="461486"/>
            </a:xfrm>
            <a:prstGeom prst="ellipse">
              <a:avLst/>
            </a:prstGeom>
            <a:solidFill>
              <a:schemeClr val="accent6">
                <a:lumMod val="75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r>
                <a:rPr lang="en-US" altLang="zh-TW" sz="1600" dirty="0" err="1"/>
                <a:t>getName</a:t>
              </a:r>
              <a:endParaRPr lang="zh-TW" altLang="en-US" sz="1600" dirty="0"/>
            </a:p>
          </p:txBody>
        </p:sp>
        <p:sp>
          <p:nvSpPr>
            <p:cNvPr id="12" name="Oval 11"/>
            <p:cNvSpPr/>
            <p:nvPr/>
          </p:nvSpPr>
          <p:spPr>
            <a:xfrm>
              <a:off x="2978842" y="5553671"/>
              <a:ext cx="1153642" cy="461665"/>
            </a:xfrm>
            <a:prstGeom prst="ellipse">
              <a:avLst/>
            </a:prstGeom>
            <a:solidFill>
              <a:schemeClr val="accent6">
                <a:lumMod val="75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r>
                <a:rPr lang="en-US" altLang="zh-TW" sz="1600" dirty="0" err="1"/>
                <a:t>getValue</a:t>
              </a:r>
              <a:endParaRPr lang="zh-TW" altLang="en-US" sz="1600" dirty="0"/>
            </a:p>
          </p:txBody>
        </p:sp>
        <p:cxnSp>
          <p:nvCxnSpPr>
            <p:cNvPr id="14" name="Straight Arrow Connector 13"/>
            <p:cNvCxnSpPr>
              <a:cxnSpLocks/>
              <a:endCxn id="11" idx="4"/>
            </p:cNvCxnSpPr>
            <p:nvPr/>
          </p:nvCxnSpPr>
          <p:spPr>
            <a:xfrm flipH="1" flipV="1">
              <a:off x="2461405" y="5943600"/>
              <a:ext cx="14708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a:endCxn id="12" idx="4"/>
            </p:cNvCxnSpPr>
            <p:nvPr/>
          </p:nvCxnSpPr>
          <p:spPr>
            <a:xfrm flipV="1">
              <a:off x="3425750" y="6015336"/>
              <a:ext cx="129913" cy="29670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627284" y="5791200"/>
            <a:ext cx="1410964" cy="461665"/>
          </a:xfrm>
          <a:prstGeom prst="rect">
            <a:avLst/>
          </a:prstGeom>
          <a:noFill/>
        </p:spPr>
        <p:txBody>
          <a:bodyPr wrap="none" rtlCol="0">
            <a:spAutoFit/>
          </a:bodyPr>
          <a:lstStyle/>
          <a:p>
            <a:r>
              <a:rPr lang="en-US" altLang="zh-TW" sz="2400" b="1" dirty="0">
                <a:solidFill>
                  <a:schemeClr val="accent5">
                    <a:lumMod val="50000"/>
                  </a:schemeClr>
                </a:solidFill>
              </a:rPr>
              <a:t>Cookie[0]</a:t>
            </a:r>
            <a:endParaRPr lang="zh-TW" altLang="en-US" sz="2400" b="1" dirty="0">
              <a:solidFill>
                <a:schemeClr val="accent5">
                  <a:lumMod val="50000"/>
                </a:schemeClr>
              </a:solidFill>
            </a:endParaRPr>
          </a:p>
        </p:txBody>
      </p:sp>
      <p:sp>
        <p:nvSpPr>
          <p:cNvPr id="18" name="TextBox 17">
            <a:extLst>
              <a:ext uri="{FF2B5EF4-FFF2-40B4-BE49-F238E27FC236}">
                <a16:creationId xmlns:a16="http://schemas.microsoft.com/office/drawing/2014/main" id="{FF444131-10CE-40D0-91B5-D228AA896EE7}"/>
              </a:ext>
            </a:extLst>
          </p:cNvPr>
          <p:cNvSpPr txBox="1"/>
          <p:nvPr/>
        </p:nvSpPr>
        <p:spPr>
          <a:xfrm>
            <a:off x="4016453" y="5812675"/>
            <a:ext cx="1410964" cy="461665"/>
          </a:xfrm>
          <a:prstGeom prst="rect">
            <a:avLst/>
          </a:prstGeom>
          <a:noFill/>
        </p:spPr>
        <p:txBody>
          <a:bodyPr wrap="none" rtlCol="0">
            <a:spAutoFit/>
          </a:bodyPr>
          <a:lstStyle/>
          <a:p>
            <a:r>
              <a:rPr lang="en-US" altLang="zh-TW" sz="2400" b="1" dirty="0">
                <a:solidFill>
                  <a:schemeClr val="accent5">
                    <a:lumMod val="50000"/>
                  </a:schemeClr>
                </a:solidFill>
              </a:rPr>
              <a:t>Cookie[2]</a:t>
            </a:r>
            <a:endParaRPr lang="zh-TW" altLang="en-US" sz="2400" b="1" dirty="0">
              <a:solidFill>
                <a:schemeClr val="accent5">
                  <a:lumMod val="50000"/>
                </a:schemeClr>
              </a:solidFill>
            </a:endParaRPr>
          </a:p>
        </p:txBody>
      </p:sp>
      <p:sp>
        <p:nvSpPr>
          <p:cNvPr id="19" name="TextBox 18">
            <a:extLst>
              <a:ext uri="{FF2B5EF4-FFF2-40B4-BE49-F238E27FC236}">
                <a16:creationId xmlns:a16="http://schemas.microsoft.com/office/drawing/2014/main" id="{6369A77C-B4B8-411C-90F9-534D5B8D4B57}"/>
              </a:ext>
            </a:extLst>
          </p:cNvPr>
          <p:cNvSpPr txBox="1"/>
          <p:nvPr/>
        </p:nvSpPr>
        <p:spPr>
          <a:xfrm>
            <a:off x="5531075" y="5786735"/>
            <a:ext cx="1410964" cy="461665"/>
          </a:xfrm>
          <a:prstGeom prst="rect">
            <a:avLst/>
          </a:prstGeom>
          <a:noFill/>
        </p:spPr>
        <p:txBody>
          <a:bodyPr wrap="none" rtlCol="0">
            <a:spAutoFit/>
          </a:bodyPr>
          <a:lstStyle/>
          <a:p>
            <a:r>
              <a:rPr lang="en-US" altLang="zh-TW" sz="2400" b="1" dirty="0">
                <a:solidFill>
                  <a:schemeClr val="accent5">
                    <a:lumMod val="50000"/>
                  </a:schemeClr>
                </a:solidFill>
              </a:rPr>
              <a:t>Cookie[3]</a:t>
            </a:r>
            <a:endParaRPr lang="zh-TW" altLang="en-US" sz="2400" b="1" dirty="0">
              <a:solidFill>
                <a:schemeClr val="accent5">
                  <a:lumMod val="50000"/>
                </a:schemeClr>
              </a:solidFill>
            </a:endParaRPr>
          </a:p>
        </p:txBody>
      </p:sp>
      <p:sp>
        <p:nvSpPr>
          <p:cNvPr id="20" name="TextBox 19">
            <a:extLst>
              <a:ext uri="{FF2B5EF4-FFF2-40B4-BE49-F238E27FC236}">
                <a16:creationId xmlns:a16="http://schemas.microsoft.com/office/drawing/2014/main" id="{FEBA7E30-E449-4B40-A5D2-6515CCD5D188}"/>
              </a:ext>
            </a:extLst>
          </p:cNvPr>
          <p:cNvSpPr txBox="1"/>
          <p:nvPr/>
        </p:nvSpPr>
        <p:spPr>
          <a:xfrm>
            <a:off x="7045697" y="5766806"/>
            <a:ext cx="1410964" cy="461665"/>
          </a:xfrm>
          <a:prstGeom prst="rect">
            <a:avLst/>
          </a:prstGeom>
          <a:noFill/>
        </p:spPr>
        <p:txBody>
          <a:bodyPr wrap="none" rtlCol="0">
            <a:spAutoFit/>
          </a:bodyPr>
          <a:lstStyle/>
          <a:p>
            <a:r>
              <a:rPr lang="en-US" altLang="zh-TW" sz="2400" b="1" dirty="0">
                <a:solidFill>
                  <a:schemeClr val="accent5">
                    <a:lumMod val="50000"/>
                  </a:schemeClr>
                </a:solidFill>
              </a:rPr>
              <a:t>Cookie[4]</a:t>
            </a:r>
            <a:endParaRPr lang="zh-TW" altLang="en-US" sz="2400" b="1" dirty="0">
              <a:solidFill>
                <a:schemeClr val="accent5">
                  <a:lumMod val="50000"/>
                </a:schemeClr>
              </a:solidFill>
            </a:endParaRPr>
          </a:p>
        </p:txBody>
      </p:sp>
    </p:spTree>
    <p:extLst>
      <p:ext uri="{BB962C8B-B14F-4D97-AF65-F5344CB8AC3E}">
        <p14:creationId xmlns:p14="http://schemas.microsoft.com/office/powerpoint/2010/main" val="121214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8547">
                                            <p:txEl>
                                              <p:pRg st="4" end="4"/>
                                            </p:txEl>
                                          </p:spTgt>
                                        </p:tgtEl>
                                        <p:attrNameLst>
                                          <p:attrName>style.visibility</p:attrName>
                                        </p:attrNameLst>
                                      </p:cBhvr>
                                      <p:to>
                                        <p:strVal val="visible"/>
                                      </p:to>
                                    </p:set>
                                    <p:animEffect transition="in" filter="wipe(left)">
                                      <p:cBhvr>
                                        <p:cTn id="7" dur="500"/>
                                        <p:tgtEl>
                                          <p:spTgt spid="108547">
                                            <p:txEl>
                                              <p:pRg st="4" end="4"/>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08547">
                                            <p:txEl>
                                              <p:pRg st="5" end="5"/>
                                            </p:txEl>
                                          </p:spTgt>
                                        </p:tgtEl>
                                        <p:attrNameLst>
                                          <p:attrName>style.visibility</p:attrName>
                                        </p:attrNameLst>
                                      </p:cBhvr>
                                      <p:to>
                                        <p:strVal val="visible"/>
                                      </p:to>
                                    </p:set>
                                    <p:animEffect transition="in" filter="wipe(left)">
                                      <p:cBhvr>
                                        <p:cTn id="10" dur="500"/>
                                        <p:tgtEl>
                                          <p:spTgt spid="108547">
                                            <p:txEl>
                                              <p:pRg st="5" end="5"/>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08547">
                                            <p:txEl>
                                              <p:pRg st="6" end="6"/>
                                            </p:txEl>
                                          </p:spTgt>
                                        </p:tgtEl>
                                        <p:attrNameLst>
                                          <p:attrName>style.visibility</p:attrName>
                                        </p:attrNameLst>
                                      </p:cBhvr>
                                      <p:to>
                                        <p:strVal val="visible"/>
                                      </p:to>
                                    </p:set>
                                    <p:animEffect transition="in" filter="wipe(left)">
                                      <p:cBhvr>
                                        <p:cTn id="13" dur="500"/>
                                        <p:tgtEl>
                                          <p:spTgt spid="108547">
                                            <p:txEl>
                                              <p:pRg st="6" end="6"/>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108547">
                                            <p:txEl>
                                              <p:pRg st="7" end="7"/>
                                            </p:txEl>
                                          </p:spTgt>
                                        </p:tgtEl>
                                        <p:attrNameLst>
                                          <p:attrName>style.visibility</p:attrName>
                                        </p:attrNameLst>
                                      </p:cBhvr>
                                      <p:to>
                                        <p:strVal val="visible"/>
                                      </p:to>
                                    </p:set>
                                    <p:animEffect transition="in" filter="wipe(left)">
                                      <p:cBhvr>
                                        <p:cTn id="16" dur="500"/>
                                        <p:tgtEl>
                                          <p:spTgt spid="108547">
                                            <p:txEl>
                                              <p:pRg st="7" end="7"/>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108547">
                                            <p:txEl>
                                              <p:pRg st="8" end="8"/>
                                            </p:txEl>
                                          </p:spTgt>
                                        </p:tgtEl>
                                        <p:attrNameLst>
                                          <p:attrName>style.visibility</p:attrName>
                                        </p:attrNameLst>
                                      </p:cBhvr>
                                      <p:to>
                                        <p:strVal val="visible"/>
                                      </p:to>
                                    </p:set>
                                    <p:animEffect transition="in" filter="wipe(left)">
                                      <p:cBhvr>
                                        <p:cTn id="19" dur="500"/>
                                        <p:tgtEl>
                                          <p:spTgt spid="108547">
                                            <p:txEl>
                                              <p:pRg st="8" end="8"/>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108547">
                                            <p:txEl>
                                              <p:pRg st="10" end="10"/>
                                            </p:txEl>
                                          </p:spTgt>
                                        </p:tgtEl>
                                        <p:attrNameLst>
                                          <p:attrName>style.visibility</p:attrName>
                                        </p:attrNameLst>
                                      </p:cBhvr>
                                      <p:to>
                                        <p:strVal val="visible"/>
                                      </p:to>
                                    </p:set>
                                    <p:animEffect transition="in" filter="wipe(left)">
                                      <p:cBhvr>
                                        <p:cTn id="22" dur="500"/>
                                        <p:tgtEl>
                                          <p:spTgt spid="108547">
                                            <p:txEl>
                                              <p:pRg st="10" end="10"/>
                                            </p:txEl>
                                          </p:spTgt>
                                        </p:tgtEl>
                                      </p:cBhvr>
                                    </p:animEffect>
                                  </p:childTnLst>
                                </p:cTn>
                              </p:par>
                            </p:childTnLst>
                          </p:cTn>
                        </p:par>
                        <p:par>
                          <p:cTn id="23" fill="hold">
                            <p:stCondLst>
                              <p:cond delay="500"/>
                            </p:stCondLst>
                            <p:childTnLst>
                              <p:par>
                                <p:cTn id="24" presetID="22" presetClass="entr" presetSubtype="2"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500"/>
                                        <p:tgtEl>
                                          <p:spTgt spid="5"/>
                                        </p:tgtEl>
                                      </p:cBhvr>
                                    </p:animEffect>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par>
                          <p:cTn id="31" fill="hold">
                            <p:stCondLst>
                              <p:cond delay="1500"/>
                            </p:stCondLst>
                            <p:childTnLst>
                              <p:par>
                                <p:cTn id="32" presetID="22" presetClass="entr" presetSubtype="4"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4256128-FC45-32D4-EBA6-82B43A2AE137}"/>
              </a:ext>
            </a:extLst>
          </p:cNvPr>
          <p:cNvSpPr/>
          <p:nvPr/>
        </p:nvSpPr>
        <p:spPr>
          <a:xfrm>
            <a:off x="2508587" y="3168004"/>
            <a:ext cx="5079389" cy="1468265"/>
          </a:xfrm>
          <a:prstGeom prst="rect">
            <a:avLst/>
          </a:prstGeom>
          <a:solidFill>
            <a:srgbClr val="DCC5ED"/>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98F7C6D-DB0F-4653-2B3F-6FAE52850946}"/>
              </a:ext>
            </a:extLst>
          </p:cNvPr>
          <p:cNvSpPr/>
          <p:nvPr/>
        </p:nvSpPr>
        <p:spPr>
          <a:xfrm>
            <a:off x="5369718" y="1295400"/>
            <a:ext cx="2783682" cy="914400"/>
          </a:xfrm>
          <a:prstGeom prst="ellipse">
            <a:avLst/>
          </a:prstGeom>
          <a:solidFill>
            <a:schemeClr val="accent5">
              <a:lumMod val="20000"/>
              <a:lumOff val="80000"/>
            </a:schemeClr>
          </a:solidFill>
          <a:effectLst>
            <a:outerShdw blurRad="50800" dist="38100" dir="13500000" algn="b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EB4AAE-3D2D-2193-EE16-B56547B1446A}"/>
              </a:ext>
            </a:extLst>
          </p:cNvPr>
          <p:cNvSpPr>
            <a:spLocks noGrp="1"/>
          </p:cNvSpPr>
          <p:nvPr>
            <p:ph type="title"/>
          </p:nvPr>
        </p:nvSpPr>
        <p:spPr>
          <a:xfrm>
            <a:off x="457200" y="274638"/>
            <a:ext cx="8229600" cy="792162"/>
          </a:xfrm>
        </p:spPr>
        <p:txBody>
          <a:bodyPr/>
          <a:lstStyle/>
          <a:p>
            <a:r>
              <a:rPr lang="en-US" dirty="0">
                <a:solidFill>
                  <a:schemeClr val="accent5">
                    <a:lumMod val="75000"/>
                  </a:schemeClr>
                </a:solidFill>
              </a:rPr>
              <a:t>Servlet’s Input/Output</a:t>
            </a:r>
          </a:p>
        </p:txBody>
      </p:sp>
      <p:grpSp>
        <p:nvGrpSpPr>
          <p:cNvPr id="8" name="Group 7">
            <a:extLst>
              <a:ext uri="{FF2B5EF4-FFF2-40B4-BE49-F238E27FC236}">
                <a16:creationId xmlns:a16="http://schemas.microsoft.com/office/drawing/2014/main" id="{52B930B7-8CCD-E2DE-2B78-FE81B1137095}"/>
              </a:ext>
            </a:extLst>
          </p:cNvPr>
          <p:cNvGrpSpPr/>
          <p:nvPr/>
        </p:nvGrpSpPr>
        <p:grpSpPr>
          <a:xfrm>
            <a:off x="884507" y="1359669"/>
            <a:ext cx="3200400" cy="1028700"/>
            <a:chOff x="609600" y="1485900"/>
            <a:chExt cx="3200400" cy="1028700"/>
          </a:xfrm>
          <a:effectLst>
            <a:outerShdw blurRad="50800" dist="38100" dir="13500000" algn="br" rotWithShape="0">
              <a:prstClr val="black">
                <a:alpha val="40000"/>
              </a:prstClr>
            </a:outerShdw>
          </a:effectLst>
        </p:grpSpPr>
        <p:sp>
          <p:nvSpPr>
            <p:cNvPr id="7" name="Rectangle 6">
              <a:extLst>
                <a:ext uri="{FF2B5EF4-FFF2-40B4-BE49-F238E27FC236}">
                  <a16:creationId xmlns:a16="http://schemas.microsoft.com/office/drawing/2014/main" id="{2122CA09-BC4E-574B-6770-6850BB8C25B6}"/>
                </a:ext>
              </a:extLst>
            </p:cNvPr>
            <p:cNvSpPr/>
            <p:nvPr/>
          </p:nvSpPr>
          <p:spPr>
            <a:xfrm>
              <a:off x="609600" y="1485900"/>
              <a:ext cx="3200400" cy="1028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800" dirty="0"/>
                <a:t>Your Name:</a:t>
              </a:r>
            </a:p>
          </p:txBody>
        </p:sp>
        <p:sp>
          <p:nvSpPr>
            <p:cNvPr id="5" name="Rectangle 4">
              <a:extLst>
                <a:ext uri="{FF2B5EF4-FFF2-40B4-BE49-F238E27FC236}">
                  <a16:creationId xmlns:a16="http://schemas.microsoft.com/office/drawing/2014/main" id="{5E0BE12A-E1CC-84FB-4FB7-57464D18EABA}"/>
                </a:ext>
              </a:extLst>
            </p:cNvPr>
            <p:cNvSpPr/>
            <p:nvPr/>
          </p:nvSpPr>
          <p:spPr>
            <a:xfrm>
              <a:off x="2590800" y="1593536"/>
              <a:ext cx="1137094" cy="381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John</a:t>
              </a:r>
            </a:p>
          </p:txBody>
        </p:sp>
        <p:sp>
          <p:nvSpPr>
            <p:cNvPr id="6" name="Rectangle 5">
              <a:extLst>
                <a:ext uri="{FF2B5EF4-FFF2-40B4-BE49-F238E27FC236}">
                  <a16:creationId xmlns:a16="http://schemas.microsoft.com/office/drawing/2014/main" id="{6FACCB06-2F0F-6313-88B9-C43EEF532827}"/>
                </a:ext>
              </a:extLst>
            </p:cNvPr>
            <p:cNvSpPr/>
            <p:nvPr/>
          </p:nvSpPr>
          <p:spPr>
            <a:xfrm>
              <a:off x="771462" y="2010394"/>
              <a:ext cx="838200" cy="381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submit</a:t>
              </a:r>
            </a:p>
          </p:txBody>
        </p:sp>
      </p:grpSp>
      <p:pic>
        <p:nvPicPr>
          <p:cNvPr id="9" name="Picture 6" descr="C:\Users\Kien\AppData\Local\Microsoft\Windows\Temporary Internet Files\Content.IE5\VQHLQM3M\MC900439766[1].png">
            <a:extLst>
              <a:ext uri="{FF2B5EF4-FFF2-40B4-BE49-F238E27FC236}">
                <a16:creationId xmlns:a16="http://schemas.microsoft.com/office/drawing/2014/main" id="{B9FB181C-1109-F120-EB73-7FABDD7D24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159353" y="1500188"/>
            <a:ext cx="428624" cy="50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6" descr="C:\Users\Kien\AppData\Local\Microsoft\Windows\Temporary Internet Files\Content.IE5\VQHLQM3M\MC900439766[1].png">
            <a:extLst>
              <a:ext uri="{FF2B5EF4-FFF2-40B4-BE49-F238E27FC236}">
                <a16:creationId xmlns:a16="http://schemas.microsoft.com/office/drawing/2014/main" id="{2171AAD7-A81C-E10C-82B1-9BB673F79B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761559" y="1509348"/>
            <a:ext cx="428624" cy="50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6" descr="C:\Users\Kien\AppData\Local\Microsoft\Windows\Temporary Internet Files\Content.IE5\VQHLQM3M\MC900439766[1].png">
            <a:extLst>
              <a:ext uri="{FF2B5EF4-FFF2-40B4-BE49-F238E27FC236}">
                <a16:creationId xmlns:a16="http://schemas.microsoft.com/office/drawing/2014/main" id="{2241FAEF-4F65-0EE1-2755-3B611073AC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363765" y="1518508"/>
            <a:ext cx="428624" cy="50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6" descr="C:\Users\Kien\AppData\Local\Microsoft\Windows\Temporary Internet Files\Content.IE5\VQHLQM3M\MC900439766[1].png">
            <a:extLst>
              <a:ext uri="{FF2B5EF4-FFF2-40B4-BE49-F238E27FC236}">
                <a16:creationId xmlns:a16="http://schemas.microsoft.com/office/drawing/2014/main" id="{465607A6-A0B4-1EDB-0D9D-610D45FD25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965971" y="1518508"/>
            <a:ext cx="428624" cy="50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Oval 13">
            <a:extLst>
              <a:ext uri="{FF2B5EF4-FFF2-40B4-BE49-F238E27FC236}">
                <a16:creationId xmlns:a16="http://schemas.microsoft.com/office/drawing/2014/main" id="{9FFE543B-E0B6-3808-4CE1-982D65FFAD37}"/>
              </a:ext>
            </a:extLst>
          </p:cNvPr>
          <p:cNvSpPr/>
          <p:nvPr/>
        </p:nvSpPr>
        <p:spPr>
          <a:xfrm>
            <a:off x="3627707" y="3340869"/>
            <a:ext cx="1600200" cy="914400"/>
          </a:xfrm>
          <a:prstGeom prst="ellipse">
            <a:avLst/>
          </a:prstGeom>
          <a:solidFill>
            <a:srgbClr val="18F8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nchorCtr="1"/>
          <a:lstStyle/>
          <a:p>
            <a:pPr algn="ctr"/>
            <a:r>
              <a:rPr lang="en-US" sz="2800" dirty="0">
                <a:solidFill>
                  <a:schemeClr val="tx1"/>
                </a:solidFill>
              </a:rPr>
              <a:t>Servlet</a:t>
            </a:r>
          </a:p>
        </p:txBody>
      </p:sp>
      <p:sp>
        <p:nvSpPr>
          <p:cNvPr id="15" name="Arrow: Bent-Up 14">
            <a:extLst>
              <a:ext uri="{FF2B5EF4-FFF2-40B4-BE49-F238E27FC236}">
                <a16:creationId xmlns:a16="http://schemas.microsoft.com/office/drawing/2014/main" id="{2BDBF228-4A7E-7EDE-A07B-06D6FED24B38}"/>
              </a:ext>
            </a:extLst>
          </p:cNvPr>
          <p:cNvSpPr/>
          <p:nvPr/>
        </p:nvSpPr>
        <p:spPr>
          <a:xfrm rot="5400000">
            <a:off x="2404393" y="2780906"/>
            <a:ext cx="1763006" cy="731520"/>
          </a:xfrm>
          <a:prstGeom prst="bentUpArrow">
            <a:avLst/>
          </a:prstGeom>
          <a:solidFill>
            <a:srgbClr val="CFD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Bent-Up 16">
            <a:extLst>
              <a:ext uri="{FF2B5EF4-FFF2-40B4-BE49-F238E27FC236}">
                <a16:creationId xmlns:a16="http://schemas.microsoft.com/office/drawing/2014/main" id="{CFBDFAA9-2FE1-6AE9-BD78-AE4A6A801E54}"/>
              </a:ext>
            </a:extLst>
          </p:cNvPr>
          <p:cNvSpPr/>
          <p:nvPr/>
        </p:nvSpPr>
        <p:spPr>
          <a:xfrm rot="5400000" flipV="1">
            <a:off x="4883609" y="2388471"/>
            <a:ext cx="1906500" cy="1372896"/>
          </a:xfrm>
          <a:prstGeom prst="bentUpArrow">
            <a:avLst>
              <a:gd name="adj1" fmla="val 12580"/>
              <a:gd name="adj2" fmla="val 15078"/>
              <a:gd name="adj3" fmla="val 12580"/>
            </a:avLst>
          </a:prstGeom>
          <a:solidFill>
            <a:srgbClr val="CFD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gnetic Disk 17">
            <a:extLst>
              <a:ext uri="{FF2B5EF4-FFF2-40B4-BE49-F238E27FC236}">
                <a16:creationId xmlns:a16="http://schemas.microsoft.com/office/drawing/2014/main" id="{E2DB722B-ECE0-E060-14F1-52B18352DAE5}"/>
              </a:ext>
            </a:extLst>
          </p:cNvPr>
          <p:cNvSpPr/>
          <p:nvPr/>
        </p:nvSpPr>
        <p:spPr>
          <a:xfrm>
            <a:off x="6511327" y="5007032"/>
            <a:ext cx="1600200" cy="914400"/>
          </a:xfrm>
          <a:prstGeom prst="flowChartMagneticDisk">
            <a:avLst/>
          </a:prstGeom>
          <a:solidFill>
            <a:srgbClr val="F68D36"/>
          </a:solidFill>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DBMS</a:t>
            </a:r>
          </a:p>
        </p:txBody>
      </p:sp>
      <p:sp>
        <p:nvSpPr>
          <p:cNvPr id="20" name="TextBox 19">
            <a:extLst>
              <a:ext uri="{FF2B5EF4-FFF2-40B4-BE49-F238E27FC236}">
                <a16:creationId xmlns:a16="http://schemas.microsoft.com/office/drawing/2014/main" id="{CFB4B0B3-F61E-BEE9-4B8D-712B688A4465}"/>
              </a:ext>
            </a:extLst>
          </p:cNvPr>
          <p:cNvSpPr txBox="1"/>
          <p:nvPr/>
        </p:nvSpPr>
        <p:spPr>
          <a:xfrm>
            <a:off x="1046369" y="2507161"/>
            <a:ext cx="3046603" cy="461665"/>
          </a:xfrm>
          <a:prstGeom prst="rect">
            <a:avLst/>
          </a:prstGeom>
          <a:noFill/>
        </p:spPr>
        <p:txBody>
          <a:bodyPr wrap="none" rtlCol="0">
            <a:spAutoFit/>
          </a:bodyPr>
          <a:lstStyle/>
          <a:p>
            <a:r>
              <a:rPr lang="en-US" sz="2400" b="1" dirty="0" err="1"/>
              <a:t>Request.getParameter</a:t>
            </a:r>
            <a:endParaRPr lang="en-US" sz="2400" b="1" dirty="0"/>
          </a:p>
        </p:txBody>
      </p:sp>
      <p:sp>
        <p:nvSpPr>
          <p:cNvPr id="22" name="TextBox 21">
            <a:extLst>
              <a:ext uri="{FF2B5EF4-FFF2-40B4-BE49-F238E27FC236}">
                <a16:creationId xmlns:a16="http://schemas.microsoft.com/office/drawing/2014/main" id="{36A6FCFB-60AF-2D93-9F31-CC4FB087C66E}"/>
              </a:ext>
            </a:extLst>
          </p:cNvPr>
          <p:cNvSpPr txBox="1"/>
          <p:nvPr/>
        </p:nvSpPr>
        <p:spPr>
          <a:xfrm>
            <a:off x="5539029" y="2365413"/>
            <a:ext cx="2706190" cy="461665"/>
          </a:xfrm>
          <a:prstGeom prst="rect">
            <a:avLst/>
          </a:prstGeom>
          <a:noFill/>
        </p:spPr>
        <p:txBody>
          <a:bodyPr wrap="none" rtlCol="0">
            <a:spAutoFit/>
          </a:bodyPr>
          <a:lstStyle/>
          <a:p>
            <a:r>
              <a:rPr lang="en-US" sz="2400" b="1" dirty="0" err="1"/>
              <a:t>Request.getCookies</a:t>
            </a:r>
            <a:endParaRPr lang="en-US" sz="2400" b="1" dirty="0"/>
          </a:p>
        </p:txBody>
      </p:sp>
      <p:sp>
        <p:nvSpPr>
          <p:cNvPr id="24" name="TextBox 23">
            <a:extLst>
              <a:ext uri="{FF2B5EF4-FFF2-40B4-BE49-F238E27FC236}">
                <a16:creationId xmlns:a16="http://schemas.microsoft.com/office/drawing/2014/main" id="{3C209ACF-56E2-3EF5-A7F7-D48E7BF46AC5}"/>
              </a:ext>
            </a:extLst>
          </p:cNvPr>
          <p:cNvSpPr txBox="1"/>
          <p:nvPr/>
        </p:nvSpPr>
        <p:spPr>
          <a:xfrm>
            <a:off x="5125420" y="4226759"/>
            <a:ext cx="2456419" cy="404406"/>
          </a:xfrm>
          <a:prstGeom prst="rect">
            <a:avLst/>
          </a:prstGeom>
          <a:noFill/>
        </p:spPr>
        <p:txBody>
          <a:bodyPr wrap="square" rtlCol="0">
            <a:spAutoFit/>
          </a:bodyPr>
          <a:lstStyle/>
          <a:p>
            <a:pPr algn="r">
              <a:lnSpc>
                <a:spcPts val="2400"/>
              </a:lnSpc>
            </a:pPr>
            <a:r>
              <a:rPr lang="en-US" sz="2400" dirty="0">
                <a:solidFill>
                  <a:srgbClr val="7030A0"/>
                </a:solidFill>
              </a:rPr>
              <a:t>Application Server</a:t>
            </a:r>
          </a:p>
        </p:txBody>
      </p:sp>
      <p:sp>
        <p:nvSpPr>
          <p:cNvPr id="25" name="Arrow: Bent-Up 24">
            <a:extLst>
              <a:ext uri="{FF2B5EF4-FFF2-40B4-BE49-F238E27FC236}">
                <a16:creationId xmlns:a16="http://schemas.microsoft.com/office/drawing/2014/main" id="{B05A52BB-3730-B34A-09E0-5D753AC4EDC1}"/>
              </a:ext>
            </a:extLst>
          </p:cNvPr>
          <p:cNvSpPr/>
          <p:nvPr/>
        </p:nvSpPr>
        <p:spPr>
          <a:xfrm rot="10800000" flipV="1">
            <a:off x="4446916" y="4070906"/>
            <a:ext cx="2101791" cy="1503139"/>
          </a:xfrm>
          <a:prstGeom prst="bentUpArrow">
            <a:avLst>
              <a:gd name="adj1" fmla="val 12580"/>
              <a:gd name="adj2" fmla="val 15078"/>
              <a:gd name="adj3" fmla="val 12580"/>
            </a:avLst>
          </a:prstGeom>
          <a:solidFill>
            <a:srgbClr val="CFD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C427860-170E-EFEC-3AC7-19ABC3156CEB}"/>
              </a:ext>
            </a:extLst>
          </p:cNvPr>
          <p:cNvSpPr txBox="1"/>
          <p:nvPr/>
        </p:nvSpPr>
        <p:spPr>
          <a:xfrm>
            <a:off x="3328154" y="5376103"/>
            <a:ext cx="3061928" cy="830997"/>
          </a:xfrm>
          <a:prstGeom prst="rect">
            <a:avLst/>
          </a:prstGeom>
          <a:noFill/>
        </p:spPr>
        <p:txBody>
          <a:bodyPr wrap="none" rtlCol="0">
            <a:spAutoFit/>
          </a:bodyPr>
          <a:lstStyle/>
          <a:p>
            <a:r>
              <a:rPr lang="en-US" sz="2400" b="1" dirty="0" err="1"/>
              <a:t>con.prepareStatement</a:t>
            </a:r>
            <a:endParaRPr lang="en-US" sz="2400" b="1" dirty="0"/>
          </a:p>
          <a:p>
            <a:pPr algn="ctr"/>
            <a:r>
              <a:rPr lang="en-US" sz="2400" b="1" dirty="0"/>
              <a:t>(JDBC)</a:t>
            </a:r>
          </a:p>
        </p:txBody>
      </p:sp>
      <p:pic>
        <p:nvPicPr>
          <p:cNvPr id="26" name="Picture 25">
            <a:extLst>
              <a:ext uri="{FF2B5EF4-FFF2-40B4-BE49-F238E27FC236}">
                <a16:creationId xmlns:a16="http://schemas.microsoft.com/office/drawing/2014/main" id="{AC5A9A16-F633-4BA5-5D60-5FC28C7169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721" y="4727537"/>
            <a:ext cx="1767867" cy="2114832"/>
          </a:xfrm>
          <a:prstGeom prst="rect">
            <a:avLst/>
          </a:prstGeom>
          <a:ln>
            <a:noFill/>
          </a:ln>
          <a:effectLst>
            <a:outerShdw blurRad="149987" dist="250190" dir="8460000" algn="ctr">
              <a:srgbClr val="000000">
                <a:alpha val="28000"/>
              </a:srgbClr>
            </a:outerShdw>
          </a:effectLst>
          <a:scene3d>
            <a:camera prst="isometricTopUp"/>
            <a:lightRig rig="contrasting" dir="t">
              <a:rot lat="0" lon="0" rev="1500000"/>
            </a:lightRig>
          </a:scene3d>
          <a:sp3d prstMaterial="metal">
            <a:bevelT w="88900" h="88900"/>
          </a:sp3d>
        </p:spPr>
      </p:pic>
      <p:sp>
        <p:nvSpPr>
          <p:cNvPr id="27" name="Arrow: Down 26">
            <a:extLst>
              <a:ext uri="{FF2B5EF4-FFF2-40B4-BE49-F238E27FC236}">
                <a16:creationId xmlns:a16="http://schemas.microsoft.com/office/drawing/2014/main" id="{06D6F422-235B-A975-F017-2C5D3BC5AF6D}"/>
              </a:ext>
            </a:extLst>
          </p:cNvPr>
          <p:cNvSpPr/>
          <p:nvPr/>
        </p:nvSpPr>
        <p:spPr>
          <a:xfrm rot="2737029">
            <a:off x="2860360" y="3743265"/>
            <a:ext cx="268973" cy="2448915"/>
          </a:xfrm>
          <a:prstGeom prst="downArrow">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39FBC7C-12E1-59D3-FC2D-4E8BF13C04B3}"/>
              </a:ext>
            </a:extLst>
          </p:cNvPr>
          <p:cNvSpPr txBox="1"/>
          <p:nvPr/>
        </p:nvSpPr>
        <p:spPr>
          <a:xfrm>
            <a:off x="1251570" y="4627683"/>
            <a:ext cx="2718308" cy="461665"/>
          </a:xfrm>
          <a:prstGeom prst="rect">
            <a:avLst/>
          </a:prstGeom>
          <a:noFill/>
        </p:spPr>
        <p:txBody>
          <a:bodyPr wrap="none" rtlCol="0">
            <a:spAutoFit/>
          </a:bodyPr>
          <a:lstStyle/>
          <a:p>
            <a:r>
              <a:rPr lang="en-US" sz="2400" b="1" dirty="0" err="1"/>
              <a:t>Response.getWriter</a:t>
            </a:r>
            <a:endParaRPr lang="en-US" sz="2400" b="1" dirty="0"/>
          </a:p>
        </p:txBody>
      </p:sp>
    </p:spTree>
    <p:extLst>
      <p:ext uri="{BB962C8B-B14F-4D97-AF65-F5344CB8AC3E}">
        <p14:creationId xmlns:p14="http://schemas.microsoft.com/office/powerpoint/2010/main" val="264066202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533400"/>
            <a:ext cx="8229600" cy="884238"/>
          </a:xfrm>
        </p:spPr>
        <p:txBody>
          <a:bodyPr>
            <a:normAutofit/>
          </a:bodyPr>
          <a:lstStyle/>
          <a:p>
            <a:r>
              <a:rPr lang="en-US" sz="4800" dirty="0">
                <a:solidFill>
                  <a:srgbClr val="7030A0"/>
                </a:solidFill>
              </a:rPr>
              <a:t>Hidden State</a:t>
            </a:r>
          </a:p>
        </p:txBody>
      </p:sp>
      <p:sp>
        <p:nvSpPr>
          <p:cNvPr id="118787" name="Rectangle 3"/>
          <p:cNvSpPr>
            <a:spLocks noGrp="1" noChangeArrowheads="1"/>
          </p:cNvSpPr>
          <p:nvPr>
            <p:ph type="body" idx="1"/>
          </p:nvPr>
        </p:nvSpPr>
        <p:spPr>
          <a:xfrm>
            <a:off x="495300" y="1880420"/>
            <a:ext cx="7391400" cy="2895600"/>
          </a:xfrm>
        </p:spPr>
        <p:txBody>
          <a:bodyPr/>
          <a:lstStyle/>
          <a:p>
            <a:pPr>
              <a:spcAft>
                <a:spcPts val="1800"/>
              </a:spcAft>
            </a:pPr>
            <a:r>
              <a:rPr lang="en-US" dirty="0">
                <a:latin typeface="Calibri" pitchFamily="34" charset="0"/>
              </a:rPr>
              <a:t>Often users will disable cookies</a:t>
            </a:r>
          </a:p>
          <a:p>
            <a:r>
              <a:rPr lang="en-US" dirty="0">
                <a:latin typeface="Calibri" pitchFamily="34" charset="0"/>
              </a:rPr>
              <a:t>We can “hide” data in two places:</a:t>
            </a:r>
          </a:p>
          <a:p>
            <a:pPr marL="971550" lvl="1" indent="-401638">
              <a:buFont typeface="+mj-lt"/>
              <a:buAutoNum type="arabicParenR"/>
            </a:pPr>
            <a:r>
              <a:rPr lang="en-US" dirty="0">
                <a:latin typeface="Calibri" pitchFamily="34" charset="0"/>
              </a:rPr>
              <a:t>Hidden fields within a form</a:t>
            </a:r>
          </a:p>
          <a:p>
            <a:pPr marL="971550" lvl="1" indent="-401638">
              <a:spcAft>
                <a:spcPts val="1800"/>
              </a:spcAft>
              <a:buFont typeface="+mj-lt"/>
              <a:buAutoNum type="arabicParenR"/>
            </a:pPr>
            <a:r>
              <a:rPr lang="en-US" dirty="0">
                <a:latin typeface="Calibri" pitchFamily="34" charset="0"/>
              </a:rPr>
              <a:t>Using the path information</a:t>
            </a:r>
          </a:p>
        </p:txBody>
      </p:sp>
      <p:sp>
        <p:nvSpPr>
          <p:cNvPr id="2" name="Rectangle: Rounded Corners 1">
            <a:extLst>
              <a:ext uri="{FF2B5EF4-FFF2-40B4-BE49-F238E27FC236}">
                <a16:creationId xmlns:a16="http://schemas.microsoft.com/office/drawing/2014/main" id="{945E75FA-1E1C-B7DE-0BDA-6DA352820BA6}"/>
              </a:ext>
            </a:extLst>
          </p:cNvPr>
          <p:cNvSpPr/>
          <p:nvPr/>
        </p:nvSpPr>
        <p:spPr>
          <a:xfrm>
            <a:off x="838200" y="3276600"/>
            <a:ext cx="4876800" cy="1219200"/>
          </a:xfrm>
          <a:prstGeom prst="roundRect">
            <a:avLst>
              <a:gd name="adj" fmla="val 10857"/>
            </a:avLst>
          </a:prstGeom>
          <a:noFill/>
          <a:ln>
            <a:solidFill>
              <a:srgbClr val="00A2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peech Bubble: Rectangle with Corners Rounded 2">
            <a:extLst>
              <a:ext uri="{FF2B5EF4-FFF2-40B4-BE49-F238E27FC236}">
                <a16:creationId xmlns:a16="http://schemas.microsoft.com/office/drawing/2014/main" id="{611D3CB1-34C1-0C26-AE3F-29ECE99603D1}"/>
              </a:ext>
            </a:extLst>
          </p:cNvPr>
          <p:cNvSpPr/>
          <p:nvPr/>
        </p:nvSpPr>
        <p:spPr>
          <a:xfrm>
            <a:off x="4742221" y="4778476"/>
            <a:ext cx="3695700" cy="1499420"/>
          </a:xfrm>
          <a:prstGeom prst="wedgeRoundRectCallout">
            <a:avLst>
              <a:gd name="adj1" fmla="val -33478"/>
              <a:gd name="adj2" fmla="val -75963"/>
              <a:gd name="adj3" fmla="val 16667"/>
            </a:avLst>
          </a:prstGeom>
          <a:solidFill>
            <a:srgbClr val="FF3B3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State information is passed inside each web page.  </a:t>
            </a:r>
          </a:p>
          <a:p>
            <a:pPr algn="ctr"/>
            <a:r>
              <a:rPr lang="en-US" sz="2400" dirty="0"/>
              <a:t>No storage required</a:t>
            </a:r>
          </a:p>
        </p:txBody>
      </p:sp>
    </p:spTree>
    <p:extLst>
      <p:ext uri="{BB962C8B-B14F-4D97-AF65-F5344CB8AC3E}">
        <p14:creationId xmlns:p14="http://schemas.microsoft.com/office/powerpoint/2010/main" val="272586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874223" y="238452"/>
            <a:ext cx="7086600" cy="1143000"/>
          </a:xfrm>
        </p:spPr>
        <p:txBody>
          <a:bodyPr/>
          <a:lstStyle/>
          <a:p>
            <a:r>
              <a:rPr lang="en-US" dirty="0"/>
              <a:t>Hidden Fields within a Form</a:t>
            </a:r>
          </a:p>
        </p:txBody>
      </p:sp>
      <p:sp>
        <p:nvSpPr>
          <p:cNvPr id="111619" name="Rectangle 3"/>
          <p:cNvSpPr>
            <a:spLocks noGrp="1" noChangeArrowheads="1"/>
          </p:cNvSpPr>
          <p:nvPr>
            <p:ph type="body" idx="1"/>
          </p:nvPr>
        </p:nvSpPr>
        <p:spPr>
          <a:xfrm>
            <a:off x="498738" y="1576116"/>
            <a:ext cx="8340462" cy="1066800"/>
          </a:xfrm>
        </p:spPr>
        <p:txBody>
          <a:bodyPr>
            <a:normAutofit fontScale="85000" lnSpcReduction="20000"/>
          </a:bodyPr>
          <a:lstStyle/>
          <a:p>
            <a:pPr>
              <a:defRPr/>
            </a:pPr>
            <a:r>
              <a:rPr lang="en-US" sz="3800" dirty="0">
                <a:latin typeface="Calibri" pitchFamily="34" charset="0"/>
              </a:rPr>
              <a:t>Declare hidden fields within a form:</a:t>
            </a:r>
          </a:p>
          <a:p>
            <a:pPr marL="457200" lvl="1" indent="0">
              <a:spcAft>
                <a:spcPts val="1200"/>
              </a:spcAft>
              <a:buNone/>
              <a:defRPr/>
            </a:pPr>
            <a:r>
              <a:rPr lang="en-US" sz="3100" dirty="0">
                <a:solidFill>
                  <a:srgbClr val="7030A0"/>
                </a:solidFill>
                <a:latin typeface="Calibri" pitchFamily="34" charset="0"/>
              </a:rPr>
              <a:t>&lt;input  type=‘</a:t>
            </a:r>
            <a:r>
              <a:rPr lang="en-US" sz="3300" b="1" dirty="0">
                <a:solidFill>
                  <a:schemeClr val="accent6">
                    <a:lumMod val="75000"/>
                  </a:schemeClr>
                </a:solidFill>
                <a:latin typeface="Calibri" pitchFamily="34" charset="0"/>
              </a:rPr>
              <a:t>hidden</a:t>
            </a:r>
            <a:r>
              <a:rPr lang="en-US" sz="3100" dirty="0">
                <a:solidFill>
                  <a:srgbClr val="7030A0"/>
                </a:solidFill>
                <a:latin typeface="Calibri" pitchFamily="34" charset="0"/>
              </a:rPr>
              <a:t>’  name=‘user’  value=‘username’/&gt;</a:t>
            </a:r>
          </a:p>
          <a:p>
            <a:pPr>
              <a:buFont typeface="Wingdings" pitchFamily="2" charset="2"/>
              <a:buNone/>
              <a:defRPr/>
            </a:pP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4263047" y="4062780"/>
            <a:ext cx="4042753" cy="1753374"/>
          </a:xfrm>
          <a:prstGeom prst="rect">
            <a:avLst/>
          </a:prstGeom>
          <a:noFill/>
          <a:ln w="9525">
            <a:noFill/>
            <a:miter lim="800000"/>
            <a:headEnd/>
            <a:tailEnd/>
          </a:ln>
          <a:effectLst/>
        </p:spPr>
      </p:pic>
      <p:sp>
        <p:nvSpPr>
          <p:cNvPr id="7" name="Oval Callout 6"/>
          <p:cNvSpPr/>
          <p:nvPr/>
        </p:nvSpPr>
        <p:spPr>
          <a:xfrm>
            <a:off x="6017724" y="5968986"/>
            <a:ext cx="1752600" cy="685800"/>
          </a:xfrm>
          <a:prstGeom prst="wedgeEllipseCallout">
            <a:avLst>
              <a:gd name="adj1" fmla="val -40791"/>
              <a:gd name="adj2" fmla="val -76669"/>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ts val="1500"/>
              </a:lnSpc>
            </a:pPr>
            <a:r>
              <a:rPr lang="en-US" altLang="zh-TW" sz="1600" b="1" dirty="0"/>
              <a:t>Send hidden state in a form</a:t>
            </a:r>
            <a:endParaRPr lang="zh-TW" altLang="en-US" sz="1600" b="1" dirty="0"/>
          </a:p>
        </p:txBody>
      </p:sp>
      <p:sp>
        <p:nvSpPr>
          <p:cNvPr id="8" name="Oval Callout 7"/>
          <p:cNvSpPr/>
          <p:nvPr/>
        </p:nvSpPr>
        <p:spPr>
          <a:xfrm>
            <a:off x="5256762" y="3200400"/>
            <a:ext cx="1066800" cy="765048"/>
          </a:xfrm>
          <a:prstGeom prst="wedgeEllipseCallout">
            <a:avLst>
              <a:gd name="adj1" fmla="val 15966"/>
              <a:gd name="adj2" fmla="val 70311"/>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lstStyle/>
          <a:p>
            <a:pPr algn="ctr">
              <a:lnSpc>
                <a:spcPts val="1500"/>
              </a:lnSpc>
            </a:pPr>
            <a:r>
              <a:rPr lang="en-US" altLang="zh-TW" sz="1600" b="1" dirty="0"/>
              <a:t>Retrieve Hidden state</a:t>
            </a:r>
            <a:endParaRPr lang="zh-TW" altLang="en-US" sz="1600" b="1" dirty="0"/>
          </a:p>
        </p:txBody>
      </p:sp>
      <p:sp>
        <p:nvSpPr>
          <p:cNvPr id="2" name="Oval 1"/>
          <p:cNvSpPr/>
          <p:nvPr/>
        </p:nvSpPr>
        <p:spPr>
          <a:xfrm>
            <a:off x="5717840" y="6010818"/>
            <a:ext cx="381000" cy="381000"/>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a:t>
            </a:r>
          </a:p>
        </p:txBody>
      </p:sp>
      <p:sp>
        <p:nvSpPr>
          <p:cNvPr id="10" name="Oval 9"/>
          <p:cNvSpPr/>
          <p:nvPr/>
        </p:nvSpPr>
        <p:spPr>
          <a:xfrm>
            <a:off x="6272964" y="3414864"/>
            <a:ext cx="381000" cy="381000"/>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2</a:t>
            </a:r>
          </a:p>
        </p:txBody>
      </p:sp>
      <p:sp>
        <p:nvSpPr>
          <p:cNvPr id="11" name="Rectangle 3">
            <a:extLst>
              <a:ext uri="{FF2B5EF4-FFF2-40B4-BE49-F238E27FC236}">
                <a16:creationId xmlns:a16="http://schemas.microsoft.com/office/drawing/2014/main" id="{E8E68DAF-7215-40B6-9495-6AA0232B32BF}"/>
              </a:ext>
            </a:extLst>
          </p:cNvPr>
          <p:cNvSpPr txBox="1">
            <a:spLocks noChangeArrowheads="1"/>
          </p:cNvSpPr>
          <p:nvPr/>
        </p:nvSpPr>
        <p:spPr>
          <a:xfrm>
            <a:off x="529962" y="2894217"/>
            <a:ext cx="4042038" cy="228738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defRPr/>
            </a:pPr>
            <a:r>
              <a:rPr lang="en-US" sz="3800" dirty="0">
                <a:latin typeface="Calibri" pitchFamily="34" charset="0"/>
              </a:rPr>
              <a:t>Users will not see this information in the form (unless they view the HTML source)</a:t>
            </a:r>
          </a:p>
          <a:p>
            <a:pPr>
              <a:buFont typeface="Wingdings" pitchFamily="2" charset="2"/>
              <a:buNone/>
              <a:defRPr/>
            </a:pPr>
            <a:endParaRPr lang="en-US" dirty="0"/>
          </a:p>
        </p:txBody>
      </p:sp>
      <p:pic>
        <p:nvPicPr>
          <p:cNvPr id="3" name="Picture 6" descr="http://www.clker.com/cliparts/Z/S/a/z/j/D/highlight-circle-hi.png">
            <a:extLst>
              <a:ext uri="{FF2B5EF4-FFF2-40B4-BE49-F238E27FC236}">
                <a16:creationId xmlns:a16="http://schemas.microsoft.com/office/drawing/2014/main" id="{C7B4F56D-EC34-FCA5-53BA-C8609DCF90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1981200"/>
            <a:ext cx="4953000" cy="733217"/>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6">
            <a:extLst>
              <a:ext uri="{FF2B5EF4-FFF2-40B4-BE49-F238E27FC236}">
                <a16:creationId xmlns:a16="http://schemas.microsoft.com/office/drawing/2014/main" id="{F6E18E00-496E-4BA2-EEFF-6E3441828F65}"/>
              </a:ext>
            </a:extLst>
          </p:cNvPr>
          <p:cNvSpPr/>
          <p:nvPr/>
        </p:nvSpPr>
        <p:spPr>
          <a:xfrm>
            <a:off x="6705600" y="2743200"/>
            <a:ext cx="1752600" cy="685800"/>
          </a:xfrm>
          <a:prstGeom prst="wedgeEllipseCallout">
            <a:avLst>
              <a:gd name="adj1" fmla="val -40791"/>
              <a:gd name="adj2" fmla="val -76669"/>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500"/>
              </a:lnSpc>
            </a:pPr>
            <a:r>
              <a:rPr lang="en-US" altLang="zh-TW" sz="2000" b="1" dirty="0"/>
              <a:t>Basically, a cookie</a:t>
            </a:r>
            <a:endParaRPr lang="zh-TW" altLang="en-US" sz="2000" b="1" dirty="0"/>
          </a:p>
        </p:txBody>
      </p:sp>
    </p:spTree>
    <p:extLst>
      <p:ext uri="{BB962C8B-B14F-4D97-AF65-F5344CB8AC3E}">
        <p14:creationId xmlns:p14="http://schemas.microsoft.com/office/powerpoint/2010/main" val="285342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A6DA958-EE77-4551-A220-E99B93CA29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2261" y="4271969"/>
            <a:ext cx="1194435" cy="1447800"/>
          </a:xfrm>
          <a:prstGeom prst="rect">
            <a:avLst/>
          </a:prstGeom>
        </p:spPr>
      </p:pic>
      <p:pic>
        <p:nvPicPr>
          <p:cNvPr id="15" name="Picture 14">
            <a:extLst>
              <a:ext uri="{FF2B5EF4-FFF2-40B4-BE49-F238E27FC236}">
                <a16:creationId xmlns:a16="http://schemas.microsoft.com/office/drawing/2014/main" id="{0AFACEAC-A956-4557-98AE-5F170E38C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4207" y="4214910"/>
            <a:ext cx="1348068" cy="1625330"/>
          </a:xfrm>
          <a:prstGeom prst="rect">
            <a:avLst/>
          </a:prstGeom>
        </p:spPr>
      </p:pic>
      <p:sp>
        <p:nvSpPr>
          <p:cNvPr id="18" name="Arrow: Curved Left 17">
            <a:extLst>
              <a:ext uri="{FF2B5EF4-FFF2-40B4-BE49-F238E27FC236}">
                <a16:creationId xmlns:a16="http://schemas.microsoft.com/office/drawing/2014/main" id="{09D673A1-ABBD-49DC-8184-C7EEAAA98F6D}"/>
              </a:ext>
            </a:extLst>
          </p:cNvPr>
          <p:cNvSpPr/>
          <p:nvPr/>
        </p:nvSpPr>
        <p:spPr>
          <a:xfrm rot="5400000">
            <a:off x="5369043" y="4102827"/>
            <a:ext cx="731520" cy="353529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Arrow: Curved Down 16">
            <a:extLst>
              <a:ext uri="{FF2B5EF4-FFF2-40B4-BE49-F238E27FC236}">
                <a16:creationId xmlns:a16="http://schemas.microsoft.com/office/drawing/2014/main" id="{750C8E3B-96F4-4427-9090-7180EC7C4BAC}"/>
              </a:ext>
            </a:extLst>
          </p:cNvPr>
          <p:cNvSpPr/>
          <p:nvPr/>
        </p:nvSpPr>
        <p:spPr>
          <a:xfrm rot="232431">
            <a:off x="4032255" y="3566423"/>
            <a:ext cx="3546393"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810" name="Rectangle 2"/>
          <p:cNvSpPr>
            <a:spLocks noGrp="1" noChangeArrowheads="1"/>
          </p:cNvSpPr>
          <p:nvPr>
            <p:ph type="title"/>
          </p:nvPr>
        </p:nvSpPr>
        <p:spPr>
          <a:xfrm>
            <a:off x="1028700" y="79551"/>
            <a:ext cx="7086600" cy="862464"/>
          </a:xfrm>
        </p:spPr>
        <p:txBody>
          <a:bodyPr>
            <a:normAutofit/>
          </a:bodyPr>
          <a:lstStyle/>
          <a:p>
            <a:r>
              <a:rPr lang="en-US" dirty="0"/>
              <a:t>Using Hidden Fields</a:t>
            </a:r>
          </a:p>
        </p:txBody>
      </p:sp>
      <p:sp>
        <p:nvSpPr>
          <p:cNvPr id="6" name="Rectangle 3"/>
          <p:cNvSpPr txBox="1">
            <a:spLocks noChangeArrowheads="1"/>
          </p:cNvSpPr>
          <p:nvPr/>
        </p:nvSpPr>
        <p:spPr>
          <a:xfrm>
            <a:off x="609600" y="914400"/>
            <a:ext cx="8077200" cy="2112564"/>
          </a:xfrm>
          <a:prstGeom prst="rect">
            <a:avLst/>
          </a:prstGeom>
        </p:spPr>
        <p:txBody>
          <a:bodyPr vert="horz" lIns="91440" tIns="45720" rIns="91440" bIns="45720" rtlCol="0">
            <a:normAutofit fontScale="85000" lnSpcReduction="10000"/>
          </a:bodyPr>
          <a:lstStyle/>
          <a:p>
            <a:pPr marR="0" lvl="0" algn="l" defTabSz="914400" rtl="0" eaLnBrk="1" fontAlgn="auto" latinLnBrk="0" hangingPunct="1">
              <a:lnSpc>
                <a:spcPct val="100000"/>
              </a:lnSpc>
              <a:spcBef>
                <a:spcPct val="20000"/>
              </a:spcBef>
              <a:spcAft>
                <a:spcPts val="600"/>
              </a:spcAft>
              <a:buClrTx/>
              <a:buSzTx/>
              <a:tabLst/>
              <a:defRPr/>
            </a:pPr>
            <a:r>
              <a:rPr kumimoji="0" lang="en-US" sz="3200" b="0" i="0" u="none" strike="noStrike" kern="1200" cap="none" spc="0" normalizeH="0" baseline="0" noProof="0" dirty="0">
                <a:ln>
                  <a:noFill/>
                </a:ln>
                <a:solidFill>
                  <a:schemeClr val="tx1"/>
                </a:solidFill>
                <a:effectLst/>
                <a:uLnTx/>
                <a:uFillTx/>
                <a:latin typeface="Calibri" pitchFamily="34" charset="0"/>
                <a:ea typeface="+mn-ea"/>
                <a:cs typeface="+mn-cs"/>
              </a:rPr>
              <a:t>Typically used when we want to </a:t>
            </a:r>
            <a:r>
              <a:rPr kumimoji="0" lang="en-US" sz="3200" b="1" i="0" u="none" strike="noStrike" kern="1200" cap="none" spc="0" normalizeH="0" baseline="0" noProof="0" dirty="0">
                <a:ln>
                  <a:noFill/>
                </a:ln>
                <a:solidFill>
                  <a:schemeClr val="tx1"/>
                </a:solidFill>
                <a:effectLst/>
                <a:uLnTx/>
                <a:uFillTx/>
                <a:latin typeface="Calibri" pitchFamily="34" charset="0"/>
                <a:ea typeface="+mn-ea"/>
                <a:cs typeface="+mn-cs"/>
              </a:rPr>
              <a:t>pass variables</a:t>
            </a:r>
            <a:r>
              <a:rPr kumimoji="0" lang="en-US" sz="3200" b="1" i="0" u="none" strike="noStrike" kern="1200" cap="none" spc="0" normalizeH="0" noProof="0" dirty="0">
                <a:ln>
                  <a:noFill/>
                </a:ln>
                <a:solidFill>
                  <a:schemeClr val="tx1"/>
                </a:solidFill>
                <a:effectLst/>
                <a:uLnTx/>
                <a:uFillTx/>
                <a:latin typeface="Calibri" pitchFamily="34" charset="0"/>
                <a:ea typeface="+mn-ea"/>
                <a:cs typeface="+mn-cs"/>
              </a:rPr>
              <a:t> </a:t>
            </a:r>
            <a:r>
              <a:rPr kumimoji="0" lang="en-US" sz="3200" b="1" i="0" u="none" strike="noStrike" kern="1200" cap="none" spc="0" normalizeH="0" baseline="0" noProof="0" dirty="0">
                <a:ln>
                  <a:noFill/>
                </a:ln>
                <a:solidFill>
                  <a:schemeClr val="tx1"/>
                </a:solidFill>
                <a:effectLst/>
                <a:uLnTx/>
                <a:uFillTx/>
                <a:latin typeface="Calibri" pitchFamily="34" charset="0"/>
                <a:ea typeface="+mn-ea"/>
                <a:cs typeface="+mn-cs"/>
              </a:rPr>
              <a:t>from one form to another </a:t>
            </a:r>
            <a:r>
              <a:rPr kumimoji="0" lang="en-US" sz="3200" b="0" i="0" u="none" strike="noStrike" kern="1200" cap="none" spc="0" normalizeH="0" baseline="0" noProof="0" dirty="0">
                <a:ln>
                  <a:noFill/>
                </a:ln>
                <a:solidFill>
                  <a:schemeClr val="tx1"/>
                </a:solidFill>
                <a:effectLst/>
                <a:uLnTx/>
                <a:uFillTx/>
                <a:latin typeface="Calibri" pitchFamily="34" charset="0"/>
                <a:ea typeface="+mn-ea"/>
                <a:cs typeface="+mn-cs"/>
              </a:rPr>
              <a:t>without making the user to re-type the information repeatedly</a:t>
            </a:r>
          </a:p>
          <a:p>
            <a:pPr marL="860425"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effectLst/>
                <a:uLnTx/>
                <a:uFillTx/>
                <a:latin typeface="Calibri" pitchFamily="34" charset="0"/>
                <a:ea typeface="+mn-ea"/>
                <a:cs typeface="+mn-cs"/>
              </a:rPr>
              <a:t>We can use this feature to maintain state, e.g., remember the user in order to update the shopping cart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6" name="Group 15">
            <a:extLst>
              <a:ext uri="{FF2B5EF4-FFF2-40B4-BE49-F238E27FC236}">
                <a16:creationId xmlns:a16="http://schemas.microsoft.com/office/drawing/2014/main" id="{682B9601-DE60-46D1-9418-BAFF7580F9F0}"/>
              </a:ext>
            </a:extLst>
          </p:cNvPr>
          <p:cNvGrpSpPr/>
          <p:nvPr/>
        </p:nvGrpSpPr>
        <p:grpSpPr>
          <a:xfrm>
            <a:off x="4987849" y="3200400"/>
            <a:ext cx="1332927" cy="914400"/>
            <a:chOff x="648273" y="4419600"/>
            <a:chExt cx="1332927" cy="914400"/>
          </a:xfrm>
        </p:grpSpPr>
        <p:sp>
          <p:nvSpPr>
            <p:cNvPr id="3" name="Rectangle 2">
              <a:extLst>
                <a:ext uri="{FF2B5EF4-FFF2-40B4-BE49-F238E27FC236}">
                  <a16:creationId xmlns:a16="http://schemas.microsoft.com/office/drawing/2014/main" id="{A721CE5E-9BCF-483C-9C2E-5F33716D13CB}"/>
                </a:ext>
              </a:extLst>
            </p:cNvPr>
            <p:cNvSpPr/>
            <p:nvPr/>
          </p:nvSpPr>
          <p:spPr>
            <a:xfrm>
              <a:off x="685800" y="4419600"/>
              <a:ext cx="1295400" cy="9144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58E53CE-2578-4666-91B6-58B7CA742F12}"/>
                </a:ext>
              </a:extLst>
            </p:cNvPr>
            <p:cNvSpPr txBox="1"/>
            <p:nvPr/>
          </p:nvSpPr>
          <p:spPr>
            <a:xfrm>
              <a:off x="648273" y="4435642"/>
              <a:ext cx="685800" cy="276999"/>
            </a:xfrm>
            <a:prstGeom prst="rect">
              <a:avLst/>
            </a:prstGeom>
            <a:noFill/>
          </p:spPr>
          <p:txBody>
            <a:bodyPr wrap="square" rtlCol="0">
              <a:spAutoFit/>
            </a:bodyPr>
            <a:lstStyle/>
            <a:p>
              <a:r>
                <a:rPr lang="en-US" sz="1200" dirty="0"/>
                <a:t>USER:  </a:t>
              </a:r>
            </a:p>
          </p:txBody>
        </p:sp>
        <p:sp>
          <p:nvSpPr>
            <p:cNvPr id="5" name="Rectangle 4">
              <a:extLst>
                <a:ext uri="{FF2B5EF4-FFF2-40B4-BE49-F238E27FC236}">
                  <a16:creationId xmlns:a16="http://schemas.microsoft.com/office/drawing/2014/main" id="{956AC6C3-2586-4992-93C8-3B34EE9F52D4}"/>
                </a:ext>
              </a:extLst>
            </p:cNvPr>
            <p:cNvSpPr/>
            <p:nvPr/>
          </p:nvSpPr>
          <p:spPr>
            <a:xfrm>
              <a:off x="1200437" y="4495800"/>
              <a:ext cx="685800" cy="14759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Emily</a:t>
              </a:r>
            </a:p>
          </p:txBody>
        </p:sp>
        <p:sp>
          <p:nvSpPr>
            <p:cNvPr id="13" name="Rectangle 12">
              <a:extLst>
                <a:ext uri="{FF2B5EF4-FFF2-40B4-BE49-F238E27FC236}">
                  <a16:creationId xmlns:a16="http://schemas.microsoft.com/office/drawing/2014/main" id="{5E9FEFB6-985C-43F5-952A-54CCD1BCFEC2}"/>
                </a:ext>
              </a:extLst>
            </p:cNvPr>
            <p:cNvSpPr/>
            <p:nvPr/>
          </p:nvSpPr>
          <p:spPr>
            <a:xfrm>
              <a:off x="1200437" y="4712641"/>
              <a:ext cx="685800" cy="14759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4" name="Rectangle 13">
              <a:extLst>
                <a:ext uri="{FF2B5EF4-FFF2-40B4-BE49-F238E27FC236}">
                  <a16:creationId xmlns:a16="http://schemas.microsoft.com/office/drawing/2014/main" id="{87E5A337-1E87-447A-B124-40C03AC367D2}"/>
                </a:ext>
              </a:extLst>
            </p:cNvPr>
            <p:cNvSpPr/>
            <p:nvPr/>
          </p:nvSpPr>
          <p:spPr>
            <a:xfrm>
              <a:off x="1200437" y="4958879"/>
              <a:ext cx="685800" cy="14759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pSp>
      <p:grpSp>
        <p:nvGrpSpPr>
          <p:cNvPr id="29" name="Group 28">
            <a:extLst>
              <a:ext uri="{FF2B5EF4-FFF2-40B4-BE49-F238E27FC236}">
                <a16:creationId xmlns:a16="http://schemas.microsoft.com/office/drawing/2014/main" id="{F969A2C9-DDD1-4C83-9375-C834A6AA3CAE}"/>
              </a:ext>
            </a:extLst>
          </p:cNvPr>
          <p:cNvGrpSpPr/>
          <p:nvPr/>
        </p:nvGrpSpPr>
        <p:grpSpPr>
          <a:xfrm>
            <a:off x="5216449" y="5559905"/>
            <a:ext cx="1332927" cy="914400"/>
            <a:chOff x="5480371" y="5714725"/>
            <a:chExt cx="1332927" cy="914400"/>
          </a:xfrm>
        </p:grpSpPr>
        <p:grpSp>
          <p:nvGrpSpPr>
            <p:cNvPr id="21" name="Group 20">
              <a:extLst>
                <a:ext uri="{FF2B5EF4-FFF2-40B4-BE49-F238E27FC236}">
                  <a16:creationId xmlns:a16="http://schemas.microsoft.com/office/drawing/2014/main" id="{4BE5EB4C-3ECD-4551-A1F1-2623A7802AE8}"/>
                </a:ext>
              </a:extLst>
            </p:cNvPr>
            <p:cNvGrpSpPr/>
            <p:nvPr/>
          </p:nvGrpSpPr>
          <p:grpSpPr>
            <a:xfrm>
              <a:off x="5480371" y="5714725"/>
              <a:ext cx="1332927" cy="914400"/>
              <a:chOff x="648273" y="4419600"/>
              <a:chExt cx="1332927" cy="914400"/>
            </a:xfrm>
          </p:grpSpPr>
          <p:sp>
            <p:nvSpPr>
              <p:cNvPr id="22" name="Rectangle 21">
                <a:extLst>
                  <a:ext uri="{FF2B5EF4-FFF2-40B4-BE49-F238E27FC236}">
                    <a16:creationId xmlns:a16="http://schemas.microsoft.com/office/drawing/2014/main" id="{AB111A98-F60D-4370-A236-618C5D5410CA}"/>
                  </a:ext>
                </a:extLst>
              </p:cNvPr>
              <p:cNvSpPr/>
              <p:nvPr/>
            </p:nvSpPr>
            <p:spPr>
              <a:xfrm>
                <a:off x="685800" y="4419600"/>
                <a:ext cx="1295400" cy="9144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B1BA51F-A257-49C6-8A67-9E0CA007B7AF}"/>
                  </a:ext>
                </a:extLst>
              </p:cNvPr>
              <p:cNvSpPr txBox="1"/>
              <p:nvPr/>
            </p:nvSpPr>
            <p:spPr>
              <a:xfrm>
                <a:off x="648273" y="4435642"/>
                <a:ext cx="685800" cy="276999"/>
              </a:xfrm>
              <a:prstGeom prst="rect">
                <a:avLst/>
              </a:prstGeom>
              <a:noFill/>
            </p:spPr>
            <p:txBody>
              <a:bodyPr wrap="square" rtlCol="0">
                <a:spAutoFit/>
              </a:bodyPr>
              <a:lstStyle/>
              <a:p>
                <a:r>
                  <a:rPr lang="en-US" sz="1200" dirty="0">
                    <a:solidFill>
                      <a:srgbClr val="FF0000"/>
                    </a:solidFill>
                  </a:rPr>
                  <a:t>USER:</a:t>
                </a:r>
                <a:r>
                  <a:rPr lang="en-US" sz="1200" dirty="0"/>
                  <a:t>  </a:t>
                </a:r>
              </a:p>
            </p:txBody>
          </p:sp>
          <p:sp>
            <p:nvSpPr>
              <p:cNvPr id="24" name="Rectangle 23">
                <a:extLst>
                  <a:ext uri="{FF2B5EF4-FFF2-40B4-BE49-F238E27FC236}">
                    <a16:creationId xmlns:a16="http://schemas.microsoft.com/office/drawing/2014/main" id="{A44C6427-0324-4E96-977F-7FA925E53894}"/>
                  </a:ext>
                </a:extLst>
              </p:cNvPr>
              <p:cNvSpPr/>
              <p:nvPr/>
            </p:nvSpPr>
            <p:spPr>
              <a:xfrm>
                <a:off x="1200437" y="4495800"/>
                <a:ext cx="685800" cy="147591"/>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0000"/>
                    </a:solidFill>
                  </a:rPr>
                  <a:t>Emily</a:t>
                </a:r>
              </a:p>
            </p:txBody>
          </p:sp>
          <p:sp>
            <p:nvSpPr>
              <p:cNvPr id="25" name="Rectangle 24">
                <a:extLst>
                  <a:ext uri="{FF2B5EF4-FFF2-40B4-BE49-F238E27FC236}">
                    <a16:creationId xmlns:a16="http://schemas.microsoft.com/office/drawing/2014/main" id="{FAB8737F-0284-4F94-8F35-E28A220101D5}"/>
                  </a:ext>
                </a:extLst>
              </p:cNvPr>
              <p:cNvSpPr/>
              <p:nvPr/>
            </p:nvSpPr>
            <p:spPr>
              <a:xfrm>
                <a:off x="1200437" y="4712641"/>
                <a:ext cx="685800" cy="14759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6" name="Rectangle 25">
                <a:extLst>
                  <a:ext uri="{FF2B5EF4-FFF2-40B4-BE49-F238E27FC236}">
                    <a16:creationId xmlns:a16="http://schemas.microsoft.com/office/drawing/2014/main" id="{AAC786DE-9B4E-448E-9628-CF9450C065B4}"/>
                  </a:ext>
                </a:extLst>
              </p:cNvPr>
              <p:cNvSpPr/>
              <p:nvPr/>
            </p:nvSpPr>
            <p:spPr>
              <a:xfrm>
                <a:off x="1199540" y="4945788"/>
                <a:ext cx="685800" cy="14759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pSp>
        <p:sp>
          <p:nvSpPr>
            <p:cNvPr id="27" name="TextBox 26">
              <a:extLst>
                <a:ext uri="{FF2B5EF4-FFF2-40B4-BE49-F238E27FC236}">
                  <a16:creationId xmlns:a16="http://schemas.microsoft.com/office/drawing/2014/main" id="{F466F9ED-1B44-49DF-B480-2EBF61DD6E38}"/>
                </a:ext>
              </a:extLst>
            </p:cNvPr>
            <p:cNvSpPr txBox="1"/>
            <p:nvPr/>
          </p:nvSpPr>
          <p:spPr>
            <a:xfrm>
              <a:off x="5493835" y="5937875"/>
              <a:ext cx="685800" cy="276999"/>
            </a:xfrm>
            <a:prstGeom prst="rect">
              <a:avLst/>
            </a:prstGeom>
            <a:noFill/>
          </p:spPr>
          <p:txBody>
            <a:bodyPr wrap="square" rtlCol="0">
              <a:spAutoFit/>
            </a:bodyPr>
            <a:lstStyle/>
            <a:p>
              <a:r>
                <a:rPr lang="en-US" sz="1200" dirty="0"/>
                <a:t>Item1:  </a:t>
              </a:r>
            </a:p>
          </p:txBody>
        </p:sp>
        <p:sp>
          <p:nvSpPr>
            <p:cNvPr id="28" name="TextBox 27">
              <a:extLst>
                <a:ext uri="{FF2B5EF4-FFF2-40B4-BE49-F238E27FC236}">
                  <a16:creationId xmlns:a16="http://schemas.microsoft.com/office/drawing/2014/main" id="{35266D4D-5E3E-4BDD-905C-B92BE9651D60}"/>
                </a:ext>
              </a:extLst>
            </p:cNvPr>
            <p:cNvSpPr txBox="1"/>
            <p:nvPr/>
          </p:nvSpPr>
          <p:spPr>
            <a:xfrm>
              <a:off x="5480371" y="6181636"/>
              <a:ext cx="685800" cy="276999"/>
            </a:xfrm>
            <a:prstGeom prst="rect">
              <a:avLst/>
            </a:prstGeom>
            <a:noFill/>
          </p:spPr>
          <p:txBody>
            <a:bodyPr wrap="square" rtlCol="0">
              <a:spAutoFit/>
            </a:bodyPr>
            <a:lstStyle/>
            <a:p>
              <a:r>
                <a:rPr lang="en-US" sz="1200" dirty="0"/>
                <a:t>Item2:  </a:t>
              </a:r>
            </a:p>
          </p:txBody>
        </p:sp>
      </p:grpSp>
      <p:sp>
        <p:nvSpPr>
          <p:cNvPr id="19" name="TextBox 18">
            <a:extLst>
              <a:ext uri="{FF2B5EF4-FFF2-40B4-BE49-F238E27FC236}">
                <a16:creationId xmlns:a16="http://schemas.microsoft.com/office/drawing/2014/main" id="{BC3A678B-466E-432F-A6CB-EC7C1CCFA2C2}"/>
              </a:ext>
            </a:extLst>
          </p:cNvPr>
          <p:cNvSpPr txBox="1"/>
          <p:nvPr/>
        </p:nvSpPr>
        <p:spPr>
          <a:xfrm>
            <a:off x="4936964" y="4146172"/>
            <a:ext cx="1524000" cy="483081"/>
          </a:xfrm>
          <a:prstGeom prst="rect">
            <a:avLst/>
          </a:prstGeom>
          <a:noFill/>
        </p:spPr>
        <p:txBody>
          <a:bodyPr wrap="square" rtlCol="0">
            <a:spAutoFit/>
          </a:bodyPr>
          <a:lstStyle/>
          <a:p>
            <a:pPr>
              <a:lnSpc>
                <a:spcPts val="1500"/>
              </a:lnSpc>
            </a:pPr>
            <a:r>
              <a:rPr lang="en-US" sz="1600" dirty="0"/>
              <a:t>FORM 1 to request name</a:t>
            </a:r>
          </a:p>
        </p:txBody>
      </p:sp>
      <p:sp>
        <p:nvSpPr>
          <p:cNvPr id="31" name="TextBox 30">
            <a:extLst>
              <a:ext uri="{FF2B5EF4-FFF2-40B4-BE49-F238E27FC236}">
                <a16:creationId xmlns:a16="http://schemas.microsoft.com/office/drawing/2014/main" id="{3AC67B18-FD42-4BD0-9790-0A423EDB5430}"/>
              </a:ext>
            </a:extLst>
          </p:cNvPr>
          <p:cNvSpPr txBox="1"/>
          <p:nvPr/>
        </p:nvSpPr>
        <p:spPr>
          <a:xfrm>
            <a:off x="5140249" y="5100729"/>
            <a:ext cx="1749576" cy="483081"/>
          </a:xfrm>
          <a:prstGeom prst="rect">
            <a:avLst/>
          </a:prstGeom>
          <a:noFill/>
        </p:spPr>
        <p:txBody>
          <a:bodyPr wrap="square" rtlCol="0">
            <a:spAutoFit/>
          </a:bodyPr>
          <a:lstStyle/>
          <a:p>
            <a:pPr>
              <a:lnSpc>
                <a:spcPts val="1500"/>
              </a:lnSpc>
            </a:pPr>
            <a:r>
              <a:rPr lang="en-US" sz="1600" dirty="0"/>
              <a:t>FORM 2 to request more information</a:t>
            </a:r>
          </a:p>
        </p:txBody>
      </p:sp>
      <p:sp>
        <p:nvSpPr>
          <p:cNvPr id="20" name="Thought Bubble: Cloud 19">
            <a:extLst>
              <a:ext uri="{FF2B5EF4-FFF2-40B4-BE49-F238E27FC236}">
                <a16:creationId xmlns:a16="http://schemas.microsoft.com/office/drawing/2014/main" id="{A96306AA-E380-495F-A54E-A446893EC66B}"/>
              </a:ext>
            </a:extLst>
          </p:cNvPr>
          <p:cNvSpPr/>
          <p:nvPr/>
        </p:nvSpPr>
        <p:spPr>
          <a:xfrm>
            <a:off x="1133026" y="3493440"/>
            <a:ext cx="2092194" cy="1860737"/>
          </a:xfrm>
          <a:prstGeom prst="cloudCallout">
            <a:avLst>
              <a:gd name="adj1" fmla="val 66088"/>
              <a:gd name="adj2" fmla="val 140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509ECF5B-28E7-4261-9985-9BA6896C26AB}"/>
              </a:ext>
            </a:extLst>
          </p:cNvPr>
          <p:cNvGrpSpPr/>
          <p:nvPr/>
        </p:nvGrpSpPr>
        <p:grpSpPr>
          <a:xfrm>
            <a:off x="1469211" y="3879619"/>
            <a:ext cx="1332927" cy="914400"/>
            <a:chOff x="5480371" y="5714725"/>
            <a:chExt cx="1332927" cy="914400"/>
          </a:xfrm>
        </p:grpSpPr>
        <p:grpSp>
          <p:nvGrpSpPr>
            <p:cNvPr id="41" name="Group 40">
              <a:extLst>
                <a:ext uri="{FF2B5EF4-FFF2-40B4-BE49-F238E27FC236}">
                  <a16:creationId xmlns:a16="http://schemas.microsoft.com/office/drawing/2014/main" id="{00018EC7-6A70-415F-8B5D-9710D71FA904}"/>
                </a:ext>
              </a:extLst>
            </p:cNvPr>
            <p:cNvGrpSpPr/>
            <p:nvPr/>
          </p:nvGrpSpPr>
          <p:grpSpPr>
            <a:xfrm>
              <a:off x="5480371" y="5714725"/>
              <a:ext cx="1332927" cy="914400"/>
              <a:chOff x="648273" y="4419600"/>
              <a:chExt cx="1332927" cy="914400"/>
            </a:xfrm>
          </p:grpSpPr>
          <p:sp>
            <p:nvSpPr>
              <p:cNvPr id="44" name="Rectangle 43">
                <a:extLst>
                  <a:ext uri="{FF2B5EF4-FFF2-40B4-BE49-F238E27FC236}">
                    <a16:creationId xmlns:a16="http://schemas.microsoft.com/office/drawing/2014/main" id="{C6B577FA-7039-465D-8EE4-E789EE1F20AE}"/>
                  </a:ext>
                </a:extLst>
              </p:cNvPr>
              <p:cNvSpPr/>
              <p:nvPr/>
            </p:nvSpPr>
            <p:spPr>
              <a:xfrm>
                <a:off x="685800" y="4419600"/>
                <a:ext cx="1295400" cy="9144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2BCC90F6-1348-4554-A264-B51186CD44D7}"/>
                  </a:ext>
                </a:extLst>
              </p:cNvPr>
              <p:cNvSpPr txBox="1"/>
              <p:nvPr/>
            </p:nvSpPr>
            <p:spPr>
              <a:xfrm>
                <a:off x="648273" y="4435642"/>
                <a:ext cx="685800" cy="276999"/>
              </a:xfrm>
              <a:prstGeom prst="rect">
                <a:avLst/>
              </a:prstGeom>
              <a:noFill/>
            </p:spPr>
            <p:txBody>
              <a:bodyPr wrap="square" rtlCol="0">
                <a:spAutoFit/>
              </a:bodyPr>
              <a:lstStyle/>
              <a:p>
                <a:r>
                  <a:rPr lang="en-US" sz="1200" dirty="0"/>
                  <a:t>  </a:t>
                </a:r>
              </a:p>
            </p:txBody>
          </p:sp>
          <p:sp>
            <p:nvSpPr>
              <p:cNvPr id="47" name="Rectangle 46">
                <a:extLst>
                  <a:ext uri="{FF2B5EF4-FFF2-40B4-BE49-F238E27FC236}">
                    <a16:creationId xmlns:a16="http://schemas.microsoft.com/office/drawing/2014/main" id="{7113D0D7-BCDC-41D8-896A-787077BB502F}"/>
                  </a:ext>
                </a:extLst>
              </p:cNvPr>
              <p:cNvSpPr/>
              <p:nvPr/>
            </p:nvSpPr>
            <p:spPr>
              <a:xfrm>
                <a:off x="1200437" y="4712641"/>
                <a:ext cx="685800" cy="14759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48" name="Rectangle 47">
                <a:extLst>
                  <a:ext uri="{FF2B5EF4-FFF2-40B4-BE49-F238E27FC236}">
                    <a16:creationId xmlns:a16="http://schemas.microsoft.com/office/drawing/2014/main" id="{7BFCC66F-7883-43D5-80AF-21E2BAAF5CE3}"/>
                  </a:ext>
                </a:extLst>
              </p:cNvPr>
              <p:cNvSpPr/>
              <p:nvPr/>
            </p:nvSpPr>
            <p:spPr>
              <a:xfrm>
                <a:off x="1199540" y="4945788"/>
                <a:ext cx="685800" cy="14759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grpSp>
        <p:sp>
          <p:nvSpPr>
            <p:cNvPr id="42" name="TextBox 41">
              <a:extLst>
                <a:ext uri="{FF2B5EF4-FFF2-40B4-BE49-F238E27FC236}">
                  <a16:creationId xmlns:a16="http://schemas.microsoft.com/office/drawing/2014/main" id="{38CC48C6-D8EC-43A9-BE41-5B39FBC35840}"/>
                </a:ext>
              </a:extLst>
            </p:cNvPr>
            <p:cNvSpPr txBox="1"/>
            <p:nvPr/>
          </p:nvSpPr>
          <p:spPr>
            <a:xfrm>
              <a:off x="5493835" y="5937875"/>
              <a:ext cx="685800" cy="276999"/>
            </a:xfrm>
            <a:prstGeom prst="rect">
              <a:avLst/>
            </a:prstGeom>
            <a:noFill/>
          </p:spPr>
          <p:txBody>
            <a:bodyPr wrap="square" rtlCol="0">
              <a:spAutoFit/>
            </a:bodyPr>
            <a:lstStyle/>
            <a:p>
              <a:r>
                <a:rPr lang="en-US" sz="1200" dirty="0"/>
                <a:t>Item1:  </a:t>
              </a:r>
            </a:p>
          </p:txBody>
        </p:sp>
        <p:sp>
          <p:nvSpPr>
            <p:cNvPr id="43" name="TextBox 42">
              <a:extLst>
                <a:ext uri="{FF2B5EF4-FFF2-40B4-BE49-F238E27FC236}">
                  <a16:creationId xmlns:a16="http://schemas.microsoft.com/office/drawing/2014/main" id="{E8462700-730A-4325-AB32-CA6437A34244}"/>
                </a:ext>
              </a:extLst>
            </p:cNvPr>
            <p:cNvSpPr txBox="1"/>
            <p:nvPr/>
          </p:nvSpPr>
          <p:spPr>
            <a:xfrm>
              <a:off x="5480371" y="6181636"/>
              <a:ext cx="685800" cy="276999"/>
            </a:xfrm>
            <a:prstGeom prst="rect">
              <a:avLst/>
            </a:prstGeom>
            <a:noFill/>
          </p:spPr>
          <p:txBody>
            <a:bodyPr wrap="square" rtlCol="0">
              <a:spAutoFit/>
            </a:bodyPr>
            <a:lstStyle/>
            <a:p>
              <a:r>
                <a:rPr lang="en-US" sz="1200" dirty="0"/>
                <a:t>Item2:  </a:t>
              </a:r>
            </a:p>
          </p:txBody>
        </p:sp>
      </p:grpSp>
      <p:sp>
        <p:nvSpPr>
          <p:cNvPr id="30" name="TextBox 29">
            <a:extLst>
              <a:ext uri="{FF2B5EF4-FFF2-40B4-BE49-F238E27FC236}">
                <a16:creationId xmlns:a16="http://schemas.microsoft.com/office/drawing/2014/main" id="{F8AE9959-E2E0-4D3B-B8DE-C50A8E4A2AFC}"/>
              </a:ext>
            </a:extLst>
          </p:cNvPr>
          <p:cNvSpPr txBox="1"/>
          <p:nvPr/>
        </p:nvSpPr>
        <p:spPr>
          <a:xfrm>
            <a:off x="3649602" y="5184354"/>
            <a:ext cx="635110" cy="338554"/>
          </a:xfrm>
          <a:prstGeom prst="rect">
            <a:avLst/>
          </a:prstGeom>
          <a:noFill/>
          <a:scene3d>
            <a:camera prst="perspectiveBelow"/>
            <a:lightRig rig="threePt" dir="t"/>
          </a:scene3d>
        </p:spPr>
        <p:txBody>
          <a:bodyPr wrap="none" rtlCol="0">
            <a:spAutoFit/>
          </a:bodyPr>
          <a:lstStyle/>
          <a:p>
            <a:r>
              <a:rPr lang="en-US" sz="1600" dirty="0"/>
              <a:t>Emily</a:t>
            </a:r>
          </a:p>
        </p:txBody>
      </p:sp>
      <p:pic>
        <p:nvPicPr>
          <p:cNvPr id="35" name="Picture 6" descr="http://www.clker.com/cliparts/Z/S/a/z/j/D/highlight-circle-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0249" y="5565439"/>
            <a:ext cx="1490955" cy="29184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a:endCxn id="35" idx="3"/>
          </p:cNvCxnSpPr>
          <p:nvPr/>
        </p:nvCxnSpPr>
        <p:spPr>
          <a:xfrm flipH="1" flipV="1">
            <a:off x="6651714" y="5758849"/>
            <a:ext cx="917608" cy="47579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86190" y="6086093"/>
            <a:ext cx="1329210" cy="369332"/>
          </a:xfrm>
          <a:prstGeom prst="rect">
            <a:avLst/>
          </a:prstGeom>
          <a:noFill/>
        </p:spPr>
        <p:txBody>
          <a:bodyPr wrap="none" rtlCol="0">
            <a:spAutoFit/>
          </a:bodyPr>
          <a:lstStyle/>
          <a:p>
            <a:r>
              <a:rPr lang="en-US" dirty="0"/>
              <a:t>Hidden field</a:t>
            </a:r>
          </a:p>
        </p:txBody>
      </p:sp>
      <p:sp>
        <p:nvSpPr>
          <p:cNvPr id="9" name="Rectangle 8"/>
          <p:cNvSpPr/>
          <p:nvPr/>
        </p:nvSpPr>
        <p:spPr>
          <a:xfrm>
            <a:off x="152400" y="6412468"/>
            <a:ext cx="5027532" cy="369332"/>
          </a:xfrm>
          <a:prstGeom prst="rect">
            <a:avLst/>
          </a:prstGeom>
        </p:spPr>
        <p:txBody>
          <a:bodyPr wrap="square">
            <a:spAutoFit/>
          </a:bodyPr>
          <a:lstStyle/>
          <a:p>
            <a:r>
              <a:rPr lang="en-US" dirty="0"/>
              <a:t>&lt;input  type=‘</a:t>
            </a:r>
            <a:r>
              <a:rPr lang="en-US" dirty="0">
                <a:solidFill>
                  <a:srgbClr val="FF0000"/>
                </a:solidFill>
              </a:rPr>
              <a:t>hidden</a:t>
            </a:r>
            <a:r>
              <a:rPr lang="en-US" dirty="0"/>
              <a:t>’  name=‘user’  value=‘Emily’/&gt;</a:t>
            </a:r>
          </a:p>
        </p:txBody>
      </p:sp>
      <p:pic>
        <p:nvPicPr>
          <p:cNvPr id="2" name="Picture 2" descr="Premium Vector | People playing table tennis illustration">
            <a:extLst>
              <a:ext uri="{FF2B5EF4-FFF2-40B4-BE49-F238E27FC236}">
                <a16:creationId xmlns:a16="http://schemas.microsoft.com/office/drawing/2014/main" id="{01B4E921-B9DF-56A9-026D-910DC23C6871}"/>
              </a:ext>
            </a:extLst>
          </p:cNvPr>
          <p:cNvPicPr>
            <a:picLocks noChangeAspect="1" noChangeArrowheads="1"/>
          </p:cNvPicPr>
          <p:nvPr/>
        </p:nvPicPr>
        <p:blipFill>
          <a:blip r:embed="rId6" cstate="print">
            <a:alphaModFix amt="15000"/>
            <a:extLst>
              <a:ext uri="{28A0092B-C50C-407E-A947-70E740481C1C}">
                <a14:useLocalDpi xmlns:a14="http://schemas.microsoft.com/office/drawing/2010/main" val="0"/>
              </a:ext>
            </a:extLst>
          </a:blip>
          <a:srcRect/>
          <a:stretch>
            <a:fillRect/>
          </a:stretch>
        </p:blipFill>
        <p:spPr bwMode="auto">
          <a:xfrm>
            <a:off x="0" y="-48741"/>
            <a:ext cx="9144000" cy="6992404"/>
          </a:xfrm>
          <a:prstGeom prst="rect">
            <a:avLst/>
          </a:prstGeom>
          <a:solidFill>
            <a:schemeClr val="bg1">
              <a:alpha val="26000"/>
            </a:schemeClr>
          </a:solidFill>
        </p:spPr>
      </p:pic>
      <p:pic>
        <p:nvPicPr>
          <p:cNvPr id="10" name="Picture 6" descr="http://www.clker.com/cliparts/Z/S/a/z/j/D/highlight-circle-hi.png">
            <a:extLst>
              <a:ext uri="{FF2B5EF4-FFF2-40B4-BE49-F238E27FC236}">
                <a16:creationId xmlns:a16="http://schemas.microsoft.com/office/drawing/2014/main" id="{B7884F11-BE3D-B830-7C60-B6CFD92989B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486" y="3212141"/>
            <a:ext cx="1490955" cy="29184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834CE726-F82A-4584-DFE8-0AE0D157CA22}"/>
              </a:ext>
            </a:extLst>
          </p:cNvPr>
          <p:cNvCxnSpPr>
            <a:cxnSpLocks/>
            <a:endCxn id="10" idx="3"/>
          </p:cNvCxnSpPr>
          <p:nvPr/>
        </p:nvCxnSpPr>
        <p:spPr>
          <a:xfrm flipH="1" flipV="1">
            <a:off x="6444441" y="3358062"/>
            <a:ext cx="860508" cy="396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907E75B-167A-4884-8328-868AECBB69C3}"/>
              </a:ext>
            </a:extLst>
          </p:cNvPr>
          <p:cNvSpPr txBox="1"/>
          <p:nvPr/>
        </p:nvSpPr>
        <p:spPr>
          <a:xfrm>
            <a:off x="7258267" y="3209390"/>
            <a:ext cx="1329210" cy="369332"/>
          </a:xfrm>
          <a:prstGeom prst="rect">
            <a:avLst/>
          </a:prstGeom>
          <a:noFill/>
        </p:spPr>
        <p:txBody>
          <a:bodyPr wrap="none" rtlCol="0">
            <a:spAutoFit/>
          </a:bodyPr>
          <a:lstStyle/>
          <a:p>
            <a:r>
              <a:rPr lang="en-US" dirty="0"/>
              <a:t>Hidden field</a:t>
            </a:r>
          </a:p>
        </p:txBody>
      </p:sp>
    </p:spTree>
    <p:extLst>
      <p:ext uri="{BB962C8B-B14F-4D97-AF65-F5344CB8AC3E}">
        <p14:creationId xmlns:p14="http://schemas.microsoft.com/office/powerpoint/2010/main" val="193826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heel(1)">
                                      <p:cBhvr>
                                        <p:cTn id="18" dur="1000"/>
                                        <p:tgtEl>
                                          <p:spTgt spid="35"/>
                                        </p:tgtEl>
                                      </p:cBhvr>
                                    </p:animEffect>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228600" y="373726"/>
            <a:ext cx="8686800" cy="1143000"/>
          </a:xfrm>
        </p:spPr>
        <p:txBody>
          <a:bodyPr>
            <a:normAutofit fontScale="90000"/>
          </a:bodyPr>
          <a:lstStyle/>
          <a:p>
            <a:r>
              <a:rPr lang="en-US" dirty="0"/>
              <a:t>Hidden State:  </a:t>
            </a:r>
            <a:r>
              <a:rPr lang="en-US" sz="4000" dirty="0"/>
              <a:t>Using Extra Path Information</a:t>
            </a:r>
          </a:p>
        </p:txBody>
      </p:sp>
      <p:sp>
        <p:nvSpPr>
          <p:cNvPr id="121859" name="Rectangle 3"/>
          <p:cNvSpPr>
            <a:spLocks noGrp="1" noChangeArrowheads="1"/>
          </p:cNvSpPr>
          <p:nvPr>
            <p:ph type="body" idx="1"/>
          </p:nvPr>
        </p:nvSpPr>
        <p:spPr>
          <a:xfrm>
            <a:off x="304800" y="1828800"/>
            <a:ext cx="8305800" cy="4038601"/>
          </a:xfrm>
        </p:spPr>
        <p:txBody>
          <a:bodyPr>
            <a:normAutofit lnSpcReduction="10000"/>
          </a:bodyPr>
          <a:lstStyle/>
          <a:p>
            <a:pPr>
              <a:spcAft>
                <a:spcPts val="1200"/>
              </a:spcAft>
            </a:pPr>
            <a:r>
              <a:rPr lang="en-US" sz="3200" dirty="0">
                <a:latin typeface="Calibri" pitchFamily="34" charset="0"/>
              </a:rPr>
              <a:t>Path information is stored in the URL </a:t>
            </a:r>
            <a:r>
              <a:rPr lang="en-US" sz="3200" dirty="0" err="1">
                <a:latin typeface="Calibri" pitchFamily="34" charset="0"/>
              </a:rPr>
              <a:t>reques</a:t>
            </a:r>
            <a:endParaRPr lang="en-US" sz="3200" dirty="0">
              <a:latin typeface="Calibri" pitchFamily="34" charset="0"/>
            </a:endParaRPr>
          </a:p>
          <a:p>
            <a:pPr>
              <a:spcAft>
                <a:spcPts val="1200"/>
              </a:spcAft>
            </a:pPr>
            <a:r>
              <a:rPr lang="en-US" sz="3200" dirty="0">
                <a:latin typeface="Calibri" pitchFamily="34" charset="0"/>
              </a:rPr>
              <a:t>Append a session identifier to the URL as a parameter (in Java)</a:t>
            </a:r>
          </a:p>
          <a:p>
            <a:pPr marL="515938" indent="0">
              <a:spcAft>
                <a:spcPts val="1200"/>
              </a:spcAft>
              <a:buNone/>
            </a:pPr>
            <a:r>
              <a:rPr lang="en-US" sz="2400" b="0" i="0" dirty="0">
                <a:solidFill>
                  <a:srgbClr val="001D35"/>
                </a:solidFill>
                <a:effectLst/>
                <a:latin typeface="Courier New" panose="02070309020205020404" pitchFamily="49" charset="0"/>
              </a:rPr>
              <a:t>String </a:t>
            </a:r>
            <a:r>
              <a:rPr lang="en-US" sz="2400" b="0" i="0" dirty="0" err="1">
                <a:solidFill>
                  <a:srgbClr val="001D35"/>
                </a:solidFill>
                <a:effectLst/>
                <a:latin typeface="Courier New" panose="02070309020205020404" pitchFamily="49" charset="0"/>
              </a:rPr>
              <a:t>url</a:t>
            </a:r>
            <a:r>
              <a:rPr lang="en-US" sz="2400" b="0" i="0" dirty="0">
                <a:solidFill>
                  <a:srgbClr val="001D35"/>
                </a:solidFill>
                <a:effectLst/>
                <a:latin typeface="Courier New" panose="02070309020205020404" pitchFamily="49" charset="0"/>
              </a:rPr>
              <a:t> = </a:t>
            </a:r>
            <a:r>
              <a:rPr lang="en-US" sz="2400" b="0" i="0" dirty="0">
                <a:solidFill>
                  <a:srgbClr val="188038"/>
                </a:solidFill>
                <a:effectLst/>
                <a:latin typeface="Courier New" panose="02070309020205020404" pitchFamily="49" charset="0"/>
              </a:rPr>
              <a:t>"https://ucf.edu/</a:t>
            </a:r>
            <a:r>
              <a:rPr lang="en-US" sz="2400" b="0" i="0" dirty="0" err="1">
                <a:solidFill>
                  <a:srgbClr val="188038"/>
                </a:solidFill>
                <a:effectLst/>
                <a:latin typeface="Courier New" panose="02070309020205020404" pitchFamily="49" charset="0"/>
              </a:rPr>
              <a:t>page?</a:t>
            </a:r>
            <a:r>
              <a:rPr lang="en-US" sz="2400" dirty="0" err="1">
                <a:solidFill>
                  <a:srgbClr val="188038"/>
                </a:solidFill>
                <a:latin typeface="Courier New" panose="02070309020205020404" pitchFamily="49" charset="0"/>
              </a:rPr>
              <a:t>userid</a:t>
            </a:r>
            <a:r>
              <a:rPr lang="en-US" sz="2400" b="0" i="0" dirty="0">
                <a:solidFill>
                  <a:srgbClr val="188038"/>
                </a:solidFill>
                <a:effectLst/>
                <a:latin typeface="Courier New" panose="02070309020205020404" pitchFamily="49" charset="0"/>
              </a:rPr>
              <a:t>="</a:t>
            </a:r>
            <a:r>
              <a:rPr lang="en-US" sz="2400" b="0" i="0" dirty="0">
                <a:solidFill>
                  <a:srgbClr val="001D35"/>
                </a:solidFill>
                <a:effectLst/>
                <a:latin typeface="Courier New" panose="02070309020205020404" pitchFamily="49" charset="0"/>
              </a:rPr>
              <a:t> + </a:t>
            </a:r>
            <a:r>
              <a:rPr lang="en-US" sz="2400" b="0" i="0" dirty="0" err="1">
                <a:solidFill>
                  <a:srgbClr val="001D35"/>
                </a:solidFill>
                <a:effectLst/>
                <a:latin typeface="Courier New" panose="02070309020205020404" pitchFamily="49" charset="0"/>
              </a:rPr>
              <a:t>request.getSession</a:t>
            </a:r>
            <a:r>
              <a:rPr lang="en-US" sz="2400" b="0" i="0" dirty="0">
                <a:solidFill>
                  <a:srgbClr val="001D35"/>
                </a:solidFill>
                <a:effectLst/>
                <a:latin typeface="Courier New" panose="02070309020205020404" pitchFamily="49" charset="0"/>
              </a:rPr>
              <a:t>().</a:t>
            </a:r>
            <a:r>
              <a:rPr lang="en-US" sz="2400" b="0" i="0" dirty="0" err="1">
                <a:solidFill>
                  <a:srgbClr val="001D35"/>
                </a:solidFill>
                <a:effectLst/>
                <a:latin typeface="Courier New" panose="02070309020205020404" pitchFamily="49" charset="0"/>
              </a:rPr>
              <a:t>getId</a:t>
            </a:r>
            <a:r>
              <a:rPr lang="en-US" sz="2400" b="0" i="0" dirty="0">
                <a:solidFill>
                  <a:srgbClr val="001D35"/>
                </a:solidFill>
                <a:effectLst/>
                <a:latin typeface="Courier New" panose="02070309020205020404" pitchFamily="49" charset="0"/>
              </a:rPr>
              <a:t>();</a:t>
            </a:r>
            <a:endParaRPr lang="en-US" sz="2400" dirty="0">
              <a:latin typeface="Calibri" pitchFamily="34" charset="0"/>
            </a:endParaRPr>
          </a:p>
          <a:p>
            <a:pPr>
              <a:spcAft>
                <a:spcPts val="1800"/>
              </a:spcAft>
              <a:buFont typeface="Wingdings" pitchFamily="2" charset="2"/>
              <a:buNone/>
            </a:pPr>
            <a:r>
              <a:rPr lang="en-US" dirty="0">
                <a:latin typeface="Calibri" pitchFamily="34" charset="0"/>
              </a:rPr>
              <a:t>	</a:t>
            </a:r>
            <a:endParaRPr lang="en-US" sz="3600" b="1" dirty="0">
              <a:solidFill>
                <a:srgbClr val="0070C0"/>
              </a:solidFill>
              <a:latin typeface="Calibri" pitchFamily="34" charset="0"/>
            </a:endParaRPr>
          </a:p>
          <a:p>
            <a:pPr>
              <a:spcAft>
                <a:spcPts val="1800"/>
              </a:spcAft>
              <a:buFont typeface="Wingdings" pitchFamily="2" charset="2"/>
              <a:buNone/>
            </a:pPr>
            <a:endParaRPr lang="en-US" b="1" dirty="0">
              <a:solidFill>
                <a:srgbClr val="0070C0"/>
              </a:solidFill>
              <a:latin typeface="Calibri" pitchFamily="34" charset="0"/>
            </a:endParaRPr>
          </a:p>
        </p:txBody>
      </p:sp>
      <p:sp>
        <p:nvSpPr>
          <p:cNvPr id="4" name="Oval Callout 3"/>
          <p:cNvSpPr/>
          <p:nvPr/>
        </p:nvSpPr>
        <p:spPr>
          <a:xfrm>
            <a:off x="4575831" y="5029200"/>
            <a:ext cx="1475509" cy="685800"/>
          </a:xfrm>
          <a:prstGeom prst="wedgeEllipseCallout">
            <a:avLst>
              <a:gd name="adj1" fmla="val -48994"/>
              <a:gd name="adj2" fmla="val -100038"/>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ts val="1500"/>
              </a:lnSpc>
            </a:pPr>
            <a:r>
              <a:rPr lang="en-US" altLang="zh-TW" sz="1600" b="1" dirty="0"/>
              <a:t>Extra information</a:t>
            </a:r>
            <a:endParaRPr lang="zh-TW" altLang="en-US" sz="1600" b="1" dirty="0"/>
          </a:p>
        </p:txBody>
      </p:sp>
      <p:sp>
        <p:nvSpPr>
          <p:cNvPr id="8" name="TextBox 7">
            <a:extLst>
              <a:ext uri="{FF2B5EF4-FFF2-40B4-BE49-F238E27FC236}">
                <a16:creationId xmlns:a16="http://schemas.microsoft.com/office/drawing/2014/main" id="{F2297E25-35ED-9ECF-8022-DD6BE27B8B25}"/>
              </a:ext>
            </a:extLst>
          </p:cNvPr>
          <p:cNvSpPr txBox="1"/>
          <p:nvPr/>
        </p:nvSpPr>
        <p:spPr>
          <a:xfrm>
            <a:off x="2590800" y="5070936"/>
            <a:ext cx="1363515" cy="400110"/>
          </a:xfrm>
          <a:prstGeom prst="rect">
            <a:avLst/>
          </a:prstGeom>
          <a:noFill/>
        </p:spPr>
        <p:txBody>
          <a:bodyPr wrap="none" rtlCol="0">
            <a:spAutoFit/>
          </a:bodyPr>
          <a:lstStyle/>
          <a:p>
            <a:r>
              <a:rPr lang="en-US" sz="2000" dirty="0">
                <a:solidFill>
                  <a:schemeClr val="bg1"/>
                </a:solidFill>
              </a:rPr>
              <a:t>URL + (Jeff)</a:t>
            </a:r>
          </a:p>
        </p:txBody>
      </p:sp>
    </p:spTree>
    <p:extLst>
      <p:ext uri="{BB962C8B-B14F-4D97-AF65-F5344CB8AC3E}">
        <p14:creationId xmlns:p14="http://schemas.microsoft.com/office/powerpoint/2010/main" val="232280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228600" y="373726"/>
            <a:ext cx="8686800" cy="1143000"/>
          </a:xfrm>
        </p:spPr>
        <p:txBody>
          <a:bodyPr>
            <a:normAutofit fontScale="90000"/>
          </a:bodyPr>
          <a:lstStyle/>
          <a:p>
            <a:r>
              <a:rPr lang="en-US" dirty="0"/>
              <a:t>Hidden State:  </a:t>
            </a:r>
            <a:r>
              <a:rPr lang="en-US" sz="4000" dirty="0"/>
              <a:t>Using Extra Path Information</a:t>
            </a:r>
          </a:p>
        </p:txBody>
      </p:sp>
      <p:sp>
        <p:nvSpPr>
          <p:cNvPr id="121859" name="Rectangle 3"/>
          <p:cNvSpPr>
            <a:spLocks noGrp="1" noChangeArrowheads="1"/>
          </p:cNvSpPr>
          <p:nvPr>
            <p:ph type="body" idx="1"/>
          </p:nvPr>
        </p:nvSpPr>
        <p:spPr>
          <a:xfrm>
            <a:off x="304800" y="1828800"/>
            <a:ext cx="8305800" cy="4038601"/>
          </a:xfrm>
        </p:spPr>
        <p:txBody>
          <a:bodyPr>
            <a:normAutofit/>
          </a:bodyPr>
          <a:lstStyle/>
          <a:p>
            <a:pPr>
              <a:spcAft>
                <a:spcPts val="1200"/>
              </a:spcAft>
            </a:pPr>
            <a:r>
              <a:rPr lang="en-US" sz="3200" dirty="0">
                <a:latin typeface="Calibri" pitchFamily="34" charset="0"/>
              </a:rPr>
              <a:t>Path information is stored in the URL request:</a:t>
            </a:r>
          </a:p>
          <a:p>
            <a:pPr>
              <a:spcAft>
                <a:spcPts val="1800"/>
              </a:spcAft>
              <a:buFont typeface="Wingdings" pitchFamily="2" charset="2"/>
              <a:buNone/>
            </a:pPr>
            <a:r>
              <a:rPr lang="en-US" dirty="0">
                <a:latin typeface="Calibri" pitchFamily="34" charset="0"/>
              </a:rPr>
              <a:t>	</a:t>
            </a:r>
            <a:r>
              <a:rPr lang="en-US" sz="3600" dirty="0">
                <a:solidFill>
                  <a:srgbClr val="7030A0"/>
                </a:solidFill>
                <a:latin typeface="Calibri" pitchFamily="34" charset="0"/>
              </a:rPr>
              <a:t>http://ucf.edu/index.htm</a:t>
            </a:r>
            <a:r>
              <a:rPr lang="en-US" sz="3600" b="1" dirty="0">
                <a:solidFill>
                  <a:srgbClr val="0070C0"/>
                </a:solidFill>
                <a:latin typeface="Calibri" pitchFamily="34" charset="0"/>
              </a:rPr>
              <a:t>?user=jeffd</a:t>
            </a:r>
          </a:p>
          <a:p>
            <a:pPr>
              <a:spcAft>
                <a:spcPts val="1800"/>
              </a:spcAft>
              <a:buFont typeface="Wingdings" pitchFamily="2" charset="2"/>
              <a:buNone/>
            </a:pPr>
            <a:endParaRPr lang="en-US" b="1" dirty="0">
              <a:solidFill>
                <a:srgbClr val="0070C0"/>
              </a:solidFill>
              <a:latin typeface="Calibri" pitchFamily="34" charset="0"/>
            </a:endParaRPr>
          </a:p>
        </p:txBody>
      </p:sp>
      <p:pic>
        <p:nvPicPr>
          <p:cNvPr id="5" name="Picture 6" descr="http://www.clker.com/cliparts/Z/S/a/z/j/D/highlight-circle-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438401"/>
            <a:ext cx="2548363" cy="990599"/>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6553200" y="3483791"/>
            <a:ext cx="1475509" cy="685800"/>
          </a:xfrm>
          <a:prstGeom prst="wedgeEllipseCallout">
            <a:avLst>
              <a:gd name="adj1" fmla="val -26143"/>
              <a:gd name="adj2" fmla="val -75457"/>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ts val="1500"/>
              </a:lnSpc>
            </a:pPr>
            <a:r>
              <a:rPr lang="en-US" altLang="zh-TW" sz="1600" b="1" dirty="0"/>
              <a:t>Extra information</a:t>
            </a:r>
            <a:endParaRPr lang="zh-TW" altLang="en-US" sz="1600" b="1" dirty="0"/>
          </a:p>
        </p:txBody>
      </p:sp>
      <p:sp>
        <p:nvSpPr>
          <p:cNvPr id="3" name="Rectangle 2">
            <a:extLst>
              <a:ext uri="{FF2B5EF4-FFF2-40B4-BE49-F238E27FC236}">
                <a16:creationId xmlns:a16="http://schemas.microsoft.com/office/drawing/2014/main" id="{4B1A247C-1129-3F22-11C4-802FE885175B}"/>
              </a:ext>
            </a:extLst>
          </p:cNvPr>
          <p:cNvSpPr/>
          <p:nvPr/>
        </p:nvSpPr>
        <p:spPr>
          <a:xfrm>
            <a:off x="2438400" y="3962399"/>
            <a:ext cx="1981200" cy="221707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5BACF34-5E76-D925-65DB-3CBEAB002271}"/>
              </a:ext>
            </a:extLst>
          </p:cNvPr>
          <p:cNvSpPr txBox="1"/>
          <p:nvPr/>
        </p:nvSpPr>
        <p:spPr>
          <a:xfrm>
            <a:off x="2385468" y="3680554"/>
            <a:ext cx="1127942" cy="338554"/>
          </a:xfrm>
          <a:prstGeom prst="rect">
            <a:avLst/>
          </a:prstGeom>
          <a:noFill/>
        </p:spPr>
        <p:txBody>
          <a:bodyPr wrap="square" rtlCol="0">
            <a:spAutoFit/>
          </a:bodyPr>
          <a:lstStyle/>
          <a:p>
            <a:r>
              <a:rPr lang="en-US" sz="1600" dirty="0"/>
              <a:t>HTML page</a:t>
            </a:r>
          </a:p>
        </p:txBody>
      </p:sp>
      <p:sp>
        <p:nvSpPr>
          <p:cNvPr id="8" name="TextBox 7">
            <a:extLst>
              <a:ext uri="{FF2B5EF4-FFF2-40B4-BE49-F238E27FC236}">
                <a16:creationId xmlns:a16="http://schemas.microsoft.com/office/drawing/2014/main" id="{F2297E25-35ED-9ECF-8022-DD6BE27B8B25}"/>
              </a:ext>
            </a:extLst>
          </p:cNvPr>
          <p:cNvSpPr txBox="1"/>
          <p:nvPr/>
        </p:nvSpPr>
        <p:spPr>
          <a:xfrm>
            <a:off x="2590800" y="5070936"/>
            <a:ext cx="1363515" cy="400110"/>
          </a:xfrm>
          <a:prstGeom prst="rect">
            <a:avLst/>
          </a:prstGeom>
          <a:noFill/>
        </p:spPr>
        <p:txBody>
          <a:bodyPr wrap="none" rtlCol="0">
            <a:spAutoFit/>
          </a:bodyPr>
          <a:lstStyle/>
          <a:p>
            <a:r>
              <a:rPr lang="en-US" sz="2000" dirty="0">
                <a:solidFill>
                  <a:schemeClr val="bg1"/>
                </a:solidFill>
              </a:rPr>
              <a:t>URL + (Jeff)</a:t>
            </a:r>
          </a:p>
        </p:txBody>
      </p:sp>
      <p:sp>
        <p:nvSpPr>
          <p:cNvPr id="9" name="Arrow: Down 8">
            <a:extLst>
              <a:ext uri="{FF2B5EF4-FFF2-40B4-BE49-F238E27FC236}">
                <a16:creationId xmlns:a16="http://schemas.microsoft.com/office/drawing/2014/main" id="{98B7004B-EDA3-636E-64B9-4DB3F2DFBDCD}"/>
              </a:ext>
            </a:extLst>
          </p:cNvPr>
          <p:cNvSpPr/>
          <p:nvPr/>
        </p:nvSpPr>
        <p:spPr>
          <a:xfrm rot="1518085">
            <a:off x="3914538" y="3118690"/>
            <a:ext cx="304232" cy="2037407"/>
          </a:xfrm>
          <a:prstGeom prst="downArrow">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716800D-3640-8EB4-891D-28E03CEEC7BD}"/>
              </a:ext>
            </a:extLst>
          </p:cNvPr>
          <p:cNvSpPr txBox="1"/>
          <p:nvPr/>
        </p:nvSpPr>
        <p:spPr>
          <a:xfrm>
            <a:off x="5483107" y="5396065"/>
            <a:ext cx="3316947" cy="1200329"/>
          </a:xfrm>
          <a:prstGeom prst="rect">
            <a:avLst/>
          </a:prstGeom>
          <a:noFill/>
        </p:spPr>
        <p:txBody>
          <a:bodyPr wrap="square">
            <a:spAutoFit/>
          </a:bodyPr>
          <a:lstStyle/>
          <a:p>
            <a:r>
              <a:rPr lang="en-US" dirty="0">
                <a:solidFill>
                  <a:schemeClr val="tx1">
                    <a:lumMod val="50000"/>
                    <a:lumOff val="50000"/>
                  </a:schemeClr>
                </a:solidFill>
              </a:rPr>
              <a:t>There are mechanisms to parse this field in Java.  Check out the </a:t>
            </a:r>
            <a:r>
              <a:rPr lang="en-US" dirty="0" err="1">
                <a:solidFill>
                  <a:schemeClr val="tx1">
                    <a:lumMod val="50000"/>
                    <a:lumOff val="50000"/>
                  </a:schemeClr>
                </a:solidFill>
              </a:rPr>
              <a:t>javax.servlet.http.HttpUtils</a:t>
            </a:r>
            <a:r>
              <a:rPr lang="en-US" dirty="0">
                <a:solidFill>
                  <a:schemeClr val="tx1">
                    <a:lumMod val="50000"/>
                    <a:lumOff val="50000"/>
                  </a:schemeClr>
                </a:solidFill>
              </a:rPr>
              <a:t> </a:t>
            </a:r>
            <a:r>
              <a:rPr lang="en-US" dirty="0" err="1">
                <a:solidFill>
                  <a:schemeClr val="tx1">
                    <a:lumMod val="50000"/>
                    <a:lumOff val="50000"/>
                  </a:schemeClr>
                </a:solidFill>
              </a:rPr>
              <a:t>parserQueryString</a:t>
            </a:r>
            <a:r>
              <a:rPr lang="en-US" dirty="0">
                <a:solidFill>
                  <a:schemeClr val="tx1">
                    <a:lumMod val="50000"/>
                    <a:lumOff val="50000"/>
                  </a:schemeClr>
                </a:solidFill>
              </a:rPr>
              <a:t>() method.</a:t>
            </a:r>
          </a:p>
        </p:txBody>
      </p:sp>
    </p:spTree>
    <p:extLst>
      <p:ext uri="{BB962C8B-B14F-4D97-AF65-F5344CB8AC3E}">
        <p14:creationId xmlns:p14="http://schemas.microsoft.com/office/powerpoint/2010/main" val="392237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76200"/>
            <a:ext cx="8229600" cy="960041"/>
          </a:xfrm>
        </p:spPr>
        <p:txBody>
          <a:bodyPr>
            <a:normAutofit/>
          </a:bodyPr>
          <a:lstStyle/>
          <a:p>
            <a:r>
              <a:rPr lang="en-US" sz="4800" dirty="0"/>
              <a:t>Using Extra Path Information</a:t>
            </a:r>
          </a:p>
        </p:txBody>
      </p:sp>
      <p:sp>
        <p:nvSpPr>
          <p:cNvPr id="120835" name="Rectangle 3"/>
          <p:cNvSpPr>
            <a:spLocks noGrp="1" noChangeArrowheads="1"/>
          </p:cNvSpPr>
          <p:nvPr>
            <p:ph type="body" idx="1"/>
          </p:nvPr>
        </p:nvSpPr>
        <p:spPr>
          <a:xfrm>
            <a:off x="304800" y="1099385"/>
            <a:ext cx="8534400" cy="3073281"/>
          </a:xfrm>
        </p:spPr>
        <p:txBody>
          <a:bodyPr>
            <a:noAutofit/>
          </a:bodyPr>
          <a:lstStyle/>
          <a:p>
            <a:pPr>
              <a:lnSpc>
                <a:spcPts val="2900"/>
              </a:lnSpc>
              <a:spcAft>
                <a:spcPts val="600"/>
              </a:spcAft>
            </a:pPr>
            <a:r>
              <a:rPr lang="en-US" sz="2800" dirty="0">
                <a:latin typeface="Calibri" pitchFamily="34" charset="0"/>
              </a:rPr>
              <a:t>The middle tier can embed an identifier, as extra path information, within a document’s URL</a:t>
            </a:r>
          </a:p>
          <a:p>
            <a:pPr>
              <a:lnSpc>
                <a:spcPts val="2900"/>
              </a:lnSpc>
              <a:spcAft>
                <a:spcPts val="600"/>
              </a:spcAft>
            </a:pPr>
            <a:r>
              <a:rPr lang="en-US" sz="2800" dirty="0">
                <a:latin typeface="Calibri" pitchFamily="34" charset="0"/>
              </a:rPr>
              <a:t>As a user traverses through the site, the dynamically generated html pages can </a:t>
            </a:r>
            <a:r>
              <a:rPr lang="en-US" sz="2800" b="1" dirty="0">
                <a:latin typeface="Calibri" pitchFamily="34" charset="0"/>
              </a:rPr>
              <a:t>pass the identifier from document to document</a:t>
            </a:r>
          </a:p>
          <a:p>
            <a:pPr marL="914400" indent="0">
              <a:lnSpc>
                <a:spcPts val="2900"/>
              </a:lnSpc>
              <a:buNone/>
            </a:pPr>
            <a:r>
              <a:rPr lang="en-US" sz="2800" dirty="0">
                <a:latin typeface="Calibri" pitchFamily="34" charset="0"/>
              </a:rPr>
              <a:t>Thus, we can track the documents requested by the user</a:t>
            </a:r>
          </a:p>
        </p:txBody>
      </p:sp>
      <p:sp>
        <p:nvSpPr>
          <p:cNvPr id="2" name="Rectangle 1"/>
          <p:cNvSpPr/>
          <p:nvPr/>
        </p:nvSpPr>
        <p:spPr>
          <a:xfrm>
            <a:off x="809262" y="4721870"/>
            <a:ext cx="1447800" cy="139863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2652" y="5211961"/>
            <a:ext cx="1361142" cy="369332"/>
          </a:xfrm>
          <a:prstGeom prst="rect">
            <a:avLst/>
          </a:prstGeom>
          <a:noFill/>
        </p:spPr>
        <p:txBody>
          <a:bodyPr wrap="none" rtlCol="0">
            <a:spAutoFit/>
          </a:bodyPr>
          <a:lstStyle/>
          <a:p>
            <a:r>
              <a:rPr lang="en-US" dirty="0">
                <a:solidFill>
                  <a:schemeClr val="bg1"/>
                </a:solidFill>
              </a:rPr>
              <a:t>URL1 + (Kay)</a:t>
            </a:r>
          </a:p>
        </p:txBody>
      </p:sp>
      <p:sp>
        <p:nvSpPr>
          <p:cNvPr id="11" name="TextBox 10"/>
          <p:cNvSpPr txBox="1"/>
          <p:nvPr/>
        </p:nvSpPr>
        <p:spPr>
          <a:xfrm>
            <a:off x="756330" y="4440025"/>
            <a:ext cx="824265" cy="338554"/>
          </a:xfrm>
          <a:prstGeom prst="rect">
            <a:avLst/>
          </a:prstGeom>
          <a:noFill/>
        </p:spPr>
        <p:txBody>
          <a:bodyPr wrap="none" rtlCol="0">
            <a:spAutoFit/>
          </a:bodyPr>
          <a:lstStyle/>
          <a:p>
            <a:r>
              <a:rPr lang="en-US" sz="1600" dirty="0"/>
              <a:t>HTML 1</a:t>
            </a:r>
          </a:p>
        </p:txBody>
      </p:sp>
      <p:grpSp>
        <p:nvGrpSpPr>
          <p:cNvPr id="20" name="Group 19"/>
          <p:cNvGrpSpPr/>
          <p:nvPr/>
        </p:nvGrpSpPr>
        <p:grpSpPr>
          <a:xfrm>
            <a:off x="2231143" y="4438293"/>
            <a:ext cx="6121919" cy="1682215"/>
            <a:chOff x="2511949" y="4724400"/>
            <a:chExt cx="6121919" cy="1682215"/>
          </a:xfrm>
          <a:scene3d>
            <a:camera prst="orthographicFront">
              <a:rot lat="0" lon="0" rev="0"/>
            </a:camera>
            <a:lightRig rig="contrasting" dir="t">
              <a:rot lat="0" lon="0" rev="1500000"/>
            </a:lightRig>
          </a:scene3d>
        </p:grpSpPr>
        <p:sp>
          <p:nvSpPr>
            <p:cNvPr id="6" name="Rectangle 5"/>
            <p:cNvSpPr/>
            <p:nvPr/>
          </p:nvSpPr>
          <p:spPr>
            <a:xfrm>
              <a:off x="4138068" y="5007977"/>
              <a:ext cx="1447800" cy="1398638"/>
            </a:xfrm>
            <a:prstGeom prst="rect">
              <a:avLst/>
            </a:prstGeom>
            <a:solidFill>
              <a:srgbClr val="00B050"/>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191000" y="5498068"/>
              <a:ext cx="1361142" cy="369332"/>
            </a:xfrm>
            <a:prstGeom prst="rect">
              <a:avLst/>
            </a:prstGeom>
            <a:noFill/>
            <a:ln>
              <a:noFill/>
            </a:ln>
            <a:effectLst>
              <a:outerShdw blurRad="149987" dist="250190" dir="8460000" algn="ctr">
                <a:srgbClr val="000000">
                  <a:alpha val="28000"/>
                </a:srgbClr>
              </a:outerShdw>
            </a:effectLst>
            <a:sp3d prstMaterial="metal">
              <a:bevelT w="88900" h="88900"/>
            </a:sp3d>
          </p:spPr>
          <p:txBody>
            <a:bodyPr wrap="none" rtlCol="0">
              <a:spAutoFit/>
            </a:bodyPr>
            <a:lstStyle/>
            <a:p>
              <a:r>
                <a:rPr lang="en-US" dirty="0">
                  <a:solidFill>
                    <a:schemeClr val="bg1"/>
                  </a:solidFill>
                </a:rPr>
                <a:t>URL2 + (Kay)</a:t>
              </a:r>
            </a:p>
          </p:txBody>
        </p:sp>
        <p:sp>
          <p:nvSpPr>
            <p:cNvPr id="8" name="Rectangle 7"/>
            <p:cNvSpPr/>
            <p:nvPr/>
          </p:nvSpPr>
          <p:spPr>
            <a:xfrm>
              <a:off x="7186068" y="5007977"/>
              <a:ext cx="1447800" cy="1386348"/>
            </a:xfrm>
            <a:prstGeom prst="rect">
              <a:avLst/>
            </a:prstGeom>
            <a:solidFill>
              <a:schemeClr val="accent6">
                <a:lumMod val="75000"/>
              </a:schemeClr>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249458" y="5498068"/>
              <a:ext cx="1361142" cy="369332"/>
            </a:xfrm>
            <a:prstGeom prst="rect">
              <a:avLst/>
            </a:prstGeom>
            <a:noFill/>
            <a:ln>
              <a:noFill/>
            </a:ln>
            <a:effectLst>
              <a:outerShdw blurRad="149987" dist="250190" dir="8460000" algn="ctr">
                <a:srgbClr val="000000">
                  <a:alpha val="28000"/>
                </a:srgbClr>
              </a:outerShdw>
            </a:effectLst>
            <a:sp3d prstMaterial="metal">
              <a:bevelT w="88900" h="88900"/>
            </a:sp3d>
          </p:spPr>
          <p:txBody>
            <a:bodyPr wrap="none" rtlCol="0">
              <a:spAutoFit/>
            </a:bodyPr>
            <a:lstStyle/>
            <a:p>
              <a:r>
                <a:rPr lang="en-US" dirty="0">
                  <a:solidFill>
                    <a:schemeClr val="bg1"/>
                  </a:solidFill>
                </a:rPr>
                <a:t>URL3 + (Kay)</a:t>
              </a:r>
            </a:p>
          </p:txBody>
        </p:sp>
        <p:sp>
          <p:nvSpPr>
            <p:cNvPr id="5" name="Rounded Rectangle 4"/>
            <p:cNvSpPr/>
            <p:nvPr/>
          </p:nvSpPr>
          <p:spPr>
            <a:xfrm>
              <a:off x="2957002" y="5372688"/>
              <a:ext cx="800100" cy="656926"/>
            </a:xfrm>
            <a:prstGeom prst="roundRect">
              <a:avLst/>
            </a:prstGeom>
            <a:solidFill>
              <a:srgbClr val="7030A0"/>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Servlet 2</a:t>
              </a:r>
            </a:p>
          </p:txBody>
        </p:sp>
        <p:sp>
          <p:nvSpPr>
            <p:cNvPr id="12" name="Rounded Rectangle 11"/>
            <p:cNvSpPr/>
            <p:nvPr/>
          </p:nvSpPr>
          <p:spPr>
            <a:xfrm>
              <a:off x="5993292" y="5312465"/>
              <a:ext cx="800100" cy="664300"/>
            </a:xfrm>
            <a:prstGeom prst="roundRect">
              <a:avLst/>
            </a:prstGeom>
            <a:solidFill>
              <a:srgbClr val="7030A0"/>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Servlet</a:t>
              </a:r>
            </a:p>
            <a:p>
              <a:pPr algn="ctr"/>
              <a:r>
                <a:rPr lang="en-US" dirty="0"/>
                <a:t>3</a:t>
              </a:r>
            </a:p>
          </p:txBody>
        </p:sp>
        <p:sp>
          <p:nvSpPr>
            <p:cNvPr id="10" name="Right Arrow 9"/>
            <p:cNvSpPr/>
            <p:nvPr/>
          </p:nvSpPr>
          <p:spPr>
            <a:xfrm>
              <a:off x="2511949" y="5600288"/>
              <a:ext cx="455466" cy="256032"/>
            </a:xfrm>
            <a:prstGeom prst="rightArrow">
              <a:avLst/>
            </a:prstGeom>
            <a:solidFill>
              <a:schemeClr val="bg1"/>
            </a:solidFill>
            <a:ln>
              <a:solidFill>
                <a:schemeClr val="tx1"/>
              </a:solid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5554473" y="5573135"/>
              <a:ext cx="455466" cy="256032"/>
            </a:xfrm>
            <a:prstGeom prst="rightArrow">
              <a:avLst/>
            </a:prstGeom>
            <a:solidFill>
              <a:schemeClr val="bg1"/>
            </a:solidFill>
            <a:ln>
              <a:solidFill>
                <a:schemeClr val="tx1"/>
              </a:solid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7"/>
            <p:cNvSpPr txBox="1"/>
            <p:nvPr/>
          </p:nvSpPr>
          <p:spPr>
            <a:xfrm>
              <a:off x="4048349" y="4733003"/>
              <a:ext cx="824265" cy="338554"/>
            </a:xfrm>
            <a:prstGeom prst="rect">
              <a:avLst/>
            </a:prstGeom>
            <a:noFill/>
            <a:ln>
              <a:noFill/>
            </a:ln>
            <a:effectLst>
              <a:outerShdw blurRad="149987" dist="250190" dir="8460000" algn="ctr">
                <a:srgbClr val="000000">
                  <a:alpha val="28000"/>
                </a:srgbClr>
              </a:outerShdw>
            </a:effectLst>
            <a:sp3d prstMaterial="metal">
              <a:bevelT w="88900" h="88900"/>
            </a:sp3d>
          </p:spPr>
          <p:txBody>
            <a:bodyPr wrap="none" rtlCol="0">
              <a:spAutoFit/>
            </a:bodyPr>
            <a:lstStyle/>
            <a:p>
              <a:r>
                <a:rPr lang="en-US" sz="1600" dirty="0"/>
                <a:t>HTML 2</a:t>
              </a:r>
            </a:p>
          </p:txBody>
        </p:sp>
        <p:sp>
          <p:nvSpPr>
            <p:cNvPr id="19" name="TextBox 10"/>
            <p:cNvSpPr txBox="1"/>
            <p:nvPr/>
          </p:nvSpPr>
          <p:spPr>
            <a:xfrm>
              <a:off x="7078329" y="4724400"/>
              <a:ext cx="824265" cy="338554"/>
            </a:xfrm>
            <a:prstGeom prst="rect">
              <a:avLst/>
            </a:prstGeom>
            <a:noFill/>
            <a:ln>
              <a:noFill/>
            </a:ln>
            <a:effectLst>
              <a:outerShdw blurRad="149987" dist="250190" dir="8460000" algn="ctr">
                <a:srgbClr val="000000">
                  <a:alpha val="28000"/>
                </a:srgbClr>
              </a:outerShdw>
            </a:effectLst>
            <a:sp3d prstMaterial="metal">
              <a:bevelT w="88900" h="88900"/>
            </a:sp3d>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t>HTML 3</a:t>
              </a:r>
            </a:p>
          </p:txBody>
        </p:sp>
        <p:sp>
          <p:nvSpPr>
            <p:cNvPr id="14" name="Right Arrow 13"/>
            <p:cNvSpPr/>
            <p:nvPr/>
          </p:nvSpPr>
          <p:spPr>
            <a:xfrm>
              <a:off x="3750274" y="5592914"/>
              <a:ext cx="455466" cy="256032"/>
            </a:xfrm>
            <a:prstGeom prst="rightArrow">
              <a:avLst/>
            </a:prstGeom>
            <a:solidFill>
              <a:schemeClr val="bg1"/>
            </a:solidFill>
            <a:ln>
              <a:solidFill>
                <a:schemeClr val="tx1"/>
              </a:solid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6779873" y="5538836"/>
              <a:ext cx="455466" cy="256032"/>
            </a:xfrm>
            <a:prstGeom prst="rightArrow">
              <a:avLst/>
            </a:prstGeom>
            <a:solidFill>
              <a:schemeClr val="bg1"/>
            </a:solidFill>
            <a:ln>
              <a:solidFill>
                <a:schemeClr val="tx1"/>
              </a:solid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cxnSp>
        <p:nvCxnSpPr>
          <p:cNvPr id="17" name="Straight Arrow Connector 16"/>
          <p:cNvCxnSpPr/>
          <p:nvPr/>
        </p:nvCxnSpPr>
        <p:spPr>
          <a:xfrm flipH="1">
            <a:off x="1852794" y="4971693"/>
            <a:ext cx="152400" cy="278349"/>
          </a:xfrm>
          <a:prstGeom prst="straightConnector1">
            <a:avLst/>
          </a:prstGeom>
          <a:ln w="571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hought Bubble: Cloud 3">
            <a:extLst>
              <a:ext uri="{FF2B5EF4-FFF2-40B4-BE49-F238E27FC236}">
                <a16:creationId xmlns:a16="http://schemas.microsoft.com/office/drawing/2014/main" id="{A00BD595-2BBD-405B-A679-27E008259335}"/>
              </a:ext>
            </a:extLst>
          </p:cNvPr>
          <p:cNvSpPr/>
          <p:nvPr/>
        </p:nvSpPr>
        <p:spPr>
          <a:xfrm>
            <a:off x="2083462" y="3993947"/>
            <a:ext cx="1773800" cy="713129"/>
          </a:xfrm>
          <a:prstGeom prst="cloudCallout">
            <a:avLst>
              <a:gd name="adj1" fmla="val 7286"/>
              <a:gd name="adj2" fmla="val 8929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r>
              <a:rPr lang="en-US" sz="2400" dirty="0">
                <a:solidFill>
                  <a:srgbClr val="FFC000"/>
                </a:solidFill>
              </a:rPr>
              <a:t>From Kay</a:t>
            </a:r>
          </a:p>
        </p:txBody>
      </p:sp>
      <p:sp>
        <p:nvSpPr>
          <p:cNvPr id="23" name="Thought Bubble: Cloud 22">
            <a:extLst>
              <a:ext uri="{FF2B5EF4-FFF2-40B4-BE49-F238E27FC236}">
                <a16:creationId xmlns:a16="http://schemas.microsoft.com/office/drawing/2014/main" id="{42468A13-70E5-46DA-AF5E-1EF31A8D3A21}"/>
              </a:ext>
            </a:extLst>
          </p:cNvPr>
          <p:cNvSpPr/>
          <p:nvPr/>
        </p:nvSpPr>
        <p:spPr>
          <a:xfrm>
            <a:off x="4953000" y="3962400"/>
            <a:ext cx="1773800" cy="713129"/>
          </a:xfrm>
          <a:prstGeom prst="cloudCallout">
            <a:avLst>
              <a:gd name="adj1" fmla="val 7286"/>
              <a:gd name="adj2" fmla="val 8929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r>
              <a:rPr lang="en-US" sz="2400" dirty="0">
                <a:solidFill>
                  <a:srgbClr val="FFC000"/>
                </a:solidFill>
              </a:rPr>
              <a:t>From Kay</a:t>
            </a:r>
          </a:p>
        </p:txBody>
      </p:sp>
      <p:pic>
        <p:nvPicPr>
          <p:cNvPr id="1026" name="Picture 2" descr="IconExperience » G-Collection » Hand Point Right Icon">
            <a:extLst>
              <a:ext uri="{FF2B5EF4-FFF2-40B4-BE49-F238E27FC236}">
                <a16:creationId xmlns:a16="http://schemas.microsoft.com/office/drawing/2014/main" id="{0FA454DF-CE94-937B-1E23-5A0347B45B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388" y="3205866"/>
            <a:ext cx="725883" cy="72588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AC5BD170-196D-8A1F-902F-E39F86B37855}"/>
              </a:ext>
            </a:extLst>
          </p:cNvPr>
          <p:cNvSpPr txBox="1"/>
          <p:nvPr/>
        </p:nvSpPr>
        <p:spPr>
          <a:xfrm>
            <a:off x="533400" y="6307440"/>
            <a:ext cx="8002733" cy="369332"/>
          </a:xfrm>
          <a:prstGeom prst="rect">
            <a:avLst/>
          </a:prstGeom>
          <a:noFill/>
        </p:spPr>
        <p:txBody>
          <a:bodyPr wrap="square">
            <a:spAutoFit/>
          </a:bodyPr>
          <a:lstStyle/>
          <a:p>
            <a:r>
              <a:rPr lang="en-US" dirty="0"/>
              <a:t>This chain of stateful interactions can start with the login page that identify the user.</a:t>
            </a:r>
          </a:p>
        </p:txBody>
      </p:sp>
    </p:spTree>
    <p:extLst>
      <p:ext uri="{BB962C8B-B14F-4D97-AF65-F5344CB8AC3E}">
        <p14:creationId xmlns:p14="http://schemas.microsoft.com/office/powerpoint/2010/main" val="346771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wipe(down)">
                                      <p:cBhvr>
                                        <p:cTn id="7" dur="500"/>
                                        <p:tgtEl>
                                          <p:spTgt spid="120835">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20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20835">
                                            <p:txEl>
                                              <p:pRg st="1" end="1"/>
                                            </p:txEl>
                                          </p:spTgt>
                                        </p:tgtEl>
                                        <p:attrNameLst>
                                          <p:attrName>style.visibility</p:attrName>
                                        </p:attrNameLst>
                                      </p:cBhvr>
                                      <p:to>
                                        <p:strVal val="visible"/>
                                      </p:to>
                                    </p:set>
                                    <p:animEffect transition="in" filter="wipe(down)">
                                      <p:cBhvr>
                                        <p:cTn id="16" dur="500"/>
                                        <p:tgtEl>
                                          <p:spTgt spid="120835">
                                            <p:txEl>
                                              <p:pRg st="1" end="1"/>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1000"/>
                                        <p:tgtEl>
                                          <p:spTgt spid="20"/>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wipe(left)">
                                      <p:cBhvr>
                                        <p:cTn id="33" dur="500"/>
                                        <p:tgtEl>
                                          <p:spTgt spid="1026"/>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120835">
                                            <p:txEl>
                                              <p:pRg st="2" end="2"/>
                                            </p:txEl>
                                          </p:spTgt>
                                        </p:tgtEl>
                                        <p:attrNameLst>
                                          <p:attrName>style.visibility</p:attrName>
                                        </p:attrNameLst>
                                      </p:cBhvr>
                                      <p:to>
                                        <p:strVal val="visible"/>
                                      </p:to>
                                    </p:set>
                                    <p:animEffect transition="in" filter="wipe(down)">
                                      <p:cBhvr>
                                        <p:cTn id="37" dur="500"/>
                                        <p:tgtEl>
                                          <p:spTgt spid="1208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207975"/>
            <a:ext cx="8229600" cy="762000"/>
          </a:xfrm>
        </p:spPr>
        <p:txBody>
          <a:bodyPr>
            <a:normAutofit/>
          </a:bodyPr>
          <a:lstStyle/>
          <a:p>
            <a:r>
              <a:rPr lang="en-US" dirty="0"/>
              <a:t>Java Server Pages (JSP)</a:t>
            </a:r>
          </a:p>
        </p:txBody>
      </p:sp>
      <p:sp>
        <p:nvSpPr>
          <p:cNvPr id="3" name="Rectangle 2">
            <a:extLst>
              <a:ext uri="{FF2B5EF4-FFF2-40B4-BE49-F238E27FC236}">
                <a16:creationId xmlns:a16="http://schemas.microsoft.com/office/drawing/2014/main" id="{3BFF3429-0A6D-41EA-BA24-916DD76B672F}"/>
              </a:ext>
            </a:extLst>
          </p:cNvPr>
          <p:cNvSpPr/>
          <p:nvPr/>
        </p:nvSpPr>
        <p:spPr>
          <a:xfrm>
            <a:off x="515835" y="1143000"/>
            <a:ext cx="4343400" cy="3465564"/>
          </a:xfrm>
          <a:prstGeom prst="rect">
            <a:avLst/>
          </a:prstGeom>
        </p:spPr>
        <p:txBody>
          <a:bodyPr wrap="square">
            <a:spAutoFit/>
          </a:bodyPr>
          <a:lstStyle/>
          <a:p>
            <a:pPr>
              <a:lnSpc>
                <a:spcPct val="90000"/>
              </a:lnSpc>
              <a:spcAft>
                <a:spcPts val="300"/>
              </a:spcAft>
              <a:buFont typeface="Wingdings" pitchFamily="2" charset="2"/>
              <a:buNone/>
              <a:defRPr/>
            </a:pPr>
            <a:r>
              <a:rPr lang="en-US" sz="1400" dirty="0">
                <a:solidFill>
                  <a:srgbClr val="002060"/>
                </a:solidFill>
                <a:latin typeface="Calibri" pitchFamily="34" charset="0"/>
              </a:rPr>
              <a:t>public class </a:t>
            </a:r>
            <a:r>
              <a:rPr lang="en-US" sz="1400" dirty="0" err="1">
                <a:solidFill>
                  <a:srgbClr val="002060"/>
                </a:solidFill>
                <a:latin typeface="Calibri" pitchFamily="34" charset="0"/>
              </a:rPr>
              <a:t>ReadUserName</a:t>
            </a:r>
            <a:r>
              <a:rPr lang="en-US" sz="1400" dirty="0">
                <a:solidFill>
                  <a:srgbClr val="002060"/>
                </a:solidFill>
                <a:latin typeface="Calibri" pitchFamily="34" charset="0"/>
              </a:rPr>
              <a:t> extends </a:t>
            </a:r>
            <a:r>
              <a:rPr lang="en-US" sz="1400" dirty="0" err="1">
                <a:solidFill>
                  <a:srgbClr val="002060"/>
                </a:solidFill>
                <a:latin typeface="Calibri" pitchFamily="34" charset="0"/>
              </a:rPr>
              <a:t>HttpServlet</a:t>
            </a:r>
            <a:r>
              <a:rPr lang="en-US" sz="1400" dirty="0">
                <a:solidFill>
                  <a:srgbClr val="002060"/>
                </a:solidFill>
                <a:latin typeface="Calibri" pitchFamily="34" charset="0"/>
              </a:rPr>
              <a:t> {</a:t>
            </a:r>
          </a:p>
          <a:p>
            <a:pPr>
              <a:lnSpc>
                <a:spcPct val="90000"/>
              </a:lnSpc>
              <a:buFont typeface="Wingdings" pitchFamily="2" charset="2"/>
              <a:buNone/>
              <a:defRPr/>
            </a:pPr>
            <a:r>
              <a:rPr lang="en-US" sz="1400" dirty="0">
                <a:solidFill>
                  <a:srgbClr val="002060"/>
                </a:solidFill>
                <a:latin typeface="Calibri" pitchFamily="34" charset="0"/>
              </a:rPr>
              <a:t>   public void </a:t>
            </a:r>
            <a:r>
              <a:rPr lang="en-US" sz="1400" dirty="0" err="1">
                <a:solidFill>
                  <a:schemeClr val="accent6">
                    <a:lumMod val="75000"/>
                  </a:schemeClr>
                </a:solidFill>
                <a:latin typeface="Calibri" pitchFamily="34" charset="0"/>
              </a:rPr>
              <a:t>doGet</a:t>
            </a:r>
            <a:r>
              <a:rPr lang="en-US" sz="1400" dirty="0">
                <a:solidFill>
                  <a:srgbClr val="002060"/>
                </a:solidFill>
                <a:latin typeface="Calibri" pitchFamily="34" charset="0"/>
              </a:rPr>
              <a:t>(</a:t>
            </a:r>
            <a:r>
              <a:rPr lang="en-US" sz="1400" dirty="0" err="1">
                <a:solidFill>
                  <a:srgbClr val="002060"/>
                </a:solidFill>
                <a:latin typeface="Calibri" pitchFamily="34" charset="0"/>
              </a:rPr>
              <a:t>HttpServletRequest</a:t>
            </a:r>
            <a:r>
              <a:rPr lang="en-US" sz="1400" dirty="0">
                <a:solidFill>
                  <a:srgbClr val="002060"/>
                </a:solidFill>
                <a:latin typeface="Calibri" pitchFamily="34" charset="0"/>
              </a:rPr>
              <a:t> request,</a:t>
            </a:r>
          </a:p>
          <a:p>
            <a:pPr>
              <a:lnSpc>
                <a:spcPct val="90000"/>
              </a:lnSpc>
              <a:buFont typeface="Wingdings" pitchFamily="2" charset="2"/>
              <a:buNone/>
              <a:defRPr/>
            </a:pPr>
            <a:r>
              <a:rPr lang="en-US" sz="1400" dirty="0">
                <a:solidFill>
                  <a:srgbClr val="002060"/>
                </a:solidFill>
                <a:latin typeface="Calibri" pitchFamily="34" charset="0"/>
              </a:rPr>
              <a:t>	             </a:t>
            </a:r>
            <a:r>
              <a:rPr lang="en-US" sz="1400" dirty="0" err="1">
                <a:solidFill>
                  <a:srgbClr val="002060"/>
                </a:solidFill>
                <a:latin typeface="Calibri" pitchFamily="34" charset="0"/>
              </a:rPr>
              <a:t>HttpSevletResponse</a:t>
            </a:r>
            <a:r>
              <a:rPr lang="en-US" sz="1400" dirty="0">
                <a:solidFill>
                  <a:srgbClr val="002060"/>
                </a:solidFill>
                <a:latin typeface="Calibri" pitchFamily="34" charset="0"/>
              </a:rPr>
              <a:t> response)</a:t>
            </a:r>
          </a:p>
          <a:p>
            <a:pPr>
              <a:lnSpc>
                <a:spcPct val="90000"/>
              </a:lnSpc>
              <a:buFont typeface="Wingdings" pitchFamily="2" charset="2"/>
              <a:buNone/>
              <a:defRPr/>
            </a:pPr>
            <a:r>
              <a:rPr lang="en-US" sz="1400" dirty="0">
                <a:solidFill>
                  <a:srgbClr val="002060"/>
                </a:solidFill>
                <a:latin typeface="Calibri" pitchFamily="34" charset="0"/>
              </a:rPr>
              <a:t>      throws </a:t>
            </a:r>
            <a:r>
              <a:rPr lang="en-US" sz="1400" dirty="0" err="1">
                <a:solidFill>
                  <a:srgbClr val="002060"/>
                </a:solidFill>
                <a:latin typeface="Calibri" pitchFamily="34" charset="0"/>
              </a:rPr>
              <a:t>ServletException</a:t>
            </a:r>
            <a:r>
              <a:rPr lang="en-US" sz="1400" dirty="0">
                <a:solidFill>
                  <a:srgbClr val="002060"/>
                </a:solidFill>
                <a:latin typeface="Calibri" pitchFamily="34" charset="0"/>
              </a:rPr>
              <a:t>, </a:t>
            </a:r>
            <a:r>
              <a:rPr lang="en-US" sz="1400" dirty="0" err="1">
                <a:solidFill>
                  <a:srgbClr val="002060"/>
                </a:solidFill>
                <a:latin typeface="Calibri" pitchFamily="34" charset="0"/>
              </a:rPr>
              <a:t>IOException</a:t>
            </a:r>
            <a:r>
              <a:rPr lang="en-US" sz="1400" dirty="0">
                <a:solidFill>
                  <a:srgbClr val="002060"/>
                </a:solidFill>
                <a:latin typeface="Calibri" pitchFamily="34" charset="0"/>
              </a:rPr>
              <a:t> {</a:t>
            </a:r>
          </a:p>
          <a:p>
            <a:pPr>
              <a:lnSpc>
                <a:spcPct val="90000"/>
              </a:lnSpc>
              <a:buFont typeface="Wingdings" pitchFamily="2" charset="2"/>
              <a:buNone/>
              <a:defRPr/>
            </a:pPr>
            <a:r>
              <a:rPr lang="en-US" sz="1400" dirty="0">
                <a:solidFill>
                  <a:srgbClr val="002060"/>
                </a:solidFill>
                <a:latin typeface="Calibri" pitchFamily="34" charset="0"/>
              </a:rPr>
              <a:t>         </a:t>
            </a:r>
            <a:r>
              <a:rPr lang="en-US" sz="1400" dirty="0" err="1">
                <a:solidFill>
                  <a:srgbClr val="7030A0"/>
                </a:solidFill>
                <a:latin typeface="Calibri" pitchFamily="34" charset="0"/>
              </a:rPr>
              <a:t>reponse.setContentType</a:t>
            </a:r>
            <a:r>
              <a:rPr lang="en-US" sz="1400" dirty="0">
                <a:solidFill>
                  <a:srgbClr val="7030A0"/>
                </a:solidFill>
                <a:latin typeface="Calibri" pitchFamily="34" charset="0"/>
              </a:rPr>
              <a:t>(“text/html”);</a:t>
            </a:r>
          </a:p>
          <a:p>
            <a:pPr>
              <a:lnSpc>
                <a:spcPct val="90000"/>
              </a:lnSpc>
              <a:buFont typeface="Wingdings" pitchFamily="2" charset="2"/>
              <a:buNone/>
              <a:defRPr/>
            </a:pPr>
            <a:r>
              <a:rPr lang="en-US" sz="1400" b="1" dirty="0">
                <a:solidFill>
                  <a:srgbClr val="7030A0"/>
                </a:solidFill>
                <a:latin typeface="Calibri" pitchFamily="34" charset="0"/>
              </a:rPr>
              <a:t>      </a:t>
            </a:r>
            <a:r>
              <a:rPr lang="en-US" sz="1400" b="1" dirty="0" err="1">
                <a:solidFill>
                  <a:srgbClr val="7030A0"/>
                </a:solidFill>
                <a:latin typeface="Calibri" pitchFamily="34" charset="0"/>
              </a:rPr>
              <a:t>PrintWriter</a:t>
            </a:r>
            <a:r>
              <a:rPr lang="en-US" sz="1400" b="1" dirty="0">
                <a:solidFill>
                  <a:srgbClr val="7030A0"/>
                </a:solidFill>
                <a:latin typeface="Calibri" pitchFamily="34" charset="0"/>
              </a:rPr>
              <a:t> out </a:t>
            </a:r>
            <a:r>
              <a:rPr lang="en-US" sz="1400" dirty="0">
                <a:solidFill>
                  <a:srgbClr val="7030A0"/>
                </a:solidFill>
                <a:latin typeface="Calibri" pitchFamily="34" charset="0"/>
              </a:rPr>
              <a:t>= </a:t>
            </a:r>
            <a:r>
              <a:rPr lang="en-US" sz="1400" dirty="0" err="1">
                <a:solidFill>
                  <a:srgbClr val="7030A0"/>
                </a:solidFill>
                <a:latin typeface="Calibri" pitchFamily="34" charset="0"/>
              </a:rPr>
              <a:t>response.getWriter</a:t>
            </a:r>
            <a:r>
              <a:rPr lang="en-US" sz="1400" dirty="0">
                <a:solidFill>
                  <a:srgbClr val="7030A0"/>
                </a:solidFill>
                <a:latin typeface="Calibri" pitchFamily="34" charset="0"/>
              </a:rPr>
              <a:t>();</a:t>
            </a:r>
          </a:p>
          <a:p>
            <a:pPr>
              <a:lnSpc>
                <a:spcPct val="90000"/>
              </a:lnSpc>
              <a:buFont typeface="Wingdings" pitchFamily="2" charset="2"/>
              <a:buNone/>
              <a:defRPr/>
            </a:pPr>
            <a:r>
              <a:rPr lang="en-US" sz="1400" dirty="0">
                <a:solidFill>
                  <a:srgbClr val="7030A0"/>
                </a:solidFill>
                <a:latin typeface="Calibri" pitchFamily="34" charset="0"/>
              </a:rPr>
              <a:t>      </a:t>
            </a:r>
            <a:r>
              <a:rPr lang="en-US" sz="1400" dirty="0" err="1">
                <a:solidFill>
                  <a:srgbClr val="7030A0"/>
                </a:solidFill>
                <a:latin typeface="Calibri" pitchFamily="34" charset="0"/>
              </a:rPr>
              <a:t>out.println</a:t>
            </a:r>
            <a:r>
              <a:rPr lang="en-US" sz="1400" dirty="0">
                <a:solidFill>
                  <a:srgbClr val="7030A0"/>
                </a:solidFill>
                <a:latin typeface="Calibri" pitchFamily="34" charset="0"/>
              </a:rPr>
              <a:t>(“&lt;HTML&gt;&lt;BODY&gt;\n &lt;UL&gt; \n” +</a:t>
            </a:r>
          </a:p>
          <a:p>
            <a:pPr>
              <a:lnSpc>
                <a:spcPct val="90000"/>
              </a:lnSpc>
              <a:buFont typeface="Wingdings" pitchFamily="2" charset="2"/>
              <a:buNone/>
              <a:defRPr/>
            </a:pPr>
            <a:r>
              <a:rPr lang="en-US" sz="1400" dirty="0">
                <a:solidFill>
                  <a:srgbClr val="7030A0"/>
                </a:solidFill>
                <a:latin typeface="Calibri" pitchFamily="34" charset="0"/>
              </a:rPr>
              <a:t>         “&lt;LI&gt;” + </a:t>
            </a:r>
            <a:r>
              <a:rPr lang="en-US" sz="1400" dirty="0" err="1">
                <a:solidFill>
                  <a:srgbClr val="7030A0"/>
                </a:solidFill>
                <a:latin typeface="Calibri" pitchFamily="34" charset="0"/>
              </a:rPr>
              <a:t>request.getParameter</a:t>
            </a:r>
            <a:r>
              <a:rPr lang="en-US" sz="1400" dirty="0">
                <a:solidFill>
                  <a:srgbClr val="7030A0"/>
                </a:solidFill>
                <a:latin typeface="Calibri" pitchFamily="34" charset="0"/>
              </a:rPr>
              <a:t>(“</a:t>
            </a:r>
            <a:r>
              <a:rPr lang="en-US" sz="1400" dirty="0" err="1">
                <a:solidFill>
                  <a:srgbClr val="7030A0"/>
                </a:solidFill>
                <a:latin typeface="Calibri" pitchFamily="34" charset="0"/>
              </a:rPr>
              <a:t>userid</a:t>
            </a:r>
            <a:r>
              <a:rPr lang="en-US" sz="1400" dirty="0">
                <a:solidFill>
                  <a:srgbClr val="7030A0"/>
                </a:solidFill>
                <a:latin typeface="Calibri" pitchFamily="34" charset="0"/>
              </a:rPr>
              <a:t>”) + “\n” +</a:t>
            </a:r>
          </a:p>
          <a:p>
            <a:pPr>
              <a:lnSpc>
                <a:spcPct val="90000"/>
              </a:lnSpc>
              <a:buFont typeface="Wingdings" pitchFamily="2" charset="2"/>
              <a:buNone/>
              <a:defRPr/>
            </a:pPr>
            <a:r>
              <a:rPr lang="en-US" sz="1400" dirty="0">
                <a:solidFill>
                  <a:srgbClr val="7030A0"/>
                </a:solidFill>
                <a:latin typeface="Calibri" pitchFamily="34" charset="0"/>
              </a:rPr>
              <a:t>         “&lt;LI&gt;” + </a:t>
            </a:r>
            <a:r>
              <a:rPr lang="en-US" sz="1400" dirty="0" err="1">
                <a:solidFill>
                  <a:srgbClr val="7030A0"/>
                </a:solidFill>
                <a:latin typeface="Calibri" pitchFamily="34" charset="0"/>
              </a:rPr>
              <a:t>request.getParameter</a:t>
            </a:r>
            <a:r>
              <a:rPr lang="en-US" sz="1400" dirty="0">
                <a:solidFill>
                  <a:srgbClr val="7030A0"/>
                </a:solidFill>
                <a:latin typeface="Calibri" pitchFamily="34" charset="0"/>
              </a:rPr>
              <a:t>(“password”) + “\n” +</a:t>
            </a:r>
          </a:p>
          <a:p>
            <a:pPr>
              <a:lnSpc>
                <a:spcPct val="90000"/>
              </a:lnSpc>
              <a:buFont typeface="Wingdings" pitchFamily="2" charset="2"/>
              <a:buNone/>
              <a:defRPr/>
            </a:pPr>
            <a:r>
              <a:rPr lang="en-US" sz="1400" dirty="0">
                <a:solidFill>
                  <a:srgbClr val="7030A0"/>
                </a:solidFill>
                <a:latin typeface="Calibri" pitchFamily="34" charset="0"/>
              </a:rPr>
              <a:t>           &lt;UL&gt;\n&lt;BODY&gt;&lt;/HTML&gt;”);</a:t>
            </a:r>
          </a:p>
          <a:p>
            <a:pPr>
              <a:lnSpc>
                <a:spcPct val="90000"/>
              </a:lnSpc>
              <a:spcAft>
                <a:spcPts val="300"/>
              </a:spcAft>
              <a:buFont typeface="Wingdings" pitchFamily="2" charset="2"/>
              <a:buNone/>
              <a:defRPr/>
            </a:pPr>
            <a:r>
              <a:rPr lang="en-US" sz="1400" dirty="0">
                <a:solidFill>
                  <a:srgbClr val="002060"/>
                </a:solidFill>
                <a:latin typeface="Calibri" pitchFamily="34" charset="0"/>
              </a:rPr>
              <a:t>	}</a:t>
            </a:r>
          </a:p>
          <a:p>
            <a:pPr>
              <a:lnSpc>
                <a:spcPct val="90000"/>
              </a:lnSpc>
              <a:buFont typeface="Wingdings" pitchFamily="2" charset="2"/>
              <a:buNone/>
              <a:defRPr/>
            </a:pPr>
            <a:r>
              <a:rPr lang="en-US" sz="1400" dirty="0">
                <a:solidFill>
                  <a:srgbClr val="002060"/>
                </a:solidFill>
                <a:latin typeface="Calibri" pitchFamily="34" charset="0"/>
              </a:rPr>
              <a:t>       public void </a:t>
            </a:r>
            <a:r>
              <a:rPr lang="en-US" sz="1400" dirty="0" err="1">
                <a:solidFill>
                  <a:schemeClr val="accent6">
                    <a:lumMod val="75000"/>
                  </a:schemeClr>
                </a:solidFill>
                <a:latin typeface="Calibri" pitchFamily="34" charset="0"/>
              </a:rPr>
              <a:t>doPost</a:t>
            </a:r>
            <a:r>
              <a:rPr lang="en-US" sz="1400" dirty="0">
                <a:solidFill>
                  <a:srgbClr val="002060"/>
                </a:solidFill>
                <a:latin typeface="Calibri" pitchFamily="34" charset="0"/>
              </a:rPr>
              <a:t>(</a:t>
            </a:r>
            <a:r>
              <a:rPr lang="en-US" sz="1400" dirty="0" err="1">
                <a:solidFill>
                  <a:srgbClr val="002060"/>
                </a:solidFill>
                <a:latin typeface="Calibri" pitchFamily="34" charset="0"/>
              </a:rPr>
              <a:t>HttpServletRequest</a:t>
            </a:r>
            <a:r>
              <a:rPr lang="en-US" sz="1400" dirty="0">
                <a:solidFill>
                  <a:srgbClr val="002060"/>
                </a:solidFill>
                <a:latin typeface="Calibri" pitchFamily="34" charset="0"/>
              </a:rPr>
              <a:t> request,</a:t>
            </a:r>
          </a:p>
          <a:p>
            <a:pPr>
              <a:lnSpc>
                <a:spcPct val="90000"/>
              </a:lnSpc>
              <a:buFont typeface="Wingdings" pitchFamily="2" charset="2"/>
              <a:buNone/>
              <a:defRPr/>
            </a:pPr>
            <a:r>
              <a:rPr lang="en-US" sz="1400" dirty="0">
                <a:solidFill>
                  <a:srgbClr val="002060"/>
                </a:solidFill>
                <a:latin typeface="Calibri" pitchFamily="34" charset="0"/>
              </a:rPr>
              <a:t>	                   </a:t>
            </a:r>
            <a:r>
              <a:rPr lang="en-US" sz="1400" dirty="0" err="1">
                <a:solidFill>
                  <a:srgbClr val="002060"/>
                </a:solidFill>
                <a:latin typeface="Calibri" pitchFamily="34" charset="0"/>
              </a:rPr>
              <a:t>HttpSevletResponse</a:t>
            </a:r>
            <a:r>
              <a:rPr lang="en-US" sz="1400" dirty="0">
                <a:solidFill>
                  <a:srgbClr val="002060"/>
                </a:solidFill>
                <a:latin typeface="Calibri" pitchFamily="34" charset="0"/>
              </a:rPr>
              <a:t> response)</a:t>
            </a:r>
          </a:p>
          <a:p>
            <a:pPr>
              <a:lnSpc>
                <a:spcPct val="90000"/>
              </a:lnSpc>
              <a:buFont typeface="Wingdings" pitchFamily="2" charset="2"/>
              <a:buNone/>
              <a:defRPr/>
            </a:pPr>
            <a:r>
              <a:rPr lang="en-US" sz="1400" dirty="0">
                <a:solidFill>
                  <a:srgbClr val="002060"/>
                </a:solidFill>
                <a:latin typeface="Calibri" pitchFamily="34" charset="0"/>
              </a:rPr>
              <a:t>            throws </a:t>
            </a:r>
            <a:r>
              <a:rPr lang="en-US" sz="1400" dirty="0" err="1">
                <a:solidFill>
                  <a:srgbClr val="002060"/>
                </a:solidFill>
                <a:latin typeface="Calibri" pitchFamily="34" charset="0"/>
              </a:rPr>
              <a:t>ServletException</a:t>
            </a:r>
            <a:r>
              <a:rPr lang="en-US" sz="1400" dirty="0">
                <a:solidFill>
                  <a:srgbClr val="002060"/>
                </a:solidFill>
                <a:latin typeface="Calibri" pitchFamily="34" charset="0"/>
              </a:rPr>
              <a:t>, </a:t>
            </a:r>
            <a:r>
              <a:rPr lang="en-US" sz="1400" dirty="0" err="1">
                <a:solidFill>
                  <a:srgbClr val="002060"/>
                </a:solidFill>
                <a:latin typeface="Calibri" pitchFamily="34" charset="0"/>
              </a:rPr>
              <a:t>IOException</a:t>
            </a:r>
            <a:r>
              <a:rPr lang="en-US" sz="1400" dirty="0">
                <a:solidFill>
                  <a:srgbClr val="002060"/>
                </a:solidFill>
                <a:latin typeface="Calibri" pitchFamily="34" charset="0"/>
              </a:rPr>
              <a:t> {</a:t>
            </a:r>
          </a:p>
          <a:p>
            <a:pPr>
              <a:lnSpc>
                <a:spcPct val="90000"/>
              </a:lnSpc>
              <a:buFont typeface="Wingdings" pitchFamily="2" charset="2"/>
              <a:buNone/>
              <a:defRPr/>
            </a:pPr>
            <a:r>
              <a:rPr lang="en-US" sz="1400" dirty="0">
                <a:solidFill>
                  <a:srgbClr val="002060"/>
                </a:solidFill>
                <a:latin typeface="Calibri" pitchFamily="34" charset="0"/>
              </a:rPr>
              <a:t>	  </a:t>
            </a:r>
            <a:r>
              <a:rPr lang="en-US" sz="1400" dirty="0" err="1">
                <a:solidFill>
                  <a:srgbClr val="002060"/>
                </a:solidFill>
                <a:latin typeface="Calibri" pitchFamily="34" charset="0"/>
              </a:rPr>
              <a:t>doGet</a:t>
            </a:r>
            <a:r>
              <a:rPr lang="en-US" sz="1400" dirty="0">
                <a:solidFill>
                  <a:srgbClr val="002060"/>
                </a:solidFill>
                <a:latin typeface="Calibri" pitchFamily="34" charset="0"/>
              </a:rPr>
              <a:t>(</a:t>
            </a:r>
            <a:r>
              <a:rPr lang="en-US" sz="1400" dirty="0" err="1">
                <a:solidFill>
                  <a:srgbClr val="002060"/>
                </a:solidFill>
                <a:latin typeface="Calibri" pitchFamily="34" charset="0"/>
              </a:rPr>
              <a:t>request,response</a:t>
            </a:r>
            <a:r>
              <a:rPr lang="en-US" sz="1400" dirty="0">
                <a:solidFill>
                  <a:srgbClr val="002060"/>
                </a:solidFill>
                <a:latin typeface="Calibri" pitchFamily="34" charset="0"/>
              </a:rPr>
              <a:t>);</a:t>
            </a:r>
          </a:p>
          <a:p>
            <a:pPr>
              <a:lnSpc>
                <a:spcPct val="90000"/>
              </a:lnSpc>
              <a:buFont typeface="Wingdings" pitchFamily="2" charset="2"/>
              <a:buNone/>
              <a:defRPr/>
            </a:pPr>
            <a:r>
              <a:rPr lang="en-US" sz="1400" dirty="0">
                <a:solidFill>
                  <a:srgbClr val="002060"/>
                </a:solidFill>
                <a:latin typeface="Calibri" pitchFamily="34" charset="0"/>
              </a:rPr>
              <a:t>            }</a:t>
            </a:r>
          </a:p>
          <a:p>
            <a:pPr>
              <a:lnSpc>
                <a:spcPct val="90000"/>
              </a:lnSpc>
              <a:buFont typeface="Wingdings" pitchFamily="2" charset="2"/>
              <a:buNone/>
              <a:defRPr/>
            </a:pPr>
            <a:r>
              <a:rPr lang="en-US" sz="1400" dirty="0">
                <a:solidFill>
                  <a:srgbClr val="002060"/>
                </a:solidFill>
                <a:latin typeface="Calibri" pitchFamily="34" charset="0"/>
              </a:rPr>
              <a:t>}</a:t>
            </a:r>
            <a:endParaRPr lang="en-US" sz="1400" dirty="0"/>
          </a:p>
        </p:txBody>
      </p:sp>
      <p:grpSp>
        <p:nvGrpSpPr>
          <p:cNvPr id="9" name="Group 8">
            <a:extLst>
              <a:ext uri="{FF2B5EF4-FFF2-40B4-BE49-F238E27FC236}">
                <a16:creationId xmlns:a16="http://schemas.microsoft.com/office/drawing/2014/main" id="{8CAE2331-D851-4E21-B8BB-DE5BF98A975D}"/>
              </a:ext>
            </a:extLst>
          </p:cNvPr>
          <p:cNvGrpSpPr/>
          <p:nvPr/>
        </p:nvGrpSpPr>
        <p:grpSpPr>
          <a:xfrm>
            <a:off x="5720572" y="1044371"/>
            <a:ext cx="1975628" cy="2800888"/>
            <a:chOff x="5720572" y="1044371"/>
            <a:chExt cx="1975628" cy="2800888"/>
          </a:xfrm>
        </p:grpSpPr>
        <p:sp>
          <p:nvSpPr>
            <p:cNvPr id="6" name="Rectangle 5">
              <a:extLst>
                <a:ext uri="{FF2B5EF4-FFF2-40B4-BE49-F238E27FC236}">
                  <a16:creationId xmlns:a16="http://schemas.microsoft.com/office/drawing/2014/main" id="{3F8A87A0-06C3-4687-8A1A-7D59F7AE3123}"/>
                </a:ext>
              </a:extLst>
            </p:cNvPr>
            <p:cNvSpPr/>
            <p:nvPr/>
          </p:nvSpPr>
          <p:spPr>
            <a:xfrm>
              <a:off x="5791200" y="1406237"/>
              <a:ext cx="1905000" cy="2438400"/>
            </a:xfrm>
            <a:prstGeom prst="rect">
              <a:avLst/>
            </a:prstGeom>
            <a:solidFill>
              <a:schemeClr val="bg1"/>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79BEAC1-1C06-4DCE-979B-DD521CD9385E}"/>
                </a:ext>
              </a:extLst>
            </p:cNvPr>
            <p:cNvSpPr txBox="1"/>
            <p:nvPr/>
          </p:nvSpPr>
          <p:spPr>
            <a:xfrm>
              <a:off x="5720572" y="1044371"/>
              <a:ext cx="990656" cy="369332"/>
            </a:xfrm>
            <a:prstGeom prst="rect">
              <a:avLst/>
            </a:prstGeom>
            <a:noFill/>
          </p:spPr>
          <p:txBody>
            <a:bodyPr wrap="none" rtlCol="0">
              <a:spAutoFit/>
            </a:bodyPr>
            <a:lstStyle/>
            <a:p>
              <a:r>
                <a:rPr lang="en-US" dirty="0"/>
                <a:t>JSP page</a:t>
              </a:r>
            </a:p>
          </p:txBody>
        </p:sp>
        <p:sp>
          <p:nvSpPr>
            <p:cNvPr id="8" name="TextBox 7">
              <a:extLst>
                <a:ext uri="{FF2B5EF4-FFF2-40B4-BE49-F238E27FC236}">
                  <a16:creationId xmlns:a16="http://schemas.microsoft.com/office/drawing/2014/main" id="{0B74E4DC-E476-4956-9AFB-5B71A89AED5F}"/>
                </a:ext>
              </a:extLst>
            </p:cNvPr>
            <p:cNvSpPr txBox="1"/>
            <p:nvPr/>
          </p:nvSpPr>
          <p:spPr>
            <a:xfrm>
              <a:off x="5867400" y="1910169"/>
              <a:ext cx="1084399" cy="1477328"/>
            </a:xfrm>
            <a:prstGeom prst="rect">
              <a:avLst/>
            </a:prstGeom>
            <a:solidFill>
              <a:schemeClr val="accent5">
                <a:lumMod val="20000"/>
                <a:lumOff val="80000"/>
              </a:schemeClr>
            </a:solidFill>
          </p:spPr>
          <p:txBody>
            <a:bodyPr wrap="none" rtlCol="0">
              <a:spAutoFit/>
            </a:bodyPr>
            <a:lstStyle/>
            <a:p>
              <a:r>
                <a:rPr lang="en-US" dirty="0"/>
                <a:t>&lt;%        </a:t>
              </a:r>
            </a:p>
            <a:p>
              <a:r>
                <a:rPr lang="en-US" dirty="0"/>
                <a:t>…</a:t>
              </a:r>
            </a:p>
            <a:p>
              <a:r>
                <a:rPr lang="en-US" dirty="0"/>
                <a:t>Java code</a:t>
              </a:r>
            </a:p>
            <a:p>
              <a:r>
                <a:rPr lang="en-US" dirty="0"/>
                <a:t>…</a:t>
              </a:r>
            </a:p>
            <a:p>
              <a:r>
                <a:rPr lang="en-US" dirty="0"/>
                <a:t>%&gt;</a:t>
              </a:r>
            </a:p>
          </p:txBody>
        </p:sp>
        <p:sp>
          <p:nvSpPr>
            <p:cNvPr id="10" name="TextBox 9">
              <a:extLst>
                <a:ext uri="{FF2B5EF4-FFF2-40B4-BE49-F238E27FC236}">
                  <a16:creationId xmlns:a16="http://schemas.microsoft.com/office/drawing/2014/main" id="{9BAB8E92-E69C-4F60-91B9-28E3175B3B09}"/>
                </a:ext>
              </a:extLst>
            </p:cNvPr>
            <p:cNvSpPr txBox="1"/>
            <p:nvPr/>
          </p:nvSpPr>
          <p:spPr>
            <a:xfrm>
              <a:off x="5791200" y="1430195"/>
              <a:ext cx="849400" cy="369332"/>
            </a:xfrm>
            <a:prstGeom prst="rect">
              <a:avLst/>
            </a:prstGeom>
            <a:noFill/>
          </p:spPr>
          <p:txBody>
            <a:bodyPr wrap="none" rtlCol="0">
              <a:spAutoFit/>
            </a:bodyPr>
            <a:lstStyle/>
            <a:p>
              <a:r>
                <a:rPr lang="en-US" dirty="0"/>
                <a:t>&lt;html&gt;</a:t>
              </a:r>
            </a:p>
          </p:txBody>
        </p:sp>
        <p:sp>
          <p:nvSpPr>
            <p:cNvPr id="11" name="TextBox 10">
              <a:extLst>
                <a:ext uri="{FF2B5EF4-FFF2-40B4-BE49-F238E27FC236}">
                  <a16:creationId xmlns:a16="http://schemas.microsoft.com/office/drawing/2014/main" id="{F489FAD9-019A-43D6-87CE-1E4A4102DC24}"/>
                </a:ext>
              </a:extLst>
            </p:cNvPr>
            <p:cNvSpPr txBox="1"/>
            <p:nvPr/>
          </p:nvSpPr>
          <p:spPr>
            <a:xfrm>
              <a:off x="5791200" y="3475927"/>
              <a:ext cx="939168" cy="369332"/>
            </a:xfrm>
            <a:prstGeom prst="rect">
              <a:avLst/>
            </a:prstGeom>
            <a:noFill/>
          </p:spPr>
          <p:txBody>
            <a:bodyPr wrap="none" rtlCol="0">
              <a:spAutoFit/>
            </a:bodyPr>
            <a:lstStyle/>
            <a:p>
              <a:r>
                <a:rPr lang="en-US" dirty="0"/>
                <a:t>&lt;/html&gt;</a:t>
              </a:r>
            </a:p>
          </p:txBody>
        </p:sp>
      </p:grpSp>
      <p:sp>
        <p:nvSpPr>
          <p:cNvPr id="12" name="Oval Callout 15">
            <a:extLst>
              <a:ext uri="{FF2B5EF4-FFF2-40B4-BE49-F238E27FC236}">
                <a16:creationId xmlns:a16="http://schemas.microsoft.com/office/drawing/2014/main" id="{7F86ECAC-0B91-4E76-8F94-8254E3176BD7}"/>
              </a:ext>
            </a:extLst>
          </p:cNvPr>
          <p:cNvSpPr/>
          <p:nvPr/>
        </p:nvSpPr>
        <p:spPr>
          <a:xfrm>
            <a:off x="7114305" y="1799527"/>
            <a:ext cx="954095" cy="599536"/>
          </a:xfrm>
          <a:prstGeom prst="wedgeEllipseCallout">
            <a:avLst>
              <a:gd name="adj1" fmla="val -76114"/>
              <a:gd name="adj2" fmla="val 23889"/>
            </a:avLst>
          </a:prstGeom>
          <a:ln/>
        </p:spPr>
        <p:style>
          <a:lnRef idx="3">
            <a:schemeClr val="lt1"/>
          </a:lnRef>
          <a:fillRef idx="1">
            <a:schemeClr val="accent4"/>
          </a:fillRef>
          <a:effectRef idx="1">
            <a:schemeClr val="accent4"/>
          </a:effectRef>
          <a:fontRef idx="minor">
            <a:schemeClr val="lt1"/>
          </a:fontRef>
        </p:style>
        <p:txBody>
          <a:bodyPr lIns="0" rIns="0" rtlCol="0" anchor="ctr" anchorCtr="1"/>
          <a:lstStyle/>
          <a:p>
            <a:pPr algn="ctr"/>
            <a:r>
              <a:rPr lang="en-US" sz="2000" dirty="0"/>
              <a:t>Code</a:t>
            </a:r>
          </a:p>
        </p:txBody>
      </p:sp>
      <p:sp>
        <p:nvSpPr>
          <p:cNvPr id="2" name="Speech Bubble: Rectangle with Corners Rounded 1">
            <a:extLst>
              <a:ext uri="{FF2B5EF4-FFF2-40B4-BE49-F238E27FC236}">
                <a16:creationId xmlns:a16="http://schemas.microsoft.com/office/drawing/2014/main" id="{6C69E257-6746-48F0-ACF5-7528B875B66C}"/>
              </a:ext>
            </a:extLst>
          </p:cNvPr>
          <p:cNvSpPr/>
          <p:nvPr/>
        </p:nvSpPr>
        <p:spPr>
          <a:xfrm>
            <a:off x="685800" y="4781589"/>
            <a:ext cx="3657600" cy="1619211"/>
          </a:xfrm>
          <a:prstGeom prst="wedgeRoundRectCallout">
            <a:avLst>
              <a:gd name="adj1" fmla="val 9326"/>
              <a:gd name="adj2" fmla="val -80325"/>
              <a:gd name="adj3" fmla="val 16667"/>
            </a:avLst>
          </a:prstGeom>
          <a:solidFill>
            <a:schemeClr val="accent6">
              <a:lumMod val="20000"/>
              <a:lumOff val="80000"/>
            </a:schemeClr>
          </a:solidFill>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defRPr/>
            </a:pPr>
            <a:r>
              <a:rPr lang="en-US" sz="2400" b="1" dirty="0">
                <a:solidFill>
                  <a:schemeClr val="accent6">
                    <a:lumMod val="50000"/>
                  </a:schemeClr>
                </a:solidFill>
                <a:latin typeface="Calibri" pitchFamily="34" charset="0"/>
              </a:rPr>
              <a:t>Servlets</a:t>
            </a:r>
          </a:p>
          <a:p>
            <a:pPr marL="344488" lvl="1" indent="-231775">
              <a:spcAft>
                <a:spcPts val="600"/>
              </a:spcAft>
              <a:buFont typeface="Arial" panose="020B0604020202020204" pitchFamily="34" charset="0"/>
              <a:buChar char="•"/>
              <a:defRPr/>
            </a:pPr>
            <a:r>
              <a:rPr lang="en-US" sz="2000" dirty="0">
                <a:solidFill>
                  <a:prstClr val="black"/>
                </a:solidFill>
                <a:latin typeface="Calibri" pitchFamily="34" charset="0"/>
              </a:rPr>
              <a:t>Generate HTML by writing it to the “</a:t>
            </a:r>
            <a:r>
              <a:rPr lang="en-US" sz="2000" b="1" dirty="0" err="1">
                <a:solidFill>
                  <a:prstClr val="black"/>
                </a:solidFill>
                <a:latin typeface="Calibri" pitchFamily="34" charset="0"/>
              </a:rPr>
              <a:t>PrintWriter</a:t>
            </a:r>
            <a:r>
              <a:rPr lang="en-US" sz="2000" dirty="0">
                <a:solidFill>
                  <a:prstClr val="black"/>
                </a:solidFill>
                <a:latin typeface="Calibri" pitchFamily="34" charset="0"/>
              </a:rPr>
              <a:t>” object</a:t>
            </a:r>
          </a:p>
          <a:p>
            <a:pPr marL="344488" lvl="1" indent="-231775">
              <a:spcAft>
                <a:spcPts val="1200"/>
              </a:spcAft>
              <a:buFont typeface="Arial" panose="020B0604020202020204" pitchFamily="34" charset="0"/>
              <a:buChar char="•"/>
              <a:defRPr/>
            </a:pPr>
            <a:r>
              <a:rPr lang="en-US" sz="2000" dirty="0">
                <a:solidFill>
                  <a:prstClr val="black"/>
                </a:solidFill>
                <a:latin typeface="Calibri" pitchFamily="34" charset="0"/>
              </a:rPr>
              <a:t>Code first, webpage second</a:t>
            </a:r>
          </a:p>
        </p:txBody>
      </p:sp>
      <p:grpSp>
        <p:nvGrpSpPr>
          <p:cNvPr id="4" name="Group 3">
            <a:extLst>
              <a:ext uri="{FF2B5EF4-FFF2-40B4-BE49-F238E27FC236}">
                <a16:creationId xmlns:a16="http://schemas.microsoft.com/office/drawing/2014/main" id="{62122D31-3E10-4E6A-8960-E36BE8560046}"/>
              </a:ext>
            </a:extLst>
          </p:cNvPr>
          <p:cNvGrpSpPr/>
          <p:nvPr/>
        </p:nvGrpSpPr>
        <p:grpSpPr>
          <a:xfrm>
            <a:off x="4572000" y="4218916"/>
            <a:ext cx="3886200" cy="2181884"/>
            <a:chOff x="4572000" y="4218916"/>
            <a:chExt cx="3886200" cy="2181884"/>
          </a:xfrm>
          <a:effectLst>
            <a:outerShdw blurRad="50800" dist="38100" dir="13500000" algn="br" rotWithShape="0">
              <a:prstClr val="black">
                <a:alpha val="40000"/>
              </a:prstClr>
            </a:outerShdw>
          </a:effectLst>
        </p:grpSpPr>
        <p:sp>
          <p:nvSpPr>
            <p:cNvPr id="14" name="Speech Bubble: Rectangle with Corners Rounded 13">
              <a:extLst>
                <a:ext uri="{FF2B5EF4-FFF2-40B4-BE49-F238E27FC236}">
                  <a16:creationId xmlns:a16="http://schemas.microsoft.com/office/drawing/2014/main" id="{01611163-15BC-4B33-BAA4-5D0487E0F5AA}"/>
                </a:ext>
              </a:extLst>
            </p:cNvPr>
            <p:cNvSpPr/>
            <p:nvPr/>
          </p:nvSpPr>
          <p:spPr>
            <a:xfrm>
              <a:off x="4572000" y="4218916"/>
              <a:ext cx="3886200" cy="2181884"/>
            </a:xfrm>
            <a:prstGeom prst="wedgeRoundRectCallout">
              <a:avLst>
                <a:gd name="adj1" fmla="val 9326"/>
                <a:gd name="adj2" fmla="val -80325"/>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defRPr/>
              </a:pPr>
              <a:endParaRPr lang="en-US" sz="2000" dirty="0">
                <a:solidFill>
                  <a:prstClr val="black"/>
                </a:solidFill>
                <a:latin typeface="Calibri" pitchFamily="34" charset="0"/>
              </a:endParaRPr>
            </a:p>
          </p:txBody>
        </p:sp>
        <p:sp>
          <p:nvSpPr>
            <p:cNvPr id="15" name="Rectangle 14">
              <a:extLst>
                <a:ext uri="{FF2B5EF4-FFF2-40B4-BE49-F238E27FC236}">
                  <a16:creationId xmlns:a16="http://schemas.microsoft.com/office/drawing/2014/main" id="{9914156A-8DEB-4F91-B2D2-21CB07BAE5CE}"/>
                </a:ext>
              </a:extLst>
            </p:cNvPr>
            <p:cNvSpPr/>
            <p:nvPr/>
          </p:nvSpPr>
          <p:spPr>
            <a:xfrm>
              <a:off x="4639400" y="4237927"/>
              <a:ext cx="3751399" cy="2154436"/>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spcAft>
                  <a:spcPts val="600"/>
                </a:spcAft>
                <a:defRPr/>
              </a:pPr>
              <a:r>
                <a:rPr lang="en-US" sz="2400" dirty="0" err="1">
                  <a:solidFill>
                    <a:srgbClr val="0070C0"/>
                  </a:solidFill>
                  <a:latin typeface="Calibri" pitchFamily="34" charset="0"/>
                </a:rPr>
                <a:t>JavaServer</a:t>
              </a:r>
              <a:r>
                <a:rPr lang="en-US" sz="2400" dirty="0">
                  <a:solidFill>
                    <a:srgbClr val="0070C0"/>
                  </a:solidFill>
                  <a:latin typeface="Calibri" pitchFamily="34" charset="0"/>
                </a:rPr>
                <a:t> Pages</a:t>
              </a:r>
            </a:p>
            <a:p>
              <a:pPr marL="344488" lvl="1" indent="-230188">
                <a:spcAft>
                  <a:spcPts val="300"/>
                </a:spcAft>
                <a:buFont typeface="Arial" panose="020B0604020202020204" pitchFamily="34" charset="0"/>
                <a:buChar char="•"/>
                <a:defRPr/>
              </a:pPr>
              <a:r>
                <a:rPr lang="en-US" sz="2000" dirty="0">
                  <a:latin typeface="Calibri" pitchFamily="34" charset="0"/>
                </a:rPr>
                <a:t>Written in HTML, Servlet-like </a:t>
              </a:r>
              <a:r>
                <a:rPr lang="en-US" sz="2000" b="1" dirty="0">
                  <a:latin typeface="Calibri" pitchFamily="34" charset="0"/>
                </a:rPr>
                <a:t>code embedded in the HTML</a:t>
              </a:r>
            </a:p>
            <a:p>
              <a:pPr marL="344488" lvl="1" indent="-230188">
                <a:spcAft>
                  <a:spcPts val="300"/>
                </a:spcAft>
                <a:buFont typeface="Arial" panose="020B0604020202020204" pitchFamily="34" charset="0"/>
                <a:buChar char="•"/>
                <a:defRPr/>
              </a:pPr>
              <a:r>
                <a:rPr lang="en-US" sz="2000" dirty="0">
                  <a:latin typeface="Calibri" pitchFamily="34" charset="0"/>
                </a:rPr>
                <a:t>Webpage first, code second</a:t>
              </a:r>
            </a:p>
            <a:p>
              <a:pPr marL="344488" lvl="1" indent="-230188">
                <a:buFont typeface="Arial" panose="020B0604020202020204" pitchFamily="34" charset="0"/>
                <a:buChar char="•"/>
                <a:defRPr/>
              </a:pPr>
              <a:r>
                <a:rPr lang="en-US" sz="2000" dirty="0">
                  <a:latin typeface="Calibri" pitchFamily="34" charset="0"/>
                </a:rPr>
                <a:t>They are usually compiled into a Servlet</a:t>
              </a:r>
            </a:p>
          </p:txBody>
        </p:sp>
      </p:grpSp>
    </p:spTree>
    <p:extLst>
      <p:ext uri="{BB962C8B-B14F-4D97-AF65-F5344CB8AC3E}">
        <p14:creationId xmlns:p14="http://schemas.microsoft.com/office/powerpoint/2010/main" val="205504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par>
                          <p:cTn id="17" fill="hold">
                            <p:stCondLst>
                              <p:cond delay="1000"/>
                            </p:stCondLst>
                            <p:childTnLst>
                              <p:par>
                                <p:cTn id="18" presetID="22" presetClass="entr" presetSubtype="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right)">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4191000" cy="1143000"/>
          </a:xfrm>
        </p:spPr>
        <p:txBody>
          <a:bodyPr/>
          <a:lstStyle/>
          <a:p>
            <a:r>
              <a:rPr lang="en-US" dirty="0"/>
              <a:t>HTML: Summary</a:t>
            </a:r>
          </a:p>
        </p:txBody>
      </p:sp>
      <p:sp>
        <p:nvSpPr>
          <p:cNvPr id="21507" name="Rectangle 3"/>
          <p:cNvSpPr>
            <a:spLocks noGrp="1" noChangeArrowheads="1"/>
          </p:cNvSpPr>
          <p:nvPr>
            <p:ph type="body" idx="1"/>
          </p:nvPr>
        </p:nvSpPr>
        <p:spPr>
          <a:xfrm>
            <a:off x="457200" y="1981200"/>
            <a:ext cx="8229600" cy="4525963"/>
          </a:xfrm>
        </p:spPr>
        <p:txBody>
          <a:bodyPr>
            <a:normAutofit lnSpcReduction="10000"/>
          </a:bodyPr>
          <a:lstStyle/>
          <a:p>
            <a:pPr>
              <a:spcAft>
                <a:spcPts val="600"/>
              </a:spcAft>
            </a:pPr>
            <a:r>
              <a:rPr lang="en-US" dirty="0">
                <a:latin typeface="Calibri" pitchFamily="34" charset="0"/>
              </a:rPr>
              <a:t>HTML is a markup language</a:t>
            </a:r>
          </a:p>
          <a:p>
            <a:r>
              <a:rPr lang="en-US" dirty="0">
                <a:latin typeface="Calibri" pitchFamily="34" charset="0"/>
              </a:rPr>
              <a:t>Commands are tags:</a:t>
            </a:r>
          </a:p>
          <a:p>
            <a:pPr lvl="1"/>
            <a:r>
              <a:rPr lang="en-US" dirty="0">
                <a:latin typeface="Calibri" pitchFamily="34" charset="0"/>
              </a:rPr>
              <a:t>Start tag and end tag</a:t>
            </a:r>
          </a:p>
          <a:p>
            <a:pPr lvl="1"/>
            <a:r>
              <a:rPr lang="en-US" dirty="0">
                <a:latin typeface="Calibri" pitchFamily="34" charset="0"/>
              </a:rPr>
              <a:t>Examples:</a:t>
            </a:r>
          </a:p>
          <a:p>
            <a:pPr lvl="2"/>
            <a:r>
              <a:rPr lang="en-US" dirty="0">
                <a:latin typeface="Calibri" pitchFamily="34" charset="0"/>
              </a:rPr>
              <a:t>&lt;HTML&gt; … &lt;/HTML&gt;</a:t>
            </a:r>
          </a:p>
          <a:p>
            <a:pPr lvl="2">
              <a:spcAft>
                <a:spcPts val="600"/>
              </a:spcAft>
            </a:pPr>
            <a:r>
              <a:rPr lang="en-US" dirty="0">
                <a:latin typeface="Calibri" pitchFamily="34" charset="0"/>
              </a:rPr>
              <a:t>&lt;UL&gt; … &lt;/UL&gt;</a:t>
            </a:r>
          </a:p>
          <a:p>
            <a:r>
              <a:rPr lang="en-US" dirty="0">
                <a:latin typeface="Calibri" pitchFamily="34" charset="0"/>
              </a:rPr>
              <a:t>Many editors automatically generate HTML directly from your document (e.g., Microsoft Word has an “Save as Web Page” facility)</a:t>
            </a:r>
          </a:p>
        </p:txBody>
      </p:sp>
      <p:pic>
        <p:nvPicPr>
          <p:cNvPr id="4" name="Picture 3">
            <a:extLst>
              <a:ext uri="{FF2B5EF4-FFF2-40B4-BE49-F238E27FC236}">
                <a16:creationId xmlns:a16="http://schemas.microsoft.com/office/drawing/2014/main" id="{F659E025-AC8E-4B6B-8068-C38DC54C38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967557"/>
            <a:ext cx="2743200" cy="354159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51062413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609600" y="0"/>
            <a:ext cx="8001000" cy="914400"/>
          </a:xfrm>
        </p:spPr>
        <p:txBody>
          <a:bodyPr/>
          <a:lstStyle/>
          <a:p>
            <a:r>
              <a:rPr lang="en-US"/>
              <a:t>JavaServer Pages</a:t>
            </a:r>
          </a:p>
        </p:txBody>
      </p:sp>
      <p:sp>
        <p:nvSpPr>
          <p:cNvPr id="3" name="Content Placeholder 2"/>
          <p:cNvSpPr>
            <a:spLocks noGrp="1"/>
          </p:cNvSpPr>
          <p:nvPr>
            <p:ph idx="1"/>
          </p:nvPr>
        </p:nvSpPr>
        <p:spPr>
          <a:xfrm>
            <a:off x="533400" y="838200"/>
            <a:ext cx="8458200" cy="2819400"/>
          </a:xfrm>
        </p:spPr>
        <p:txBody>
          <a:bodyPr>
            <a:normAutofit/>
          </a:bodyPr>
          <a:lstStyle/>
          <a:p>
            <a:pPr>
              <a:lnSpc>
                <a:spcPts val="3000"/>
              </a:lnSpc>
              <a:defRPr/>
            </a:pPr>
            <a:r>
              <a:rPr lang="en-US" sz="2400" dirty="0">
                <a:latin typeface="Calibri" pitchFamily="34" charset="0"/>
              </a:rPr>
              <a:t>Change the file extensions to “.</a:t>
            </a:r>
            <a:r>
              <a:rPr lang="en-US" sz="2400" dirty="0" err="1">
                <a:latin typeface="Calibri" pitchFamily="34" charset="0"/>
              </a:rPr>
              <a:t>jsp</a:t>
            </a:r>
            <a:r>
              <a:rPr lang="en-US" sz="2400" dirty="0">
                <a:latin typeface="Calibri" pitchFamily="34" charset="0"/>
              </a:rPr>
              <a:t>” instead of “.html”</a:t>
            </a:r>
          </a:p>
          <a:p>
            <a:pPr>
              <a:lnSpc>
                <a:spcPts val="3000"/>
              </a:lnSpc>
              <a:defRPr/>
            </a:pPr>
            <a:r>
              <a:rPr lang="en-US" sz="2400" b="1" dirty="0">
                <a:solidFill>
                  <a:srgbClr val="0070C0"/>
                </a:solidFill>
                <a:latin typeface="Calibri" pitchFamily="34" charset="0"/>
              </a:rPr>
              <a:t>Embed Java expressions </a:t>
            </a:r>
            <a:r>
              <a:rPr lang="en-US" sz="2400" dirty="0">
                <a:latin typeface="Calibri" pitchFamily="34" charset="0"/>
              </a:rPr>
              <a:t>in JSP pages by putting them between </a:t>
            </a:r>
            <a:r>
              <a:rPr lang="en-US" sz="2800" b="1" dirty="0">
                <a:latin typeface="Calibri" pitchFamily="34" charset="0"/>
              </a:rPr>
              <a:t>&lt;%=</a:t>
            </a:r>
            <a:r>
              <a:rPr lang="en-US" sz="2400" dirty="0">
                <a:latin typeface="Calibri" pitchFamily="34" charset="0"/>
              </a:rPr>
              <a:t> and </a:t>
            </a:r>
            <a:r>
              <a:rPr lang="en-US" sz="2800" b="1" dirty="0">
                <a:latin typeface="Calibri" pitchFamily="34" charset="0"/>
              </a:rPr>
              <a:t>%&gt;</a:t>
            </a:r>
          </a:p>
          <a:p>
            <a:pPr lvl="1">
              <a:lnSpc>
                <a:spcPts val="3000"/>
              </a:lnSpc>
              <a:buFont typeface="Wingdings" pitchFamily="2" charset="2"/>
              <a:buNone/>
              <a:defRPr/>
            </a:pPr>
            <a:r>
              <a:rPr lang="en-US" sz="2200" dirty="0"/>
              <a:t>	</a:t>
            </a:r>
            <a:r>
              <a:rPr lang="en-US" sz="2200" u="sng" dirty="0"/>
              <a:t>Example</a:t>
            </a:r>
            <a:r>
              <a:rPr lang="en-US" sz="2200" dirty="0"/>
              <a:t>:  </a:t>
            </a:r>
            <a:r>
              <a:rPr lang="en-US" sz="2200" dirty="0">
                <a:solidFill>
                  <a:srgbClr val="7030A0"/>
                </a:solidFill>
                <a:latin typeface="Calibri" pitchFamily="34" charset="0"/>
              </a:rPr>
              <a:t>The time is now &lt;%= date %&gt;</a:t>
            </a:r>
          </a:p>
          <a:p>
            <a:pPr>
              <a:defRPr/>
            </a:pPr>
            <a:r>
              <a:rPr lang="en-US" sz="2400" b="1" dirty="0">
                <a:solidFill>
                  <a:srgbClr val="0070C0"/>
                </a:solidFill>
                <a:latin typeface="Calibri" pitchFamily="34" charset="0"/>
              </a:rPr>
              <a:t>Embed block of Java code </a:t>
            </a:r>
            <a:r>
              <a:rPr lang="en-US" sz="2400" dirty="0">
                <a:latin typeface="Calibri" pitchFamily="34" charset="0"/>
              </a:rPr>
              <a:t>(called </a:t>
            </a:r>
            <a:r>
              <a:rPr lang="en-US" sz="2400" dirty="0" err="1">
                <a:solidFill>
                  <a:schemeClr val="accent6">
                    <a:lumMod val="75000"/>
                  </a:schemeClr>
                </a:solidFill>
                <a:latin typeface="Calibri" pitchFamily="34" charset="0"/>
              </a:rPr>
              <a:t>scriplet</a:t>
            </a:r>
            <a:r>
              <a:rPr lang="en-US" sz="2400" dirty="0">
                <a:latin typeface="Calibri" pitchFamily="34" charset="0"/>
              </a:rPr>
              <a:t>) between </a:t>
            </a:r>
            <a:r>
              <a:rPr lang="en-US" sz="2800" b="1" dirty="0">
                <a:latin typeface="Calibri" pitchFamily="34" charset="0"/>
              </a:rPr>
              <a:t>&lt;%</a:t>
            </a:r>
            <a:r>
              <a:rPr lang="en-US" sz="2400" dirty="0">
                <a:latin typeface="Calibri" pitchFamily="34" charset="0"/>
              </a:rPr>
              <a:t> and </a:t>
            </a:r>
            <a:r>
              <a:rPr lang="en-US" sz="2800" b="1" dirty="0">
                <a:latin typeface="Calibri" pitchFamily="34" charset="0"/>
              </a:rPr>
              <a:t>%&gt;</a:t>
            </a:r>
          </a:p>
        </p:txBody>
      </p:sp>
      <p:sp>
        <p:nvSpPr>
          <p:cNvPr id="2" name="Rectangle 1"/>
          <p:cNvSpPr/>
          <p:nvPr/>
        </p:nvSpPr>
        <p:spPr>
          <a:xfrm>
            <a:off x="1914440" y="3810000"/>
            <a:ext cx="1905000" cy="2438400"/>
          </a:xfrm>
          <a:prstGeom prst="rect">
            <a:avLst/>
          </a:prstGeom>
          <a:solidFill>
            <a:schemeClr val="bg1"/>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838240" y="3441290"/>
            <a:ext cx="1243930" cy="369332"/>
          </a:xfrm>
          <a:prstGeom prst="rect">
            <a:avLst/>
          </a:prstGeom>
          <a:noFill/>
        </p:spPr>
        <p:txBody>
          <a:bodyPr wrap="none" rtlCol="0">
            <a:spAutoFit/>
          </a:bodyPr>
          <a:lstStyle/>
          <a:p>
            <a:r>
              <a:rPr lang="en-US" dirty="0"/>
              <a:t>HTML page</a:t>
            </a:r>
          </a:p>
        </p:txBody>
      </p:sp>
      <p:sp>
        <p:nvSpPr>
          <p:cNvPr id="5" name="TextBox 4"/>
          <p:cNvSpPr txBox="1"/>
          <p:nvPr/>
        </p:nvSpPr>
        <p:spPr>
          <a:xfrm>
            <a:off x="1914440" y="3825370"/>
            <a:ext cx="849400" cy="369332"/>
          </a:xfrm>
          <a:prstGeom prst="rect">
            <a:avLst/>
          </a:prstGeom>
          <a:noFill/>
        </p:spPr>
        <p:txBody>
          <a:bodyPr wrap="none" rtlCol="0">
            <a:spAutoFit/>
          </a:bodyPr>
          <a:lstStyle/>
          <a:p>
            <a:r>
              <a:rPr lang="en-US" dirty="0"/>
              <a:t>&lt;html&gt;</a:t>
            </a:r>
          </a:p>
        </p:txBody>
      </p:sp>
      <p:sp>
        <p:nvSpPr>
          <p:cNvPr id="7" name="TextBox 6"/>
          <p:cNvSpPr txBox="1"/>
          <p:nvPr/>
        </p:nvSpPr>
        <p:spPr>
          <a:xfrm>
            <a:off x="1914440" y="5871694"/>
            <a:ext cx="939168" cy="369332"/>
          </a:xfrm>
          <a:prstGeom prst="rect">
            <a:avLst/>
          </a:prstGeom>
          <a:noFill/>
        </p:spPr>
        <p:txBody>
          <a:bodyPr wrap="none" rtlCol="0">
            <a:spAutoFit/>
          </a:bodyPr>
          <a:lstStyle/>
          <a:p>
            <a:r>
              <a:rPr lang="en-US" dirty="0"/>
              <a:t>&lt;/html&gt;</a:t>
            </a:r>
          </a:p>
        </p:txBody>
      </p:sp>
      <p:sp>
        <p:nvSpPr>
          <p:cNvPr id="8" name="Rectangle 7"/>
          <p:cNvSpPr/>
          <p:nvPr/>
        </p:nvSpPr>
        <p:spPr>
          <a:xfrm>
            <a:off x="4962440" y="3797710"/>
            <a:ext cx="1905000" cy="2438400"/>
          </a:xfrm>
          <a:prstGeom prst="rect">
            <a:avLst/>
          </a:prstGeom>
          <a:solidFill>
            <a:schemeClr val="bg1"/>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886240" y="3429000"/>
            <a:ext cx="990656" cy="369332"/>
          </a:xfrm>
          <a:prstGeom prst="rect">
            <a:avLst/>
          </a:prstGeom>
          <a:noFill/>
        </p:spPr>
        <p:txBody>
          <a:bodyPr wrap="none" rtlCol="0">
            <a:spAutoFit/>
          </a:bodyPr>
          <a:lstStyle/>
          <a:p>
            <a:r>
              <a:rPr lang="en-US" dirty="0"/>
              <a:t>JSP page</a:t>
            </a:r>
          </a:p>
        </p:txBody>
      </p:sp>
      <p:sp>
        <p:nvSpPr>
          <p:cNvPr id="10" name="TextBox 9"/>
          <p:cNvSpPr txBox="1"/>
          <p:nvPr/>
        </p:nvSpPr>
        <p:spPr>
          <a:xfrm>
            <a:off x="5038640" y="4301642"/>
            <a:ext cx="1084399" cy="1477328"/>
          </a:xfrm>
          <a:prstGeom prst="rect">
            <a:avLst/>
          </a:prstGeom>
          <a:solidFill>
            <a:schemeClr val="accent5">
              <a:lumMod val="20000"/>
              <a:lumOff val="80000"/>
            </a:schemeClr>
          </a:solidFill>
        </p:spPr>
        <p:txBody>
          <a:bodyPr wrap="none" rtlCol="0">
            <a:spAutoFit/>
          </a:bodyPr>
          <a:lstStyle/>
          <a:p>
            <a:r>
              <a:rPr lang="en-US" dirty="0"/>
              <a:t>&lt;%        </a:t>
            </a:r>
          </a:p>
          <a:p>
            <a:r>
              <a:rPr lang="en-US" dirty="0"/>
              <a:t>…</a:t>
            </a:r>
          </a:p>
          <a:p>
            <a:r>
              <a:rPr lang="en-US" dirty="0"/>
              <a:t>Java code</a:t>
            </a:r>
          </a:p>
          <a:p>
            <a:r>
              <a:rPr lang="en-US" dirty="0"/>
              <a:t>…</a:t>
            </a:r>
          </a:p>
          <a:p>
            <a:r>
              <a:rPr lang="en-US" dirty="0"/>
              <a:t>%&gt;</a:t>
            </a:r>
          </a:p>
        </p:txBody>
      </p:sp>
      <p:sp>
        <p:nvSpPr>
          <p:cNvPr id="6" name="Oval Callout 5"/>
          <p:cNvSpPr/>
          <p:nvPr/>
        </p:nvSpPr>
        <p:spPr>
          <a:xfrm>
            <a:off x="6199239" y="3960876"/>
            <a:ext cx="1192161" cy="612648"/>
          </a:xfrm>
          <a:prstGeom prst="wedgeEllipseCallout">
            <a:avLst>
              <a:gd name="adj1" fmla="val -62276"/>
              <a:gd name="adj2" fmla="val 66111"/>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r>
              <a:rPr lang="en-US" sz="2000" dirty="0" err="1"/>
              <a:t>scriplet</a:t>
            </a:r>
            <a:endParaRPr lang="en-US" sz="2000" dirty="0"/>
          </a:p>
        </p:txBody>
      </p:sp>
      <p:sp>
        <p:nvSpPr>
          <p:cNvPr id="13" name="TextBox 12"/>
          <p:cNvSpPr txBox="1"/>
          <p:nvPr/>
        </p:nvSpPr>
        <p:spPr>
          <a:xfrm>
            <a:off x="4962440" y="3821668"/>
            <a:ext cx="849400" cy="369332"/>
          </a:xfrm>
          <a:prstGeom prst="rect">
            <a:avLst/>
          </a:prstGeom>
          <a:noFill/>
        </p:spPr>
        <p:txBody>
          <a:bodyPr wrap="none" rtlCol="0">
            <a:spAutoFit/>
          </a:bodyPr>
          <a:lstStyle/>
          <a:p>
            <a:r>
              <a:rPr lang="en-US" dirty="0"/>
              <a:t>&lt;html&gt;</a:t>
            </a:r>
          </a:p>
        </p:txBody>
      </p:sp>
      <p:sp>
        <p:nvSpPr>
          <p:cNvPr id="14" name="TextBox 13"/>
          <p:cNvSpPr txBox="1"/>
          <p:nvPr/>
        </p:nvSpPr>
        <p:spPr>
          <a:xfrm>
            <a:off x="4962440" y="5867400"/>
            <a:ext cx="939168" cy="369332"/>
          </a:xfrm>
          <a:prstGeom prst="rect">
            <a:avLst/>
          </a:prstGeom>
          <a:noFill/>
        </p:spPr>
        <p:txBody>
          <a:bodyPr wrap="none" rtlCol="0">
            <a:spAutoFit/>
          </a:bodyPr>
          <a:lstStyle/>
          <a:p>
            <a:r>
              <a:rPr lang="en-US" dirty="0"/>
              <a:t>&lt;/html&gt;</a:t>
            </a:r>
          </a:p>
        </p:txBody>
      </p:sp>
      <p:sp>
        <p:nvSpPr>
          <p:cNvPr id="15" name="Oval Callout 14"/>
          <p:cNvSpPr/>
          <p:nvPr/>
        </p:nvSpPr>
        <p:spPr>
          <a:xfrm>
            <a:off x="990600" y="4346180"/>
            <a:ext cx="1600200" cy="911619"/>
          </a:xfrm>
          <a:prstGeom prst="wedgeEllipseCallout">
            <a:avLst>
              <a:gd name="adj1" fmla="val 49047"/>
              <a:gd name="adj2" fmla="val 44564"/>
            </a:avLst>
          </a:prstGeom>
          <a:ln/>
        </p:spPr>
        <p:style>
          <a:lnRef idx="3">
            <a:schemeClr val="lt1"/>
          </a:lnRef>
          <a:fillRef idx="1">
            <a:schemeClr val="accent4"/>
          </a:fillRef>
          <a:effectRef idx="1">
            <a:schemeClr val="accent4"/>
          </a:effectRef>
          <a:fontRef idx="minor">
            <a:schemeClr val="lt1"/>
          </a:fontRef>
        </p:style>
        <p:txBody>
          <a:bodyPr lIns="0" rIns="0" rtlCol="0" anchor="ctr" anchorCtr="1"/>
          <a:lstStyle/>
          <a:p>
            <a:pPr algn="ctr"/>
            <a:r>
              <a:rPr lang="en-US" sz="2000" dirty="0"/>
              <a:t>Webpage first !</a:t>
            </a:r>
          </a:p>
        </p:txBody>
      </p:sp>
      <p:sp>
        <p:nvSpPr>
          <p:cNvPr id="16" name="Oval Callout 15"/>
          <p:cNvSpPr/>
          <p:nvPr/>
        </p:nvSpPr>
        <p:spPr>
          <a:xfrm>
            <a:off x="5876896" y="5256106"/>
            <a:ext cx="1600200" cy="911619"/>
          </a:xfrm>
          <a:prstGeom prst="wedgeEllipseCallout">
            <a:avLst>
              <a:gd name="adj1" fmla="val -56350"/>
              <a:gd name="adj2" fmla="val -34937"/>
            </a:avLst>
          </a:prstGeom>
          <a:ln/>
        </p:spPr>
        <p:style>
          <a:lnRef idx="3">
            <a:schemeClr val="lt1"/>
          </a:lnRef>
          <a:fillRef idx="1">
            <a:schemeClr val="accent4"/>
          </a:fillRef>
          <a:effectRef idx="1">
            <a:schemeClr val="accent4"/>
          </a:effectRef>
          <a:fontRef idx="minor">
            <a:schemeClr val="lt1"/>
          </a:fontRef>
        </p:style>
        <p:txBody>
          <a:bodyPr lIns="0" rIns="0" rtlCol="0" anchor="ctr" anchorCtr="1"/>
          <a:lstStyle/>
          <a:p>
            <a:pPr algn="ctr"/>
            <a:r>
              <a:rPr lang="en-US" sz="2000" dirty="0"/>
              <a:t>Code second !</a:t>
            </a:r>
          </a:p>
        </p:txBody>
      </p:sp>
    </p:spTree>
    <p:extLst>
      <p:ext uri="{BB962C8B-B14F-4D97-AF65-F5344CB8AC3E}">
        <p14:creationId xmlns:p14="http://schemas.microsoft.com/office/powerpoint/2010/main" val="412119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609600" y="228600"/>
            <a:ext cx="8001000" cy="914400"/>
          </a:xfrm>
        </p:spPr>
        <p:txBody>
          <a:bodyPr/>
          <a:lstStyle/>
          <a:p>
            <a:r>
              <a:rPr lang="en-US" dirty="0"/>
              <a:t>Predefined Objects for </a:t>
            </a:r>
            <a:r>
              <a:rPr lang="en-US" dirty="0" err="1"/>
              <a:t>Scriplet</a:t>
            </a:r>
            <a:endParaRPr lang="en-US" dirty="0"/>
          </a:p>
        </p:txBody>
      </p:sp>
      <p:sp>
        <p:nvSpPr>
          <p:cNvPr id="3" name="Content Placeholder 2"/>
          <p:cNvSpPr>
            <a:spLocks noGrp="1"/>
          </p:cNvSpPr>
          <p:nvPr>
            <p:ph idx="1"/>
          </p:nvPr>
        </p:nvSpPr>
        <p:spPr>
          <a:xfrm>
            <a:off x="685800" y="1295400"/>
            <a:ext cx="8001000" cy="5486400"/>
          </a:xfrm>
        </p:spPr>
        <p:txBody>
          <a:bodyPr>
            <a:normAutofit/>
          </a:bodyPr>
          <a:lstStyle/>
          <a:p>
            <a:pPr marL="0" indent="0">
              <a:lnSpc>
                <a:spcPts val="3300"/>
              </a:lnSpc>
              <a:spcAft>
                <a:spcPts val="1200"/>
              </a:spcAft>
              <a:buNone/>
              <a:defRPr/>
            </a:pPr>
            <a:r>
              <a:rPr lang="en-US" dirty="0">
                <a:latin typeface="Calibri" pitchFamily="34" charset="0"/>
              </a:rPr>
              <a:t>A number of useful predefined objects for </a:t>
            </a:r>
            <a:r>
              <a:rPr lang="en-US" dirty="0" err="1">
                <a:latin typeface="Calibri" pitchFamily="34" charset="0"/>
              </a:rPr>
              <a:t>scriplet</a:t>
            </a:r>
            <a:r>
              <a:rPr lang="en-US" dirty="0">
                <a:latin typeface="Calibri" pitchFamily="34" charset="0"/>
              </a:rPr>
              <a:t>:</a:t>
            </a:r>
          </a:p>
          <a:p>
            <a:pPr lvl="1">
              <a:lnSpc>
                <a:spcPts val="3400"/>
              </a:lnSpc>
              <a:defRPr/>
            </a:pPr>
            <a:r>
              <a:rPr lang="en-US" sz="3200" b="1" dirty="0">
                <a:solidFill>
                  <a:srgbClr val="0070C0"/>
                </a:solidFill>
                <a:latin typeface="Calibri" pitchFamily="34" charset="0"/>
              </a:rPr>
              <a:t>request</a:t>
            </a:r>
            <a:r>
              <a:rPr lang="en-US" sz="3200" dirty="0">
                <a:latin typeface="Calibri" pitchFamily="34" charset="0"/>
              </a:rPr>
              <a:t>: returns value of the requested parameter </a:t>
            </a:r>
          </a:p>
          <a:p>
            <a:pPr lvl="1">
              <a:lnSpc>
                <a:spcPts val="2900"/>
              </a:lnSpc>
              <a:buFont typeface="Wingdings" pitchFamily="2" charset="2"/>
              <a:buNone/>
              <a:defRPr/>
            </a:pPr>
            <a:r>
              <a:rPr lang="en-US" sz="2200" dirty="0">
                <a:latin typeface="Calibri" pitchFamily="34" charset="0"/>
              </a:rPr>
              <a:t>	</a:t>
            </a:r>
            <a:r>
              <a:rPr lang="en-US" b="1" dirty="0">
                <a:latin typeface="Calibri" pitchFamily="34" charset="0"/>
              </a:rPr>
              <a:t>Example</a:t>
            </a:r>
            <a:r>
              <a:rPr lang="en-US" sz="2200" dirty="0">
                <a:latin typeface="Calibri" pitchFamily="34" charset="0"/>
              </a:rPr>
              <a:t>:  </a:t>
            </a:r>
            <a:r>
              <a:rPr lang="en-US" sz="2600" b="1" dirty="0" err="1">
                <a:solidFill>
                  <a:srgbClr val="0070C0"/>
                </a:solidFill>
                <a:latin typeface="Calibri" pitchFamily="34" charset="0"/>
              </a:rPr>
              <a:t>request</a:t>
            </a:r>
            <a:r>
              <a:rPr lang="en-US" sz="2600" dirty="0" err="1">
                <a:solidFill>
                  <a:srgbClr val="7030A0"/>
                </a:solidFill>
                <a:latin typeface="Calibri" pitchFamily="34" charset="0"/>
              </a:rPr>
              <a:t>.</a:t>
            </a:r>
            <a:r>
              <a:rPr lang="en-US" b="1" dirty="0" err="1">
                <a:solidFill>
                  <a:srgbClr val="7030A0"/>
                </a:solidFill>
                <a:latin typeface="Calibri" pitchFamily="34" charset="0"/>
              </a:rPr>
              <a:t>getParameter</a:t>
            </a:r>
            <a:r>
              <a:rPr lang="en-US" sz="2600" dirty="0">
                <a:solidFill>
                  <a:srgbClr val="7030A0"/>
                </a:solidFill>
                <a:latin typeface="Calibri" pitchFamily="34" charset="0"/>
              </a:rPr>
              <a:t>(“</a:t>
            </a:r>
            <a:r>
              <a:rPr lang="en-US" sz="2600" b="1" dirty="0">
                <a:solidFill>
                  <a:srgbClr val="7030A0"/>
                </a:solidFill>
                <a:latin typeface="Calibri" pitchFamily="34" charset="0"/>
              </a:rPr>
              <a:t>username</a:t>
            </a:r>
            <a:r>
              <a:rPr lang="en-US" sz="2600" dirty="0">
                <a:solidFill>
                  <a:srgbClr val="7030A0"/>
                </a:solidFill>
                <a:latin typeface="Calibri" pitchFamily="34" charset="0"/>
              </a:rPr>
              <a:t>”)  </a:t>
            </a:r>
            <a:r>
              <a:rPr lang="en-US" sz="2600" dirty="0">
                <a:latin typeface="Calibri" pitchFamily="34" charset="0"/>
              </a:rPr>
              <a:t>returns value of the variable </a:t>
            </a:r>
            <a:r>
              <a:rPr lang="en-US" sz="2600" i="1" dirty="0">
                <a:latin typeface="Calibri" pitchFamily="34" charset="0"/>
              </a:rPr>
              <a:t>username</a:t>
            </a:r>
            <a:r>
              <a:rPr lang="en-US" sz="2600" dirty="0">
                <a:latin typeface="Calibri" pitchFamily="34" charset="0"/>
              </a:rPr>
              <a:t> </a:t>
            </a:r>
          </a:p>
        </p:txBody>
      </p:sp>
      <p:grpSp>
        <p:nvGrpSpPr>
          <p:cNvPr id="6" name="Group 5">
            <a:extLst>
              <a:ext uri="{FF2B5EF4-FFF2-40B4-BE49-F238E27FC236}">
                <a16:creationId xmlns:a16="http://schemas.microsoft.com/office/drawing/2014/main" id="{D2F07F22-2267-46EE-A945-4F9AE29D4554}"/>
              </a:ext>
            </a:extLst>
          </p:cNvPr>
          <p:cNvGrpSpPr/>
          <p:nvPr/>
        </p:nvGrpSpPr>
        <p:grpSpPr>
          <a:xfrm>
            <a:off x="3677796" y="5978248"/>
            <a:ext cx="2017008" cy="651152"/>
            <a:chOff x="3774192" y="4114800"/>
            <a:chExt cx="2017008" cy="651152"/>
          </a:xfrm>
        </p:grpSpPr>
        <p:sp>
          <p:nvSpPr>
            <p:cNvPr id="2" name="Left Brace 1">
              <a:extLst>
                <a:ext uri="{FF2B5EF4-FFF2-40B4-BE49-F238E27FC236}">
                  <a16:creationId xmlns:a16="http://schemas.microsoft.com/office/drawing/2014/main" id="{341A74AA-F6BA-48BA-8B1A-B419C5788A8A}"/>
                </a:ext>
              </a:extLst>
            </p:cNvPr>
            <p:cNvSpPr/>
            <p:nvPr/>
          </p:nvSpPr>
          <p:spPr>
            <a:xfrm rot="5400000" flipH="1">
              <a:off x="4669542" y="3219450"/>
              <a:ext cx="152400" cy="1943100"/>
            </a:xfrm>
            <a:prstGeom prst="leftBrac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313609ED-C237-4B25-83F2-A5934C29CC8F}"/>
                </a:ext>
              </a:extLst>
            </p:cNvPr>
            <p:cNvSpPr txBox="1"/>
            <p:nvPr/>
          </p:nvSpPr>
          <p:spPr>
            <a:xfrm>
              <a:off x="3886200" y="4343400"/>
              <a:ext cx="1905000" cy="422552"/>
            </a:xfrm>
            <a:prstGeom prst="rect">
              <a:avLst/>
            </a:prstGeom>
            <a:noFill/>
          </p:spPr>
          <p:txBody>
            <a:bodyPr wrap="square" rtlCol="0">
              <a:spAutoFit/>
            </a:bodyPr>
            <a:lstStyle/>
            <a:p>
              <a:pPr>
                <a:lnSpc>
                  <a:spcPts val="1200"/>
                </a:lnSpc>
              </a:pPr>
              <a:r>
                <a:rPr lang="en-US" dirty="0">
                  <a:solidFill>
                    <a:schemeClr val="accent6">
                      <a:lumMod val="75000"/>
                    </a:schemeClr>
                  </a:solidFill>
                </a:rPr>
                <a:t>Returns the string representation</a:t>
              </a:r>
            </a:p>
          </p:txBody>
        </p:sp>
      </p:grpSp>
      <p:pic>
        <p:nvPicPr>
          <p:cNvPr id="5" name="Picture 4">
            <a:extLst>
              <a:ext uri="{FF2B5EF4-FFF2-40B4-BE49-F238E27FC236}">
                <a16:creationId xmlns:a16="http://schemas.microsoft.com/office/drawing/2014/main" id="{DB7CC76F-7AB6-44CE-87D6-C421B879D65C}"/>
              </a:ext>
            </a:extLst>
          </p:cNvPr>
          <p:cNvPicPr>
            <a:picLocks noChangeAspect="1"/>
          </p:cNvPicPr>
          <p:nvPr/>
        </p:nvPicPr>
        <p:blipFill>
          <a:blip r:embed="rId3"/>
          <a:stretch>
            <a:fillRect/>
          </a:stretch>
        </p:blipFill>
        <p:spPr>
          <a:xfrm>
            <a:off x="979566" y="4138097"/>
            <a:ext cx="7602371" cy="2017951"/>
          </a:xfrm>
          <a:prstGeom prst="rect">
            <a:avLst/>
          </a:prstGeom>
        </p:spPr>
      </p:pic>
    </p:spTree>
    <p:extLst>
      <p:ext uri="{BB962C8B-B14F-4D97-AF65-F5344CB8AC3E}">
        <p14:creationId xmlns:p14="http://schemas.microsoft.com/office/powerpoint/2010/main" val="21152389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609600" y="228600"/>
            <a:ext cx="8001000" cy="914400"/>
          </a:xfrm>
        </p:spPr>
        <p:txBody>
          <a:bodyPr/>
          <a:lstStyle/>
          <a:p>
            <a:r>
              <a:rPr lang="en-US" dirty="0"/>
              <a:t>Predefined Objects for </a:t>
            </a:r>
            <a:r>
              <a:rPr lang="en-US" dirty="0" err="1"/>
              <a:t>Scriplet</a:t>
            </a:r>
            <a:endParaRPr lang="en-US" dirty="0"/>
          </a:p>
        </p:txBody>
      </p:sp>
      <p:sp>
        <p:nvSpPr>
          <p:cNvPr id="3" name="Content Placeholder 2"/>
          <p:cNvSpPr>
            <a:spLocks noGrp="1"/>
          </p:cNvSpPr>
          <p:nvPr>
            <p:ph idx="1"/>
          </p:nvPr>
        </p:nvSpPr>
        <p:spPr>
          <a:xfrm>
            <a:off x="685800" y="1295400"/>
            <a:ext cx="8001000" cy="5486400"/>
          </a:xfrm>
        </p:spPr>
        <p:txBody>
          <a:bodyPr>
            <a:normAutofit/>
          </a:bodyPr>
          <a:lstStyle/>
          <a:p>
            <a:pPr marL="0" indent="0">
              <a:lnSpc>
                <a:spcPts val="3300"/>
              </a:lnSpc>
              <a:spcAft>
                <a:spcPts val="1200"/>
              </a:spcAft>
              <a:buNone/>
              <a:defRPr/>
            </a:pPr>
            <a:r>
              <a:rPr lang="en-US" dirty="0">
                <a:latin typeface="Calibri" pitchFamily="34" charset="0"/>
              </a:rPr>
              <a:t>A number of useful predefined objects for </a:t>
            </a:r>
            <a:r>
              <a:rPr lang="en-US" dirty="0" err="1">
                <a:latin typeface="Calibri" pitchFamily="34" charset="0"/>
              </a:rPr>
              <a:t>scriplet</a:t>
            </a:r>
            <a:r>
              <a:rPr lang="en-US" dirty="0">
                <a:latin typeface="Calibri" pitchFamily="34" charset="0"/>
              </a:rPr>
              <a:t>:</a:t>
            </a:r>
          </a:p>
          <a:p>
            <a:pPr lvl="1">
              <a:lnSpc>
                <a:spcPts val="3400"/>
              </a:lnSpc>
              <a:defRPr/>
            </a:pPr>
            <a:r>
              <a:rPr lang="en-US" sz="3200" b="1" dirty="0">
                <a:solidFill>
                  <a:srgbClr val="0070C0"/>
                </a:solidFill>
                <a:latin typeface="Calibri" pitchFamily="34" charset="0"/>
              </a:rPr>
              <a:t>request</a:t>
            </a:r>
            <a:r>
              <a:rPr lang="en-US" sz="3200" dirty="0">
                <a:latin typeface="Calibri" pitchFamily="34" charset="0"/>
              </a:rPr>
              <a:t>: returns value of the requested parameter, e.g., </a:t>
            </a:r>
          </a:p>
          <a:p>
            <a:pPr lvl="1">
              <a:lnSpc>
                <a:spcPts val="2900"/>
              </a:lnSpc>
              <a:buFont typeface="Wingdings" pitchFamily="2" charset="2"/>
              <a:buNone/>
              <a:defRPr/>
            </a:pPr>
            <a:r>
              <a:rPr lang="en-US" sz="2200" dirty="0">
                <a:latin typeface="Calibri" pitchFamily="34" charset="0"/>
              </a:rPr>
              <a:t>	</a:t>
            </a:r>
            <a:r>
              <a:rPr lang="en-US" b="1" dirty="0">
                <a:solidFill>
                  <a:srgbClr val="7030A0"/>
                </a:solidFill>
                <a:latin typeface="Calibri" pitchFamily="34" charset="0"/>
              </a:rPr>
              <a:t>request</a:t>
            </a:r>
            <a:r>
              <a:rPr lang="en-US" sz="2600" dirty="0">
                <a:solidFill>
                  <a:srgbClr val="7030A0"/>
                </a:solidFill>
                <a:latin typeface="Calibri" pitchFamily="34" charset="0"/>
              </a:rPr>
              <a:t>.</a:t>
            </a:r>
            <a:r>
              <a:rPr lang="en-US" dirty="0">
                <a:solidFill>
                  <a:srgbClr val="7030A0"/>
                </a:solidFill>
                <a:latin typeface="Calibri" pitchFamily="34" charset="0"/>
              </a:rPr>
              <a:t>getParameter</a:t>
            </a:r>
            <a:r>
              <a:rPr lang="en-US" sz="2600" dirty="0">
                <a:solidFill>
                  <a:srgbClr val="7030A0"/>
                </a:solidFill>
                <a:latin typeface="Calibri" pitchFamily="34" charset="0"/>
              </a:rPr>
              <a:t>(“</a:t>
            </a:r>
            <a:r>
              <a:rPr lang="en-US" sz="2600" b="1" dirty="0">
                <a:latin typeface="Calibri" pitchFamily="34" charset="0"/>
              </a:rPr>
              <a:t>username</a:t>
            </a:r>
            <a:r>
              <a:rPr lang="en-US" sz="2600" dirty="0">
                <a:solidFill>
                  <a:srgbClr val="7030A0"/>
                </a:solidFill>
                <a:latin typeface="Calibri" pitchFamily="34" charset="0"/>
              </a:rPr>
              <a:t>”) </a:t>
            </a:r>
            <a:r>
              <a:rPr lang="en-US" sz="2600" dirty="0">
                <a:latin typeface="Calibri" pitchFamily="34" charset="0"/>
              </a:rPr>
              <a:t> returns value of the variable </a:t>
            </a:r>
            <a:r>
              <a:rPr lang="en-US" sz="2600" i="1" dirty="0">
                <a:latin typeface="Calibri" pitchFamily="34" charset="0"/>
              </a:rPr>
              <a:t>username</a:t>
            </a:r>
            <a:r>
              <a:rPr lang="en-US" sz="2600" dirty="0">
                <a:latin typeface="Calibri" pitchFamily="34" charset="0"/>
              </a:rPr>
              <a:t> </a:t>
            </a:r>
          </a:p>
        </p:txBody>
      </p:sp>
      <p:grpSp>
        <p:nvGrpSpPr>
          <p:cNvPr id="6" name="Group 5">
            <a:extLst>
              <a:ext uri="{FF2B5EF4-FFF2-40B4-BE49-F238E27FC236}">
                <a16:creationId xmlns:a16="http://schemas.microsoft.com/office/drawing/2014/main" id="{D2F07F22-2267-46EE-A945-4F9AE29D4554}"/>
              </a:ext>
            </a:extLst>
          </p:cNvPr>
          <p:cNvGrpSpPr/>
          <p:nvPr/>
        </p:nvGrpSpPr>
        <p:grpSpPr>
          <a:xfrm>
            <a:off x="3677796" y="5978248"/>
            <a:ext cx="2017008" cy="651152"/>
            <a:chOff x="3774192" y="4114800"/>
            <a:chExt cx="2017008" cy="651152"/>
          </a:xfrm>
        </p:grpSpPr>
        <p:sp>
          <p:nvSpPr>
            <p:cNvPr id="2" name="Left Brace 1">
              <a:extLst>
                <a:ext uri="{FF2B5EF4-FFF2-40B4-BE49-F238E27FC236}">
                  <a16:creationId xmlns:a16="http://schemas.microsoft.com/office/drawing/2014/main" id="{341A74AA-F6BA-48BA-8B1A-B419C5788A8A}"/>
                </a:ext>
              </a:extLst>
            </p:cNvPr>
            <p:cNvSpPr/>
            <p:nvPr/>
          </p:nvSpPr>
          <p:spPr>
            <a:xfrm rot="5400000" flipH="1">
              <a:off x="4669542" y="3219450"/>
              <a:ext cx="152400" cy="1943100"/>
            </a:xfrm>
            <a:prstGeom prst="leftBrac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313609ED-C237-4B25-83F2-A5934C29CC8F}"/>
                </a:ext>
              </a:extLst>
            </p:cNvPr>
            <p:cNvSpPr txBox="1"/>
            <p:nvPr/>
          </p:nvSpPr>
          <p:spPr>
            <a:xfrm>
              <a:off x="3886200" y="4343400"/>
              <a:ext cx="1905000" cy="422552"/>
            </a:xfrm>
            <a:prstGeom prst="rect">
              <a:avLst/>
            </a:prstGeom>
            <a:noFill/>
          </p:spPr>
          <p:txBody>
            <a:bodyPr wrap="square" rtlCol="0">
              <a:spAutoFit/>
            </a:bodyPr>
            <a:lstStyle/>
            <a:p>
              <a:pPr>
                <a:lnSpc>
                  <a:spcPts val="1200"/>
                </a:lnSpc>
              </a:pPr>
              <a:r>
                <a:rPr lang="en-US" dirty="0">
                  <a:solidFill>
                    <a:schemeClr val="accent6">
                      <a:lumMod val="75000"/>
                    </a:schemeClr>
                  </a:solidFill>
                </a:rPr>
                <a:t>Returns the string representation</a:t>
              </a:r>
            </a:p>
          </p:txBody>
        </p:sp>
      </p:grpSp>
      <p:pic>
        <p:nvPicPr>
          <p:cNvPr id="5" name="Picture 4">
            <a:extLst>
              <a:ext uri="{FF2B5EF4-FFF2-40B4-BE49-F238E27FC236}">
                <a16:creationId xmlns:a16="http://schemas.microsoft.com/office/drawing/2014/main" id="{DB7CC76F-7AB6-44CE-87D6-C421B879D65C}"/>
              </a:ext>
            </a:extLst>
          </p:cNvPr>
          <p:cNvPicPr>
            <a:picLocks noChangeAspect="1"/>
          </p:cNvPicPr>
          <p:nvPr/>
        </p:nvPicPr>
        <p:blipFill>
          <a:blip r:embed="rId3"/>
          <a:stretch>
            <a:fillRect/>
          </a:stretch>
        </p:blipFill>
        <p:spPr>
          <a:xfrm>
            <a:off x="979566" y="4138097"/>
            <a:ext cx="7602371" cy="2017951"/>
          </a:xfrm>
          <a:prstGeom prst="rect">
            <a:avLst/>
          </a:prstGeom>
        </p:spPr>
      </p:pic>
    </p:spTree>
    <p:extLst>
      <p:ext uri="{BB962C8B-B14F-4D97-AF65-F5344CB8AC3E}">
        <p14:creationId xmlns:p14="http://schemas.microsoft.com/office/powerpoint/2010/main" val="2797580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914400" y="2819400"/>
            <a:ext cx="7239000" cy="1828800"/>
          </a:xfrm>
          <a:prstGeom prst="rect">
            <a:avLst/>
          </a:prstGeom>
          <a:solidFill>
            <a:schemeClr val="accent5">
              <a:lumMod val="60000"/>
              <a:lumOff val="40000"/>
            </a:schemeClr>
          </a:solidFill>
          <a:ln w="12700" cap="flat" cmpd="sng" algn="ctr">
            <a:noFill/>
            <a:prstDash val="solid"/>
            <a:round/>
            <a:headEnd type="none" w="sm" len="sm"/>
            <a:tailEnd type="none" w="sm" len="sm"/>
          </a:ln>
          <a:effectLst/>
        </p:spPr>
        <p:txBody>
          <a:bodyPr/>
          <a:lstStyle/>
          <a:p>
            <a:pPr>
              <a:defRPr/>
            </a:pPr>
            <a:endParaRPr lang="en-US"/>
          </a:p>
        </p:txBody>
      </p:sp>
      <p:sp>
        <p:nvSpPr>
          <p:cNvPr id="107523" name="Rectangle 2"/>
          <p:cNvSpPr>
            <a:spLocks noGrp="1" noChangeArrowheads="1"/>
          </p:cNvSpPr>
          <p:nvPr>
            <p:ph type="title"/>
          </p:nvPr>
        </p:nvSpPr>
        <p:spPr>
          <a:xfrm>
            <a:off x="609600" y="0"/>
            <a:ext cx="8001000" cy="1104900"/>
          </a:xfrm>
        </p:spPr>
        <p:txBody>
          <a:bodyPr/>
          <a:lstStyle/>
          <a:p>
            <a:r>
              <a:rPr lang="en-US"/>
              <a:t>JavaServer Pages: Example</a:t>
            </a:r>
          </a:p>
        </p:txBody>
      </p:sp>
      <p:sp>
        <p:nvSpPr>
          <p:cNvPr id="99331" name="Rectangle 3"/>
          <p:cNvSpPr>
            <a:spLocks noGrp="1" noChangeArrowheads="1"/>
          </p:cNvSpPr>
          <p:nvPr>
            <p:ph type="body" idx="1"/>
          </p:nvPr>
        </p:nvSpPr>
        <p:spPr>
          <a:xfrm>
            <a:off x="571500" y="1219200"/>
            <a:ext cx="8001000" cy="5257800"/>
          </a:xfrm>
        </p:spPr>
        <p:txBody>
          <a:bodyPr/>
          <a:lstStyle/>
          <a:p>
            <a:pPr>
              <a:lnSpc>
                <a:spcPct val="90000"/>
              </a:lnSpc>
              <a:buFont typeface="Wingdings" pitchFamily="2" charset="2"/>
              <a:buNone/>
              <a:defRPr/>
            </a:pPr>
            <a:r>
              <a:rPr lang="en-US" sz="2400" dirty="0">
                <a:solidFill>
                  <a:srgbClr val="002060"/>
                </a:solidFill>
                <a:latin typeface="Calibri" pitchFamily="34" charset="0"/>
              </a:rPr>
              <a:t>&lt;html&gt;</a:t>
            </a:r>
          </a:p>
          <a:p>
            <a:pPr>
              <a:lnSpc>
                <a:spcPct val="90000"/>
              </a:lnSpc>
              <a:buFont typeface="Wingdings" pitchFamily="2" charset="2"/>
              <a:buNone/>
              <a:defRPr/>
            </a:pPr>
            <a:r>
              <a:rPr lang="en-US" sz="2400" dirty="0">
                <a:solidFill>
                  <a:srgbClr val="002060"/>
                </a:solidFill>
                <a:latin typeface="Calibri" pitchFamily="34" charset="0"/>
              </a:rPr>
              <a:t>&lt;head&gt;&lt;title&gt;Welcome to B&amp;N&lt;/title&gt;&lt;/head&gt;</a:t>
            </a:r>
          </a:p>
          <a:p>
            <a:pPr>
              <a:lnSpc>
                <a:spcPct val="90000"/>
              </a:lnSpc>
              <a:buFont typeface="Wingdings" pitchFamily="2" charset="2"/>
              <a:buNone/>
              <a:defRPr/>
            </a:pPr>
            <a:r>
              <a:rPr lang="en-US" sz="2400" dirty="0">
                <a:solidFill>
                  <a:srgbClr val="002060"/>
                </a:solidFill>
                <a:latin typeface="Calibri" pitchFamily="34" charset="0"/>
              </a:rPr>
              <a:t>&lt;body&gt;</a:t>
            </a:r>
          </a:p>
          <a:p>
            <a:pPr>
              <a:lnSpc>
                <a:spcPct val="90000"/>
              </a:lnSpc>
              <a:buFont typeface="Wingdings" pitchFamily="2" charset="2"/>
              <a:buNone/>
              <a:defRPr/>
            </a:pPr>
            <a:r>
              <a:rPr lang="en-US" sz="2400" dirty="0">
                <a:solidFill>
                  <a:srgbClr val="002060"/>
                </a:solidFill>
                <a:latin typeface="Calibri" pitchFamily="34" charset="0"/>
              </a:rPr>
              <a:t>	&lt;h1&gt;Welcome back!&lt;/h1&gt;</a:t>
            </a:r>
            <a:br>
              <a:rPr lang="en-US" sz="2400" dirty="0">
                <a:solidFill>
                  <a:srgbClr val="002060"/>
                </a:solidFill>
                <a:latin typeface="Calibri" pitchFamily="34" charset="0"/>
              </a:rPr>
            </a:br>
            <a:r>
              <a:rPr lang="en-US" sz="2400" dirty="0">
                <a:solidFill>
                  <a:srgbClr val="002060"/>
                </a:solidFill>
                <a:latin typeface="Calibri" pitchFamily="34" charset="0"/>
              </a:rPr>
              <a:t>&lt;% String </a:t>
            </a:r>
            <a:r>
              <a:rPr lang="en-US" sz="2400" b="1" dirty="0">
                <a:solidFill>
                  <a:schemeClr val="accent6">
                    <a:lumMod val="75000"/>
                  </a:schemeClr>
                </a:solidFill>
                <a:latin typeface="Calibri" pitchFamily="34" charset="0"/>
              </a:rPr>
              <a:t>name</a:t>
            </a:r>
            <a:r>
              <a:rPr lang="en-US" sz="2400" dirty="0">
                <a:solidFill>
                  <a:srgbClr val="002060"/>
                </a:solidFill>
                <a:latin typeface="Calibri" pitchFamily="34" charset="0"/>
              </a:rPr>
              <a:t>=“</a:t>
            </a:r>
            <a:r>
              <a:rPr lang="en-US" sz="2400" dirty="0" err="1">
                <a:solidFill>
                  <a:srgbClr val="002060"/>
                </a:solidFill>
                <a:latin typeface="Calibri" pitchFamily="34" charset="0"/>
              </a:rPr>
              <a:t>NewUser</a:t>
            </a:r>
            <a:r>
              <a:rPr lang="en-US" sz="2400" dirty="0">
                <a:solidFill>
                  <a:srgbClr val="002060"/>
                </a:solidFill>
                <a:latin typeface="Calibri" pitchFamily="34" charset="0"/>
              </a:rPr>
              <a:t>”;</a:t>
            </a:r>
          </a:p>
          <a:p>
            <a:pPr>
              <a:lnSpc>
                <a:spcPct val="90000"/>
              </a:lnSpc>
              <a:buFont typeface="Wingdings" pitchFamily="2" charset="2"/>
              <a:buNone/>
              <a:defRPr/>
            </a:pPr>
            <a:r>
              <a:rPr lang="en-US" sz="2400" dirty="0">
                <a:solidFill>
                  <a:srgbClr val="002060"/>
                </a:solidFill>
                <a:latin typeface="Calibri" pitchFamily="34" charset="0"/>
              </a:rPr>
              <a:t>		if (</a:t>
            </a:r>
            <a:r>
              <a:rPr lang="en-US" sz="2400" dirty="0" err="1">
                <a:solidFill>
                  <a:srgbClr val="002060"/>
                </a:solidFill>
                <a:latin typeface="Calibri" pitchFamily="34" charset="0"/>
              </a:rPr>
              <a:t>request.getParameter</a:t>
            </a:r>
            <a:r>
              <a:rPr lang="en-US" sz="2400" dirty="0">
                <a:solidFill>
                  <a:srgbClr val="002060"/>
                </a:solidFill>
                <a:latin typeface="Calibri" pitchFamily="34" charset="0"/>
              </a:rPr>
              <a:t>(“username”) != null) {</a:t>
            </a:r>
            <a:br>
              <a:rPr lang="en-US" sz="2400" dirty="0">
                <a:solidFill>
                  <a:srgbClr val="002060"/>
                </a:solidFill>
                <a:latin typeface="Calibri" pitchFamily="34" charset="0"/>
              </a:rPr>
            </a:br>
            <a:r>
              <a:rPr lang="en-US" sz="2400" dirty="0">
                <a:solidFill>
                  <a:srgbClr val="002060"/>
                </a:solidFill>
                <a:latin typeface="Calibri" pitchFamily="34" charset="0"/>
              </a:rPr>
              <a:t>		</a:t>
            </a:r>
            <a:r>
              <a:rPr lang="en-US" sz="2400" b="1" dirty="0">
                <a:solidFill>
                  <a:schemeClr val="accent6">
                    <a:lumMod val="75000"/>
                  </a:schemeClr>
                </a:solidFill>
                <a:latin typeface="Calibri" pitchFamily="34" charset="0"/>
              </a:rPr>
              <a:t>name</a:t>
            </a:r>
            <a:r>
              <a:rPr lang="en-US" sz="2400" dirty="0">
                <a:solidFill>
                  <a:srgbClr val="002060"/>
                </a:solidFill>
                <a:latin typeface="Calibri" pitchFamily="34" charset="0"/>
              </a:rPr>
              <a:t>=</a:t>
            </a:r>
            <a:r>
              <a:rPr lang="en-US" sz="2400" dirty="0" err="1">
                <a:solidFill>
                  <a:srgbClr val="002060"/>
                </a:solidFill>
                <a:latin typeface="Calibri" pitchFamily="34" charset="0"/>
              </a:rPr>
              <a:t>request.getParameter</a:t>
            </a:r>
            <a:r>
              <a:rPr lang="en-US" sz="2400" dirty="0">
                <a:solidFill>
                  <a:srgbClr val="002060"/>
                </a:solidFill>
                <a:latin typeface="Calibri" pitchFamily="34" charset="0"/>
              </a:rPr>
              <a:t>(“username”);</a:t>
            </a:r>
          </a:p>
          <a:p>
            <a:pPr>
              <a:lnSpc>
                <a:spcPct val="90000"/>
              </a:lnSpc>
              <a:buFont typeface="Wingdings" pitchFamily="2" charset="2"/>
              <a:buNone/>
              <a:defRPr/>
            </a:pPr>
            <a:r>
              <a:rPr lang="en-US" sz="2400" dirty="0">
                <a:solidFill>
                  <a:srgbClr val="002060"/>
                </a:solidFill>
                <a:latin typeface="Calibri" pitchFamily="34" charset="0"/>
              </a:rPr>
              <a:t>		}</a:t>
            </a:r>
          </a:p>
          <a:p>
            <a:pPr>
              <a:lnSpc>
                <a:spcPct val="90000"/>
              </a:lnSpc>
              <a:buFont typeface="Wingdings" pitchFamily="2" charset="2"/>
              <a:buNone/>
              <a:defRPr/>
            </a:pPr>
            <a:r>
              <a:rPr lang="en-US" sz="2400" dirty="0">
                <a:solidFill>
                  <a:srgbClr val="002060"/>
                </a:solidFill>
                <a:latin typeface="Calibri" pitchFamily="34" charset="0"/>
              </a:rPr>
              <a:t>	%&gt;</a:t>
            </a:r>
          </a:p>
          <a:p>
            <a:pPr>
              <a:lnSpc>
                <a:spcPct val="90000"/>
              </a:lnSpc>
              <a:buFont typeface="Wingdings" pitchFamily="2" charset="2"/>
              <a:buNone/>
              <a:defRPr/>
            </a:pPr>
            <a:r>
              <a:rPr lang="en-US" sz="2400" dirty="0">
                <a:solidFill>
                  <a:srgbClr val="002060"/>
                </a:solidFill>
                <a:latin typeface="Calibri" pitchFamily="34" charset="0"/>
              </a:rPr>
              <a:t>	You are logged on as user &lt;%=</a:t>
            </a:r>
            <a:r>
              <a:rPr lang="en-US" sz="2400" b="1" dirty="0">
                <a:solidFill>
                  <a:schemeClr val="accent6">
                    <a:lumMod val="75000"/>
                  </a:schemeClr>
                </a:solidFill>
                <a:latin typeface="Calibri" pitchFamily="34" charset="0"/>
              </a:rPr>
              <a:t>name</a:t>
            </a:r>
            <a:r>
              <a:rPr lang="en-US" sz="2400" dirty="0">
                <a:solidFill>
                  <a:srgbClr val="002060"/>
                </a:solidFill>
                <a:latin typeface="Calibri" pitchFamily="34" charset="0"/>
              </a:rPr>
              <a:t>%&gt;</a:t>
            </a:r>
          </a:p>
          <a:p>
            <a:pPr>
              <a:lnSpc>
                <a:spcPct val="90000"/>
              </a:lnSpc>
              <a:buFont typeface="Wingdings" pitchFamily="2" charset="2"/>
              <a:buNone/>
              <a:defRPr/>
            </a:pPr>
            <a:r>
              <a:rPr lang="en-US" sz="2400" dirty="0">
                <a:solidFill>
                  <a:srgbClr val="002060"/>
                </a:solidFill>
                <a:latin typeface="Calibri" pitchFamily="34" charset="0"/>
              </a:rPr>
              <a:t>	&lt;p&gt;</a:t>
            </a:r>
          </a:p>
          <a:p>
            <a:pPr>
              <a:lnSpc>
                <a:spcPct val="90000"/>
              </a:lnSpc>
              <a:buFont typeface="Wingdings" pitchFamily="2" charset="2"/>
              <a:buNone/>
              <a:defRPr/>
            </a:pPr>
            <a:r>
              <a:rPr lang="en-US" sz="2400" dirty="0">
                <a:solidFill>
                  <a:srgbClr val="002060"/>
                </a:solidFill>
                <a:latin typeface="Calibri" pitchFamily="34" charset="0"/>
              </a:rPr>
              <a:t>&lt;/body&gt;</a:t>
            </a:r>
          </a:p>
          <a:p>
            <a:pPr>
              <a:lnSpc>
                <a:spcPct val="90000"/>
              </a:lnSpc>
              <a:buFont typeface="Wingdings" pitchFamily="2" charset="2"/>
              <a:buNone/>
              <a:defRPr/>
            </a:pPr>
            <a:r>
              <a:rPr lang="en-US" sz="2400" dirty="0">
                <a:solidFill>
                  <a:srgbClr val="002060"/>
                </a:solidFill>
                <a:latin typeface="Calibri" pitchFamily="34" charset="0"/>
              </a:rPr>
              <a:t>&lt;/html&gt;</a:t>
            </a:r>
          </a:p>
        </p:txBody>
      </p:sp>
      <p:sp>
        <p:nvSpPr>
          <p:cNvPr id="7" name="Rounded Rectangular Callout 6"/>
          <p:cNvSpPr/>
          <p:nvPr/>
        </p:nvSpPr>
        <p:spPr>
          <a:xfrm>
            <a:off x="5181600" y="2076595"/>
            <a:ext cx="1981200" cy="990600"/>
          </a:xfrm>
          <a:prstGeom prst="wedgeRoundRectCallout">
            <a:avLst>
              <a:gd name="adj1" fmla="val -76082"/>
              <a:gd name="adj2" fmla="val 34349"/>
              <a:gd name="adj3" fmla="val 16667"/>
            </a:avLst>
          </a:prstGeom>
          <a:solidFill>
            <a:srgbClr val="FF8E1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spcAft>
                <a:spcPts val="600"/>
              </a:spcAft>
            </a:pPr>
            <a:r>
              <a:rPr lang="en-US" altLang="zh-TW" sz="2000" b="1" dirty="0"/>
              <a:t>If username not entered, log on as “</a:t>
            </a:r>
            <a:r>
              <a:rPr lang="en-US" altLang="zh-TW" sz="2000" b="1" dirty="0" err="1"/>
              <a:t>NewUser</a:t>
            </a:r>
            <a:r>
              <a:rPr lang="en-US" altLang="zh-TW" sz="2000" b="1" dirty="0"/>
              <a:t>”</a:t>
            </a:r>
          </a:p>
        </p:txBody>
      </p:sp>
      <p:sp>
        <p:nvSpPr>
          <p:cNvPr id="2" name="TextBox 1">
            <a:extLst>
              <a:ext uri="{FF2B5EF4-FFF2-40B4-BE49-F238E27FC236}">
                <a16:creationId xmlns:a16="http://schemas.microsoft.com/office/drawing/2014/main" id="{698FB870-1E60-46AF-80F4-0FC85CB6A31D}"/>
              </a:ext>
            </a:extLst>
          </p:cNvPr>
          <p:cNvSpPr txBox="1"/>
          <p:nvPr/>
        </p:nvSpPr>
        <p:spPr>
          <a:xfrm>
            <a:off x="3803082" y="5381583"/>
            <a:ext cx="4738236" cy="1132169"/>
          </a:xfrm>
          <a:prstGeom prst="rect">
            <a:avLst/>
          </a:prstGeom>
          <a:noFill/>
          <a:ln w="12700">
            <a:solidFill>
              <a:srgbClr val="00A249"/>
            </a:solidFill>
          </a:ln>
        </p:spPr>
        <p:txBody>
          <a:bodyPr wrap="square" rtlCol="0">
            <a:spAutoFit/>
          </a:bodyPr>
          <a:lstStyle/>
          <a:p>
            <a:pPr marL="230188" indent="-230188">
              <a:lnSpc>
                <a:spcPts val="2500"/>
              </a:lnSpc>
              <a:spcAft>
                <a:spcPts val="600"/>
              </a:spcAft>
              <a:buFont typeface="Arial" panose="020B0604020202020204" pitchFamily="34" charset="0"/>
              <a:buChar char="•"/>
            </a:pPr>
            <a:r>
              <a:rPr lang="en-US" sz="2400" dirty="0">
                <a:solidFill>
                  <a:schemeClr val="accent3">
                    <a:lumMod val="50000"/>
                  </a:schemeClr>
                </a:solidFill>
              </a:rPr>
              <a:t>This page responds to a login page</a:t>
            </a:r>
          </a:p>
          <a:p>
            <a:pPr marL="230188" indent="-230188">
              <a:lnSpc>
                <a:spcPts val="2500"/>
              </a:lnSpc>
              <a:buFont typeface="Arial" panose="020B0604020202020204" pitchFamily="34" charset="0"/>
              <a:buChar char="•"/>
            </a:pPr>
            <a:r>
              <a:rPr lang="en-US" sz="2400" dirty="0">
                <a:solidFill>
                  <a:schemeClr val="accent3">
                    <a:lumMod val="50000"/>
                  </a:schemeClr>
                </a:solidFill>
              </a:rPr>
              <a:t>Scriptlet makes it possible to generate dynamic HTML pages</a:t>
            </a:r>
          </a:p>
        </p:txBody>
      </p:sp>
    </p:spTree>
    <p:extLst>
      <p:ext uri="{BB962C8B-B14F-4D97-AF65-F5344CB8AC3E}">
        <p14:creationId xmlns:p14="http://schemas.microsoft.com/office/powerpoint/2010/main" val="219136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t>PHP</a:t>
            </a:r>
          </a:p>
        </p:txBody>
      </p:sp>
      <p:sp>
        <p:nvSpPr>
          <p:cNvPr id="3" name="Content Placeholder 2"/>
          <p:cNvSpPr>
            <a:spLocks noGrp="1"/>
          </p:cNvSpPr>
          <p:nvPr>
            <p:ph idx="1"/>
          </p:nvPr>
        </p:nvSpPr>
        <p:spPr>
          <a:xfrm>
            <a:off x="457200" y="1600201"/>
            <a:ext cx="8229600" cy="2438400"/>
          </a:xfrm>
        </p:spPr>
        <p:txBody>
          <a:bodyPr/>
          <a:lstStyle/>
          <a:p>
            <a:pPr>
              <a:spcAft>
                <a:spcPts val="1200"/>
              </a:spcAft>
            </a:pPr>
            <a:r>
              <a:rPr lang="en-US" dirty="0" err="1"/>
              <a:t>php</a:t>
            </a:r>
            <a:r>
              <a:rPr lang="en-US" dirty="0"/>
              <a:t> is an HTML-embedded scripting language</a:t>
            </a:r>
          </a:p>
          <a:p>
            <a:pPr>
              <a:spcAft>
                <a:spcPts val="1200"/>
              </a:spcAft>
            </a:pPr>
            <a:r>
              <a:rPr lang="en-US" dirty="0" err="1"/>
              <a:t>php</a:t>
            </a:r>
            <a:r>
              <a:rPr lang="en-US" dirty="0"/>
              <a:t> syntax is borrowed from C, Java, and Perl with a couple of unique PHP-specific feature thrown in</a:t>
            </a:r>
          </a:p>
        </p:txBody>
      </p:sp>
      <p:sp>
        <p:nvSpPr>
          <p:cNvPr id="4" name="Rectangle 3"/>
          <p:cNvSpPr/>
          <p:nvPr/>
        </p:nvSpPr>
        <p:spPr>
          <a:xfrm>
            <a:off x="2514600" y="4343400"/>
            <a:ext cx="5943600" cy="914400"/>
          </a:xfrm>
          <a:prstGeom prst="rect">
            <a:avLst/>
          </a:prstGeom>
          <a:solidFill>
            <a:srgbClr val="FF8E1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100"/>
              </a:lnSpc>
            </a:pPr>
            <a:r>
              <a:rPr lang="en-US" sz="2800" b="1" u="sng" dirty="0"/>
              <a:t>Goal</a:t>
            </a:r>
            <a:r>
              <a:rPr lang="en-US" sz="2800" dirty="0"/>
              <a:t>:  Allow Web developers to write dynamically generated pages quickly</a:t>
            </a:r>
          </a:p>
        </p:txBody>
      </p:sp>
    </p:spTree>
    <p:extLst>
      <p:ext uri="{BB962C8B-B14F-4D97-AF65-F5344CB8AC3E}">
        <p14:creationId xmlns:p14="http://schemas.microsoft.com/office/powerpoint/2010/main" val="262195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2819400" cy="1554162"/>
          </a:xfrm>
        </p:spPr>
        <p:txBody>
          <a:bodyPr>
            <a:normAutofit/>
          </a:bodyPr>
          <a:lstStyle/>
          <a:p>
            <a:r>
              <a:rPr lang="en-US" dirty="0"/>
              <a:t>A Simple </a:t>
            </a:r>
            <a:r>
              <a:rPr lang="en-US" dirty="0" err="1"/>
              <a:t>php</a:t>
            </a:r>
            <a:r>
              <a:rPr lang="en-US" dirty="0"/>
              <a:t> Page</a:t>
            </a:r>
          </a:p>
        </p:txBody>
      </p:sp>
      <p:sp>
        <p:nvSpPr>
          <p:cNvPr id="3" name="Content Placeholder 2"/>
          <p:cNvSpPr>
            <a:spLocks noGrp="1"/>
          </p:cNvSpPr>
          <p:nvPr>
            <p:ph idx="1"/>
          </p:nvPr>
        </p:nvSpPr>
        <p:spPr>
          <a:xfrm>
            <a:off x="4495800" y="685800"/>
            <a:ext cx="3429000" cy="4525963"/>
          </a:xfrm>
        </p:spPr>
        <p:txBody>
          <a:bodyPr>
            <a:noAutofit/>
          </a:bodyPr>
          <a:lstStyle/>
          <a:p>
            <a:pPr marL="0" indent="0">
              <a:lnSpc>
                <a:spcPts val="2400"/>
              </a:lnSpc>
              <a:spcAft>
                <a:spcPts val="600"/>
              </a:spcAft>
              <a:buNone/>
            </a:pPr>
            <a:r>
              <a:rPr lang="en-US" sz="2400" dirty="0"/>
              <a:t>&lt;html&gt;</a:t>
            </a:r>
          </a:p>
          <a:p>
            <a:pPr marL="0" indent="0">
              <a:lnSpc>
                <a:spcPts val="2400"/>
              </a:lnSpc>
              <a:spcAft>
                <a:spcPts val="600"/>
              </a:spcAft>
              <a:buNone/>
            </a:pPr>
            <a:r>
              <a:rPr lang="en-US" sz="2400" dirty="0"/>
              <a:t>&lt;head&gt;</a:t>
            </a:r>
          </a:p>
          <a:p>
            <a:pPr marL="0" indent="0">
              <a:lnSpc>
                <a:spcPts val="2400"/>
              </a:lnSpc>
              <a:spcAft>
                <a:spcPts val="600"/>
              </a:spcAft>
              <a:buNone/>
            </a:pPr>
            <a:r>
              <a:rPr lang="en-US" sz="2400" dirty="0"/>
              <a:t>&lt;title&gt;A Simple PHP Page&lt;/title&gt;</a:t>
            </a:r>
          </a:p>
          <a:p>
            <a:pPr marL="0" indent="0">
              <a:lnSpc>
                <a:spcPts val="2400"/>
              </a:lnSpc>
              <a:spcAft>
                <a:spcPts val="600"/>
              </a:spcAft>
              <a:buNone/>
            </a:pPr>
            <a:r>
              <a:rPr lang="en-US" sz="2400" dirty="0"/>
              <a:t>&lt;/head&gt;</a:t>
            </a:r>
          </a:p>
          <a:p>
            <a:pPr marL="0" indent="0">
              <a:lnSpc>
                <a:spcPts val="2400"/>
              </a:lnSpc>
              <a:spcAft>
                <a:spcPts val="600"/>
              </a:spcAft>
              <a:buNone/>
            </a:pPr>
            <a:r>
              <a:rPr lang="en-US" sz="2400" dirty="0"/>
              <a:t>&lt;body&gt;</a:t>
            </a:r>
          </a:p>
          <a:p>
            <a:pPr marL="0" indent="0">
              <a:lnSpc>
                <a:spcPts val="2400"/>
              </a:lnSpc>
              <a:spcAft>
                <a:spcPts val="600"/>
              </a:spcAft>
              <a:buNone/>
            </a:pPr>
            <a:r>
              <a:rPr lang="en-US" sz="2400" b="1" dirty="0">
                <a:solidFill>
                  <a:srgbClr val="FF0000"/>
                </a:solidFill>
              </a:rPr>
              <a:t>&lt;?</a:t>
            </a:r>
            <a:r>
              <a:rPr lang="en-US" sz="2400" b="1" dirty="0" err="1">
                <a:solidFill>
                  <a:srgbClr val="FF0000"/>
                </a:solidFill>
              </a:rPr>
              <a:t>php</a:t>
            </a:r>
            <a:endParaRPr lang="en-US" sz="2400" b="1" dirty="0">
              <a:solidFill>
                <a:srgbClr val="FF0000"/>
              </a:solidFill>
            </a:endParaRPr>
          </a:p>
          <a:p>
            <a:pPr marL="0" indent="0">
              <a:lnSpc>
                <a:spcPts val="2400"/>
              </a:lnSpc>
              <a:spcAft>
                <a:spcPts val="600"/>
              </a:spcAft>
              <a:buNone/>
            </a:pPr>
            <a:r>
              <a:rPr lang="en-US" sz="2400" dirty="0">
                <a:solidFill>
                  <a:srgbClr val="FF0000"/>
                </a:solidFill>
              </a:rPr>
              <a:t>Echo “Hello World!”;</a:t>
            </a:r>
          </a:p>
          <a:p>
            <a:pPr marL="0" indent="0">
              <a:lnSpc>
                <a:spcPts val="2400"/>
              </a:lnSpc>
              <a:spcAft>
                <a:spcPts val="600"/>
              </a:spcAft>
              <a:buNone/>
            </a:pPr>
            <a:r>
              <a:rPr lang="en-US" sz="2400" dirty="0">
                <a:solidFill>
                  <a:srgbClr val="FF0000"/>
                </a:solidFill>
              </a:rPr>
              <a:t>Echo “Hello World!!”;</a:t>
            </a:r>
          </a:p>
          <a:p>
            <a:pPr marL="0" indent="0">
              <a:lnSpc>
                <a:spcPts val="2400"/>
              </a:lnSpc>
              <a:spcAft>
                <a:spcPts val="600"/>
              </a:spcAft>
              <a:buNone/>
            </a:pPr>
            <a:r>
              <a:rPr lang="en-US" sz="2400" dirty="0">
                <a:solidFill>
                  <a:srgbClr val="FF0000"/>
                </a:solidFill>
              </a:rPr>
              <a:t>Echo “Hello World!!!”;</a:t>
            </a:r>
          </a:p>
          <a:p>
            <a:pPr marL="0" indent="0">
              <a:lnSpc>
                <a:spcPts val="2400"/>
              </a:lnSpc>
              <a:spcAft>
                <a:spcPts val="600"/>
              </a:spcAft>
              <a:buNone/>
            </a:pPr>
            <a:r>
              <a:rPr lang="en-US" sz="2400" b="1" dirty="0">
                <a:solidFill>
                  <a:srgbClr val="FF0000"/>
                </a:solidFill>
              </a:rPr>
              <a:t>?&gt;</a:t>
            </a:r>
          </a:p>
          <a:p>
            <a:pPr marL="0" indent="0">
              <a:lnSpc>
                <a:spcPts val="2400"/>
              </a:lnSpc>
              <a:spcAft>
                <a:spcPts val="600"/>
              </a:spcAft>
              <a:buNone/>
            </a:pPr>
            <a:r>
              <a:rPr lang="en-US" sz="2400" dirty="0"/>
              <a:t>&lt;/body&gt;</a:t>
            </a:r>
          </a:p>
          <a:p>
            <a:pPr marL="0" indent="0">
              <a:lnSpc>
                <a:spcPts val="2400"/>
              </a:lnSpc>
              <a:spcAft>
                <a:spcPts val="600"/>
              </a:spcAft>
              <a:buNone/>
            </a:pPr>
            <a:r>
              <a:rPr lang="en-US" sz="2400" dirty="0"/>
              <a:t>&lt;/html&gt;</a:t>
            </a:r>
          </a:p>
        </p:txBody>
      </p:sp>
      <p:sp>
        <p:nvSpPr>
          <p:cNvPr id="4" name="Left Brace 3"/>
          <p:cNvSpPr/>
          <p:nvPr/>
        </p:nvSpPr>
        <p:spPr>
          <a:xfrm>
            <a:off x="4038600" y="3352800"/>
            <a:ext cx="228600" cy="2057400"/>
          </a:xfrm>
          <a:prstGeom prst="leftBrace">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rot="16200000">
            <a:off x="2815394" y="4196834"/>
            <a:ext cx="2141612" cy="369332"/>
          </a:xfrm>
          <a:prstGeom prst="rect">
            <a:avLst/>
          </a:prstGeom>
          <a:noFill/>
        </p:spPr>
        <p:txBody>
          <a:bodyPr wrap="none" rtlCol="0">
            <a:spAutoFit/>
          </a:bodyPr>
          <a:lstStyle/>
          <a:p>
            <a:r>
              <a:rPr lang="en-US" dirty="0">
                <a:solidFill>
                  <a:srgbClr val="7030A0"/>
                </a:solidFill>
              </a:rPr>
              <a:t>Embedded PHP code</a:t>
            </a:r>
          </a:p>
        </p:txBody>
      </p:sp>
      <p:sp>
        <p:nvSpPr>
          <p:cNvPr id="6" name="Oval Callout 5"/>
          <p:cNvSpPr/>
          <p:nvPr/>
        </p:nvSpPr>
        <p:spPr>
          <a:xfrm>
            <a:off x="3352800" y="2538121"/>
            <a:ext cx="914400" cy="612648"/>
          </a:xfrm>
          <a:prstGeom prst="wedgeEllipseCallout">
            <a:avLst>
              <a:gd name="adj1" fmla="val 86857"/>
              <a:gd name="adj2" fmla="val 88841"/>
            </a:avLst>
          </a:prstGeom>
        </p:spPr>
        <p:style>
          <a:lnRef idx="3">
            <a:schemeClr val="lt1"/>
          </a:lnRef>
          <a:fillRef idx="1">
            <a:schemeClr val="accent4"/>
          </a:fillRef>
          <a:effectRef idx="1">
            <a:schemeClr val="accent4"/>
          </a:effectRef>
          <a:fontRef idx="minor">
            <a:schemeClr val="lt1"/>
          </a:fontRef>
        </p:style>
        <p:txBody>
          <a:bodyPr tIns="0" bIns="0" rtlCol="0" anchor="ctr" anchorCtr="1"/>
          <a:lstStyle/>
          <a:p>
            <a:pPr algn="ctr">
              <a:lnSpc>
                <a:spcPts val="1700"/>
              </a:lnSpc>
            </a:pPr>
            <a:r>
              <a:rPr lang="en-US" dirty="0"/>
              <a:t>Start tag</a:t>
            </a:r>
          </a:p>
        </p:txBody>
      </p:sp>
      <p:sp>
        <p:nvSpPr>
          <p:cNvPr id="7" name="Oval Callout 6"/>
          <p:cNvSpPr/>
          <p:nvPr/>
        </p:nvSpPr>
        <p:spPr>
          <a:xfrm>
            <a:off x="3429000" y="5638800"/>
            <a:ext cx="914400" cy="612648"/>
          </a:xfrm>
          <a:prstGeom prst="wedgeEllipseCallout">
            <a:avLst>
              <a:gd name="adj1" fmla="val 75904"/>
              <a:gd name="adj2" fmla="val -93693"/>
            </a:avLst>
          </a:prstGeom>
        </p:spPr>
        <p:style>
          <a:lnRef idx="3">
            <a:schemeClr val="lt1"/>
          </a:lnRef>
          <a:fillRef idx="1">
            <a:schemeClr val="accent4"/>
          </a:fillRef>
          <a:effectRef idx="1">
            <a:schemeClr val="accent4"/>
          </a:effectRef>
          <a:fontRef idx="minor">
            <a:schemeClr val="lt1"/>
          </a:fontRef>
        </p:style>
        <p:txBody>
          <a:bodyPr tIns="0" bIns="0" rtlCol="0" anchor="ctr" anchorCtr="1"/>
          <a:lstStyle/>
          <a:p>
            <a:pPr algn="ctr">
              <a:lnSpc>
                <a:spcPts val="1700"/>
              </a:lnSpc>
            </a:pPr>
            <a:r>
              <a:rPr lang="en-US" dirty="0"/>
              <a:t>End tag</a:t>
            </a:r>
          </a:p>
        </p:txBody>
      </p:sp>
      <p:sp>
        <p:nvSpPr>
          <p:cNvPr id="8" name="Oval Callout 7"/>
          <p:cNvSpPr/>
          <p:nvPr/>
        </p:nvSpPr>
        <p:spPr>
          <a:xfrm>
            <a:off x="6400800" y="2273424"/>
            <a:ext cx="2095500" cy="1142042"/>
          </a:xfrm>
          <a:prstGeom prst="wedgeEllipseCallout">
            <a:avLst>
              <a:gd name="adj1" fmla="val -14269"/>
              <a:gd name="adj2" fmla="val 85480"/>
            </a:avLst>
          </a:prstGeom>
        </p:spPr>
        <p:style>
          <a:lnRef idx="3">
            <a:schemeClr val="lt1"/>
          </a:lnRef>
          <a:fillRef idx="1">
            <a:schemeClr val="accent4"/>
          </a:fillRef>
          <a:effectRef idx="1">
            <a:schemeClr val="accent4"/>
          </a:effectRef>
          <a:fontRef idx="minor">
            <a:schemeClr val="lt1"/>
          </a:fontRef>
        </p:style>
        <p:txBody>
          <a:bodyPr tIns="73152" bIns="0" rtlCol="0" anchor="ctr" anchorCtr="1"/>
          <a:lstStyle/>
          <a:p>
            <a:pPr algn="ctr">
              <a:lnSpc>
                <a:spcPts val="1700"/>
              </a:lnSpc>
            </a:pPr>
            <a:r>
              <a:rPr lang="en-US" dirty="0"/>
              <a:t>Semicolon signifies end of PHP statement</a:t>
            </a:r>
          </a:p>
        </p:txBody>
      </p:sp>
    </p:spTree>
    <p:extLst>
      <p:ext uri="{BB962C8B-B14F-4D97-AF65-F5344CB8AC3E}">
        <p14:creationId xmlns:p14="http://schemas.microsoft.com/office/powerpoint/2010/main" val="323816106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75"/>
            <a:ext cx="3338631" cy="1143000"/>
          </a:xfrm>
        </p:spPr>
        <p:txBody>
          <a:bodyPr/>
          <a:lstStyle/>
          <a:p>
            <a:r>
              <a:rPr lang="en-US" dirty="0" err="1"/>
              <a:t>php</a:t>
            </a:r>
            <a:r>
              <a:rPr lang="en-US" dirty="0"/>
              <a:t> Variable</a:t>
            </a:r>
          </a:p>
        </p:txBody>
      </p:sp>
      <p:sp>
        <p:nvSpPr>
          <p:cNvPr id="3" name="Content Placeholder 2"/>
          <p:cNvSpPr>
            <a:spLocks noGrp="1"/>
          </p:cNvSpPr>
          <p:nvPr>
            <p:ph idx="1"/>
          </p:nvPr>
        </p:nvSpPr>
        <p:spPr>
          <a:xfrm>
            <a:off x="6019800" y="1524000"/>
            <a:ext cx="2667000" cy="4525963"/>
          </a:xfrm>
        </p:spPr>
        <p:txBody>
          <a:bodyPr>
            <a:normAutofit fontScale="62500" lnSpcReduction="20000"/>
          </a:bodyPr>
          <a:lstStyle/>
          <a:p>
            <a:pPr marL="0" indent="0">
              <a:spcAft>
                <a:spcPts val="600"/>
              </a:spcAft>
              <a:buNone/>
            </a:pPr>
            <a:r>
              <a:rPr lang="en-US" dirty="0"/>
              <a:t>&lt;html&gt;</a:t>
            </a:r>
          </a:p>
          <a:p>
            <a:pPr marL="0" indent="0">
              <a:spcAft>
                <a:spcPts val="600"/>
              </a:spcAft>
              <a:buNone/>
            </a:pPr>
            <a:r>
              <a:rPr lang="en-US" dirty="0"/>
              <a:t>&lt;head&gt;</a:t>
            </a:r>
          </a:p>
          <a:p>
            <a:pPr marL="0" indent="0">
              <a:spcAft>
                <a:spcPts val="600"/>
              </a:spcAft>
              <a:buNone/>
            </a:pPr>
            <a:r>
              <a:rPr lang="en-US" dirty="0"/>
              <a:t>&lt;title&gt;A Simple PHP Page&lt;/title&gt;</a:t>
            </a:r>
          </a:p>
          <a:p>
            <a:pPr marL="0" indent="0">
              <a:spcAft>
                <a:spcPts val="600"/>
              </a:spcAft>
              <a:buNone/>
            </a:pPr>
            <a:r>
              <a:rPr lang="en-US" dirty="0"/>
              <a:t>&lt;/head&gt;</a:t>
            </a:r>
          </a:p>
          <a:p>
            <a:pPr marL="0" indent="0">
              <a:spcAft>
                <a:spcPts val="600"/>
              </a:spcAft>
              <a:buNone/>
            </a:pPr>
            <a:r>
              <a:rPr lang="en-US" dirty="0"/>
              <a:t>&lt;body&gt;</a:t>
            </a:r>
          </a:p>
          <a:p>
            <a:pPr marL="0" indent="0">
              <a:spcAft>
                <a:spcPts val="600"/>
              </a:spcAft>
              <a:buNone/>
            </a:pPr>
            <a:r>
              <a:rPr lang="en-US" b="1" dirty="0">
                <a:solidFill>
                  <a:srgbClr val="FF0000"/>
                </a:solidFill>
              </a:rPr>
              <a:t>&lt;?</a:t>
            </a:r>
            <a:r>
              <a:rPr lang="en-US" b="1" dirty="0" err="1">
                <a:solidFill>
                  <a:srgbClr val="FF0000"/>
                </a:solidFill>
              </a:rPr>
              <a:t>php</a:t>
            </a:r>
            <a:endParaRPr lang="en-US" b="1" dirty="0">
              <a:solidFill>
                <a:srgbClr val="FF0000"/>
              </a:solidFill>
            </a:endParaRPr>
          </a:p>
          <a:p>
            <a:pPr marL="0" indent="0">
              <a:spcAft>
                <a:spcPts val="600"/>
              </a:spcAft>
              <a:buNone/>
            </a:pPr>
            <a:r>
              <a:rPr lang="en-US" dirty="0">
                <a:solidFill>
                  <a:srgbClr val="FF0000"/>
                </a:solidFill>
              </a:rPr>
              <a:t>$</a:t>
            </a:r>
            <a:r>
              <a:rPr lang="en-US" dirty="0">
                <a:solidFill>
                  <a:srgbClr val="7030A0"/>
                </a:solidFill>
              </a:rPr>
              <a:t>hello</a:t>
            </a:r>
            <a:r>
              <a:rPr lang="en-US" dirty="0">
                <a:solidFill>
                  <a:srgbClr val="FF0000"/>
                </a:solidFill>
              </a:rPr>
              <a:t> = “Hello World”;</a:t>
            </a:r>
          </a:p>
          <a:p>
            <a:pPr marL="0" indent="0">
              <a:spcAft>
                <a:spcPts val="600"/>
              </a:spcAft>
              <a:buNone/>
            </a:pPr>
            <a:r>
              <a:rPr lang="en-US" dirty="0">
                <a:solidFill>
                  <a:srgbClr val="FF0000"/>
                </a:solidFill>
              </a:rPr>
              <a:t>Echo “$</a:t>
            </a:r>
            <a:r>
              <a:rPr lang="en-US" dirty="0">
                <a:solidFill>
                  <a:srgbClr val="7030A0"/>
                </a:solidFill>
              </a:rPr>
              <a:t>hello</a:t>
            </a:r>
            <a:r>
              <a:rPr lang="en-US" dirty="0">
                <a:solidFill>
                  <a:srgbClr val="FF0000"/>
                </a:solidFill>
              </a:rPr>
              <a:t> ! &lt;</a:t>
            </a:r>
            <a:r>
              <a:rPr lang="en-US" dirty="0" err="1">
                <a:solidFill>
                  <a:srgbClr val="FF0000"/>
                </a:solidFill>
              </a:rPr>
              <a:t>br</a:t>
            </a:r>
            <a:r>
              <a:rPr lang="en-US" dirty="0">
                <a:solidFill>
                  <a:srgbClr val="FF0000"/>
                </a:solidFill>
              </a:rPr>
              <a:t>/&gt;”;</a:t>
            </a:r>
          </a:p>
          <a:p>
            <a:pPr marL="0" indent="0">
              <a:spcAft>
                <a:spcPts val="600"/>
              </a:spcAft>
              <a:buNone/>
            </a:pPr>
            <a:r>
              <a:rPr lang="en-US" b="1" dirty="0">
                <a:solidFill>
                  <a:srgbClr val="FF0000"/>
                </a:solidFill>
              </a:rPr>
              <a:t>?&gt;</a:t>
            </a:r>
          </a:p>
          <a:p>
            <a:pPr marL="0" indent="0">
              <a:spcAft>
                <a:spcPts val="600"/>
              </a:spcAft>
              <a:buNone/>
            </a:pPr>
            <a:r>
              <a:rPr lang="en-US" dirty="0"/>
              <a:t>&lt;/body&gt;</a:t>
            </a:r>
          </a:p>
          <a:p>
            <a:pPr marL="0" indent="0">
              <a:spcAft>
                <a:spcPts val="600"/>
              </a:spcAft>
              <a:buNone/>
            </a:pPr>
            <a:r>
              <a:rPr lang="en-US" dirty="0"/>
              <a:t>&lt;/html&gt;</a:t>
            </a:r>
          </a:p>
        </p:txBody>
      </p:sp>
      <p:sp>
        <p:nvSpPr>
          <p:cNvPr id="9" name="Content Placeholder 2"/>
          <p:cNvSpPr txBox="1">
            <a:spLocks/>
          </p:cNvSpPr>
          <p:nvPr/>
        </p:nvSpPr>
        <p:spPr>
          <a:xfrm>
            <a:off x="826532" y="1164575"/>
            <a:ext cx="4202668" cy="5693425"/>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4400" dirty="0"/>
              <a:t>Define variable using the form</a:t>
            </a:r>
          </a:p>
          <a:p>
            <a:pPr marL="400050" lvl="1" indent="0">
              <a:spcAft>
                <a:spcPts val="600"/>
              </a:spcAft>
              <a:buNone/>
            </a:pPr>
            <a:r>
              <a:rPr lang="en-US" sz="5100" dirty="0">
                <a:solidFill>
                  <a:srgbClr val="0070C0"/>
                </a:solidFill>
              </a:rPr>
              <a:t>$</a:t>
            </a:r>
            <a:r>
              <a:rPr lang="en-US" sz="5100" dirty="0" err="1">
                <a:solidFill>
                  <a:srgbClr val="0070C0"/>
                </a:solidFill>
              </a:rPr>
              <a:t>variable_name</a:t>
            </a:r>
            <a:r>
              <a:rPr lang="en-US" sz="5100" dirty="0">
                <a:solidFill>
                  <a:srgbClr val="0070C0"/>
                </a:solidFill>
              </a:rPr>
              <a:t>=Value</a:t>
            </a:r>
          </a:p>
          <a:p>
            <a:pPr>
              <a:spcAft>
                <a:spcPts val="600"/>
              </a:spcAft>
            </a:pPr>
            <a:endParaRPr lang="en-US" sz="4400" dirty="0"/>
          </a:p>
          <a:p>
            <a:pPr>
              <a:spcAft>
                <a:spcPts val="600"/>
              </a:spcAft>
            </a:pPr>
            <a:endParaRPr lang="en-US" sz="4400" dirty="0"/>
          </a:p>
          <a:p>
            <a:pPr>
              <a:spcAft>
                <a:spcPts val="600"/>
              </a:spcAft>
            </a:pPr>
            <a:endParaRPr lang="en-US" sz="4400" dirty="0"/>
          </a:p>
          <a:p>
            <a:pPr>
              <a:spcAft>
                <a:spcPts val="600"/>
              </a:spcAft>
            </a:pPr>
            <a:endParaRPr lang="en-US" sz="4400" dirty="0"/>
          </a:p>
          <a:p>
            <a:pPr>
              <a:spcAft>
                <a:spcPts val="600"/>
              </a:spcAft>
            </a:pPr>
            <a:endParaRPr lang="en-US" sz="4400" dirty="0"/>
          </a:p>
          <a:p>
            <a:pPr>
              <a:spcAft>
                <a:spcPts val="600"/>
              </a:spcAft>
            </a:pPr>
            <a:r>
              <a:rPr lang="en-US" sz="4400" dirty="0"/>
              <a:t>Variable names are </a:t>
            </a:r>
            <a:r>
              <a:rPr lang="en-US" sz="4400" b="1" dirty="0"/>
              <a:t>case sensitive</a:t>
            </a:r>
          </a:p>
          <a:p>
            <a:pPr>
              <a:spcAft>
                <a:spcPts val="600"/>
              </a:spcAft>
            </a:pPr>
            <a:r>
              <a:rPr lang="en-US" sz="4400" dirty="0"/>
              <a:t>Must start with a letter or “_”</a:t>
            </a:r>
          </a:p>
          <a:p>
            <a:pPr>
              <a:spcAft>
                <a:spcPts val="600"/>
              </a:spcAft>
            </a:pPr>
            <a:r>
              <a:rPr lang="en-US" sz="4400" dirty="0"/>
              <a:t>Variable with more than one word should be separated with underscores</a:t>
            </a:r>
            <a:endParaRPr lang="en-US" dirty="0"/>
          </a:p>
          <a:p>
            <a:pPr>
              <a:spcAft>
                <a:spcPts val="600"/>
              </a:spcAft>
            </a:pPr>
            <a:endParaRPr lang="en-US" dirty="0"/>
          </a:p>
        </p:txBody>
      </p:sp>
      <p:sp>
        <p:nvSpPr>
          <p:cNvPr id="10" name="Oval Callout 9"/>
          <p:cNvSpPr/>
          <p:nvPr/>
        </p:nvSpPr>
        <p:spPr>
          <a:xfrm>
            <a:off x="181273" y="1646039"/>
            <a:ext cx="993101" cy="765048"/>
          </a:xfrm>
          <a:prstGeom prst="wedgeEllipseCallout">
            <a:avLst>
              <a:gd name="adj1" fmla="val 65326"/>
              <a:gd name="adj2" fmla="val 10352"/>
            </a:avLst>
          </a:prstGeom>
        </p:spPr>
        <p:style>
          <a:lnRef idx="3">
            <a:schemeClr val="lt1"/>
          </a:lnRef>
          <a:fillRef idx="1">
            <a:schemeClr val="accent4"/>
          </a:fillRef>
          <a:effectRef idx="1">
            <a:schemeClr val="accent4"/>
          </a:effectRef>
          <a:fontRef idx="minor">
            <a:schemeClr val="lt1"/>
          </a:fontRef>
        </p:style>
        <p:txBody>
          <a:bodyPr tIns="0" bIns="0" rtlCol="0" anchor="ctr" anchorCtr="1"/>
          <a:lstStyle/>
          <a:p>
            <a:pPr algn="ctr">
              <a:lnSpc>
                <a:spcPts val="2200"/>
              </a:lnSpc>
            </a:pPr>
            <a:r>
              <a:rPr lang="en-US" dirty="0"/>
              <a:t>Need “$”</a:t>
            </a:r>
          </a:p>
        </p:txBody>
      </p:sp>
      <p:grpSp>
        <p:nvGrpSpPr>
          <p:cNvPr id="15" name="Group 14">
            <a:extLst>
              <a:ext uri="{FF2B5EF4-FFF2-40B4-BE49-F238E27FC236}">
                <a16:creationId xmlns:a16="http://schemas.microsoft.com/office/drawing/2014/main" id="{051F06C7-1EAC-4699-8E23-E7580532B554}"/>
              </a:ext>
            </a:extLst>
          </p:cNvPr>
          <p:cNvGrpSpPr/>
          <p:nvPr/>
        </p:nvGrpSpPr>
        <p:grpSpPr>
          <a:xfrm>
            <a:off x="5353050" y="2971800"/>
            <a:ext cx="3534013" cy="3561806"/>
            <a:chOff x="5353050" y="2971800"/>
            <a:chExt cx="3534013" cy="3561806"/>
          </a:xfrm>
        </p:grpSpPr>
        <p:sp>
          <p:nvSpPr>
            <p:cNvPr id="4" name="Left Brace 3"/>
            <p:cNvSpPr/>
            <p:nvPr/>
          </p:nvSpPr>
          <p:spPr>
            <a:xfrm>
              <a:off x="5728216" y="3657599"/>
              <a:ext cx="167521" cy="1513829"/>
            </a:xfrm>
            <a:prstGeom prst="leftBrace">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rot="16200000">
              <a:off x="4466910" y="4236458"/>
              <a:ext cx="2141612" cy="369332"/>
            </a:xfrm>
            <a:prstGeom prst="rect">
              <a:avLst/>
            </a:prstGeom>
            <a:noFill/>
          </p:spPr>
          <p:txBody>
            <a:bodyPr wrap="none" rtlCol="0">
              <a:spAutoFit/>
            </a:bodyPr>
            <a:lstStyle/>
            <a:p>
              <a:r>
                <a:rPr lang="en-US" dirty="0">
                  <a:solidFill>
                    <a:srgbClr val="7030A0"/>
                  </a:solidFill>
                </a:rPr>
                <a:t>Embedded PHP code</a:t>
              </a:r>
            </a:p>
          </p:txBody>
        </p:sp>
        <p:sp>
          <p:nvSpPr>
            <p:cNvPr id="6" name="Rounded Rectangular Callout 5"/>
            <p:cNvSpPr/>
            <p:nvPr/>
          </p:nvSpPr>
          <p:spPr>
            <a:xfrm>
              <a:off x="7162800" y="2971800"/>
              <a:ext cx="1648063" cy="914399"/>
            </a:xfrm>
            <a:prstGeom prst="wedgeRoundRectCallout">
              <a:avLst>
                <a:gd name="adj1" fmla="val -78088"/>
                <a:gd name="adj2" fmla="val 73483"/>
                <a:gd name="adj3" fmla="val 16667"/>
              </a:avLst>
            </a:prstGeom>
          </p:spPr>
          <p:style>
            <a:lnRef idx="3">
              <a:schemeClr val="lt1"/>
            </a:lnRef>
            <a:fillRef idx="1">
              <a:schemeClr val="accent2"/>
            </a:fillRef>
            <a:effectRef idx="1">
              <a:schemeClr val="accent2"/>
            </a:effectRef>
            <a:fontRef idx="minor">
              <a:schemeClr val="lt1"/>
            </a:fontRef>
          </p:style>
          <p:txBody>
            <a:bodyPr rtlCol="0" anchor="ctr" anchorCtr="1"/>
            <a:lstStyle/>
            <a:p>
              <a:pPr algn="ctr">
                <a:lnSpc>
                  <a:spcPts val="2000"/>
                </a:lnSpc>
              </a:pPr>
              <a:r>
                <a:rPr lang="en-US" dirty="0"/>
                <a:t>Data type determined by assigned value</a:t>
              </a:r>
            </a:p>
          </p:txBody>
        </p:sp>
        <p:sp>
          <p:nvSpPr>
            <p:cNvPr id="13" name="Rounded Rectangular Callout 12"/>
            <p:cNvSpPr/>
            <p:nvPr/>
          </p:nvSpPr>
          <p:spPr>
            <a:xfrm>
              <a:off x="7239000" y="4912491"/>
              <a:ext cx="1648063" cy="680270"/>
            </a:xfrm>
            <a:prstGeom prst="wedgeRoundRectCallout">
              <a:avLst>
                <a:gd name="adj1" fmla="val -48575"/>
                <a:gd name="adj2" fmla="val -81327"/>
                <a:gd name="adj3" fmla="val 16667"/>
              </a:avLst>
            </a:prstGeom>
          </p:spPr>
          <p:style>
            <a:lnRef idx="3">
              <a:schemeClr val="lt1"/>
            </a:lnRef>
            <a:fillRef idx="1">
              <a:schemeClr val="accent2"/>
            </a:fillRef>
            <a:effectRef idx="1">
              <a:schemeClr val="accent2"/>
            </a:effectRef>
            <a:fontRef idx="minor">
              <a:schemeClr val="lt1"/>
            </a:fontRef>
          </p:style>
          <p:txBody>
            <a:bodyPr rtlCol="0" anchor="ctr" anchorCtr="1"/>
            <a:lstStyle/>
            <a:p>
              <a:pPr algn="ctr">
                <a:lnSpc>
                  <a:spcPts val="2000"/>
                </a:lnSpc>
              </a:pPr>
              <a:r>
                <a:rPr lang="en-US" dirty="0"/>
                <a:t>Use the value in string</a:t>
              </a:r>
            </a:p>
          </p:txBody>
        </p:sp>
        <p:sp>
          <p:nvSpPr>
            <p:cNvPr id="7" name="TextBox 6"/>
            <p:cNvSpPr txBox="1"/>
            <p:nvPr/>
          </p:nvSpPr>
          <p:spPr>
            <a:xfrm>
              <a:off x="5663064" y="6071941"/>
              <a:ext cx="3102772" cy="461665"/>
            </a:xfrm>
            <a:prstGeom prst="rect">
              <a:avLst/>
            </a:prstGeom>
            <a:noFill/>
            <a:ln>
              <a:solidFill>
                <a:srgbClr val="00B050"/>
              </a:solidFill>
            </a:ln>
          </p:spPr>
          <p:txBody>
            <a:bodyPr wrap="none" rtlCol="0">
              <a:spAutoFit/>
            </a:bodyPr>
            <a:lstStyle/>
            <a:p>
              <a:r>
                <a:rPr lang="en-US" sz="2400" u="sng" dirty="0"/>
                <a:t>DISPLAY</a:t>
              </a:r>
              <a:r>
                <a:rPr lang="en-US" sz="2400" dirty="0"/>
                <a:t>:    Hello World!</a:t>
              </a:r>
            </a:p>
          </p:txBody>
        </p:sp>
      </p:grpSp>
      <p:sp>
        <p:nvSpPr>
          <p:cNvPr id="11" name="Rounded Rectangular Callout 12">
            <a:extLst>
              <a:ext uri="{FF2B5EF4-FFF2-40B4-BE49-F238E27FC236}">
                <a16:creationId xmlns:a16="http://schemas.microsoft.com/office/drawing/2014/main" id="{9242B09B-2544-490E-8449-B15966412C71}"/>
              </a:ext>
            </a:extLst>
          </p:cNvPr>
          <p:cNvSpPr/>
          <p:nvPr/>
        </p:nvSpPr>
        <p:spPr>
          <a:xfrm>
            <a:off x="1538168" y="2667000"/>
            <a:ext cx="3338631" cy="1600200"/>
          </a:xfrm>
          <a:prstGeom prst="wedgeRoundRectCallout">
            <a:avLst>
              <a:gd name="adj1" fmla="val -30859"/>
              <a:gd name="adj2" fmla="val -70216"/>
              <a:gd name="adj3" fmla="val 16667"/>
            </a:avLst>
          </a:prstGeom>
        </p:spPr>
        <p:style>
          <a:lnRef idx="3">
            <a:schemeClr val="lt1"/>
          </a:lnRef>
          <a:fillRef idx="1">
            <a:schemeClr val="accent2"/>
          </a:fillRef>
          <a:effectRef idx="1">
            <a:schemeClr val="accent2"/>
          </a:effectRef>
          <a:fontRef idx="minor">
            <a:schemeClr val="lt1"/>
          </a:fontRef>
        </p:style>
        <p:txBody>
          <a:bodyPr bIns="0" rtlCol="0" anchor="ctr" anchorCtr="1"/>
          <a:lstStyle/>
          <a:p>
            <a:pPr algn="ctr">
              <a:lnSpc>
                <a:spcPts val="2200"/>
              </a:lnSpc>
            </a:pPr>
            <a:r>
              <a:rPr lang="en-US" sz="2400" dirty="0"/>
              <a:t>Variables do not have a fixed type, but implicitly have the type of the data to which they have been assigned</a:t>
            </a:r>
          </a:p>
        </p:txBody>
      </p:sp>
      <p:sp>
        <p:nvSpPr>
          <p:cNvPr id="14" name="Rectangle 13">
            <a:extLst>
              <a:ext uri="{FF2B5EF4-FFF2-40B4-BE49-F238E27FC236}">
                <a16:creationId xmlns:a16="http://schemas.microsoft.com/office/drawing/2014/main" id="{FF9166BD-D582-47C4-86AA-13EABEE0A933}"/>
              </a:ext>
            </a:extLst>
          </p:cNvPr>
          <p:cNvSpPr/>
          <p:nvPr/>
        </p:nvSpPr>
        <p:spPr>
          <a:xfrm>
            <a:off x="5469143" y="721654"/>
            <a:ext cx="3417920" cy="646331"/>
          </a:xfrm>
          <a:prstGeom prst="rect">
            <a:avLst/>
          </a:prstGeom>
        </p:spPr>
        <p:txBody>
          <a:bodyPr wrap="square">
            <a:spAutoFit/>
          </a:bodyPr>
          <a:lstStyle/>
          <a:p>
            <a:r>
              <a:rPr lang="en-US" dirty="0">
                <a:solidFill>
                  <a:srgbClr val="000000"/>
                </a:solidFill>
                <a:latin typeface="Verdana" panose="020B0604030504040204" pitchFamily="34" charset="0"/>
              </a:rPr>
              <a:t>Simply </a:t>
            </a:r>
            <a:r>
              <a:rPr lang="en-US" b="1" dirty="0">
                <a:solidFill>
                  <a:srgbClr val="000000"/>
                </a:solidFill>
                <a:latin typeface="Verdana" panose="020B0604030504040204" pitchFamily="34" charset="0"/>
              </a:rPr>
              <a:t>echo</a:t>
            </a:r>
            <a:r>
              <a:rPr lang="en-US" dirty="0">
                <a:solidFill>
                  <a:srgbClr val="000000"/>
                </a:solidFill>
                <a:latin typeface="Verdana" panose="020B0604030504040204" pitchFamily="34" charset="0"/>
              </a:rPr>
              <a:t> the variable to display</a:t>
            </a:r>
            <a:endParaRPr lang="en-US" dirty="0"/>
          </a:p>
        </p:txBody>
      </p:sp>
    </p:spTree>
    <p:extLst>
      <p:ext uri="{BB962C8B-B14F-4D97-AF65-F5344CB8AC3E}">
        <p14:creationId xmlns:p14="http://schemas.microsoft.com/office/powerpoint/2010/main" val="286232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7" end="7"/>
                                            </p:txEl>
                                          </p:spTgt>
                                        </p:tgtEl>
                                        <p:attrNameLst>
                                          <p:attrName>style.visibility</p:attrName>
                                        </p:attrNameLst>
                                      </p:cBhvr>
                                      <p:to>
                                        <p:strVal val="visible"/>
                                      </p:to>
                                    </p:set>
                                    <p:animEffect transition="in" filter="wipe(left)">
                                      <p:cBhvr>
                                        <p:cTn id="7" dur="500"/>
                                        <p:tgtEl>
                                          <p:spTgt spid="9">
                                            <p:txEl>
                                              <p:pRg st="7" end="7"/>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9">
                                            <p:txEl>
                                              <p:pRg st="8" end="8"/>
                                            </p:txEl>
                                          </p:spTgt>
                                        </p:tgtEl>
                                        <p:attrNameLst>
                                          <p:attrName>style.visibility</p:attrName>
                                        </p:attrNameLst>
                                      </p:cBhvr>
                                      <p:to>
                                        <p:strVal val="visible"/>
                                      </p:to>
                                    </p:set>
                                    <p:animEffect transition="in" filter="wipe(left)">
                                      <p:cBhvr>
                                        <p:cTn id="10" dur="500"/>
                                        <p:tgtEl>
                                          <p:spTgt spid="9">
                                            <p:txEl>
                                              <p:pRg st="8" end="8"/>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9">
                                            <p:txEl>
                                              <p:pRg st="9" end="9"/>
                                            </p:txEl>
                                          </p:spTgt>
                                        </p:tgtEl>
                                        <p:attrNameLst>
                                          <p:attrName>style.visibility</p:attrName>
                                        </p:attrNameLst>
                                      </p:cBhvr>
                                      <p:to>
                                        <p:strVal val="visible"/>
                                      </p:to>
                                    </p:set>
                                    <p:animEffect transition="in" filter="wipe(left)">
                                      <p:cBhvr>
                                        <p:cTn id="13" dur="500"/>
                                        <p:tgtEl>
                                          <p:spTgt spid="9">
                                            <p:txEl>
                                              <p:pRg st="9" end="9"/>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500"/>
                            </p:stCondLst>
                            <p:childTnLst>
                              <p:par>
                                <p:cTn id="20" presetID="9" presetClass="entr" presetSubtype="0" fill="hold"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dissolve">
                                      <p:cBhvr>
                                        <p:cTn id="22" dur="500"/>
                                        <p:tgtEl>
                                          <p:spTgt spid="3">
                                            <p:txEl>
                                              <p:pRg st="0" end="0"/>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dissolve">
                                      <p:cBhvr>
                                        <p:cTn id="25" dur="500"/>
                                        <p:tgtEl>
                                          <p:spTgt spid="3">
                                            <p:txEl>
                                              <p:pRg st="1" end="1"/>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dissolve">
                                      <p:cBhvr>
                                        <p:cTn id="28" dur="500"/>
                                        <p:tgtEl>
                                          <p:spTgt spid="3">
                                            <p:txEl>
                                              <p:pRg st="2" end="2"/>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dissolve">
                                      <p:cBhvr>
                                        <p:cTn id="31" dur="500"/>
                                        <p:tgtEl>
                                          <p:spTgt spid="3">
                                            <p:txEl>
                                              <p:pRg st="3" end="3"/>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dissolve">
                                      <p:cBhvr>
                                        <p:cTn id="34" dur="500"/>
                                        <p:tgtEl>
                                          <p:spTgt spid="3">
                                            <p:txEl>
                                              <p:pRg st="4" end="4"/>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dissolve">
                                      <p:cBhvr>
                                        <p:cTn id="40" dur="500"/>
                                        <p:tgtEl>
                                          <p:spTgt spid="3">
                                            <p:txEl>
                                              <p:pRg st="6" end="6"/>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dissolve">
                                      <p:cBhvr>
                                        <p:cTn id="43" dur="500"/>
                                        <p:tgtEl>
                                          <p:spTgt spid="3">
                                            <p:txEl>
                                              <p:pRg st="7" end="7"/>
                                            </p:txEl>
                                          </p:spTgt>
                                        </p:tgtEl>
                                      </p:cBhvr>
                                    </p:animEffect>
                                  </p:childTnLst>
                                </p:cTn>
                              </p:par>
                              <p:par>
                                <p:cTn id="44" presetID="9"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dissolve">
                                      <p:cBhvr>
                                        <p:cTn id="46" dur="500"/>
                                        <p:tgtEl>
                                          <p:spTgt spid="3">
                                            <p:txEl>
                                              <p:pRg st="8" end="8"/>
                                            </p:txEl>
                                          </p:spTgt>
                                        </p:tgtEl>
                                      </p:cBhvr>
                                    </p:animEffect>
                                  </p:childTnLst>
                                </p:cTn>
                              </p:par>
                              <p:par>
                                <p:cTn id="47" presetID="9"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dissolve">
                                      <p:cBhvr>
                                        <p:cTn id="49" dur="500"/>
                                        <p:tgtEl>
                                          <p:spTgt spid="3">
                                            <p:txEl>
                                              <p:pRg st="9" end="9"/>
                                            </p:txEl>
                                          </p:spTgt>
                                        </p:tgtEl>
                                      </p:cBhvr>
                                    </p:animEffect>
                                  </p:childTnLst>
                                </p:cTn>
                              </p:par>
                              <p:par>
                                <p:cTn id="50" presetID="9" presetClass="entr" presetSubtype="0" fill="hold" nodeType="with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dissolve">
                                      <p:cBhvr>
                                        <p:cTn id="52" dur="500"/>
                                        <p:tgtEl>
                                          <p:spTgt spid="3">
                                            <p:txEl>
                                              <p:pRg st="10" end="10"/>
                                            </p:txEl>
                                          </p:spTgt>
                                        </p:tgtEl>
                                      </p:cBhvr>
                                    </p:animEffect>
                                  </p:childTnLst>
                                </p:cTn>
                              </p:par>
                            </p:childTnLst>
                          </p:cTn>
                        </p:par>
                        <p:par>
                          <p:cTn id="53" fill="hold">
                            <p:stCondLst>
                              <p:cond delay="1000"/>
                            </p:stCondLst>
                            <p:childTnLst>
                              <p:par>
                                <p:cTn id="54" presetID="9"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dissolve">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CF1B921-DCC4-45EE-A9E4-772DFD6E1D4B}"/>
              </a:ext>
            </a:extLst>
          </p:cNvPr>
          <p:cNvSpPr txBox="1">
            <a:spLocks/>
          </p:cNvSpPr>
          <p:nvPr/>
        </p:nvSpPr>
        <p:spPr>
          <a:xfrm>
            <a:off x="533400" y="1134973"/>
            <a:ext cx="5198392" cy="4122828"/>
          </a:xfrm>
          <a:prstGeom prst="rect">
            <a:avLst/>
          </a:prstGeom>
          <a:solidFill>
            <a:schemeClr val="bg2">
              <a:lumMod val="9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400"/>
              </a:lnSpc>
              <a:spcBef>
                <a:spcPts val="300"/>
              </a:spcBef>
              <a:buFont typeface="Arial" pitchFamily="34" charset="0"/>
              <a:buNone/>
            </a:pPr>
            <a:r>
              <a:rPr lang="en-US" sz="2400" dirty="0"/>
              <a:t>&lt;html&gt;</a:t>
            </a:r>
          </a:p>
          <a:p>
            <a:pPr marL="0" indent="0">
              <a:lnSpc>
                <a:spcPts val="2400"/>
              </a:lnSpc>
              <a:spcBef>
                <a:spcPts val="300"/>
              </a:spcBef>
              <a:buFont typeface="Arial" pitchFamily="34" charset="0"/>
              <a:buNone/>
            </a:pPr>
            <a:r>
              <a:rPr lang="en-US" sz="2400" dirty="0"/>
              <a:t>&lt;body&gt;</a:t>
            </a:r>
          </a:p>
          <a:p>
            <a:pPr marL="0" indent="0">
              <a:lnSpc>
                <a:spcPts val="2400"/>
              </a:lnSpc>
              <a:spcBef>
                <a:spcPts val="300"/>
              </a:spcBef>
              <a:buFont typeface="Arial" pitchFamily="34" charset="0"/>
              <a:buNone/>
            </a:pPr>
            <a:endParaRPr lang="en-US" sz="2400" b="1" dirty="0">
              <a:solidFill>
                <a:srgbClr val="FF0000"/>
              </a:solidFill>
            </a:endParaRPr>
          </a:p>
          <a:p>
            <a:pPr marL="0" indent="0">
              <a:lnSpc>
                <a:spcPts val="2400"/>
              </a:lnSpc>
              <a:spcBef>
                <a:spcPts val="300"/>
              </a:spcBef>
              <a:buFont typeface="Arial" pitchFamily="34" charset="0"/>
              <a:buNone/>
            </a:pPr>
            <a:r>
              <a:rPr lang="en-US" sz="2400" dirty="0">
                <a:solidFill>
                  <a:schemeClr val="accent5">
                    <a:lumMod val="75000"/>
                  </a:schemeClr>
                </a:solidFill>
              </a:rPr>
              <a:t>&lt;form action=“</a:t>
            </a:r>
            <a:r>
              <a:rPr lang="en-US" sz="2400" dirty="0" err="1">
                <a:solidFill>
                  <a:schemeClr val="accent5">
                    <a:lumMod val="75000"/>
                  </a:schemeClr>
                </a:solidFill>
              </a:rPr>
              <a:t>hello.php</a:t>
            </a:r>
            <a:r>
              <a:rPr lang="en-US" sz="2400" dirty="0">
                <a:solidFill>
                  <a:schemeClr val="accent5">
                    <a:lumMod val="75000"/>
                  </a:schemeClr>
                </a:solidFill>
              </a:rPr>
              <a:t>” method=“post”&gt;</a:t>
            </a:r>
          </a:p>
          <a:p>
            <a:pPr marL="0" indent="0">
              <a:lnSpc>
                <a:spcPts val="2400"/>
              </a:lnSpc>
              <a:spcBef>
                <a:spcPts val="300"/>
              </a:spcBef>
              <a:buFont typeface="Arial" pitchFamily="34" charset="0"/>
              <a:buNone/>
            </a:pPr>
            <a:r>
              <a:rPr lang="en-US" sz="2400" dirty="0">
                <a:solidFill>
                  <a:schemeClr val="accent5">
                    <a:lumMod val="75000"/>
                  </a:schemeClr>
                </a:solidFill>
              </a:rPr>
              <a:t>Your Name: </a:t>
            </a:r>
          </a:p>
          <a:p>
            <a:pPr marL="0" indent="0">
              <a:lnSpc>
                <a:spcPts val="2400"/>
              </a:lnSpc>
              <a:spcBef>
                <a:spcPts val="300"/>
              </a:spcBef>
              <a:buFont typeface="Arial" pitchFamily="34" charset="0"/>
              <a:buNone/>
            </a:pPr>
            <a:r>
              <a:rPr lang="en-US" sz="2400" dirty="0">
                <a:solidFill>
                  <a:schemeClr val="accent5">
                    <a:lumMod val="75000"/>
                  </a:schemeClr>
                </a:solidFill>
              </a:rPr>
              <a:t>&lt;input type=“text” name=“</a:t>
            </a:r>
            <a:r>
              <a:rPr lang="en-US" sz="2400" b="1" dirty="0">
                <a:solidFill>
                  <a:schemeClr val="accent6">
                    <a:lumMod val="75000"/>
                  </a:schemeClr>
                </a:solidFill>
              </a:rPr>
              <a:t>name</a:t>
            </a:r>
            <a:r>
              <a:rPr lang="en-US" sz="2400" dirty="0">
                <a:solidFill>
                  <a:schemeClr val="accent5">
                    <a:lumMod val="75000"/>
                  </a:schemeClr>
                </a:solidFill>
              </a:rPr>
              <a:t>”&gt;&lt;</a:t>
            </a:r>
            <a:r>
              <a:rPr lang="en-US" sz="2400" dirty="0" err="1">
                <a:solidFill>
                  <a:schemeClr val="accent5">
                    <a:lumMod val="75000"/>
                  </a:schemeClr>
                </a:solidFill>
              </a:rPr>
              <a:t>br</a:t>
            </a:r>
            <a:r>
              <a:rPr lang="en-US" sz="2400" dirty="0">
                <a:solidFill>
                  <a:schemeClr val="accent5">
                    <a:lumMod val="75000"/>
                  </a:schemeClr>
                </a:solidFill>
              </a:rPr>
              <a:t>&gt;</a:t>
            </a:r>
          </a:p>
          <a:p>
            <a:pPr marL="0" indent="0">
              <a:lnSpc>
                <a:spcPts val="2400"/>
              </a:lnSpc>
              <a:spcBef>
                <a:spcPts val="300"/>
              </a:spcBef>
              <a:buFont typeface="Arial" pitchFamily="34" charset="0"/>
              <a:buNone/>
            </a:pPr>
            <a:r>
              <a:rPr lang="en-US" sz="2400" dirty="0">
                <a:solidFill>
                  <a:schemeClr val="accent5">
                    <a:lumMod val="75000"/>
                  </a:schemeClr>
                </a:solidFill>
              </a:rPr>
              <a:t>&lt;input type=“submit”&gt;</a:t>
            </a:r>
          </a:p>
          <a:p>
            <a:pPr marL="0" indent="0">
              <a:lnSpc>
                <a:spcPts val="2400"/>
              </a:lnSpc>
              <a:spcBef>
                <a:spcPts val="300"/>
              </a:spcBef>
              <a:buFont typeface="Arial" pitchFamily="34" charset="0"/>
              <a:buNone/>
            </a:pPr>
            <a:r>
              <a:rPr lang="en-US" sz="2400" dirty="0">
                <a:solidFill>
                  <a:schemeClr val="accent5">
                    <a:lumMod val="75000"/>
                  </a:schemeClr>
                </a:solidFill>
              </a:rPr>
              <a:t>&lt;/form&gt; </a:t>
            </a:r>
          </a:p>
          <a:p>
            <a:pPr marL="0" indent="0">
              <a:lnSpc>
                <a:spcPts val="2400"/>
              </a:lnSpc>
              <a:spcBef>
                <a:spcPts val="300"/>
              </a:spcBef>
              <a:buFont typeface="Arial" pitchFamily="34" charset="0"/>
              <a:buNone/>
            </a:pPr>
            <a:endParaRPr lang="en-US" sz="2400" b="1" dirty="0">
              <a:solidFill>
                <a:srgbClr val="FF0000"/>
              </a:solidFill>
            </a:endParaRPr>
          </a:p>
          <a:p>
            <a:pPr marL="0" indent="0">
              <a:lnSpc>
                <a:spcPts val="2400"/>
              </a:lnSpc>
              <a:spcBef>
                <a:spcPts val="300"/>
              </a:spcBef>
              <a:buFont typeface="Arial" pitchFamily="34" charset="0"/>
              <a:buNone/>
            </a:pPr>
            <a:r>
              <a:rPr lang="en-US" sz="2400" dirty="0"/>
              <a:t>&lt;/body&gt;</a:t>
            </a:r>
          </a:p>
          <a:p>
            <a:pPr marL="0" indent="0">
              <a:lnSpc>
                <a:spcPts val="2400"/>
              </a:lnSpc>
              <a:spcBef>
                <a:spcPts val="300"/>
              </a:spcBef>
              <a:buFont typeface="Arial" pitchFamily="34" charset="0"/>
              <a:buNone/>
            </a:pPr>
            <a:r>
              <a:rPr lang="en-US" sz="2400" dirty="0"/>
              <a:t>&lt;/html&gt;</a:t>
            </a:r>
          </a:p>
        </p:txBody>
      </p:sp>
      <p:sp>
        <p:nvSpPr>
          <p:cNvPr id="3" name="Content Placeholder 2"/>
          <p:cNvSpPr>
            <a:spLocks noGrp="1"/>
          </p:cNvSpPr>
          <p:nvPr>
            <p:ph idx="1"/>
          </p:nvPr>
        </p:nvSpPr>
        <p:spPr>
          <a:xfrm>
            <a:off x="5095938" y="3733800"/>
            <a:ext cx="3478016" cy="2819400"/>
          </a:xfrm>
          <a:solidFill>
            <a:schemeClr val="accent6">
              <a:lumMod val="40000"/>
              <a:lumOff val="60000"/>
            </a:schemeClr>
          </a:solidFill>
          <a:effectLst>
            <a:outerShdw blurRad="50800" dist="38100" dir="13500000" algn="br" rotWithShape="0">
              <a:prstClr val="black">
                <a:alpha val="40000"/>
              </a:prstClr>
            </a:outerShdw>
          </a:effectLst>
        </p:spPr>
        <p:txBody>
          <a:bodyPr>
            <a:noAutofit/>
          </a:bodyPr>
          <a:lstStyle/>
          <a:p>
            <a:pPr marL="0" indent="0">
              <a:lnSpc>
                <a:spcPts val="2400"/>
              </a:lnSpc>
              <a:spcBef>
                <a:spcPts val="300"/>
              </a:spcBef>
              <a:buNone/>
            </a:pPr>
            <a:r>
              <a:rPr lang="en-US" sz="2400" dirty="0"/>
              <a:t>&lt;html&gt;</a:t>
            </a:r>
          </a:p>
          <a:p>
            <a:pPr marL="0" indent="0">
              <a:lnSpc>
                <a:spcPts val="2400"/>
              </a:lnSpc>
              <a:spcBef>
                <a:spcPts val="300"/>
              </a:spcBef>
              <a:buNone/>
            </a:pPr>
            <a:r>
              <a:rPr lang="en-US" sz="2400" dirty="0"/>
              <a:t>&lt;body&gt;</a:t>
            </a:r>
          </a:p>
          <a:p>
            <a:pPr marL="0" indent="0">
              <a:lnSpc>
                <a:spcPts val="2400"/>
              </a:lnSpc>
              <a:spcBef>
                <a:spcPts val="300"/>
              </a:spcBef>
              <a:buNone/>
            </a:pPr>
            <a:endParaRPr lang="en-US" sz="2400" dirty="0"/>
          </a:p>
          <a:p>
            <a:pPr marL="0" indent="0">
              <a:lnSpc>
                <a:spcPts val="2400"/>
              </a:lnSpc>
              <a:spcBef>
                <a:spcPts val="300"/>
              </a:spcBef>
              <a:buNone/>
            </a:pPr>
            <a:r>
              <a:rPr lang="en-US" sz="2400" dirty="0">
                <a:solidFill>
                  <a:schemeClr val="accent6">
                    <a:lumMod val="75000"/>
                  </a:schemeClr>
                </a:solidFill>
              </a:rPr>
              <a:t>Hello</a:t>
            </a:r>
            <a:r>
              <a:rPr lang="en-US" sz="2400" dirty="0">
                <a:solidFill>
                  <a:schemeClr val="accent5">
                    <a:lumMod val="75000"/>
                  </a:schemeClr>
                </a:solidFill>
              </a:rPr>
              <a:t> &lt;?php</a:t>
            </a:r>
          </a:p>
          <a:p>
            <a:pPr marL="0" indent="0">
              <a:lnSpc>
                <a:spcPts val="2400"/>
              </a:lnSpc>
              <a:spcBef>
                <a:spcPts val="300"/>
              </a:spcBef>
              <a:buNone/>
            </a:pPr>
            <a:r>
              <a:rPr lang="en-US" sz="2400" dirty="0">
                <a:solidFill>
                  <a:schemeClr val="accent5">
                    <a:lumMod val="75000"/>
                  </a:schemeClr>
                </a:solidFill>
              </a:rPr>
              <a:t>echo $_POST[“</a:t>
            </a:r>
            <a:r>
              <a:rPr lang="en-US" sz="2400" b="1" dirty="0">
                <a:solidFill>
                  <a:schemeClr val="accent6">
                    <a:lumMod val="75000"/>
                  </a:schemeClr>
                </a:solidFill>
              </a:rPr>
              <a:t>name</a:t>
            </a:r>
            <a:r>
              <a:rPr lang="en-US" sz="2400" dirty="0">
                <a:solidFill>
                  <a:schemeClr val="accent5">
                    <a:lumMod val="75000"/>
                  </a:schemeClr>
                </a:solidFill>
              </a:rPr>
              <a:t>“];  ?&gt;</a:t>
            </a:r>
          </a:p>
          <a:p>
            <a:pPr marL="0" indent="0">
              <a:lnSpc>
                <a:spcPts val="2400"/>
              </a:lnSpc>
              <a:spcBef>
                <a:spcPts val="300"/>
              </a:spcBef>
              <a:buNone/>
            </a:pPr>
            <a:endParaRPr lang="en-US" sz="2400" dirty="0"/>
          </a:p>
          <a:p>
            <a:pPr marL="0" indent="0">
              <a:lnSpc>
                <a:spcPts val="2400"/>
              </a:lnSpc>
              <a:spcBef>
                <a:spcPts val="300"/>
              </a:spcBef>
              <a:buNone/>
            </a:pPr>
            <a:r>
              <a:rPr lang="en-US" sz="2400" dirty="0"/>
              <a:t>&lt;/body&gt;</a:t>
            </a:r>
          </a:p>
          <a:p>
            <a:pPr marL="0" indent="0">
              <a:lnSpc>
                <a:spcPts val="2400"/>
              </a:lnSpc>
              <a:spcBef>
                <a:spcPts val="300"/>
              </a:spcBef>
              <a:buNone/>
            </a:pPr>
            <a:r>
              <a:rPr lang="en-US" sz="2400" dirty="0"/>
              <a:t>&lt;/html&gt;</a:t>
            </a:r>
          </a:p>
        </p:txBody>
      </p:sp>
      <p:sp>
        <p:nvSpPr>
          <p:cNvPr id="4" name="Rectangle: Rounded Corners 3">
            <a:extLst>
              <a:ext uri="{FF2B5EF4-FFF2-40B4-BE49-F238E27FC236}">
                <a16:creationId xmlns:a16="http://schemas.microsoft.com/office/drawing/2014/main" id="{2653B74C-E465-4FA0-9A4A-F04AA415E909}"/>
              </a:ext>
            </a:extLst>
          </p:cNvPr>
          <p:cNvSpPr/>
          <p:nvPr/>
        </p:nvSpPr>
        <p:spPr>
          <a:xfrm flipV="1">
            <a:off x="5850353" y="5110977"/>
            <a:ext cx="2157978" cy="451621"/>
          </a:xfrm>
          <a:prstGeom prst="roundRect">
            <a:avLst/>
          </a:prstGeom>
          <a:solidFill>
            <a:schemeClr val="bg2">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14840" y="30073"/>
            <a:ext cx="5316952" cy="1265327"/>
          </a:xfrm>
        </p:spPr>
        <p:txBody>
          <a:bodyPr>
            <a:normAutofit/>
          </a:bodyPr>
          <a:lstStyle/>
          <a:p>
            <a:pPr>
              <a:lnSpc>
                <a:spcPts val="4600"/>
              </a:lnSpc>
            </a:pPr>
            <a:r>
              <a:rPr lang="en-US" dirty="0"/>
              <a:t>PHP:  Input Form Data</a:t>
            </a:r>
          </a:p>
        </p:txBody>
      </p:sp>
      <p:sp>
        <p:nvSpPr>
          <p:cNvPr id="11" name="Speech Bubble: Rectangle with Corners Rounded 10">
            <a:extLst>
              <a:ext uri="{FF2B5EF4-FFF2-40B4-BE49-F238E27FC236}">
                <a16:creationId xmlns:a16="http://schemas.microsoft.com/office/drawing/2014/main" id="{265FD5D9-7DF6-4CF9-8BA9-F0AD4AE1E0CE}"/>
              </a:ext>
            </a:extLst>
          </p:cNvPr>
          <p:cNvSpPr/>
          <p:nvPr/>
        </p:nvSpPr>
        <p:spPr>
          <a:xfrm>
            <a:off x="2883532" y="5386082"/>
            <a:ext cx="1939319" cy="1018181"/>
          </a:xfrm>
          <a:prstGeom prst="wedgeRoundRectCallout">
            <a:avLst>
              <a:gd name="adj1" fmla="val 69468"/>
              <a:gd name="adj2" fmla="val -45628"/>
              <a:gd name="adj3"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Display:</a:t>
            </a:r>
          </a:p>
          <a:p>
            <a:pPr algn="ctr"/>
            <a:r>
              <a:rPr lang="en-US" sz="2400" dirty="0"/>
              <a:t>“Hello John”</a:t>
            </a:r>
          </a:p>
        </p:txBody>
      </p:sp>
      <p:sp>
        <p:nvSpPr>
          <p:cNvPr id="12" name="Speech Bubble: Rectangle with Corners Rounded 11">
            <a:extLst>
              <a:ext uri="{FF2B5EF4-FFF2-40B4-BE49-F238E27FC236}">
                <a16:creationId xmlns:a16="http://schemas.microsoft.com/office/drawing/2014/main" id="{F6CE368B-3746-47D1-BB51-1CE430F18C8D}"/>
              </a:ext>
            </a:extLst>
          </p:cNvPr>
          <p:cNvSpPr/>
          <p:nvPr/>
        </p:nvSpPr>
        <p:spPr>
          <a:xfrm>
            <a:off x="5095938" y="1447799"/>
            <a:ext cx="3273389" cy="1371601"/>
          </a:xfrm>
          <a:prstGeom prst="wedgeRoundRectCallout">
            <a:avLst>
              <a:gd name="adj1" fmla="val -65859"/>
              <a:gd name="adj2" fmla="val 40787"/>
              <a:gd name="adj3"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40" tIns="0" rtlCol="0" anchor="ctr"/>
          <a:lstStyle/>
          <a:p>
            <a:r>
              <a:rPr lang="en-US" sz="2400" dirty="0"/>
              <a:t>Your Name:  </a:t>
            </a:r>
          </a:p>
          <a:p>
            <a:endParaRPr lang="en-US" sz="2400" dirty="0"/>
          </a:p>
        </p:txBody>
      </p:sp>
      <p:sp>
        <p:nvSpPr>
          <p:cNvPr id="13" name="Rectangle 12">
            <a:extLst>
              <a:ext uri="{FF2B5EF4-FFF2-40B4-BE49-F238E27FC236}">
                <a16:creationId xmlns:a16="http://schemas.microsoft.com/office/drawing/2014/main" id="{E3730BC4-F467-4310-A25F-5AAAE30753B0}"/>
              </a:ext>
            </a:extLst>
          </p:cNvPr>
          <p:cNvSpPr/>
          <p:nvPr/>
        </p:nvSpPr>
        <p:spPr>
          <a:xfrm>
            <a:off x="6819578" y="1745935"/>
            <a:ext cx="1394654" cy="381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John</a:t>
            </a:r>
          </a:p>
        </p:txBody>
      </p:sp>
      <p:sp>
        <p:nvSpPr>
          <p:cNvPr id="14" name="Rectangle 13">
            <a:extLst>
              <a:ext uri="{FF2B5EF4-FFF2-40B4-BE49-F238E27FC236}">
                <a16:creationId xmlns:a16="http://schemas.microsoft.com/office/drawing/2014/main" id="{DD8B4A3B-3040-4F11-B8C9-C48CC190A834}"/>
              </a:ext>
            </a:extLst>
          </p:cNvPr>
          <p:cNvSpPr/>
          <p:nvPr/>
        </p:nvSpPr>
        <p:spPr>
          <a:xfrm>
            <a:off x="5257800" y="2162793"/>
            <a:ext cx="838200" cy="381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submit</a:t>
            </a:r>
          </a:p>
        </p:txBody>
      </p:sp>
      <p:sp>
        <p:nvSpPr>
          <p:cNvPr id="15" name="TextBox 14">
            <a:extLst>
              <a:ext uri="{FF2B5EF4-FFF2-40B4-BE49-F238E27FC236}">
                <a16:creationId xmlns:a16="http://schemas.microsoft.com/office/drawing/2014/main" id="{C5AC4A4F-8B98-4C95-816D-35733F74BF86}"/>
              </a:ext>
            </a:extLst>
          </p:cNvPr>
          <p:cNvSpPr txBox="1"/>
          <p:nvPr/>
        </p:nvSpPr>
        <p:spPr>
          <a:xfrm>
            <a:off x="228600" y="5449459"/>
            <a:ext cx="2590800" cy="1200329"/>
          </a:xfrm>
          <a:prstGeom prst="rect">
            <a:avLst/>
          </a:prstGeom>
          <a:noFill/>
        </p:spPr>
        <p:txBody>
          <a:bodyPr wrap="square" rtlCol="0">
            <a:spAutoFit/>
          </a:bodyPr>
          <a:lstStyle/>
          <a:p>
            <a:r>
              <a:rPr lang="en-US" u="sng" dirty="0"/>
              <a:t>Note</a:t>
            </a:r>
            <a:r>
              <a:rPr lang="en-US" dirty="0"/>
              <a:t>:  Functions and class methods are case insensitive for both user defined and PHP defined</a:t>
            </a:r>
          </a:p>
        </p:txBody>
      </p:sp>
      <p:sp>
        <p:nvSpPr>
          <p:cNvPr id="5" name="Speech Bubble: Rectangle with Corners Rounded 4">
            <a:extLst>
              <a:ext uri="{FF2B5EF4-FFF2-40B4-BE49-F238E27FC236}">
                <a16:creationId xmlns:a16="http://schemas.microsoft.com/office/drawing/2014/main" id="{CB8F36DA-8E8E-4DB1-A6CE-A0E19A5C00BD}"/>
              </a:ext>
            </a:extLst>
          </p:cNvPr>
          <p:cNvSpPr/>
          <p:nvPr/>
        </p:nvSpPr>
        <p:spPr>
          <a:xfrm>
            <a:off x="6834946" y="3663176"/>
            <a:ext cx="1967800" cy="1066801"/>
          </a:xfrm>
          <a:prstGeom prst="wedgeRoundRectCallout">
            <a:avLst>
              <a:gd name="adj1" fmla="val -28743"/>
              <a:gd name="adj2" fmla="val 78002"/>
              <a:gd name="adj3" fmla="val 16667"/>
            </a:avLst>
          </a:prstGeom>
          <a:solidFill>
            <a:srgbClr val="9148C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Input the data field “name” from the form</a:t>
            </a:r>
          </a:p>
        </p:txBody>
      </p:sp>
      <p:sp>
        <p:nvSpPr>
          <p:cNvPr id="6" name="Ribbon: Tilted Up 5">
            <a:extLst>
              <a:ext uri="{FF2B5EF4-FFF2-40B4-BE49-F238E27FC236}">
                <a16:creationId xmlns:a16="http://schemas.microsoft.com/office/drawing/2014/main" id="{EA752986-59C2-4DB7-AD53-E54F8201C166}"/>
              </a:ext>
            </a:extLst>
          </p:cNvPr>
          <p:cNvSpPr/>
          <p:nvPr/>
        </p:nvSpPr>
        <p:spPr>
          <a:xfrm>
            <a:off x="1865335" y="3978506"/>
            <a:ext cx="3112042" cy="883202"/>
          </a:xfrm>
          <a:prstGeom prst="ribbon2">
            <a:avLst/>
          </a:prstGeom>
          <a:solidFill>
            <a:srgbClr val="92D050"/>
          </a:solidFill>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HTML page with FORM</a:t>
            </a:r>
          </a:p>
        </p:txBody>
      </p:sp>
    </p:spTree>
    <p:extLst>
      <p:ext uri="{BB962C8B-B14F-4D97-AF65-F5344CB8AC3E}">
        <p14:creationId xmlns:p14="http://schemas.microsoft.com/office/powerpoint/2010/main" val="329724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40" y="30073"/>
            <a:ext cx="5316952" cy="1265327"/>
          </a:xfrm>
        </p:spPr>
        <p:txBody>
          <a:bodyPr>
            <a:normAutofit/>
          </a:bodyPr>
          <a:lstStyle/>
          <a:p>
            <a:pPr>
              <a:lnSpc>
                <a:spcPts val="4600"/>
              </a:lnSpc>
            </a:pPr>
            <a:r>
              <a:rPr lang="en-US" dirty="0"/>
              <a:t>PHP:  Input Form Data</a:t>
            </a:r>
          </a:p>
        </p:txBody>
      </p:sp>
      <p:sp>
        <p:nvSpPr>
          <p:cNvPr id="10" name="Content Placeholder 2">
            <a:extLst>
              <a:ext uri="{FF2B5EF4-FFF2-40B4-BE49-F238E27FC236}">
                <a16:creationId xmlns:a16="http://schemas.microsoft.com/office/drawing/2014/main" id="{1CF1B921-DCC4-45EE-A9E4-772DFD6E1D4B}"/>
              </a:ext>
            </a:extLst>
          </p:cNvPr>
          <p:cNvSpPr txBox="1">
            <a:spLocks/>
          </p:cNvSpPr>
          <p:nvPr/>
        </p:nvSpPr>
        <p:spPr>
          <a:xfrm>
            <a:off x="533400" y="1134973"/>
            <a:ext cx="5198392" cy="4122828"/>
          </a:xfrm>
          <a:prstGeom prst="rect">
            <a:avLst/>
          </a:prstGeom>
          <a:solidFill>
            <a:schemeClr val="bg2">
              <a:lumMod val="9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400"/>
              </a:lnSpc>
              <a:spcBef>
                <a:spcPts val="300"/>
              </a:spcBef>
              <a:buFont typeface="Arial" pitchFamily="34" charset="0"/>
              <a:buNone/>
            </a:pPr>
            <a:r>
              <a:rPr lang="en-US" sz="2400" dirty="0"/>
              <a:t>&lt;html&gt;</a:t>
            </a:r>
          </a:p>
          <a:p>
            <a:pPr marL="0" indent="0">
              <a:lnSpc>
                <a:spcPts val="2400"/>
              </a:lnSpc>
              <a:spcBef>
                <a:spcPts val="300"/>
              </a:spcBef>
              <a:buFont typeface="Arial" pitchFamily="34" charset="0"/>
              <a:buNone/>
            </a:pPr>
            <a:r>
              <a:rPr lang="en-US" sz="2400" dirty="0"/>
              <a:t>&lt;body&gt;</a:t>
            </a:r>
          </a:p>
          <a:p>
            <a:pPr marL="0" indent="0">
              <a:lnSpc>
                <a:spcPts val="2400"/>
              </a:lnSpc>
              <a:spcBef>
                <a:spcPts val="300"/>
              </a:spcBef>
              <a:buFont typeface="Arial" pitchFamily="34" charset="0"/>
              <a:buNone/>
            </a:pPr>
            <a:endParaRPr lang="en-US" sz="2400" b="1" dirty="0">
              <a:solidFill>
                <a:srgbClr val="FF0000"/>
              </a:solidFill>
            </a:endParaRPr>
          </a:p>
          <a:p>
            <a:pPr marL="0" indent="0">
              <a:lnSpc>
                <a:spcPts val="2400"/>
              </a:lnSpc>
              <a:spcBef>
                <a:spcPts val="300"/>
              </a:spcBef>
              <a:buFont typeface="Arial" pitchFamily="34" charset="0"/>
              <a:buNone/>
            </a:pPr>
            <a:r>
              <a:rPr lang="en-US" sz="2400" dirty="0">
                <a:solidFill>
                  <a:schemeClr val="accent5">
                    <a:lumMod val="75000"/>
                  </a:schemeClr>
                </a:solidFill>
              </a:rPr>
              <a:t>&lt;form action=“</a:t>
            </a:r>
            <a:r>
              <a:rPr lang="en-US" sz="2400" dirty="0" err="1">
                <a:solidFill>
                  <a:schemeClr val="accent5">
                    <a:lumMod val="75000"/>
                  </a:schemeClr>
                </a:solidFill>
              </a:rPr>
              <a:t>hello.php</a:t>
            </a:r>
            <a:r>
              <a:rPr lang="en-US" sz="2400" dirty="0">
                <a:solidFill>
                  <a:schemeClr val="accent5">
                    <a:lumMod val="75000"/>
                  </a:schemeClr>
                </a:solidFill>
              </a:rPr>
              <a:t>” method=“get”&gt;</a:t>
            </a:r>
          </a:p>
          <a:p>
            <a:pPr marL="0" indent="0">
              <a:lnSpc>
                <a:spcPts val="2400"/>
              </a:lnSpc>
              <a:spcBef>
                <a:spcPts val="300"/>
              </a:spcBef>
              <a:buFont typeface="Arial" pitchFamily="34" charset="0"/>
              <a:buNone/>
            </a:pPr>
            <a:r>
              <a:rPr lang="en-US" sz="2400" dirty="0">
                <a:solidFill>
                  <a:schemeClr val="accent5">
                    <a:lumMod val="75000"/>
                  </a:schemeClr>
                </a:solidFill>
              </a:rPr>
              <a:t>Your Name: </a:t>
            </a:r>
          </a:p>
          <a:p>
            <a:pPr marL="0" indent="0">
              <a:lnSpc>
                <a:spcPts val="2400"/>
              </a:lnSpc>
              <a:spcBef>
                <a:spcPts val="300"/>
              </a:spcBef>
              <a:buFont typeface="Arial" pitchFamily="34" charset="0"/>
              <a:buNone/>
            </a:pPr>
            <a:r>
              <a:rPr lang="en-US" sz="2400" dirty="0">
                <a:solidFill>
                  <a:schemeClr val="accent5">
                    <a:lumMod val="75000"/>
                  </a:schemeClr>
                </a:solidFill>
              </a:rPr>
              <a:t>&lt;input type=“text” name=“</a:t>
            </a:r>
            <a:r>
              <a:rPr lang="en-US" sz="2400" b="1" dirty="0">
                <a:solidFill>
                  <a:schemeClr val="accent6">
                    <a:lumMod val="75000"/>
                  </a:schemeClr>
                </a:solidFill>
              </a:rPr>
              <a:t>name</a:t>
            </a:r>
            <a:r>
              <a:rPr lang="en-US" sz="2400" dirty="0">
                <a:solidFill>
                  <a:schemeClr val="accent5">
                    <a:lumMod val="75000"/>
                  </a:schemeClr>
                </a:solidFill>
              </a:rPr>
              <a:t>”&gt;&lt;</a:t>
            </a:r>
            <a:r>
              <a:rPr lang="en-US" sz="2400" dirty="0" err="1">
                <a:solidFill>
                  <a:schemeClr val="accent5">
                    <a:lumMod val="75000"/>
                  </a:schemeClr>
                </a:solidFill>
              </a:rPr>
              <a:t>br</a:t>
            </a:r>
            <a:r>
              <a:rPr lang="en-US" sz="2400" dirty="0">
                <a:solidFill>
                  <a:schemeClr val="accent5">
                    <a:lumMod val="75000"/>
                  </a:schemeClr>
                </a:solidFill>
              </a:rPr>
              <a:t>&gt;</a:t>
            </a:r>
          </a:p>
          <a:p>
            <a:pPr marL="0" indent="0">
              <a:lnSpc>
                <a:spcPts val="2400"/>
              </a:lnSpc>
              <a:spcBef>
                <a:spcPts val="300"/>
              </a:spcBef>
              <a:buFont typeface="Arial" pitchFamily="34" charset="0"/>
              <a:buNone/>
            </a:pPr>
            <a:r>
              <a:rPr lang="en-US" sz="2400" dirty="0">
                <a:solidFill>
                  <a:schemeClr val="accent5">
                    <a:lumMod val="75000"/>
                  </a:schemeClr>
                </a:solidFill>
              </a:rPr>
              <a:t>&lt;input type=“submit”&gt;</a:t>
            </a:r>
          </a:p>
          <a:p>
            <a:pPr marL="0" indent="0">
              <a:lnSpc>
                <a:spcPts val="2400"/>
              </a:lnSpc>
              <a:spcBef>
                <a:spcPts val="300"/>
              </a:spcBef>
              <a:buFont typeface="Arial" pitchFamily="34" charset="0"/>
              <a:buNone/>
            </a:pPr>
            <a:r>
              <a:rPr lang="en-US" sz="2400" dirty="0">
                <a:solidFill>
                  <a:schemeClr val="accent5">
                    <a:lumMod val="75000"/>
                  </a:schemeClr>
                </a:solidFill>
              </a:rPr>
              <a:t>&lt;/form&gt; </a:t>
            </a:r>
          </a:p>
          <a:p>
            <a:pPr marL="0" indent="0">
              <a:lnSpc>
                <a:spcPts val="2400"/>
              </a:lnSpc>
              <a:spcBef>
                <a:spcPts val="300"/>
              </a:spcBef>
              <a:buFont typeface="Arial" pitchFamily="34" charset="0"/>
              <a:buNone/>
            </a:pPr>
            <a:endParaRPr lang="en-US" sz="2400" b="1" dirty="0">
              <a:solidFill>
                <a:srgbClr val="FF0000"/>
              </a:solidFill>
            </a:endParaRPr>
          </a:p>
          <a:p>
            <a:pPr marL="0" indent="0">
              <a:lnSpc>
                <a:spcPts val="2400"/>
              </a:lnSpc>
              <a:spcBef>
                <a:spcPts val="300"/>
              </a:spcBef>
              <a:buFont typeface="Arial" pitchFamily="34" charset="0"/>
              <a:buNone/>
            </a:pPr>
            <a:r>
              <a:rPr lang="en-US" sz="2400" dirty="0"/>
              <a:t>&lt;/body&gt;</a:t>
            </a:r>
          </a:p>
          <a:p>
            <a:pPr marL="0" indent="0">
              <a:lnSpc>
                <a:spcPts val="2400"/>
              </a:lnSpc>
              <a:spcBef>
                <a:spcPts val="300"/>
              </a:spcBef>
              <a:buFont typeface="Arial" pitchFamily="34" charset="0"/>
              <a:buNone/>
            </a:pPr>
            <a:r>
              <a:rPr lang="en-US" sz="2400" dirty="0"/>
              <a:t>&lt;/html&gt;</a:t>
            </a:r>
          </a:p>
        </p:txBody>
      </p:sp>
      <p:sp>
        <p:nvSpPr>
          <p:cNvPr id="3" name="Content Placeholder 2"/>
          <p:cNvSpPr>
            <a:spLocks noGrp="1"/>
          </p:cNvSpPr>
          <p:nvPr>
            <p:ph idx="1"/>
          </p:nvPr>
        </p:nvSpPr>
        <p:spPr>
          <a:xfrm>
            <a:off x="5095938" y="3733800"/>
            <a:ext cx="3478016" cy="2819400"/>
          </a:xfrm>
          <a:solidFill>
            <a:schemeClr val="accent6">
              <a:lumMod val="40000"/>
              <a:lumOff val="60000"/>
            </a:schemeClr>
          </a:solidFill>
          <a:effectLst>
            <a:outerShdw blurRad="50800" dist="38100" dir="13500000" algn="br" rotWithShape="0">
              <a:prstClr val="black">
                <a:alpha val="40000"/>
              </a:prstClr>
            </a:outerShdw>
          </a:effectLst>
        </p:spPr>
        <p:txBody>
          <a:bodyPr>
            <a:noAutofit/>
          </a:bodyPr>
          <a:lstStyle/>
          <a:p>
            <a:pPr marL="0" indent="0">
              <a:lnSpc>
                <a:spcPts val="2400"/>
              </a:lnSpc>
              <a:spcBef>
                <a:spcPts val="300"/>
              </a:spcBef>
              <a:buNone/>
            </a:pPr>
            <a:r>
              <a:rPr lang="en-US" sz="2400" dirty="0"/>
              <a:t>&lt;html&gt;</a:t>
            </a:r>
          </a:p>
          <a:p>
            <a:pPr marL="0" indent="0">
              <a:lnSpc>
                <a:spcPts val="2400"/>
              </a:lnSpc>
              <a:spcBef>
                <a:spcPts val="300"/>
              </a:spcBef>
              <a:buNone/>
            </a:pPr>
            <a:r>
              <a:rPr lang="en-US" sz="2400" dirty="0"/>
              <a:t>&lt;body&gt;</a:t>
            </a:r>
          </a:p>
          <a:p>
            <a:pPr marL="0" indent="0">
              <a:lnSpc>
                <a:spcPts val="2400"/>
              </a:lnSpc>
              <a:spcBef>
                <a:spcPts val="300"/>
              </a:spcBef>
              <a:buNone/>
            </a:pPr>
            <a:endParaRPr lang="en-US" sz="2400" dirty="0"/>
          </a:p>
          <a:p>
            <a:pPr marL="0" indent="0">
              <a:lnSpc>
                <a:spcPts val="2400"/>
              </a:lnSpc>
              <a:spcBef>
                <a:spcPts val="300"/>
              </a:spcBef>
              <a:buNone/>
            </a:pPr>
            <a:r>
              <a:rPr lang="en-US" sz="2400" dirty="0">
                <a:solidFill>
                  <a:schemeClr val="accent6">
                    <a:lumMod val="75000"/>
                  </a:schemeClr>
                </a:solidFill>
              </a:rPr>
              <a:t>Hello</a:t>
            </a:r>
            <a:r>
              <a:rPr lang="en-US" sz="2400" dirty="0">
                <a:solidFill>
                  <a:schemeClr val="accent5">
                    <a:lumMod val="75000"/>
                  </a:schemeClr>
                </a:solidFill>
              </a:rPr>
              <a:t> &lt;?php</a:t>
            </a:r>
          </a:p>
          <a:p>
            <a:pPr marL="0" indent="0">
              <a:lnSpc>
                <a:spcPts val="2400"/>
              </a:lnSpc>
              <a:spcBef>
                <a:spcPts val="300"/>
              </a:spcBef>
              <a:buNone/>
            </a:pPr>
            <a:r>
              <a:rPr lang="en-US" sz="2400" dirty="0">
                <a:solidFill>
                  <a:schemeClr val="accent5">
                    <a:lumMod val="75000"/>
                  </a:schemeClr>
                </a:solidFill>
              </a:rPr>
              <a:t>echo $_GET[“</a:t>
            </a:r>
            <a:r>
              <a:rPr lang="en-US" sz="2400" b="1" dirty="0">
                <a:solidFill>
                  <a:schemeClr val="accent6">
                    <a:lumMod val="75000"/>
                  </a:schemeClr>
                </a:solidFill>
              </a:rPr>
              <a:t>name</a:t>
            </a:r>
            <a:r>
              <a:rPr lang="en-US" sz="2400" dirty="0">
                <a:solidFill>
                  <a:schemeClr val="accent5">
                    <a:lumMod val="75000"/>
                  </a:schemeClr>
                </a:solidFill>
              </a:rPr>
              <a:t>“];  ?&gt;</a:t>
            </a:r>
          </a:p>
          <a:p>
            <a:pPr marL="0" indent="0">
              <a:lnSpc>
                <a:spcPts val="2400"/>
              </a:lnSpc>
              <a:spcBef>
                <a:spcPts val="300"/>
              </a:spcBef>
              <a:buNone/>
            </a:pPr>
            <a:endParaRPr lang="en-US" sz="2400" dirty="0"/>
          </a:p>
          <a:p>
            <a:pPr marL="0" indent="0">
              <a:lnSpc>
                <a:spcPts val="2400"/>
              </a:lnSpc>
              <a:spcBef>
                <a:spcPts val="300"/>
              </a:spcBef>
              <a:buNone/>
            </a:pPr>
            <a:r>
              <a:rPr lang="en-US" sz="2400" dirty="0"/>
              <a:t>&lt;/body&gt;</a:t>
            </a:r>
          </a:p>
          <a:p>
            <a:pPr marL="0" indent="0">
              <a:lnSpc>
                <a:spcPts val="2400"/>
              </a:lnSpc>
              <a:spcBef>
                <a:spcPts val="300"/>
              </a:spcBef>
              <a:buNone/>
            </a:pPr>
            <a:r>
              <a:rPr lang="en-US" sz="2400" dirty="0"/>
              <a:t>&lt;/html&gt;</a:t>
            </a:r>
          </a:p>
        </p:txBody>
      </p:sp>
      <p:sp>
        <p:nvSpPr>
          <p:cNvPr id="11" name="Speech Bubble: Rectangle with Corners Rounded 10">
            <a:extLst>
              <a:ext uri="{FF2B5EF4-FFF2-40B4-BE49-F238E27FC236}">
                <a16:creationId xmlns:a16="http://schemas.microsoft.com/office/drawing/2014/main" id="{265FD5D9-7DF6-4CF9-8BA9-F0AD4AE1E0CE}"/>
              </a:ext>
            </a:extLst>
          </p:cNvPr>
          <p:cNvSpPr/>
          <p:nvPr/>
        </p:nvSpPr>
        <p:spPr>
          <a:xfrm>
            <a:off x="2971800" y="5489865"/>
            <a:ext cx="1786919" cy="777081"/>
          </a:xfrm>
          <a:prstGeom prst="wedgeRoundRectCallout">
            <a:avLst>
              <a:gd name="adj1" fmla="val 73916"/>
              <a:gd name="adj2" fmla="val -26989"/>
              <a:gd name="adj3"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Hello John</a:t>
            </a:r>
          </a:p>
        </p:txBody>
      </p:sp>
      <p:sp>
        <p:nvSpPr>
          <p:cNvPr id="12" name="Speech Bubble: Rectangle with Corners Rounded 11">
            <a:extLst>
              <a:ext uri="{FF2B5EF4-FFF2-40B4-BE49-F238E27FC236}">
                <a16:creationId xmlns:a16="http://schemas.microsoft.com/office/drawing/2014/main" id="{F6CE368B-3746-47D1-BB51-1CE430F18C8D}"/>
              </a:ext>
            </a:extLst>
          </p:cNvPr>
          <p:cNvSpPr/>
          <p:nvPr/>
        </p:nvSpPr>
        <p:spPr>
          <a:xfrm>
            <a:off x="5095938" y="1447799"/>
            <a:ext cx="3273389" cy="1371601"/>
          </a:xfrm>
          <a:prstGeom prst="wedgeRoundRectCallout">
            <a:avLst>
              <a:gd name="adj1" fmla="val -65859"/>
              <a:gd name="adj2" fmla="val 40787"/>
              <a:gd name="adj3"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40" tIns="0" rtlCol="0" anchor="ctr"/>
          <a:lstStyle/>
          <a:p>
            <a:r>
              <a:rPr lang="en-US" sz="2400" dirty="0"/>
              <a:t>Your Name:  </a:t>
            </a:r>
          </a:p>
          <a:p>
            <a:endParaRPr lang="en-US" sz="2400" dirty="0"/>
          </a:p>
        </p:txBody>
      </p:sp>
      <p:sp>
        <p:nvSpPr>
          <p:cNvPr id="13" name="Rectangle 12">
            <a:extLst>
              <a:ext uri="{FF2B5EF4-FFF2-40B4-BE49-F238E27FC236}">
                <a16:creationId xmlns:a16="http://schemas.microsoft.com/office/drawing/2014/main" id="{E3730BC4-F467-4310-A25F-5AAAE30753B0}"/>
              </a:ext>
            </a:extLst>
          </p:cNvPr>
          <p:cNvSpPr/>
          <p:nvPr/>
        </p:nvSpPr>
        <p:spPr>
          <a:xfrm>
            <a:off x="6819578" y="1745935"/>
            <a:ext cx="1394654" cy="381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John</a:t>
            </a:r>
          </a:p>
        </p:txBody>
      </p:sp>
      <p:sp>
        <p:nvSpPr>
          <p:cNvPr id="14" name="Rectangle 13">
            <a:extLst>
              <a:ext uri="{FF2B5EF4-FFF2-40B4-BE49-F238E27FC236}">
                <a16:creationId xmlns:a16="http://schemas.microsoft.com/office/drawing/2014/main" id="{DD8B4A3B-3040-4F11-B8C9-C48CC190A834}"/>
              </a:ext>
            </a:extLst>
          </p:cNvPr>
          <p:cNvSpPr/>
          <p:nvPr/>
        </p:nvSpPr>
        <p:spPr>
          <a:xfrm>
            <a:off x="5257800" y="2162793"/>
            <a:ext cx="838200" cy="381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submit</a:t>
            </a:r>
          </a:p>
        </p:txBody>
      </p:sp>
      <p:sp>
        <p:nvSpPr>
          <p:cNvPr id="4" name="Rectangle 3">
            <a:extLst>
              <a:ext uri="{FF2B5EF4-FFF2-40B4-BE49-F238E27FC236}">
                <a16:creationId xmlns:a16="http://schemas.microsoft.com/office/drawing/2014/main" id="{C08F7BF9-E75C-4DA0-9EEA-636545D63E3C}"/>
              </a:ext>
            </a:extLst>
          </p:cNvPr>
          <p:cNvSpPr/>
          <p:nvPr/>
        </p:nvSpPr>
        <p:spPr>
          <a:xfrm>
            <a:off x="6101123" y="300386"/>
            <a:ext cx="2846295" cy="923330"/>
          </a:xfrm>
          <a:prstGeom prst="rect">
            <a:avLst/>
          </a:prstGeom>
        </p:spPr>
        <p:txBody>
          <a:bodyPr wrap="square">
            <a:spAutoFit/>
          </a:bodyPr>
          <a:lstStyle/>
          <a:p>
            <a:r>
              <a:rPr lang="en-US" dirty="0">
                <a:solidFill>
                  <a:srgbClr val="000000"/>
                </a:solidFill>
                <a:latin typeface="Verdana" panose="020B0604030504040204" pitchFamily="34" charset="0"/>
              </a:rPr>
              <a:t>The same result could also be achieved using the HTTP GET method</a:t>
            </a:r>
            <a:endParaRPr lang="en-US" dirty="0"/>
          </a:p>
        </p:txBody>
      </p:sp>
      <p:pic>
        <p:nvPicPr>
          <p:cNvPr id="15" name="Picture 6" descr="http://www.clker.com/cliparts/Z/S/a/z/j/D/highlight-circle-hi.png">
            <a:extLst>
              <a:ext uri="{FF2B5EF4-FFF2-40B4-BE49-F238E27FC236}">
                <a16:creationId xmlns:a16="http://schemas.microsoft.com/office/drawing/2014/main" id="{46099F0B-2AED-4356-9BCE-C81BF4FFEA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438400"/>
            <a:ext cx="1009481" cy="42152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www.clker.com/cliparts/Z/S/a/z/j/D/highlight-circle-hi.png">
            <a:extLst>
              <a:ext uri="{FF2B5EF4-FFF2-40B4-BE49-F238E27FC236}">
                <a16:creationId xmlns:a16="http://schemas.microsoft.com/office/drawing/2014/main" id="{9A8D6B90-0392-4587-B2D4-8D2A81FC6F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7375" y="5064878"/>
            <a:ext cx="608225" cy="421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27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500"/>
                                        <p:tgtEl>
                                          <p:spTgt spid="15"/>
                                        </p:tgtEl>
                                      </p:cBhvr>
                                    </p:animEffect>
                                  </p:childTnLst>
                                </p:cTn>
                              </p:par>
                            </p:childTnLst>
                          </p:cTn>
                        </p:par>
                        <p:par>
                          <p:cTn id="12" fill="hold">
                            <p:stCondLst>
                              <p:cond delay="1500"/>
                            </p:stCondLst>
                            <p:childTnLst>
                              <p:par>
                                <p:cTn id="13" presetID="21" presetClass="entr" presetSubtype="1"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1342" y="188893"/>
            <a:ext cx="4191000" cy="1143000"/>
          </a:xfrm>
        </p:spPr>
        <p:txBody>
          <a:bodyPr/>
          <a:lstStyle/>
          <a:p>
            <a:r>
              <a:rPr lang="en-US" dirty="0"/>
              <a:t>PHP Operators</a:t>
            </a:r>
          </a:p>
        </p:txBody>
      </p:sp>
      <p:sp>
        <p:nvSpPr>
          <p:cNvPr id="4" name="Content Placeholder 3"/>
          <p:cNvSpPr>
            <a:spLocks noGrp="1"/>
          </p:cNvSpPr>
          <p:nvPr>
            <p:ph idx="1"/>
          </p:nvPr>
        </p:nvSpPr>
        <p:spPr>
          <a:xfrm>
            <a:off x="2115734" y="4956353"/>
            <a:ext cx="1600200" cy="1219200"/>
          </a:xfrm>
        </p:spPr>
        <p:txBody>
          <a:bodyPr/>
          <a:lstStyle/>
          <a:p>
            <a:pPr marL="0" indent="0">
              <a:buNone/>
            </a:pPr>
            <a:r>
              <a:rPr lang="en-US" dirty="0"/>
              <a:t>2 + 4 = 6</a:t>
            </a:r>
          </a:p>
          <a:p>
            <a:pPr marL="0" indent="0">
              <a:buNone/>
            </a:pPr>
            <a:r>
              <a:rPr lang="en-US" dirty="0"/>
              <a:t>4 – 2 = 2</a:t>
            </a:r>
          </a:p>
        </p:txBody>
      </p:sp>
      <p:sp>
        <p:nvSpPr>
          <p:cNvPr id="5" name="Content Placeholder 2"/>
          <p:cNvSpPr txBox="1">
            <a:spLocks/>
          </p:cNvSpPr>
          <p:nvPr/>
        </p:nvSpPr>
        <p:spPr>
          <a:xfrm>
            <a:off x="610696" y="1671084"/>
            <a:ext cx="6407003" cy="237464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$addition = 2 + 4;</a:t>
            </a:r>
          </a:p>
          <a:p>
            <a:pPr marL="0" indent="0">
              <a:buFont typeface="Arial" pitchFamily="34" charset="0"/>
              <a:buNone/>
            </a:pPr>
            <a:r>
              <a:rPr lang="en-US" dirty="0"/>
              <a:t>$subtraction = 4 – 2;</a:t>
            </a:r>
          </a:p>
          <a:p>
            <a:pPr marL="0" indent="0">
              <a:buNone/>
            </a:pPr>
            <a:r>
              <a:rPr lang="en-US" dirty="0"/>
              <a:t>Echo “2 + 4 =”</a:t>
            </a:r>
            <a:r>
              <a:rPr lang="en-US" b="1" dirty="0">
                <a:solidFill>
                  <a:schemeClr val="accent6">
                    <a:lumMod val="50000"/>
                  </a:schemeClr>
                </a:solidFill>
              </a:rPr>
              <a:t>.</a:t>
            </a:r>
            <a:r>
              <a:rPr lang="en-US" dirty="0"/>
              <a:t>$addition</a:t>
            </a:r>
            <a:r>
              <a:rPr lang="en-US" b="1" dirty="0">
                <a:solidFill>
                  <a:schemeClr val="accent6">
                    <a:lumMod val="50000"/>
                  </a:schemeClr>
                </a:solidFill>
              </a:rPr>
              <a:t>.</a:t>
            </a:r>
            <a:r>
              <a:rPr lang="en-US" dirty="0"/>
              <a:t>“&lt;</a:t>
            </a:r>
            <a:r>
              <a:rPr lang="en-US" dirty="0" err="1"/>
              <a:t>br</a:t>
            </a:r>
            <a:r>
              <a:rPr lang="en-US" dirty="0"/>
              <a:t>/&gt;”;</a:t>
            </a:r>
          </a:p>
          <a:p>
            <a:pPr marL="0" indent="0">
              <a:spcAft>
                <a:spcPts val="600"/>
              </a:spcAft>
              <a:buNone/>
            </a:pPr>
            <a:r>
              <a:rPr lang="en-US" dirty="0"/>
              <a:t>Echo “4 - 2 =”</a:t>
            </a:r>
            <a:r>
              <a:rPr lang="en-US" b="1" dirty="0">
                <a:solidFill>
                  <a:schemeClr val="accent6">
                    <a:lumMod val="50000"/>
                  </a:schemeClr>
                </a:solidFill>
              </a:rPr>
              <a:t>.</a:t>
            </a:r>
            <a:r>
              <a:rPr lang="en-US" dirty="0"/>
              <a:t>$subtraction</a:t>
            </a:r>
            <a:r>
              <a:rPr lang="en-US" b="1" dirty="0">
                <a:solidFill>
                  <a:schemeClr val="accent6">
                    <a:lumMod val="50000"/>
                  </a:schemeClr>
                </a:solidFill>
              </a:rPr>
              <a:t>.</a:t>
            </a:r>
            <a:r>
              <a:rPr lang="en-US" dirty="0"/>
              <a:t>“&lt;</a:t>
            </a:r>
            <a:r>
              <a:rPr lang="en-US" dirty="0" err="1"/>
              <a:t>br</a:t>
            </a:r>
            <a:r>
              <a:rPr lang="en-US" dirty="0"/>
              <a:t>/&gt;”;</a:t>
            </a:r>
          </a:p>
          <a:p>
            <a:pPr marL="0" indent="0">
              <a:spcAft>
                <a:spcPts val="600"/>
              </a:spcAft>
              <a:buFont typeface="Arial" pitchFamily="34" charset="0"/>
              <a:buNone/>
            </a:pPr>
            <a:endParaRPr lang="en-US" dirty="0"/>
          </a:p>
        </p:txBody>
      </p:sp>
      <p:pic>
        <p:nvPicPr>
          <p:cNvPr id="1030" name="Picture 6" descr="http://www.clker.com/cliparts/Z/S/a/z/j/D/highlight-circle-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354" y="4804202"/>
            <a:ext cx="3328959" cy="1452867"/>
          </a:xfrm>
          <a:prstGeom prst="rect">
            <a:avLst/>
          </a:prstGeom>
          <a:noFill/>
          <a:extLst>
            <a:ext uri="{909E8E84-426E-40DD-AFC4-6F175D3DCCD1}">
              <a14:hiddenFill xmlns:a14="http://schemas.microsoft.com/office/drawing/2010/main">
                <a:solidFill>
                  <a:srgbClr val="FFFFFF"/>
                </a:solidFill>
              </a14:hiddenFill>
            </a:ext>
          </a:extLst>
        </p:spPr>
      </p:pic>
      <p:sp>
        <p:nvSpPr>
          <p:cNvPr id="6" name="Down Arrow 5"/>
          <p:cNvSpPr/>
          <p:nvPr/>
        </p:nvSpPr>
        <p:spPr>
          <a:xfrm>
            <a:off x="2663761" y="3846464"/>
            <a:ext cx="484632" cy="978408"/>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7" name="TextBox 6"/>
          <p:cNvSpPr txBox="1"/>
          <p:nvPr/>
        </p:nvSpPr>
        <p:spPr>
          <a:xfrm>
            <a:off x="474825" y="4335668"/>
            <a:ext cx="1664238" cy="523220"/>
          </a:xfrm>
          <a:prstGeom prst="rect">
            <a:avLst/>
          </a:prstGeom>
          <a:noFill/>
        </p:spPr>
        <p:txBody>
          <a:bodyPr wrap="none" rtlCol="0">
            <a:spAutoFit/>
          </a:bodyPr>
          <a:lstStyle/>
          <a:p>
            <a:r>
              <a:rPr lang="en-US" sz="2800" dirty="0">
                <a:solidFill>
                  <a:srgbClr val="7030A0"/>
                </a:solidFill>
                <a:latin typeface="Lucida Handwriting" panose="03010101010101010101" pitchFamily="66" charset="0"/>
              </a:rPr>
              <a:t>Display</a:t>
            </a:r>
          </a:p>
        </p:txBody>
      </p:sp>
      <p:sp>
        <p:nvSpPr>
          <p:cNvPr id="9" name="TextBox 8"/>
          <p:cNvSpPr txBox="1"/>
          <p:nvPr/>
        </p:nvSpPr>
        <p:spPr>
          <a:xfrm>
            <a:off x="4495800" y="1331893"/>
            <a:ext cx="4427288" cy="954107"/>
          </a:xfrm>
          <a:prstGeom prst="rect">
            <a:avLst/>
          </a:prstGeom>
          <a:noFill/>
        </p:spPr>
        <p:txBody>
          <a:bodyPr wrap="square" rtlCol="0">
            <a:spAutoFit/>
          </a:bodyPr>
          <a:lstStyle/>
          <a:p>
            <a:r>
              <a:rPr lang="en-US" sz="2800" dirty="0">
                <a:solidFill>
                  <a:schemeClr val="accent5">
                    <a:lumMod val="75000"/>
                  </a:schemeClr>
                </a:solidFill>
                <a:latin typeface="Lucida Handwriting" panose="03010101010101010101" pitchFamily="66" charset="0"/>
              </a:rPr>
              <a:t>Writing program to generate HTML code</a:t>
            </a:r>
          </a:p>
        </p:txBody>
      </p:sp>
      <p:sp>
        <p:nvSpPr>
          <p:cNvPr id="10" name="Rounded Rectangular Callout 12">
            <a:extLst>
              <a:ext uri="{FF2B5EF4-FFF2-40B4-BE49-F238E27FC236}">
                <a16:creationId xmlns:a16="http://schemas.microsoft.com/office/drawing/2014/main" id="{7DD0F82F-5B8C-465E-A892-8033DB2C2E6D}"/>
              </a:ext>
            </a:extLst>
          </p:cNvPr>
          <p:cNvSpPr/>
          <p:nvPr/>
        </p:nvSpPr>
        <p:spPr>
          <a:xfrm>
            <a:off x="4800600" y="4045725"/>
            <a:ext cx="3891742" cy="1897875"/>
          </a:xfrm>
          <a:prstGeom prst="wedgeRoundRectCallout">
            <a:avLst>
              <a:gd name="adj1" fmla="val -37813"/>
              <a:gd name="adj2" fmla="val -67528"/>
              <a:gd name="adj3" fmla="val 16667"/>
            </a:avLst>
          </a:prstGeom>
        </p:spPr>
        <p:style>
          <a:lnRef idx="3">
            <a:schemeClr val="lt1"/>
          </a:lnRef>
          <a:fillRef idx="1">
            <a:schemeClr val="accent2"/>
          </a:fillRef>
          <a:effectRef idx="1">
            <a:schemeClr val="accent2"/>
          </a:effectRef>
          <a:fontRef idx="minor">
            <a:schemeClr val="lt1"/>
          </a:fontRef>
        </p:style>
        <p:txBody>
          <a:bodyPr bIns="0" rtlCol="0" anchor="ctr" anchorCtr="1"/>
          <a:lstStyle/>
          <a:p>
            <a:pPr algn="ctr"/>
            <a:r>
              <a:rPr lang="en-US" sz="2800" dirty="0"/>
              <a:t>Concatenation operator</a:t>
            </a:r>
          </a:p>
          <a:p>
            <a:pPr algn="ctr"/>
            <a:r>
              <a:rPr lang="en-US" sz="2400" dirty="0"/>
              <a:t>Concatenating two character strings and a variable</a:t>
            </a:r>
          </a:p>
        </p:txBody>
      </p:sp>
    </p:spTree>
    <p:extLst>
      <p:ext uri="{BB962C8B-B14F-4D97-AF65-F5344CB8AC3E}">
        <p14:creationId xmlns:p14="http://schemas.microsoft.com/office/powerpoint/2010/main" val="418375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2590800"/>
            <a:ext cx="2602592" cy="2818262"/>
          </a:xfrm>
          <a:prstGeom prst="rect">
            <a:avLst/>
          </a:prstGeom>
        </p:spPr>
      </p:pic>
      <p:pic>
        <p:nvPicPr>
          <p:cNvPr id="4" name="Picture 2"/>
          <p:cNvPicPr>
            <a:picLocks noChangeAspect="1" noChangeArrowheads="1"/>
          </p:cNvPicPr>
          <p:nvPr/>
        </p:nvPicPr>
        <p:blipFill>
          <a:blip r:embed="rId4" cstate="print"/>
          <a:srcRect/>
          <a:stretch>
            <a:fillRect/>
          </a:stretch>
        </p:blipFill>
        <p:spPr bwMode="auto">
          <a:xfrm>
            <a:off x="1415391" y="2714045"/>
            <a:ext cx="4375809" cy="1781755"/>
          </a:xfrm>
          <a:prstGeom prst="rect">
            <a:avLst/>
          </a:prstGeom>
          <a:noFill/>
          <a:ln w="9525">
            <a:noFill/>
            <a:miter lim="800000"/>
            <a:headEnd/>
            <a:tailEnd/>
          </a:ln>
          <a:effectLst/>
        </p:spPr>
      </p:pic>
      <p:pic>
        <p:nvPicPr>
          <p:cNvPr id="5" name="Picture 6" descr="C:\Users\hkpuadmin\AppData\Local\Microsoft\Windows\Temporary Internet Files\Content.IE5\OD5SO6LJ\MC900441898[1].wmf"/>
          <p:cNvPicPr>
            <a:picLocks noChangeAspect="1" noChangeArrowheads="1"/>
          </p:cNvPicPr>
          <p:nvPr/>
        </p:nvPicPr>
        <p:blipFill>
          <a:blip r:embed="rId5" cstate="print"/>
          <a:srcRect/>
          <a:stretch>
            <a:fillRect/>
          </a:stretch>
        </p:blipFill>
        <p:spPr bwMode="auto">
          <a:xfrm>
            <a:off x="1790861" y="4267200"/>
            <a:ext cx="1758950" cy="1552575"/>
          </a:xfrm>
          <a:prstGeom prst="rect">
            <a:avLst/>
          </a:prstGeom>
          <a:noFill/>
        </p:spPr>
      </p:pic>
      <p:sp>
        <p:nvSpPr>
          <p:cNvPr id="6" name="Oval Callout 5"/>
          <p:cNvSpPr/>
          <p:nvPr/>
        </p:nvSpPr>
        <p:spPr>
          <a:xfrm>
            <a:off x="3466510" y="4300611"/>
            <a:ext cx="1086521" cy="615815"/>
          </a:xfrm>
          <a:prstGeom prst="wedgeEllipseCallout">
            <a:avLst>
              <a:gd name="adj1" fmla="val -48744"/>
              <a:gd name="adj2" fmla="val 3393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scene3d>
              <a:camera prst="orthographicFront"/>
              <a:lightRig rig="threePt" dir="t"/>
            </a:scene3d>
            <a:sp3d prstMaterial="softEdge"/>
          </a:bodyPr>
          <a:lstStyle/>
          <a:p>
            <a:pPr algn="ctr"/>
            <a:r>
              <a:rPr lang="en-US" dirty="0">
                <a:solidFill>
                  <a:schemeClr val="tx1"/>
                </a:solidFill>
              </a:rPr>
              <a:t>Chapter 5</a:t>
            </a:r>
          </a:p>
        </p:txBody>
      </p:sp>
      <p:grpSp>
        <p:nvGrpSpPr>
          <p:cNvPr id="7" name="Group 6"/>
          <p:cNvGrpSpPr/>
          <p:nvPr/>
        </p:nvGrpSpPr>
        <p:grpSpPr>
          <a:xfrm>
            <a:off x="1154792" y="1315652"/>
            <a:ext cx="3572191" cy="1456123"/>
            <a:chOff x="4436824" y="2323097"/>
            <a:chExt cx="3572191" cy="1456123"/>
          </a:xfrm>
        </p:grpSpPr>
        <p:sp>
          <p:nvSpPr>
            <p:cNvPr id="9" name="TextBox 8"/>
            <p:cNvSpPr txBox="1"/>
            <p:nvPr/>
          </p:nvSpPr>
          <p:spPr>
            <a:xfrm>
              <a:off x="4436824" y="2323097"/>
              <a:ext cx="3572191" cy="830997"/>
            </a:xfrm>
            <a:prstGeom prst="rect">
              <a:avLst/>
            </a:prstGeom>
            <a:noFill/>
          </p:spPr>
          <p:txBody>
            <a:bodyPr wrap="square" rtlCol="0">
              <a:spAutoFit/>
            </a:bodyPr>
            <a:lstStyle/>
            <a:p>
              <a:r>
                <a:rPr lang="en-US" sz="2400" dirty="0"/>
                <a:t>Chapter 6 – How to use DBMS from applications</a:t>
              </a:r>
            </a:p>
          </p:txBody>
        </p:sp>
        <p:pic>
          <p:nvPicPr>
            <p:cNvPr id="8" name="Picture 2" descr="http://i123.photobucket.com/albums/o288/scarru/Smilies/FINGER-HAND-POINTING-DOWN_zps6d6e4d6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48542" y="3124149"/>
              <a:ext cx="655070" cy="655071"/>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Oval Callout 9"/>
          <p:cNvSpPr/>
          <p:nvPr/>
        </p:nvSpPr>
        <p:spPr>
          <a:xfrm>
            <a:off x="4999650" y="964644"/>
            <a:ext cx="2065515" cy="1136210"/>
          </a:xfrm>
          <a:prstGeom prst="wedgeEllipseCallout">
            <a:avLst>
              <a:gd name="adj1" fmla="val -28242"/>
              <a:gd name="adj2" fmla="val 11068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lnSpc>
                <a:spcPts val="3400"/>
              </a:lnSpc>
            </a:pPr>
            <a:r>
              <a:rPr lang="en-US" sz="3600" dirty="0"/>
              <a:t>This chapter</a:t>
            </a: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358873">
            <a:off x="6058468" y="2931569"/>
            <a:ext cx="863211" cy="773946"/>
          </a:xfrm>
          <a:prstGeom prst="rect">
            <a:avLst/>
          </a:prstGeom>
          <a:scene3d>
            <a:camera prst="perspectiveHeroicExtremeRightFacing"/>
            <a:lightRig rig="threePt" dir="t"/>
          </a:scene3d>
        </p:spPr>
      </p:pic>
      <p:sp>
        <p:nvSpPr>
          <p:cNvPr id="14" name="Left-Right Arrow 13"/>
          <p:cNvSpPr/>
          <p:nvPr/>
        </p:nvSpPr>
        <p:spPr>
          <a:xfrm>
            <a:off x="4477582" y="3581400"/>
            <a:ext cx="1542217" cy="175167"/>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175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childTnLst>
                          </p:cTn>
                        </p:par>
                        <p:par>
                          <p:cTn id="26" fill="hold">
                            <p:stCondLst>
                              <p:cond delay="1000"/>
                            </p:stCondLst>
                            <p:childTnLst>
                              <p:par>
                                <p:cTn id="27" presetID="5" presetClass="entr" presetSubtype="1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heckerboard(across)">
                                      <p:cBhvr>
                                        <p:cTn id="29" dur="500"/>
                                        <p:tgtEl>
                                          <p:spTgt spid="13"/>
                                        </p:tgtEl>
                                      </p:cBhvr>
                                    </p:animEffect>
                                  </p:childTnLst>
                                </p:cTn>
                              </p:par>
                            </p:childTnLst>
                          </p:cTn>
                        </p:par>
                        <p:par>
                          <p:cTn id="30" fill="hold">
                            <p:stCondLst>
                              <p:cond delay="1500"/>
                            </p:stCondLst>
                            <p:childTnLst>
                              <p:par>
                                <p:cTn id="31" presetID="22" presetClass="entr" presetSubtype="1"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Some PHP Constructs</a:t>
            </a:r>
          </a:p>
        </p:txBody>
      </p:sp>
      <p:sp>
        <p:nvSpPr>
          <p:cNvPr id="3" name="Content Placeholder 2"/>
          <p:cNvSpPr>
            <a:spLocks noGrp="1"/>
          </p:cNvSpPr>
          <p:nvPr>
            <p:ph idx="1"/>
          </p:nvPr>
        </p:nvSpPr>
        <p:spPr>
          <a:xfrm>
            <a:off x="457200" y="1066800"/>
            <a:ext cx="8229600" cy="5715000"/>
          </a:xfrm>
        </p:spPr>
        <p:txBody>
          <a:bodyPr>
            <a:normAutofit fontScale="47500" lnSpcReduction="20000"/>
          </a:bodyPr>
          <a:lstStyle/>
          <a:p>
            <a:pPr>
              <a:spcAft>
                <a:spcPts val="1200"/>
              </a:spcAft>
            </a:pPr>
            <a:r>
              <a:rPr lang="en-US" b="1" dirty="0">
                <a:solidFill>
                  <a:srgbClr val="7030A0"/>
                </a:solidFill>
              </a:rPr>
              <a:t>Basic arithmetic operators</a:t>
            </a:r>
            <a:r>
              <a:rPr lang="en-US" dirty="0"/>
              <a:t>:  +, -, *, /, % (modulus)</a:t>
            </a:r>
          </a:p>
          <a:p>
            <a:pPr>
              <a:spcAft>
                <a:spcPts val="1200"/>
              </a:spcAft>
            </a:pPr>
            <a:r>
              <a:rPr lang="en-US" b="1" dirty="0">
                <a:solidFill>
                  <a:srgbClr val="7030A0"/>
                </a:solidFill>
              </a:rPr>
              <a:t>Comparison operators</a:t>
            </a:r>
            <a:r>
              <a:rPr lang="en-US" dirty="0"/>
              <a:t>:   ==, !=, &lt;, &gt;, &lt;=, &gt;=</a:t>
            </a:r>
          </a:p>
          <a:p>
            <a:pPr>
              <a:spcAft>
                <a:spcPts val="1200"/>
              </a:spcAft>
            </a:pPr>
            <a:r>
              <a:rPr lang="en-US" b="1" dirty="0">
                <a:solidFill>
                  <a:srgbClr val="7030A0"/>
                </a:solidFill>
              </a:rPr>
              <a:t>Assignment operators</a:t>
            </a:r>
            <a:r>
              <a:rPr lang="en-US" dirty="0"/>
              <a:t>: +=, -=, *=, /=, %=, =</a:t>
            </a:r>
          </a:p>
          <a:p>
            <a:pPr>
              <a:spcAft>
                <a:spcPts val="1200"/>
              </a:spcAft>
            </a:pPr>
            <a:r>
              <a:rPr lang="en-US" b="1" dirty="0">
                <a:solidFill>
                  <a:srgbClr val="7030A0"/>
                </a:solidFill>
              </a:rPr>
              <a:t>Numerically indexed array</a:t>
            </a:r>
            <a:r>
              <a:rPr lang="en-US" dirty="0"/>
              <a:t>:   $</a:t>
            </a:r>
            <a:r>
              <a:rPr lang="en-US" dirty="0" err="1"/>
              <a:t>arrayname</a:t>
            </a:r>
            <a:r>
              <a:rPr lang="en-US" dirty="0"/>
              <a:t>[index] = value;</a:t>
            </a:r>
          </a:p>
          <a:p>
            <a:pPr>
              <a:spcAft>
                <a:spcPts val="1200"/>
              </a:spcAft>
            </a:pPr>
            <a:r>
              <a:rPr lang="en-US" b="1" dirty="0">
                <a:solidFill>
                  <a:srgbClr val="7030A0"/>
                </a:solidFill>
              </a:rPr>
              <a:t>If statement</a:t>
            </a:r>
            <a:r>
              <a:rPr lang="en-US" dirty="0"/>
              <a:t>:  if (…) { … } else { … }</a:t>
            </a:r>
          </a:p>
          <a:p>
            <a:pPr marL="0" indent="0">
              <a:spcAft>
                <a:spcPts val="1200"/>
              </a:spcAft>
              <a:buNone/>
            </a:pPr>
            <a:r>
              <a:rPr lang="en-US" dirty="0"/>
              <a:t>                                 if (…) { … } </a:t>
            </a:r>
            <a:r>
              <a:rPr lang="en-US" dirty="0" err="1"/>
              <a:t>elseif</a:t>
            </a:r>
            <a:r>
              <a:rPr lang="en-US" dirty="0"/>
              <a:t> (…) { … } else { …}</a:t>
            </a:r>
          </a:p>
          <a:p>
            <a:pPr>
              <a:spcAft>
                <a:spcPts val="900"/>
              </a:spcAft>
            </a:pPr>
            <a:r>
              <a:rPr lang="en-US" b="1" dirty="0">
                <a:solidFill>
                  <a:srgbClr val="7030A0"/>
                </a:solidFill>
              </a:rPr>
              <a:t>Case statement</a:t>
            </a:r>
            <a:r>
              <a:rPr lang="en-US" dirty="0"/>
              <a:t>:  </a:t>
            </a:r>
          </a:p>
          <a:p>
            <a:pPr marL="800100" lvl="2" indent="0">
              <a:spcAft>
                <a:spcPts val="300"/>
              </a:spcAft>
              <a:buNone/>
            </a:pPr>
            <a:r>
              <a:rPr lang="en-US" sz="2900" dirty="0"/>
              <a:t>Switch ($city){</a:t>
            </a:r>
          </a:p>
          <a:p>
            <a:pPr marL="800100" lvl="2" indent="0">
              <a:spcAft>
                <a:spcPts val="300"/>
              </a:spcAft>
              <a:buNone/>
            </a:pPr>
            <a:r>
              <a:rPr lang="en-US" sz="2900" dirty="0"/>
              <a:t>	case “Orlando”: echo “Orlando”; break;</a:t>
            </a:r>
          </a:p>
          <a:p>
            <a:pPr marL="800100" lvl="2" indent="0">
              <a:spcAft>
                <a:spcPts val="300"/>
              </a:spcAft>
              <a:buNone/>
            </a:pPr>
            <a:r>
              <a:rPr lang="en-US" sz="2900" dirty="0"/>
              <a:t> 	case “Tampa”: echo “Tampa”; break;</a:t>
            </a:r>
          </a:p>
          <a:p>
            <a:pPr marL="800100" lvl="2" indent="0">
              <a:spcAft>
                <a:spcPts val="300"/>
              </a:spcAft>
              <a:buNone/>
            </a:pPr>
            <a:r>
              <a:rPr lang="en-US" sz="2900" dirty="0"/>
              <a:t>   default:  echo “Miami”; break</a:t>
            </a:r>
          </a:p>
          <a:p>
            <a:pPr marL="800100" lvl="2" indent="0">
              <a:spcAft>
                <a:spcPts val="1200"/>
              </a:spcAft>
              <a:buNone/>
            </a:pPr>
            <a:r>
              <a:rPr lang="en-US" sz="2900" dirty="0"/>
              <a:t>}</a:t>
            </a:r>
          </a:p>
          <a:p>
            <a:pPr>
              <a:spcAft>
                <a:spcPts val="1200"/>
              </a:spcAft>
            </a:pPr>
            <a:r>
              <a:rPr lang="en-US" b="1" dirty="0">
                <a:solidFill>
                  <a:srgbClr val="7030A0"/>
                </a:solidFill>
              </a:rPr>
              <a:t>While loop</a:t>
            </a:r>
            <a:r>
              <a:rPr lang="en-US" dirty="0"/>
              <a:t>:     while ( conditional statement is true) {  do this code; }</a:t>
            </a:r>
          </a:p>
          <a:p>
            <a:pPr>
              <a:spcAft>
                <a:spcPts val="1200"/>
              </a:spcAft>
            </a:pPr>
            <a:r>
              <a:rPr lang="en-US" b="1" dirty="0">
                <a:solidFill>
                  <a:srgbClr val="7030A0"/>
                </a:solidFill>
              </a:rPr>
              <a:t>For loop</a:t>
            </a:r>
            <a:r>
              <a:rPr lang="en-US" dirty="0"/>
              <a:t>:          for {initialize a counter; conditional statement; increment a counter) { do this code;  }</a:t>
            </a:r>
          </a:p>
          <a:p>
            <a:pPr>
              <a:spcAft>
                <a:spcPts val="1200"/>
              </a:spcAft>
            </a:pPr>
            <a:r>
              <a:rPr lang="en-US" b="1" dirty="0">
                <a:solidFill>
                  <a:srgbClr val="7030A0"/>
                </a:solidFill>
              </a:rPr>
              <a:t>html forms:  </a:t>
            </a:r>
            <a:r>
              <a:rPr lang="en-US" dirty="0" err="1"/>
              <a:t>php</a:t>
            </a:r>
            <a:r>
              <a:rPr lang="en-US" b="1" dirty="0">
                <a:solidFill>
                  <a:srgbClr val="7030A0"/>
                </a:solidFill>
              </a:rPr>
              <a:t> </a:t>
            </a:r>
            <a:r>
              <a:rPr lang="en-US" dirty="0"/>
              <a:t>can be used with html forms</a:t>
            </a:r>
          </a:p>
          <a:p>
            <a:pPr>
              <a:spcAft>
                <a:spcPts val="1200"/>
              </a:spcAft>
            </a:pPr>
            <a:r>
              <a:rPr lang="en-US" b="1" dirty="0">
                <a:solidFill>
                  <a:srgbClr val="7030A0"/>
                </a:solidFill>
              </a:rPr>
              <a:t>Function</a:t>
            </a:r>
            <a:r>
              <a:rPr lang="en-US" dirty="0"/>
              <a:t>:  function </a:t>
            </a:r>
            <a:r>
              <a:rPr lang="en-US" dirty="0" err="1"/>
              <a:t>myfunction</a:t>
            </a:r>
            <a:r>
              <a:rPr lang="en-US" dirty="0"/>
              <a:t>(){ … }</a:t>
            </a:r>
          </a:p>
        </p:txBody>
      </p:sp>
    </p:spTree>
    <p:extLst>
      <p:ext uri="{BB962C8B-B14F-4D97-AF65-F5344CB8AC3E}">
        <p14:creationId xmlns:p14="http://schemas.microsoft.com/office/powerpoint/2010/main" val="394244997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PHP Hypertext Processor</a:t>
            </a:r>
          </a:p>
        </p:txBody>
      </p:sp>
      <p:sp>
        <p:nvSpPr>
          <p:cNvPr id="3" name="Content Placeholder 2"/>
          <p:cNvSpPr>
            <a:spLocks noGrp="1"/>
          </p:cNvSpPr>
          <p:nvPr>
            <p:ph idx="1"/>
          </p:nvPr>
        </p:nvSpPr>
        <p:spPr/>
        <p:txBody>
          <a:bodyPr>
            <a:normAutofit/>
          </a:bodyPr>
          <a:lstStyle/>
          <a:p>
            <a:pPr marL="0" indent="0">
              <a:spcAft>
                <a:spcPts val="1200"/>
              </a:spcAft>
              <a:buNone/>
            </a:pPr>
            <a:r>
              <a:rPr lang="en-US" dirty="0"/>
              <a:t>When a </a:t>
            </a:r>
            <a:r>
              <a:rPr lang="en-US" dirty="0" err="1"/>
              <a:t>php</a:t>
            </a:r>
            <a:r>
              <a:rPr lang="en-US" dirty="0"/>
              <a:t> webpage is visited, the Web server processes the </a:t>
            </a:r>
            <a:r>
              <a:rPr lang="en-US" dirty="0" err="1"/>
              <a:t>php</a:t>
            </a:r>
            <a:r>
              <a:rPr lang="en-US" dirty="0"/>
              <a:t> code</a:t>
            </a:r>
          </a:p>
          <a:p>
            <a:pPr lvl="1">
              <a:spcAft>
                <a:spcPts val="1200"/>
              </a:spcAft>
            </a:pPr>
            <a:r>
              <a:rPr lang="en-US" dirty="0"/>
              <a:t>Determines which parts to show</a:t>
            </a:r>
          </a:p>
          <a:p>
            <a:pPr lvl="1">
              <a:spcAft>
                <a:spcPts val="1200"/>
              </a:spcAft>
            </a:pPr>
            <a:r>
              <a:rPr lang="en-US" dirty="0"/>
              <a:t>Hides the file operations and math calculation, etc.</a:t>
            </a:r>
          </a:p>
          <a:p>
            <a:pPr lvl="1">
              <a:spcAft>
                <a:spcPts val="1200"/>
              </a:spcAft>
            </a:pPr>
            <a:r>
              <a:rPr lang="en-US" b="1" dirty="0"/>
              <a:t>Translates the </a:t>
            </a:r>
            <a:r>
              <a:rPr lang="en-US" b="1" dirty="0" err="1"/>
              <a:t>php</a:t>
            </a:r>
            <a:r>
              <a:rPr lang="en-US" b="1" dirty="0"/>
              <a:t> into HTML</a:t>
            </a:r>
          </a:p>
          <a:p>
            <a:pPr lvl="1">
              <a:spcAft>
                <a:spcPts val="1200"/>
              </a:spcAft>
            </a:pPr>
            <a:r>
              <a:rPr lang="en-US" dirty="0"/>
              <a:t>Sends the Web page to the visitor’s browser</a:t>
            </a:r>
          </a:p>
          <a:p>
            <a:pPr marL="0" indent="0">
              <a:spcAft>
                <a:spcPts val="1200"/>
              </a:spcAft>
              <a:buNone/>
            </a:pPr>
            <a:endParaRPr lang="en-US" dirty="0"/>
          </a:p>
        </p:txBody>
      </p:sp>
    </p:spTree>
    <p:extLst>
      <p:ext uri="{BB962C8B-B14F-4D97-AF65-F5344CB8AC3E}">
        <p14:creationId xmlns:p14="http://schemas.microsoft.com/office/powerpoint/2010/main" val="269892092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792162"/>
          </a:xfrm>
        </p:spPr>
        <p:txBody>
          <a:bodyPr>
            <a:normAutofit/>
          </a:bodyPr>
          <a:lstStyle/>
          <a:p>
            <a:r>
              <a:rPr lang="en-US" dirty="0"/>
              <a:t> </a:t>
            </a:r>
            <a:r>
              <a:rPr lang="en-US" dirty="0" err="1"/>
              <a:t>php</a:t>
            </a:r>
            <a:r>
              <a:rPr lang="en-US" dirty="0"/>
              <a:t> -  Connecting to MySQL</a:t>
            </a:r>
          </a:p>
        </p:txBody>
      </p:sp>
      <p:sp>
        <p:nvSpPr>
          <p:cNvPr id="4" name="Rectangle 1"/>
          <p:cNvSpPr>
            <a:spLocks noGrp="1" noChangeArrowheads="1"/>
          </p:cNvSpPr>
          <p:nvPr>
            <p:ph idx="1"/>
          </p:nvPr>
        </p:nvSpPr>
        <p:spPr bwMode="auto">
          <a:xfrm>
            <a:off x="457200" y="1335763"/>
            <a:ext cx="8520281"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effectLst/>
                <a:latin typeface="Arial Unicode MS" panose="020B0604020202020204" pitchFamily="34" charset="-128"/>
              </a:rPr>
              <a:t>&lt;?</a:t>
            </a:r>
            <a:r>
              <a:rPr kumimoji="0" lang="en-US" altLang="en-US" sz="1600" b="0" i="0" u="none" strike="noStrike" cap="none" normalizeH="0" baseline="0" dirty="0" err="1">
                <a:ln>
                  <a:noFill/>
                </a:ln>
                <a:effectLst/>
                <a:latin typeface="Arial Unicode MS" panose="020B0604020202020204" pitchFamily="34" charset="-128"/>
              </a:rPr>
              <a:t>php</a:t>
            </a:r>
            <a:br>
              <a:rPr kumimoji="0" lang="en-US" altLang="en-US" sz="1600" b="0" i="0" u="none" strike="noStrike" cap="none" normalizeH="0" baseline="0" dirty="0">
                <a:ln>
                  <a:noFill/>
                </a:ln>
                <a:effectLst/>
                <a:latin typeface="Arial Unicode MS" panose="020B0604020202020204" pitchFamily="34" charset="-128"/>
              </a:rPr>
            </a:br>
            <a:br>
              <a:rPr kumimoji="0" lang="en-US" altLang="en-US" sz="1600" b="0" i="0" u="none" strike="noStrike" cap="none" normalizeH="0" baseline="0" dirty="0">
                <a:ln>
                  <a:noFill/>
                </a:ln>
                <a:effectLst/>
                <a:latin typeface="Arial Unicode MS" panose="020B0604020202020204" pitchFamily="34" charset="-128"/>
              </a:rPr>
            </a:br>
            <a:r>
              <a:rPr kumimoji="0" lang="en-US" altLang="en-US" sz="1600" b="0" i="0" u="none" strike="noStrike" cap="none" normalizeH="0" baseline="0" dirty="0">
                <a:ln>
                  <a:noFill/>
                </a:ln>
                <a:effectLst/>
                <a:latin typeface="Arial Unicode MS" panose="020B0604020202020204" pitchFamily="34" charset="-128"/>
              </a:rPr>
              <a:t>/*** </a:t>
            </a:r>
            <a:r>
              <a:rPr kumimoji="0" lang="en-US" altLang="en-US" sz="1600" b="0" i="0" u="none" strike="noStrike" cap="none" normalizeH="0" baseline="0" dirty="0" err="1">
                <a:ln>
                  <a:noFill/>
                </a:ln>
                <a:effectLst/>
                <a:latin typeface="Arial Unicode MS" panose="020B0604020202020204" pitchFamily="34" charset="-128"/>
              </a:rPr>
              <a:t>mysql</a:t>
            </a:r>
            <a:r>
              <a:rPr kumimoji="0" lang="en-US" altLang="en-US" sz="1600" b="0" i="0" u="none" strike="noStrike" cap="none" normalizeH="0" baseline="0" dirty="0">
                <a:ln>
                  <a:noFill/>
                </a:ln>
                <a:effectLst/>
                <a:latin typeface="Arial Unicode MS" panose="020B0604020202020204" pitchFamily="34" charset="-128"/>
              </a:rPr>
              <a:t> hostname ***/</a:t>
            </a:r>
            <a:br>
              <a:rPr kumimoji="0" lang="en-US" altLang="en-US" sz="1600" b="0" i="0" u="none" strike="noStrike" cap="none" normalizeH="0" baseline="0" dirty="0">
                <a:ln>
                  <a:noFill/>
                </a:ln>
                <a:effectLst/>
                <a:latin typeface="Arial Unicode MS" panose="020B0604020202020204" pitchFamily="34" charset="-128"/>
              </a:rPr>
            </a:br>
            <a:r>
              <a:rPr kumimoji="0" lang="en-US" altLang="en-US" sz="1800" b="1" i="0" u="none" strike="noStrike" cap="none" normalizeH="0" baseline="0" dirty="0">
                <a:ln>
                  <a:noFill/>
                </a:ln>
                <a:solidFill>
                  <a:schemeClr val="accent5">
                    <a:lumMod val="75000"/>
                  </a:schemeClr>
                </a:solidFill>
                <a:effectLst/>
                <a:latin typeface="Arial Unicode MS" panose="020B0604020202020204" pitchFamily="34" charset="-128"/>
              </a:rPr>
              <a:t>$hostname</a:t>
            </a:r>
            <a:r>
              <a:rPr kumimoji="0" lang="en-US" altLang="en-US" sz="1600" b="0" i="0" u="none" strike="noStrike" cap="none" normalizeH="0" baseline="0" dirty="0">
                <a:ln>
                  <a:noFill/>
                </a:ln>
                <a:effectLst/>
                <a:latin typeface="Arial Unicode MS" panose="020B0604020202020204" pitchFamily="34" charset="-128"/>
              </a:rPr>
              <a:t> = ‘</a:t>
            </a:r>
            <a:r>
              <a:rPr lang="en-US" altLang="en-US" sz="1600" dirty="0" err="1">
                <a:latin typeface="Arial Unicode MS" panose="020B0604020202020204" pitchFamily="34" charset="-128"/>
              </a:rPr>
              <a:t>my</a:t>
            </a:r>
            <a:r>
              <a:rPr kumimoji="0" lang="en-US" altLang="en-US" sz="1600" b="0" i="0" u="none" strike="noStrike" cap="none" normalizeH="0" baseline="0" dirty="0" err="1">
                <a:ln>
                  <a:noFill/>
                </a:ln>
                <a:effectLst/>
                <a:latin typeface="Arial Unicode MS" panose="020B0604020202020204" pitchFamily="34" charset="-128"/>
              </a:rPr>
              <a:t>host</a:t>
            </a:r>
            <a:r>
              <a:rPr kumimoji="0" lang="en-US" altLang="en-US" sz="1600" b="0" i="0" u="none" strike="noStrike" cap="none" normalizeH="0" baseline="0" dirty="0">
                <a:ln>
                  <a:noFill/>
                </a:ln>
                <a:effectLst/>
                <a:latin typeface="Arial Unicode MS" panose="020B0604020202020204" pitchFamily="34" charset="-128"/>
              </a:rPr>
              <a:t>';</a:t>
            </a:r>
            <a:br>
              <a:rPr kumimoji="0" lang="en-US" altLang="en-US" sz="1600" b="0" i="0" u="none" strike="noStrike" cap="none" normalizeH="0" baseline="0" dirty="0">
                <a:ln>
                  <a:noFill/>
                </a:ln>
                <a:effectLst/>
                <a:latin typeface="Arial Unicode MS" panose="020B0604020202020204" pitchFamily="34" charset="-128"/>
              </a:rPr>
            </a:br>
            <a:br>
              <a:rPr kumimoji="0" lang="en-US" altLang="en-US" sz="1600" b="0" i="0" u="none" strike="noStrike" cap="none" normalizeH="0" baseline="0" dirty="0">
                <a:ln>
                  <a:noFill/>
                </a:ln>
                <a:effectLst/>
                <a:latin typeface="Arial Unicode MS" panose="020B0604020202020204" pitchFamily="34" charset="-128"/>
              </a:rPr>
            </a:br>
            <a:r>
              <a:rPr kumimoji="0" lang="en-US" altLang="en-US" sz="1600" b="0" i="0" u="none" strike="noStrike" cap="none" normalizeH="0" baseline="0" dirty="0">
                <a:ln>
                  <a:noFill/>
                </a:ln>
                <a:effectLst/>
                <a:latin typeface="Arial Unicode MS" panose="020B0604020202020204" pitchFamily="34" charset="-128"/>
              </a:rPr>
              <a:t>/*** </a:t>
            </a:r>
            <a:r>
              <a:rPr kumimoji="0" lang="en-US" altLang="en-US" sz="1600" b="0" i="0" u="none" strike="noStrike" cap="none" normalizeH="0" baseline="0" dirty="0" err="1">
                <a:ln>
                  <a:noFill/>
                </a:ln>
                <a:effectLst/>
                <a:latin typeface="Arial Unicode MS" panose="020B0604020202020204" pitchFamily="34" charset="-128"/>
              </a:rPr>
              <a:t>mysql</a:t>
            </a:r>
            <a:r>
              <a:rPr kumimoji="0" lang="en-US" altLang="en-US" sz="1600" b="0" i="0" u="none" strike="noStrike" cap="none" normalizeH="0" baseline="0" dirty="0">
                <a:ln>
                  <a:noFill/>
                </a:ln>
                <a:effectLst/>
                <a:latin typeface="Arial Unicode MS" panose="020B0604020202020204" pitchFamily="34" charset="-128"/>
              </a:rPr>
              <a:t> username ***/</a:t>
            </a:r>
            <a:br>
              <a:rPr kumimoji="0" lang="en-US" altLang="en-US" sz="1600" b="0" i="0" u="none" strike="noStrike" cap="none" normalizeH="0" baseline="0" dirty="0">
                <a:ln>
                  <a:noFill/>
                </a:ln>
                <a:effectLst/>
                <a:latin typeface="Arial Unicode MS" panose="020B0604020202020204" pitchFamily="34" charset="-128"/>
              </a:rPr>
            </a:br>
            <a:r>
              <a:rPr kumimoji="0" lang="en-US" altLang="en-US" sz="1800" b="1" i="0" u="none" strike="noStrike" cap="none" normalizeH="0" baseline="0" dirty="0">
                <a:ln>
                  <a:noFill/>
                </a:ln>
                <a:solidFill>
                  <a:schemeClr val="accent5">
                    <a:lumMod val="75000"/>
                  </a:schemeClr>
                </a:solidFill>
                <a:effectLst/>
                <a:latin typeface="Arial Unicode MS" panose="020B0604020202020204" pitchFamily="34" charset="-128"/>
              </a:rPr>
              <a:t>$username</a:t>
            </a:r>
            <a:r>
              <a:rPr kumimoji="0" lang="en-US" altLang="en-US" sz="1600" b="0" i="0" u="none" strike="noStrike" cap="none" normalizeH="0" baseline="0" dirty="0">
                <a:ln>
                  <a:noFill/>
                </a:ln>
                <a:effectLst/>
                <a:latin typeface="Arial Unicode MS" panose="020B0604020202020204" pitchFamily="34" charset="-128"/>
              </a:rPr>
              <a:t> = ‘</a:t>
            </a:r>
            <a:r>
              <a:rPr kumimoji="0" lang="en-US" altLang="en-US" sz="1600" b="0" i="0" u="none" strike="noStrike" cap="none" normalizeH="0" baseline="0" dirty="0" err="1">
                <a:ln>
                  <a:noFill/>
                </a:ln>
                <a:effectLst/>
                <a:latin typeface="Arial Unicode MS" panose="020B0604020202020204" pitchFamily="34" charset="-128"/>
              </a:rPr>
              <a:t>myusername</a:t>
            </a:r>
            <a:r>
              <a:rPr kumimoji="0" lang="en-US" altLang="en-US" sz="1600" b="0" i="0" u="none" strike="noStrike" cap="none" normalizeH="0" baseline="0" dirty="0">
                <a:ln>
                  <a:noFill/>
                </a:ln>
                <a:effectLst/>
                <a:latin typeface="Arial Unicode MS" panose="020B0604020202020204" pitchFamily="34" charset="-128"/>
              </a:rPr>
              <a:t>';</a:t>
            </a:r>
            <a:br>
              <a:rPr kumimoji="0" lang="en-US" altLang="en-US" sz="1600" b="0" i="0" u="none" strike="noStrike" cap="none" normalizeH="0" baseline="0" dirty="0">
                <a:ln>
                  <a:noFill/>
                </a:ln>
                <a:effectLst/>
                <a:latin typeface="Arial Unicode MS" panose="020B0604020202020204" pitchFamily="34" charset="-128"/>
              </a:rPr>
            </a:br>
            <a:br>
              <a:rPr kumimoji="0" lang="en-US" altLang="en-US" sz="1600" b="0" i="0" u="none" strike="noStrike" cap="none" normalizeH="0" baseline="0" dirty="0">
                <a:ln>
                  <a:noFill/>
                </a:ln>
                <a:effectLst/>
                <a:latin typeface="Arial Unicode MS" panose="020B0604020202020204" pitchFamily="34" charset="-128"/>
              </a:rPr>
            </a:br>
            <a:r>
              <a:rPr kumimoji="0" lang="en-US" altLang="en-US" sz="1600" b="0" i="0" u="none" strike="noStrike" cap="none" normalizeH="0" baseline="0" dirty="0">
                <a:ln>
                  <a:noFill/>
                </a:ln>
                <a:effectLst/>
                <a:latin typeface="Arial Unicode MS" panose="020B0604020202020204" pitchFamily="34" charset="-128"/>
              </a:rPr>
              <a:t>/*** </a:t>
            </a:r>
            <a:r>
              <a:rPr kumimoji="0" lang="en-US" altLang="en-US" sz="1600" b="0" i="0" u="none" strike="noStrike" cap="none" normalizeH="0" baseline="0" dirty="0" err="1">
                <a:ln>
                  <a:noFill/>
                </a:ln>
                <a:effectLst/>
                <a:latin typeface="Arial Unicode MS" panose="020B0604020202020204" pitchFamily="34" charset="-128"/>
              </a:rPr>
              <a:t>mysql</a:t>
            </a:r>
            <a:r>
              <a:rPr kumimoji="0" lang="en-US" altLang="en-US" sz="1600" b="0" i="0" u="none" strike="noStrike" cap="none" normalizeH="0" baseline="0" dirty="0">
                <a:ln>
                  <a:noFill/>
                </a:ln>
                <a:effectLst/>
                <a:latin typeface="Arial Unicode MS" panose="020B0604020202020204" pitchFamily="34" charset="-128"/>
              </a:rPr>
              <a:t> password ***/</a:t>
            </a:r>
            <a:br>
              <a:rPr kumimoji="0" lang="en-US" altLang="en-US" sz="1600" b="0" i="0" u="none" strike="noStrike" cap="none" normalizeH="0" baseline="0" dirty="0">
                <a:ln>
                  <a:noFill/>
                </a:ln>
                <a:effectLst/>
                <a:latin typeface="Arial Unicode MS" panose="020B0604020202020204" pitchFamily="34" charset="-128"/>
              </a:rPr>
            </a:br>
            <a:r>
              <a:rPr kumimoji="0" lang="en-US" altLang="en-US" sz="1800" b="1" i="0" u="none" strike="noStrike" cap="none" normalizeH="0" baseline="0" dirty="0">
                <a:ln>
                  <a:noFill/>
                </a:ln>
                <a:solidFill>
                  <a:schemeClr val="accent5">
                    <a:lumMod val="75000"/>
                  </a:schemeClr>
                </a:solidFill>
                <a:effectLst/>
                <a:latin typeface="Arial Unicode MS" panose="020B0604020202020204" pitchFamily="34" charset="-128"/>
              </a:rPr>
              <a:t>$password</a:t>
            </a:r>
            <a:r>
              <a:rPr kumimoji="0" lang="en-US" altLang="en-US" sz="1600" b="0" i="0" u="none" strike="noStrike" cap="none" normalizeH="0" baseline="0" dirty="0">
                <a:ln>
                  <a:noFill/>
                </a:ln>
                <a:effectLst/>
                <a:latin typeface="Arial Unicode MS" panose="020B0604020202020204" pitchFamily="34" charset="-128"/>
              </a:rPr>
              <a:t> = ‘</a:t>
            </a:r>
            <a:r>
              <a:rPr kumimoji="0" lang="en-US" altLang="en-US" sz="1600" b="0" i="0" u="none" strike="noStrike" cap="none" normalizeH="0" baseline="0" dirty="0" err="1">
                <a:ln>
                  <a:noFill/>
                </a:ln>
                <a:effectLst/>
                <a:latin typeface="Arial Unicode MS" panose="020B0604020202020204" pitchFamily="34" charset="-128"/>
              </a:rPr>
              <a:t>mypassword</a:t>
            </a:r>
            <a:r>
              <a:rPr kumimoji="0" lang="en-US" altLang="en-US" sz="1600" b="0" i="0" u="none" strike="noStrike" cap="none" normalizeH="0" baseline="0" dirty="0">
                <a:ln>
                  <a:noFill/>
                </a:ln>
                <a:effectLst/>
                <a:latin typeface="Arial Unicode MS" panose="020B0604020202020204" pitchFamily="34" charset="-128"/>
              </a:rPr>
              <a:t>';</a:t>
            </a:r>
            <a:br>
              <a:rPr kumimoji="0" lang="en-US" altLang="en-US" sz="1600" b="0" i="0" u="none" strike="noStrike" cap="none" normalizeH="0" baseline="0" dirty="0">
                <a:ln>
                  <a:noFill/>
                </a:ln>
                <a:effectLst/>
                <a:latin typeface="Arial Unicode MS" panose="020B0604020202020204" pitchFamily="34" charset="-128"/>
              </a:rPr>
            </a:br>
            <a:br>
              <a:rPr kumimoji="0" lang="en-US" altLang="en-US" sz="1600" b="0" i="0" u="none" strike="noStrike" cap="none" normalizeH="0" baseline="0" dirty="0">
                <a:ln>
                  <a:noFill/>
                </a:ln>
                <a:effectLst/>
                <a:latin typeface="Arial Unicode MS" panose="020B0604020202020204" pitchFamily="34" charset="-128"/>
              </a:rPr>
            </a:br>
            <a:r>
              <a:rPr kumimoji="0" lang="en-US" altLang="en-US" sz="1600" b="0" i="0" u="none" strike="noStrike" cap="none" normalizeH="0" baseline="0" dirty="0">
                <a:ln>
                  <a:noFill/>
                </a:ln>
                <a:effectLst/>
                <a:latin typeface="Arial Unicode MS" panose="020B0604020202020204" pitchFamily="34" charset="-128"/>
              </a:rPr>
              <a:t>try {</a:t>
            </a:r>
            <a:br>
              <a:rPr kumimoji="0" lang="en-US" altLang="en-US" sz="1600" b="0" i="0" u="none" strike="noStrike" cap="none" normalizeH="0" baseline="0" dirty="0">
                <a:ln>
                  <a:noFill/>
                </a:ln>
                <a:effectLst/>
                <a:latin typeface="Arial Unicode MS" panose="020B0604020202020204" pitchFamily="34" charset="-128"/>
              </a:rPr>
            </a:br>
            <a:r>
              <a:rPr kumimoji="0" lang="en-US" altLang="en-US" sz="1600" b="0" i="0" u="none" strike="noStrike" cap="none" normalizeH="0" baseline="0" dirty="0">
                <a:ln>
                  <a:noFill/>
                </a:ln>
                <a:effectLst/>
                <a:latin typeface="Arial Unicode MS" panose="020B0604020202020204" pitchFamily="34" charset="-128"/>
              </a:rPr>
              <a:t>    </a:t>
            </a:r>
            <a:r>
              <a:rPr kumimoji="0" lang="en-US" altLang="en-US" sz="1600" b="1" i="0" u="none" strike="noStrike" cap="none" normalizeH="0" baseline="0" dirty="0">
                <a:ln>
                  <a:noFill/>
                </a:ln>
                <a:effectLst/>
                <a:latin typeface="Arial Unicode MS" panose="020B0604020202020204" pitchFamily="34" charset="-128"/>
              </a:rPr>
              <a:t>$</a:t>
            </a:r>
            <a:r>
              <a:rPr kumimoji="0" lang="en-US" altLang="en-US" sz="1600" b="1" i="0" u="none" strike="noStrike" cap="none" normalizeH="0" baseline="0" dirty="0" err="1">
                <a:ln>
                  <a:noFill/>
                </a:ln>
                <a:effectLst/>
                <a:latin typeface="Arial Unicode MS" panose="020B0604020202020204" pitchFamily="34" charset="-128"/>
              </a:rPr>
              <a:t>dbh</a:t>
            </a:r>
            <a:r>
              <a:rPr kumimoji="0" lang="en-US" altLang="en-US" sz="1600" b="0" i="0" u="none" strike="noStrike" cap="none" normalizeH="0" baseline="0" dirty="0">
                <a:ln>
                  <a:noFill/>
                </a:ln>
                <a:effectLst/>
                <a:latin typeface="Arial Unicode MS" panose="020B0604020202020204" pitchFamily="34" charset="-128"/>
              </a:rPr>
              <a:t> = new PDO("</a:t>
            </a:r>
            <a:r>
              <a:rPr kumimoji="0" lang="en-US" altLang="en-US" sz="1600" b="0" i="0" u="none" strike="noStrike" cap="none" normalizeH="0" baseline="0" dirty="0" err="1">
                <a:ln>
                  <a:noFill/>
                </a:ln>
                <a:effectLst/>
                <a:latin typeface="Arial Unicode MS" panose="020B0604020202020204" pitchFamily="34" charset="-128"/>
              </a:rPr>
              <a:t>mysql:host</a:t>
            </a:r>
            <a:r>
              <a:rPr kumimoji="0" lang="en-US" altLang="en-US" sz="1600" b="0" i="0" u="none" strike="noStrike" cap="none" normalizeH="0" baseline="0" dirty="0">
                <a:ln>
                  <a:noFill/>
                </a:ln>
                <a:effectLst/>
                <a:latin typeface="Arial Unicode MS" panose="020B0604020202020204" pitchFamily="34" charset="-128"/>
              </a:rPr>
              <a:t>=</a:t>
            </a:r>
            <a:r>
              <a:rPr kumimoji="0" lang="en-US" altLang="en-US" sz="1800" b="1" i="0" u="none" strike="noStrike" cap="none" normalizeH="0" baseline="0" dirty="0">
                <a:ln>
                  <a:noFill/>
                </a:ln>
                <a:solidFill>
                  <a:schemeClr val="accent5">
                    <a:lumMod val="75000"/>
                  </a:schemeClr>
                </a:solidFill>
                <a:effectLst/>
                <a:latin typeface="Arial Unicode MS" panose="020B0604020202020204" pitchFamily="34" charset="-128"/>
              </a:rPr>
              <a:t>$</a:t>
            </a:r>
            <a:r>
              <a:rPr kumimoji="0" lang="en-US" altLang="en-US" sz="1800" b="1" i="0" u="none" strike="noStrike" cap="none" normalizeH="0" baseline="0" dirty="0" err="1">
                <a:ln>
                  <a:noFill/>
                </a:ln>
                <a:solidFill>
                  <a:schemeClr val="accent5">
                    <a:lumMod val="75000"/>
                  </a:schemeClr>
                </a:solidFill>
                <a:effectLst/>
                <a:latin typeface="Arial Unicode MS" panose="020B0604020202020204" pitchFamily="34" charset="-128"/>
              </a:rPr>
              <a:t>hostname</a:t>
            </a:r>
            <a:r>
              <a:rPr kumimoji="0" lang="en-US" altLang="en-US" sz="1600" b="0" i="0" u="none" strike="noStrike" cap="none" normalizeH="0" baseline="0" dirty="0" err="1">
                <a:ln>
                  <a:noFill/>
                </a:ln>
                <a:effectLst/>
                <a:latin typeface="Arial Unicode MS" panose="020B0604020202020204" pitchFamily="34" charset="-128"/>
              </a:rPr>
              <a:t>;dbname</a:t>
            </a:r>
            <a:r>
              <a:rPr kumimoji="0" lang="en-US" altLang="en-US" sz="1600" b="0" i="0" u="none" strike="noStrike" cap="none" normalizeH="0" baseline="0" dirty="0">
                <a:ln>
                  <a:noFill/>
                </a:ln>
                <a:effectLst/>
                <a:latin typeface="Arial Unicode MS" panose="020B0604020202020204" pitchFamily="34" charset="-128"/>
              </a:rPr>
              <a:t>=</a:t>
            </a:r>
            <a:r>
              <a:rPr kumimoji="0" lang="en-US" altLang="en-US" sz="1600" b="0" i="0" u="none" strike="noStrike" cap="none" normalizeH="0" baseline="0" dirty="0" err="1">
                <a:ln>
                  <a:noFill/>
                </a:ln>
                <a:effectLst/>
                <a:latin typeface="Arial Unicode MS" panose="020B0604020202020204" pitchFamily="34" charset="-128"/>
              </a:rPr>
              <a:t>mysql</a:t>
            </a:r>
            <a:r>
              <a:rPr kumimoji="0" lang="en-US" altLang="en-US" sz="1600" b="0" i="0" u="none" strike="noStrike" cap="none" normalizeH="0" baseline="0" dirty="0">
                <a:ln>
                  <a:noFill/>
                </a:ln>
                <a:effectLst/>
                <a:latin typeface="Arial Unicode MS" panose="020B0604020202020204" pitchFamily="34" charset="-128"/>
              </a:rPr>
              <a:t>", </a:t>
            </a:r>
            <a:r>
              <a:rPr kumimoji="0" lang="en-US" altLang="en-US" sz="1800" b="1" i="0" u="none" strike="noStrike" cap="none" normalizeH="0" baseline="0" dirty="0">
                <a:ln>
                  <a:noFill/>
                </a:ln>
                <a:solidFill>
                  <a:schemeClr val="accent5">
                    <a:lumMod val="75000"/>
                  </a:schemeClr>
                </a:solidFill>
                <a:effectLst/>
                <a:latin typeface="Arial Unicode MS" panose="020B0604020202020204" pitchFamily="34" charset="-128"/>
              </a:rPr>
              <a:t>$username</a:t>
            </a:r>
            <a:r>
              <a:rPr kumimoji="0" lang="en-US" altLang="en-US" sz="1600" b="0" i="0" u="none" strike="noStrike" cap="none" normalizeH="0" baseline="0" dirty="0">
                <a:ln>
                  <a:noFill/>
                </a:ln>
                <a:effectLst/>
                <a:latin typeface="Arial Unicode MS" panose="020B0604020202020204" pitchFamily="34" charset="-128"/>
              </a:rPr>
              <a:t>, </a:t>
            </a:r>
            <a:r>
              <a:rPr kumimoji="0" lang="en-US" altLang="en-US" sz="1800" b="1" i="0" u="none" strike="noStrike" cap="none" normalizeH="0" baseline="0" dirty="0">
                <a:ln>
                  <a:noFill/>
                </a:ln>
                <a:solidFill>
                  <a:schemeClr val="accent5">
                    <a:lumMod val="75000"/>
                  </a:schemeClr>
                </a:solidFill>
                <a:effectLst/>
                <a:latin typeface="Arial Unicode MS" panose="020B0604020202020204" pitchFamily="34" charset="-128"/>
              </a:rPr>
              <a:t>$password</a:t>
            </a:r>
            <a:r>
              <a:rPr kumimoji="0" lang="en-US" altLang="en-US" sz="1600" b="0" i="0" u="none" strike="noStrike" cap="none" normalizeH="0" baseline="0" dirty="0">
                <a:ln>
                  <a:noFill/>
                </a:ln>
                <a:effectLst/>
                <a:latin typeface="Arial Unicode MS" panose="020B0604020202020204" pitchFamily="34" charset="-128"/>
              </a:rPr>
              <a:t>);</a:t>
            </a:r>
            <a:br>
              <a:rPr kumimoji="0" lang="en-US" altLang="en-US" sz="1600" b="0" i="0" u="none" strike="noStrike" cap="none" normalizeH="0" baseline="0" dirty="0">
                <a:ln>
                  <a:noFill/>
                </a:ln>
                <a:effectLst/>
                <a:latin typeface="Arial Unicode MS" panose="020B0604020202020204" pitchFamily="34" charset="-128"/>
              </a:rPr>
            </a:br>
            <a:r>
              <a:rPr kumimoji="0" lang="en-US" altLang="en-US" sz="1600" b="0" i="0" u="none" strike="noStrike" cap="none" normalizeH="0" baseline="0" dirty="0">
                <a:ln>
                  <a:noFill/>
                </a:ln>
                <a:effectLst/>
                <a:latin typeface="Arial Unicode MS" panose="020B0604020202020204" pitchFamily="34" charset="-128"/>
              </a:rPr>
              <a:t>    /*** echo a message saying we have connected ***/</a:t>
            </a:r>
            <a:br>
              <a:rPr kumimoji="0" lang="en-US" altLang="en-US" sz="1600" b="0" i="0" u="none" strike="noStrike" cap="none" normalizeH="0" baseline="0" dirty="0">
                <a:ln>
                  <a:noFill/>
                </a:ln>
                <a:effectLst/>
                <a:latin typeface="Arial Unicode MS" panose="020B0604020202020204" pitchFamily="34" charset="-128"/>
              </a:rPr>
            </a:br>
            <a:r>
              <a:rPr kumimoji="0" lang="en-US" altLang="en-US" sz="1600" b="0" i="0" u="none" strike="noStrike" cap="none" normalizeH="0" baseline="0" dirty="0">
                <a:ln>
                  <a:noFill/>
                </a:ln>
                <a:effectLst/>
                <a:latin typeface="Arial Unicode MS" panose="020B0604020202020204" pitchFamily="34" charset="-128"/>
              </a:rPr>
              <a:t>    echo 'Connected to database';</a:t>
            </a:r>
            <a:br>
              <a:rPr kumimoji="0" lang="en-US" altLang="en-US" sz="1600" b="0" i="0" u="none" strike="noStrike" cap="none" normalizeH="0" baseline="0" dirty="0">
                <a:ln>
                  <a:noFill/>
                </a:ln>
                <a:effectLst/>
                <a:latin typeface="Arial Unicode MS" panose="020B0604020202020204" pitchFamily="34" charset="-128"/>
              </a:rPr>
            </a:br>
            <a:r>
              <a:rPr kumimoji="0" lang="en-US" altLang="en-US" sz="1600" b="0" i="0" u="none" strike="noStrike" cap="none" normalizeH="0" baseline="0" dirty="0">
                <a:ln>
                  <a:noFill/>
                </a:ln>
                <a:effectLst/>
                <a:latin typeface="Arial Unicode MS" panose="020B0604020202020204" pitchFamily="34" charset="-128"/>
              </a:rPr>
              <a:t>    }</a:t>
            </a:r>
            <a:br>
              <a:rPr kumimoji="0" lang="en-US" altLang="en-US" sz="1600" b="0" i="0" u="none" strike="noStrike" cap="none" normalizeH="0" baseline="0" dirty="0">
                <a:ln>
                  <a:noFill/>
                </a:ln>
                <a:effectLst/>
                <a:latin typeface="Arial Unicode MS" panose="020B0604020202020204" pitchFamily="34" charset="-128"/>
              </a:rPr>
            </a:br>
            <a:r>
              <a:rPr kumimoji="0" lang="en-US" altLang="en-US" sz="1600" b="0" i="0" u="none" strike="noStrike" cap="none" normalizeH="0" baseline="0" dirty="0">
                <a:ln>
                  <a:noFill/>
                </a:ln>
                <a:effectLst/>
                <a:latin typeface="Arial Unicode MS" panose="020B0604020202020204" pitchFamily="34" charset="-128"/>
              </a:rPr>
              <a:t>catch(</a:t>
            </a:r>
            <a:r>
              <a:rPr kumimoji="0" lang="en-US" altLang="en-US" sz="1600" b="0" i="0" u="none" strike="noStrike" cap="none" normalizeH="0" baseline="0" dirty="0" err="1">
                <a:ln>
                  <a:noFill/>
                </a:ln>
                <a:effectLst/>
                <a:latin typeface="Arial Unicode MS" panose="020B0604020202020204" pitchFamily="34" charset="-128"/>
              </a:rPr>
              <a:t>PDOException</a:t>
            </a:r>
            <a:r>
              <a:rPr kumimoji="0" lang="en-US" altLang="en-US" sz="1600" b="0" i="0" u="none" strike="noStrike" cap="none" normalizeH="0" baseline="0" dirty="0">
                <a:ln>
                  <a:noFill/>
                </a:ln>
                <a:effectLst/>
                <a:latin typeface="Arial Unicode MS" panose="020B0604020202020204" pitchFamily="34" charset="-128"/>
              </a:rPr>
              <a:t> $e)</a:t>
            </a:r>
            <a:br>
              <a:rPr kumimoji="0" lang="en-US" altLang="en-US" sz="1600" b="0" i="0" u="none" strike="noStrike" cap="none" normalizeH="0" baseline="0" dirty="0">
                <a:ln>
                  <a:noFill/>
                </a:ln>
                <a:effectLst/>
                <a:latin typeface="Arial Unicode MS" panose="020B0604020202020204" pitchFamily="34" charset="-128"/>
              </a:rPr>
            </a:br>
            <a:r>
              <a:rPr kumimoji="0" lang="en-US" altLang="en-US" sz="1600" b="0" i="0" u="none" strike="noStrike" cap="none" normalizeH="0" baseline="0" dirty="0">
                <a:ln>
                  <a:noFill/>
                </a:ln>
                <a:effectLst/>
                <a:latin typeface="Arial Unicode MS" panose="020B0604020202020204" pitchFamily="34" charset="-128"/>
              </a:rPr>
              <a:t>    {</a:t>
            </a:r>
            <a:br>
              <a:rPr kumimoji="0" lang="en-US" altLang="en-US" sz="1600" b="0" i="0" u="none" strike="noStrike" cap="none" normalizeH="0" baseline="0" dirty="0">
                <a:ln>
                  <a:noFill/>
                </a:ln>
                <a:effectLst/>
                <a:latin typeface="Arial Unicode MS" panose="020B0604020202020204" pitchFamily="34" charset="-128"/>
              </a:rPr>
            </a:br>
            <a:r>
              <a:rPr kumimoji="0" lang="en-US" altLang="en-US" sz="1600" b="0" i="0" u="none" strike="noStrike" cap="none" normalizeH="0" baseline="0" dirty="0">
                <a:ln>
                  <a:noFill/>
                </a:ln>
                <a:effectLst/>
                <a:latin typeface="Arial Unicode MS" panose="020B0604020202020204" pitchFamily="34" charset="-128"/>
              </a:rPr>
              <a:t>    echo $e-&gt;</a:t>
            </a:r>
            <a:r>
              <a:rPr kumimoji="0" lang="en-US" altLang="en-US" sz="1600" b="0" i="0" u="none" strike="noStrike" cap="none" normalizeH="0" baseline="0" dirty="0" err="1">
                <a:ln>
                  <a:noFill/>
                </a:ln>
                <a:effectLst/>
                <a:latin typeface="Arial Unicode MS" panose="020B0604020202020204" pitchFamily="34" charset="-128"/>
              </a:rPr>
              <a:t>getMessage</a:t>
            </a:r>
            <a:r>
              <a:rPr kumimoji="0" lang="en-US" altLang="en-US" sz="1600" b="0" i="0" u="none" strike="noStrike" cap="none" normalizeH="0" baseline="0" dirty="0">
                <a:ln>
                  <a:noFill/>
                </a:ln>
                <a:effectLst/>
                <a:latin typeface="Arial Unicode MS" panose="020B0604020202020204" pitchFamily="34" charset="-128"/>
              </a:rPr>
              <a:t>();</a:t>
            </a:r>
            <a:br>
              <a:rPr kumimoji="0" lang="en-US" altLang="en-US" sz="1600" b="0" i="0" u="none" strike="noStrike" cap="none" normalizeH="0" baseline="0" dirty="0">
                <a:ln>
                  <a:noFill/>
                </a:ln>
                <a:effectLst/>
                <a:latin typeface="Arial Unicode MS" panose="020B0604020202020204" pitchFamily="34" charset="-128"/>
              </a:rPr>
            </a:br>
            <a:r>
              <a:rPr kumimoji="0" lang="en-US" altLang="en-US" sz="1600" b="0" i="0" u="none" strike="noStrike" cap="none" normalizeH="0" baseline="0" dirty="0">
                <a:ln>
                  <a:noFill/>
                </a:ln>
                <a:effectLst/>
                <a:latin typeface="Arial Unicode MS" panose="020B0604020202020204" pitchFamily="34" charset="-128"/>
              </a:rPr>
              <a:t>    }</a:t>
            </a:r>
            <a:br>
              <a:rPr kumimoji="0" lang="en-US" altLang="en-US" sz="1600" b="0" i="0" u="none" strike="noStrike" cap="none" normalizeH="0" baseline="0" dirty="0">
                <a:ln>
                  <a:noFill/>
                </a:ln>
                <a:effectLst/>
                <a:latin typeface="Arial Unicode MS" panose="020B0604020202020204" pitchFamily="34" charset="-128"/>
              </a:rPr>
            </a:br>
            <a:r>
              <a:rPr kumimoji="0" lang="en-US" altLang="en-US" sz="1600" b="0" i="0" u="none" strike="noStrike" cap="none" normalizeH="0" baseline="0" dirty="0">
                <a:ln>
                  <a:noFill/>
                </a:ln>
                <a:effectLst/>
                <a:latin typeface="Arial Unicode MS" panose="020B0604020202020204" pitchFamily="34" charset="-128"/>
              </a:rPr>
              <a:t>?&gt;</a:t>
            </a:r>
            <a:r>
              <a:rPr kumimoji="0" lang="en-US" altLang="en-US" sz="1600" b="0" i="0" u="none" strike="noStrike" cap="none" normalizeH="0" baseline="0" dirty="0">
                <a:ln>
                  <a:noFill/>
                </a:ln>
                <a:effectLst/>
              </a:rPr>
              <a:t> </a:t>
            </a:r>
            <a:endParaRPr kumimoji="0" lang="en-US" altLang="en-US" sz="1600" b="0" i="0" u="none" strike="noStrike" cap="none" normalizeH="0" baseline="0" dirty="0">
              <a:ln>
                <a:noFill/>
              </a:ln>
              <a:effectLst/>
              <a:latin typeface="Arial" panose="020B0604020202020204" pitchFamily="34" charset="0"/>
            </a:endParaRPr>
          </a:p>
        </p:txBody>
      </p:sp>
      <p:sp>
        <p:nvSpPr>
          <p:cNvPr id="5" name="Rectangle 4"/>
          <p:cNvSpPr/>
          <p:nvPr/>
        </p:nvSpPr>
        <p:spPr>
          <a:xfrm>
            <a:off x="3657600" y="1358954"/>
            <a:ext cx="5105400" cy="2133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rtlCol="0" anchor="ctr"/>
          <a:lstStyle/>
          <a:p>
            <a:pPr marL="111125">
              <a:lnSpc>
                <a:spcPts val="2900"/>
              </a:lnSpc>
              <a:spcAft>
                <a:spcPts val="600"/>
              </a:spcAft>
            </a:pPr>
            <a:r>
              <a:rPr lang="en-US" sz="2600" dirty="0"/>
              <a:t>PDO (PHP Data Object) is a consistent way to access databases</a:t>
            </a:r>
          </a:p>
          <a:p>
            <a:pPr marL="739775" indent="-277813">
              <a:buFont typeface="Arial" panose="020B0604020202020204" pitchFamily="34" charset="0"/>
              <a:buChar char="•"/>
            </a:pPr>
            <a:r>
              <a:rPr lang="en-US" sz="2400" dirty="0"/>
              <a:t>JAVA uses JDBC</a:t>
            </a:r>
          </a:p>
          <a:p>
            <a:pPr marL="739775" indent="-277813">
              <a:buFont typeface="Arial" panose="020B0604020202020204" pitchFamily="34" charset="0"/>
              <a:buChar char="•"/>
            </a:pPr>
            <a:r>
              <a:rPr lang="en-US" sz="2400" dirty="0"/>
              <a:t>Perl uses Perl DBI</a:t>
            </a:r>
          </a:p>
          <a:p>
            <a:pPr marL="739775" indent="-277813">
              <a:buFont typeface="Arial" panose="020B0604020202020204" pitchFamily="34" charset="0"/>
              <a:buChar char="•"/>
            </a:pPr>
            <a:r>
              <a:rPr lang="en-US" sz="2400" b="1" dirty="0" err="1"/>
              <a:t>php</a:t>
            </a:r>
            <a:r>
              <a:rPr lang="en-US" sz="2400" b="1" dirty="0"/>
              <a:t> uses PDO</a:t>
            </a:r>
          </a:p>
        </p:txBody>
      </p:sp>
      <p:sp>
        <p:nvSpPr>
          <p:cNvPr id="6" name="Right Arrow 5"/>
          <p:cNvSpPr/>
          <p:nvPr/>
        </p:nvSpPr>
        <p:spPr>
          <a:xfrm>
            <a:off x="165947" y="4475480"/>
            <a:ext cx="457200" cy="218808"/>
          </a:xfrm>
          <a:prstGeom prst="rightArrow">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Callout 6"/>
          <p:cNvSpPr/>
          <p:nvPr/>
        </p:nvSpPr>
        <p:spPr>
          <a:xfrm>
            <a:off x="5562600" y="4953000"/>
            <a:ext cx="2514600" cy="1295400"/>
          </a:xfrm>
          <a:prstGeom prst="wedgeEllipseCallout">
            <a:avLst>
              <a:gd name="adj1" fmla="val -34114"/>
              <a:gd name="adj2" fmla="val -62717"/>
            </a:avLst>
          </a:prstGeom>
        </p:spPr>
        <p:style>
          <a:lnRef idx="3">
            <a:schemeClr val="lt1"/>
          </a:lnRef>
          <a:fillRef idx="1">
            <a:schemeClr val="accent4"/>
          </a:fillRef>
          <a:effectRef idx="1">
            <a:schemeClr val="accent4"/>
          </a:effectRef>
          <a:fontRef idx="minor">
            <a:schemeClr val="lt1"/>
          </a:fontRef>
        </p:style>
        <p:txBody>
          <a:bodyPr rtlCol="0" anchor="ctr"/>
          <a:lstStyle/>
          <a:p>
            <a:pPr algn="ctr">
              <a:lnSpc>
                <a:spcPts val="2900"/>
              </a:lnSpc>
            </a:pPr>
            <a:r>
              <a:rPr lang="en-US" sz="2800" dirty="0"/>
              <a:t>Connect to the </a:t>
            </a:r>
            <a:r>
              <a:rPr lang="en-US" sz="2800" dirty="0" err="1"/>
              <a:t>mySQL</a:t>
            </a:r>
            <a:endParaRPr lang="en-US" sz="2800" dirty="0"/>
          </a:p>
        </p:txBody>
      </p:sp>
    </p:spTree>
    <p:extLst>
      <p:ext uri="{BB962C8B-B14F-4D97-AF65-F5344CB8AC3E}">
        <p14:creationId xmlns:p14="http://schemas.microsoft.com/office/powerpoint/2010/main" val="174223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139" y="119415"/>
            <a:ext cx="8229600" cy="868362"/>
          </a:xfrm>
        </p:spPr>
        <p:txBody>
          <a:bodyPr>
            <a:normAutofit fontScale="90000"/>
          </a:bodyPr>
          <a:lstStyle/>
          <a:p>
            <a:r>
              <a:rPr lang="en-US" dirty="0"/>
              <a:t>Prepared statement in PHP using PDO</a:t>
            </a:r>
          </a:p>
        </p:txBody>
      </p:sp>
      <p:sp>
        <p:nvSpPr>
          <p:cNvPr id="3" name="Content Placeholder 2"/>
          <p:cNvSpPr>
            <a:spLocks noGrp="1"/>
          </p:cNvSpPr>
          <p:nvPr>
            <p:ph idx="1"/>
          </p:nvPr>
        </p:nvSpPr>
        <p:spPr>
          <a:xfrm>
            <a:off x="1843614" y="2534310"/>
            <a:ext cx="6705600" cy="2666999"/>
          </a:xfrm>
        </p:spPr>
        <p:txBody>
          <a:bodyPr>
            <a:normAutofit fontScale="92500" lnSpcReduction="10000"/>
          </a:bodyPr>
          <a:lstStyle/>
          <a:p>
            <a:pPr marL="0" indent="0">
              <a:buNone/>
            </a:pPr>
            <a:endParaRPr lang="en-US" dirty="0"/>
          </a:p>
          <a:p>
            <a:pPr marL="0" indent="0">
              <a:buNone/>
            </a:pPr>
            <a:r>
              <a:rPr lang="en-US" dirty="0"/>
              <a:t>$name = “Steven”;</a:t>
            </a:r>
          </a:p>
          <a:p>
            <a:pPr marL="0" indent="0">
              <a:buNone/>
            </a:pPr>
            <a:r>
              <a:rPr lang="en-US" dirty="0"/>
              <a:t>$</a:t>
            </a:r>
            <a:r>
              <a:rPr lang="en-US" dirty="0" err="1"/>
              <a:t>stmt</a:t>
            </a:r>
            <a:r>
              <a:rPr lang="en-US" dirty="0"/>
              <a:t> = $</a:t>
            </a:r>
            <a:r>
              <a:rPr lang="en-US" dirty="0" err="1"/>
              <a:t>dbh</a:t>
            </a:r>
            <a:r>
              <a:rPr lang="en-US" dirty="0"/>
              <a:t>-&gt;</a:t>
            </a:r>
            <a:r>
              <a:rPr lang="en-US" b="1" dirty="0">
                <a:solidFill>
                  <a:schemeClr val="accent4">
                    <a:lumMod val="75000"/>
                  </a:schemeClr>
                </a:solidFill>
              </a:rPr>
              <a:t>prepare</a:t>
            </a:r>
            <a:r>
              <a:rPr lang="en-US" dirty="0"/>
              <a:t>("SELECT * FROM </a:t>
            </a:r>
          </a:p>
          <a:p>
            <a:pPr marL="0" indent="0">
              <a:buNone/>
            </a:pPr>
            <a:r>
              <a:rPr lang="en-US" dirty="0"/>
              <a:t>                         table WHERE NAME = ? ");</a:t>
            </a:r>
          </a:p>
          <a:p>
            <a:pPr marL="0" indent="0">
              <a:buNone/>
            </a:pPr>
            <a:r>
              <a:rPr lang="en-US" dirty="0"/>
              <a:t>$</a:t>
            </a:r>
            <a:r>
              <a:rPr lang="en-US" dirty="0" err="1"/>
              <a:t>stmt</a:t>
            </a:r>
            <a:r>
              <a:rPr lang="en-US" dirty="0"/>
              <a:t>-&gt;</a:t>
            </a:r>
            <a:r>
              <a:rPr lang="en-US" b="1" dirty="0">
                <a:solidFill>
                  <a:schemeClr val="accent4">
                    <a:lumMod val="75000"/>
                  </a:schemeClr>
                </a:solidFill>
              </a:rPr>
              <a:t>execute</a:t>
            </a:r>
            <a:r>
              <a:rPr lang="en-US" dirty="0"/>
              <a:t>($name);</a:t>
            </a:r>
          </a:p>
        </p:txBody>
      </p:sp>
      <p:sp>
        <p:nvSpPr>
          <p:cNvPr id="4" name="Oval Callout 3"/>
          <p:cNvSpPr/>
          <p:nvPr/>
        </p:nvSpPr>
        <p:spPr>
          <a:xfrm>
            <a:off x="4994318" y="1888662"/>
            <a:ext cx="2819400" cy="1447800"/>
          </a:xfrm>
          <a:prstGeom prst="wedgeEllipseCallout">
            <a:avLst>
              <a:gd name="adj1" fmla="val -44036"/>
              <a:gd name="adj2" fmla="val 74808"/>
            </a:avLst>
          </a:prstGeom>
        </p:spPr>
        <p:style>
          <a:lnRef idx="3">
            <a:schemeClr val="lt1"/>
          </a:lnRef>
          <a:fillRef idx="1">
            <a:schemeClr val="accent4"/>
          </a:fillRef>
          <a:effectRef idx="1">
            <a:schemeClr val="accent4"/>
          </a:effectRef>
          <a:fontRef idx="minor">
            <a:schemeClr val="lt1"/>
          </a:fontRef>
        </p:style>
        <p:txBody>
          <a:bodyPr rtlCol="0" anchor="ctr"/>
          <a:lstStyle/>
          <a:p>
            <a:pPr algn="ctr">
              <a:lnSpc>
                <a:spcPts val="2900"/>
              </a:lnSpc>
            </a:pPr>
            <a:r>
              <a:rPr lang="en-US" sz="2800" dirty="0"/>
              <a:t>Create a prepared statement</a:t>
            </a:r>
          </a:p>
        </p:txBody>
      </p:sp>
      <p:sp>
        <p:nvSpPr>
          <p:cNvPr id="5" name="Oval Callout 4"/>
          <p:cNvSpPr/>
          <p:nvPr/>
        </p:nvSpPr>
        <p:spPr>
          <a:xfrm>
            <a:off x="1327629" y="5181599"/>
            <a:ext cx="3173233" cy="1219201"/>
          </a:xfrm>
          <a:prstGeom prst="wedgeEllipseCallout">
            <a:avLst>
              <a:gd name="adj1" fmla="val 13633"/>
              <a:gd name="adj2" fmla="val -65488"/>
            </a:avLst>
          </a:prstGeom>
        </p:spPr>
        <p:style>
          <a:lnRef idx="3">
            <a:schemeClr val="lt1"/>
          </a:lnRef>
          <a:fillRef idx="1">
            <a:schemeClr val="accent4"/>
          </a:fillRef>
          <a:effectRef idx="1">
            <a:schemeClr val="accent4"/>
          </a:effectRef>
          <a:fontRef idx="minor">
            <a:schemeClr val="lt1"/>
          </a:fontRef>
        </p:style>
        <p:txBody>
          <a:bodyPr rtlCol="0" anchor="ctr"/>
          <a:lstStyle/>
          <a:p>
            <a:pPr algn="ctr">
              <a:lnSpc>
                <a:spcPts val="2900"/>
              </a:lnSpc>
            </a:pPr>
            <a:r>
              <a:rPr lang="en-US" sz="2800" dirty="0"/>
              <a:t>Execute the query</a:t>
            </a:r>
            <a:endParaRPr lang="en-US" sz="2800" i="1" dirty="0"/>
          </a:p>
        </p:txBody>
      </p:sp>
      <p:sp>
        <p:nvSpPr>
          <p:cNvPr id="7" name="Arrow: Curved Up 6">
            <a:extLst>
              <a:ext uri="{FF2B5EF4-FFF2-40B4-BE49-F238E27FC236}">
                <a16:creationId xmlns:a16="http://schemas.microsoft.com/office/drawing/2014/main" id="{0F11443D-AE1A-3DA7-4BBC-7A22DEE0532A}"/>
              </a:ext>
            </a:extLst>
          </p:cNvPr>
          <p:cNvSpPr/>
          <p:nvPr/>
        </p:nvSpPr>
        <p:spPr>
          <a:xfrm rot="20812991">
            <a:off x="5263369" y="4674637"/>
            <a:ext cx="2702295" cy="820642"/>
          </a:xfrm>
          <a:prstGeom prst="curvedUpArrow">
            <a:avLst/>
          </a:prstGeom>
          <a:ln>
            <a:solidFill>
              <a:srgbClr val="F68D36"/>
            </a:solidFill>
          </a:ln>
          <a:effectLst>
            <a:outerShdw blurRad="50800" dist="38100" dir="13500000" algn="b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n>
                <a:solidFill>
                  <a:schemeClr val="accent6">
                    <a:lumMod val="75000"/>
                  </a:schemeClr>
                </a:solidFill>
              </a:ln>
              <a:solidFill>
                <a:srgbClr val="F86B14"/>
              </a:solidFill>
            </a:endParaRPr>
          </a:p>
        </p:txBody>
      </p:sp>
      <p:sp>
        <p:nvSpPr>
          <p:cNvPr id="8" name="TextBox 7">
            <a:extLst>
              <a:ext uri="{FF2B5EF4-FFF2-40B4-BE49-F238E27FC236}">
                <a16:creationId xmlns:a16="http://schemas.microsoft.com/office/drawing/2014/main" id="{97F06369-CB75-92BA-979C-0EB036DC9DE7}"/>
              </a:ext>
            </a:extLst>
          </p:cNvPr>
          <p:cNvSpPr txBox="1"/>
          <p:nvPr/>
        </p:nvSpPr>
        <p:spPr>
          <a:xfrm>
            <a:off x="5944975" y="5111870"/>
            <a:ext cx="2818025" cy="1284967"/>
          </a:xfrm>
          <a:prstGeom prst="rect">
            <a:avLst/>
          </a:prstGeom>
          <a:noFill/>
        </p:spPr>
        <p:txBody>
          <a:bodyPr wrap="square" rtlCol="0">
            <a:spAutoFit/>
          </a:bodyPr>
          <a:lstStyle/>
          <a:p>
            <a:pPr>
              <a:lnSpc>
                <a:spcPts val="3100"/>
              </a:lnSpc>
            </a:pPr>
            <a:r>
              <a:rPr lang="en-US" sz="2800" b="1" dirty="0">
                <a:solidFill>
                  <a:schemeClr val="accent5">
                    <a:lumMod val="50000"/>
                  </a:schemeClr>
                </a:solidFill>
              </a:rPr>
              <a:t>“?” is set to the value of the variable $name</a:t>
            </a:r>
          </a:p>
        </p:txBody>
      </p:sp>
      <p:sp>
        <p:nvSpPr>
          <p:cNvPr id="9" name="Rounded Rectangular Callout 3">
            <a:extLst>
              <a:ext uri="{FF2B5EF4-FFF2-40B4-BE49-F238E27FC236}">
                <a16:creationId xmlns:a16="http://schemas.microsoft.com/office/drawing/2014/main" id="{ACA3ECD3-84C4-2045-F0E8-C3C252ADAD92}"/>
              </a:ext>
            </a:extLst>
          </p:cNvPr>
          <p:cNvSpPr/>
          <p:nvPr/>
        </p:nvSpPr>
        <p:spPr bwMode="auto">
          <a:xfrm>
            <a:off x="609600" y="1335701"/>
            <a:ext cx="3343965" cy="1068212"/>
          </a:xfrm>
          <a:prstGeom prst="wedgeRoundRectCallout">
            <a:avLst>
              <a:gd name="adj1" fmla="val 35258"/>
              <a:gd name="adj2" fmla="val 163181"/>
              <a:gd name="adj3" fmla="val 16667"/>
            </a:avLst>
          </a:prstGeom>
          <a:solidFill>
            <a:srgbClr val="00B050">
              <a:alpha val="32000"/>
            </a:srgbClr>
          </a:solidFill>
          <a:ln w="12700" cap="flat" cmpd="sng" algn="ctr">
            <a:noFill/>
            <a:prstDash val="solid"/>
            <a:round/>
            <a:headEnd type="none" w="sm" len="sm"/>
            <a:tailEnd type="none" w="sm" len="sm"/>
          </a:ln>
          <a:effectLst/>
          <a:scene3d>
            <a:camera prst="orthographicFront">
              <a:rot lat="0" lon="0" rev="0"/>
            </a:camera>
            <a:lightRig rig="chilly" dir="t">
              <a:rot lat="0" lon="0" rev="18480000"/>
            </a:lightRig>
          </a:scene3d>
          <a:sp3d prstMaterial="clear">
            <a:bevelT h="63500"/>
          </a:sp3d>
        </p:spPr>
        <p:txBody>
          <a:bodyPr tIns="91440" anchor="ctr"/>
          <a:lstStyle/>
          <a:p>
            <a:r>
              <a:rPr lang="en-US" sz="2800" dirty="0"/>
              <a:t>$</a:t>
            </a:r>
            <a:r>
              <a:rPr lang="en-US" sz="2800" dirty="0" err="1"/>
              <a:t>dbh</a:t>
            </a:r>
            <a:r>
              <a:rPr lang="en-US" sz="2800" dirty="0"/>
              <a:t> is the database handle, see last slide</a:t>
            </a:r>
          </a:p>
        </p:txBody>
      </p:sp>
    </p:spTree>
    <p:extLst>
      <p:ext uri="{BB962C8B-B14F-4D97-AF65-F5344CB8AC3E}">
        <p14:creationId xmlns:p14="http://schemas.microsoft.com/office/powerpoint/2010/main" val="404605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p:bldP spid="9"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3429000" cy="1524000"/>
          </a:xfrm>
        </p:spPr>
        <p:txBody>
          <a:bodyPr>
            <a:normAutofit/>
          </a:bodyPr>
          <a:lstStyle/>
          <a:p>
            <a:pPr>
              <a:lnSpc>
                <a:spcPts val="4800"/>
              </a:lnSpc>
            </a:pPr>
            <a:r>
              <a:rPr lang="en-US" sz="4800" dirty="0"/>
              <a:t>PHP cookies</a:t>
            </a:r>
          </a:p>
        </p:txBody>
      </p:sp>
      <p:sp>
        <p:nvSpPr>
          <p:cNvPr id="3" name="Content Placeholder 2"/>
          <p:cNvSpPr>
            <a:spLocks noGrp="1"/>
          </p:cNvSpPr>
          <p:nvPr>
            <p:ph idx="1"/>
          </p:nvPr>
        </p:nvSpPr>
        <p:spPr>
          <a:xfrm>
            <a:off x="304800" y="1676400"/>
            <a:ext cx="8458200" cy="5105400"/>
          </a:xfrm>
        </p:spPr>
        <p:txBody>
          <a:bodyPr>
            <a:normAutofit fontScale="62500" lnSpcReduction="20000"/>
          </a:bodyPr>
          <a:lstStyle/>
          <a:p>
            <a:pPr marL="0" indent="0">
              <a:lnSpc>
                <a:spcPct val="110000"/>
              </a:lnSpc>
              <a:buNone/>
            </a:pPr>
            <a:r>
              <a:rPr lang="en-US" sz="2900" b="1" dirty="0">
                <a:solidFill>
                  <a:schemeClr val="accent5">
                    <a:lumMod val="75000"/>
                  </a:schemeClr>
                </a:solidFill>
              </a:rPr>
              <a:t>&lt;?</a:t>
            </a:r>
            <a:r>
              <a:rPr lang="en-US" sz="2900" b="1" dirty="0" err="1">
                <a:solidFill>
                  <a:schemeClr val="accent5">
                    <a:lumMod val="75000"/>
                  </a:schemeClr>
                </a:solidFill>
              </a:rPr>
              <a:t>php</a:t>
            </a:r>
            <a:br>
              <a:rPr lang="en-US" sz="2900" b="1" dirty="0">
                <a:solidFill>
                  <a:schemeClr val="accent5">
                    <a:lumMod val="75000"/>
                  </a:schemeClr>
                </a:solidFill>
              </a:rPr>
            </a:br>
            <a:r>
              <a:rPr lang="en-US" sz="2900" b="1" dirty="0">
                <a:solidFill>
                  <a:schemeClr val="accent5">
                    <a:lumMod val="75000"/>
                  </a:schemeClr>
                </a:solidFill>
              </a:rPr>
              <a:t>$</a:t>
            </a:r>
            <a:r>
              <a:rPr lang="en-US" sz="2900" b="1" dirty="0" err="1">
                <a:solidFill>
                  <a:schemeClr val="accent5">
                    <a:lumMod val="75000"/>
                  </a:schemeClr>
                </a:solidFill>
              </a:rPr>
              <a:t>cookie_name</a:t>
            </a:r>
            <a:r>
              <a:rPr lang="en-US" sz="2900" b="1" dirty="0">
                <a:solidFill>
                  <a:schemeClr val="accent5">
                    <a:lumMod val="75000"/>
                  </a:schemeClr>
                </a:solidFill>
              </a:rPr>
              <a:t> = "user";</a:t>
            </a:r>
            <a:br>
              <a:rPr lang="en-US" sz="2900" b="1" dirty="0">
                <a:solidFill>
                  <a:schemeClr val="accent5">
                    <a:lumMod val="75000"/>
                  </a:schemeClr>
                </a:solidFill>
              </a:rPr>
            </a:br>
            <a:r>
              <a:rPr lang="en-US" sz="2900" b="1" dirty="0">
                <a:solidFill>
                  <a:schemeClr val="accent5">
                    <a:lumMod val="75000"/>
                  </a:schemeClr>
                </a:solidFill>
              </a:rPr>
              <a:t>$</a:t>
            </a:r>
            <a:r>
              <a:rPr lang="en-US" sz="2900" b="1" dirty="0" err="1">
                <a:solidFill>
                  <a:schemeClr val="accent5">
                    <a:lumMod val="75000"/>
                  </a:schemeClr>
                </a:solidFill>
              </a:rPr>
              <a:t>cookie_value</a:t>
            </a:r>
            <a:r>
              <a:rPr lang="en-US" sz="2900" b="1" dirty="0">
                <a:solidFill>
                  <a:schemeClr val="accent5">
                    <a:lumMod val="75000"/>
                  </a:schemeClr>
                </a:solidFill>
              </a:rPr>
              <a:t> = "John Smith";</a:t>
            </a:r>
            <a:br>
              <a:rPr lang="en-US" sz="2900" b="1" dirty="0">
                <a:solidFill>
                  <a:schemeClr val="accent5">
                    <a:lumMod val="75000"/>
                  </a:schemeClr>
                </a:solidFill>
              </a:rPr>
            </a:br>
            <a:r>
              <a:rPr lang="en-US" b="1" dirty="0" err="1">
                <a:solidFill>
                  <a:schemeClr val="accent5">
                    <a:lumMod val="75000"/>
                  </a:schemeClr>
                </a:solidFill>
              </a:rPr>
              <a:t>setcookie</a:t>
            </a:r>
            <a:r>
              <a:rPr lang="en-US" sz="2900" b="1" dirty="0">
                <a:solidFill>
                  <a:schemeClr val="accent5">
                    <a:lumMod val="75000"/>
                  </a:schemeClr>
                </a:solidFill>
              </a:rPr>
              <a:t>($</a:t>
            </a:r>
            <a:r>
              <a:rPr lang="en-US" sz="2900" b="1" dirty="0" err="1">
                <a:solidFill>
                  <a:schemeClr val="accent5">
                    <a:lumMod val="75000"/>
                  </a:schemeClr>
                </a:solidFill>
              </a:rPr>
              <a:t>cookie_name</a:t>
            </a:r>
            <a:r>
              <a:rPr lang="en-US" sz="2900" b="1" dirty="0">
                <a:solidFill>
                  <a:schemeClr val="accent5">
                    <a:lumMod val="75000"/>
                  </a:schemeClr>
                </a:solidFill>
              </a:rPr>
              <a:t>, $</a:t>
            </a:r>
            <a:r>
              <a:rPr lang="en-US" sz="2900" b="1" dirty="0" err="1">
                <a:solidFill>
                  <a:schemeClr val="accent5">
                    <a:lumMod val="75000"/>
                  </a:schemeClr>
                </a:solidFill>
              </a:rPr>
              <a:t>cookie_value</a:t>
            </a:r>
            <a:r>
              <a:rPr lang="en-US" sz="2900" b="1" dirty="0">
                <a:solidFill>
                  <a:schemeClr val="accent5">
                    <a:lumMod val="75000"/>
                  </a:schemeClr>
                </a:solidFill>
              </a:rPr>
              <a:t>, time() + (86400 * 30), "/"); // 86400 = 1 day</a:t>
            </a:r>
            <a:br>
              <a:rPr lang="en-US" b="1" dirty="0">
                <a:solidFill>
                  <a:schemeClr val="accent5">
                    <a:lumMod val="75000"/>
                  </a:schemeClr>
                </a:solidFill>
              </a:rPr>
            </a:br>
            <a:r>
              <a:rPr lang="en-US" sz="2900" b="1" dirty="0">
                <a:solidFill>
                  <a:schemeClr val="accent5">
                    <a:lumMod val="75000"/>
                  </a:schemeClr>
                </a:solidFill>
              </a:rPr>
              <a:t>?&gt;</a:t>
            </a:r>
            <a:br>
              <a:rPr lang="en-US" b="1" dirty="0">
                <a:solidFill>
                  <a:schemeClr val="accent5">
                    <a:lumMod val="75000"/>
                  </a:schemeClr>
                </a:solidFill>
              </a:rPr>
            </a:br>
            <a:r>
              <a:rPr lang="en-US" dirty="0"/>
              <a:t>&lt;html&gt;</a:t>
            </a:r>
            <a:br>
              <a:rPr lang="en-US" dirty="0"/>
            </a:br>
            <a:r>
              <a:rPr lang="en-US" dirty="0"/>
              <a:t>&lt;body&gt;</a:t>
            </a:r>
            <a:br>
              <a:rPr lang="en-US" dirty="0"/>
            </a:br>
            <a:br>
              <a:rPr lang="en-US" dirty="0"/>
            </a:br>
            <a:r>
              <a:rPr lang="en-US" sz="2900" b="1" dirty="0">
                <a:solidFill>
                  <a:schemeClr val="accent5">
                    <a:lumMod val="75000"/>
                  </a:schemeClr>
                </a:solidFill>
              </a:rPr>
              <a:t>&lt;?</a:t>
            </a:r>
            <a:r>
              <a:rPr lang="en-US" sz="2900" b="1" dirty="0" err="1">
                <a:solidFill>
                  <a:schemeClr val="accent5">
                    <a:lumMod val="75000"/>
                  </a:schemeClr>
                </a:solidFill>
              </a:rPr>
              <a:t>php</a:t>
            </a:r>
            <a:br>
              <a:rPr lang="en-US" sz="2900" b="1" dirty="0">
                <a:solidFill>
                  <a:schemeClr val="accent5">
                    <a:lumMod val="75000"/>
                  </a:schemeClr>
                </a:solidFill>
              </a:rPr>
            </a:br>
            <a:r>
              <a:rPr lang="en-US" sz="2900" b="1" dirty="0">
                <a:solidFill>
                  <a:schemeClr val="accent5">
                    <a:lumMod val="75000"/>
                  </a:schemeClr>
                </a:solidFill>
              </a:rPr>
              <a:t>if(</a:t>
            </a:r>
            <a:r>
              <a:rPr lang="en-US" b="1" dirty="0">
                <a:solidFill>
                  <a:schemeClr val="accent5">
                    <a:lumMod val="75000"/>
                  </a:schemeClr>
                </a:solidFill>
              </a:rPr>
              <a:t>!</a:t>
            </a:r>
            <a:r>
              <a:rPr lang="en-US" b="1" dirty="0" err="1">
                <a:solidFill>
                  <a:schemeClr val="accent5">
                    <a:lumMod val="75000"/>
                  </a:schemeClr>
                </a:solidFill>
              </a:rPr>
              <a:t>isset</a:t>
            </a:r>
            <a:r>
              <a:rPr lang="en-US" sz="2900" b="1" dirty="0">
                <a:solidFill>
                  <a:schemeClr val="accent5">
                    <a:lumMod val="75000"/>
                  </a:schemeClr>
                </a:solidFill>
              </a:rPr>
              <a:t>($_COOKIE[$</a:t>
            </a:r>
            <a:r>
              <a:rPr lang="en-US" sz="2900" b="1" dirty="0" err="1">
                <a:solidFill>
                  <a:schemeClr val="accent5">
                    <a:lumMod val="75000"/>
                  </a:schemeClr>
                </a:solidFill>
              </a:rPr>
              <a:t>cookie_name</a:t>
            </a:r>
            <a:r>
              <a:rPr lang="en-US" sz="2900" b="1" dirty="0">
                <a:solidFill>
                  <a:schemeClr val="accent5">
                    <a:lumMod val="75000"/>
                  </a:schemeClr>
                </a:solidFill>
              </a:rPr>
              <a:t>])) {</a:t>
            </a:r>
            <a:br>
              <a:rPr lang="en-US" sz="2900" b="1" dirty="0">
                <a:solidFill>
                  <a:schemeClr val="accent5">
                    <a:lumMod val="75000"/>
                  </a:schemeClr>
                </a:solidFill>
              </a:rPr>
            </a:br>
            <a:r>
              <a:rPr lang="en-US" sz="2900" b="1" dirty="0">
                <a:solidFill>
                  <a:schemeClr val="accent5">
                    <a:lumMod val="75000"/>
                  </a:schemeClr>
                </a:solidFill>
              </a:rPr>
              <a:t>    echo "Cookie named '" . $</a:t>
            </a:r>
            <a:r>
              <a:rPr lang="en-US" sz="2900" b="1" dirty="0" err="1">
                <a:solidFill>
                  <a:schemeClr val="accent5">
                    <a:lumMod val="75000"/>
                  </a:schemeClr>
                </a:solidFill>
              </a:rPr>
              <a:t>cookie_name</a:t>
            </a:r>
            <a:r>
              <a:rPr lang="en-US" sz="2900" b="1" dirty="0">
                <a:solidFill>
                  <a:schemeClr val="accent5">
                    <a:lumMod val="75000"/>
                  </a:schemeClr>
                </a:solidFill>
              </a:rPr>
              <a:t> . "' is not set!";</a:t>
            </a:r>
            <a:br>
              <a:rPr lang="en-US" sz="2900" b="1" dirty="0">
                <a:solidFill>
                  <a:schemeClr val="accent5">
                    <a:lumMod val="75000"/>
                  </a:schemeClr>
                </a:solidFill>
              </a:rPr>
            </a:br>
            <a:r>
              <a:rPr lang="en-US" sz="2900" b="1" dirty="0">
                <a:solidFill>
                  <a:schemeClr val="accent5">
                    <a:lumMod val="75000"/>
                  </a:schemeClr>
                </a:solidFill>
              </a:rPr>
              <a:t>} else {</a:t>
            </a:r>
            <a:br>
              <a:rPr lang="en-US" sz="2900" b="1" dirty="0">
                <a:solidFill>
                  <a:schemeClr val="accent5">
                    <a:lumMod val="75000"/>
                  </a:schemeClr>
                </a:solidFill>
              </a:rPr>
            </a:br>
            <a:r>
              <a:rPr lang="en-US" sz="2900" b="1" dirty="0">
                <a:solidFill>
                  <a:schemeClr val="accent5">
                    <a:lumMod val="75000"/>
                  </a:schemeClr>
                </a:solidFill>
              </a:rPr>
              <a:t>    echo "Cookie '" . $</a:t>
            </a:r>
            <a:r>
              <a:rPr lang="en-US" sz="2900" b="1" dirty="0" err="1">
                <a:solidFill>
                  <a:schemeClr val="accent5">
                    <a:lumMod val="75000"/>
                  </a:schemeClr>
                </a:solidFill>
              </a:rPr>
              <a:t>cookie_name</a:t>
            </a:r>
            <a:r>
              <a:rPr lang="en-US" sz="2900" b="1" dirty="0">
                <a:solidFill>
                  <a:schemeClr val="accent5">
                    <a:lumMod val="75000"/>
                  </a:schemeClr>
                </a:solidFill>
              </a:rPr>
              <a:t> . "' is set!&lt;</a:t>
            </a:r>
            <a:r>
              <a:rPr lang="en-US" sz="2900" b="1" dirty="0" err="1">
                <a:solidFill>
                  <a:schemeClr val="accent5">
                    <a:lumMod val="75000"/>
                  </a:schemeClr>
                </a:solidFill>
              </a:rPr>
              <a:t>br</a:t>
            </a:r>
            <a:r>
              <a:rPr lang="en-US" sz="2900" b="1" dirty="0">
                <a:solidFill>
                  <a:schemeClr val="accent5">
                    <a:lumMod val="75000"/>
                  </a:schemeClr>
                </a:solidFill>
              </a:rPr>
              <a:t>&gt;";</a:t>
            </a:r>
            <a:br>
              <a:rPr lang="en-US" sz="2900" b="1" dirty="0">
                <a:solidFill>
                  <a:schemeClr val="accent5">
                    <a:lumMod val="75000"/>
                  </a:schemeClr>
                </a:solidFill>
              </a:rPr>
            </a:br>
            <a:r>
              <a:rPr lang="en-US" sz="2900" b="1" dirty="0">
                <a:solidFill>
                  <a:schemeClr val="accent5">
                    <a:lumMod val="75000"/>
                  </a:schemeClr>
                </a:solidFill>
              </a:rPr>
              <a:t>    echo "Value is: " . $_COOKIE[$</a:t>
            </a:r>
            <a:r>
              <a:rPr lang="en-US" sz="2900" b="1" dirty="0" err="1">
                <a:solidFill>
                  <a:schemeClr val="accent5">
                    <a:lumMod val="75000"/>
                  </a:schemeClr>
                </a:solidFill>
              </a:rPr>
              <a:t>cookie_name</a:t>
            </a:r>
            <a:r>
              <a:rPr lang="en-US" sz="2900" b="1" dirty="0">
                <a:solidFill>
                  <a:schemeClr val="accent5">
                    <a:lumMod val="75000"/>
                  </a:schemeClr>
                </a:solidFill>
              </a:rPr>
              <a:t>];</a:t>
            </a:r>
            <a:br>
              <a:rPr lang="en-US" sz="2900" b="1" dirty="0">
                <a:solidFill>
                  <a:schemeClr val="accent5">
                    <a:lumMod val="75000"/>
                  </a:schemeClr>
                </a:solidFill>
              </a:rPr>
            </a:br>
            <a:r>
              <a:rPr lang="en-US" sz="2900" b="1" dirty="0">
                <a:solidFill>
                  <a:schemeClr val="accent5">
                    <a:lumMod val="75000"/>
                  </a:schemeClr>
                </a:solidFill>
              </a:rPr>
              <a:t>}</a:t>
            </a:r>
            <a:br>
              <a:rPr lang="en-US" sz="2900" b="1" dirty="0">
                <a:solidFill>
                  <a:schemeClr val="accent5">
                    <a:lumMod val="75000"/>
                  </a:schemeClr>
                </a:solidFill>
              </a:rPr>
            </a:br>
            <a:r>
              <a:rPr lang="en-US" sz="2900" b="1" dirty="0">
                <a:solidFill>
                  <a:schemeClr val="accent5">
                    <a:lumMod val="75000"/>
                  </a:schemeClr>
                </a:solidFill>
              </a:rPr>
              <a:t>?&gt;</a:t>
            </a:r>
            <a:br>
              <a:rPr lang="en-US" sz="2900" b="1" dirty="0">
                <a:solidFill>
                  <a:schemeClr val="accent5">
                    <a:lumMod val="75000"/>
                  </a:schemeClr>
                </a:solidFill>
              </a:rPr>
            </a:br>
            <a:br>
              <a:rPr lang="en-US" dirty="0"/>
            </a:br>
            <a:r>
              <a:rPr lang="en-US" dirty="0"/>
              <a:t>&lt;/body&gt;</a:t>
            </a:r>
            <a:br>
              <a:rPr lang="en-US" dirty="0"/>
            </a:br>
            <a:r>
              <a:rPr lang="en-US" dirty="0"/>
              <a:t>&lt;/html&gt; </a:t>
            </a:r>
          </a:p>
        </p:txBody>
      </p:sp>
      <p:sp>
        <p:nvSpPr>
          <p:cNvPr id="5" name="Rounded Rectangular Callout 4"/>
          <p:cNvSpPr/>
          <p:nvPr/>
        </p:nvSpPr>
        <p:spPr>
          <a:xfrm>
            <a:off x="3962400" y="457200"/>
            <a:ext cx="4648200" cy="1580322"/>
          </a:xfrm>
          <a:prstGeom prst="wedgeRoundRectCallout">
            <a:avLst>
              <a:gd name="adj1" fmla="val -36677"/>
              <a:gd name="adj2" fmla="val 73978"/>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marL="230188" indent="-230188">
              <a:lnSpc>
                <a:spcPts val="2100"/>
              </a:lnSpc>
              <a:spcAft>
                <a:spcPts val="600"/>
              </a:spcAft>
              <a:buFont typeface="Arial" panose="020B0604020202020204" pitchFamily="34" charset="0"/>
              <a:buChar char="•"/>
            </a:pPr>
            <a:r>
              <a:rPr lang="en-US" sz="2000" dirty="0"/>
              <a:t>Use </a:t>
            </a:r>
            <a:r>
              <a:rPr lang="en-US" sz="2000" dirty="0" err="1"/>
              <a:t>setcookie</a:t>
            </a:r>
            <a:r>
              <a:rPr lang="en-US" sz="2000" dirty="0"/>
              <a:t>() to create a cookie.  </a:t>
            </a:r>
          </a:p>
          <a:p>
            <a:pPr marL="230188" indent="-230188">
              <a:lnSpc>
                <a:spcPts val="2100"/>
              </a:lnSpc>
              <a:spcAft>
                <a:spcPts val="600"/>
              </a:spcAft>
              <a:buFont typeface="Arial" panose="020B0604020202020204" pitchFamily="34" charset="0"/>
              <a:buChar char="•"/>
            </a:pPr>
            <a:r>
              <a:rPr lang="en-US" sz="2000" dirty="0" err="1"/>
              <a:t>Setcookie</a:t>
            </a:r>
            <a:r>
              <a:rPr lang="en-US" sz="2000" dirty="0"/>
              <a:t>() function must appear before &lt;html&gt; tag</a:t>
            </a:r>
          </a:p>
          <a:p>
            <a:pPr marL="230188" indent="-230188">
              <a:lnSpc>
                <a:spcPts val="2100"/>
              </a:lnSpc>
              <a:buFont typeface="Arial" panose="020B0604020202020204" pitchFamily="34" charset="0"/>
              <a:buChar char="•"/>
            </a:pPr>
            <a:r>
              <a:rPr lang="en-US" sz="2000" dirty="0"/>
              <a:t>Use </a:t>
            </a:r>
            <a:r>
              <a:rPr lang="en-US" sz="2000" dirty="0" err="1"/>
              <a:t>setcookie</a:t>
            </a:r>
            <a:r>
              <a:rPr lang="en-US" sz="2000" dirty="0"/>
              <a:t> again to modify a cookie</a:t>
            </a:r>
          </a:p>
        </p:txBody>
      </p:sp>
      <p:sp>
        <p:nvSpPr>
          <p:cNvPr id="6" name="Rounded Rectangular Callout 5"/>
          <p:cNvSpPr/>
          <p:nvPr/>
        </p:nvSpPr>
        <p:spPr>
          <a:xfrm>
            <a:off x="6019800" y="3200400"/>
            <a:ext cx="2895600" cy="1295400"/>
          </a:xfrm>
          <a:prstGeom prst="wedgeRoundRectCallout">
            <a:avLst>
              <a:gd name="adj1" fmla="val -28433"/>
              <a:gd name="adj2" fmla="val -84123"/>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lnSpc>
                <a:spcPts val="1900"/>
              </a:lnSpc>
            </a:pPr>
            <a:r>
              <a:rPr lang="en-US" dirty="0"/>
              <a:t>“/” indicates that cookie is available in entire website.  Alternatively, a subdomain can be specified</a:t>
            </a:r>
          </a:p>
        </p:txBody>
      </p:sp>
      <p:sp>
        <p:nvSpPr>
          <p:cNvPr id="4" name="Rectangle 3">
            <a:extLst>
              <a:ext uri="{FF2B5EF4-FFF2-40B4-BE49-F238E27FC236}">
                <a16:creationId xmlns:a16="http://schemas.microsoft.com/office/drawing/2014/main" id="{B0C05CC2-4067-46EC-BEB5-02C028BB8C93}"/>
              </a:ext>
            </a:extLst>
          </p:cNvPr>
          <p:cNvSpPr/>
          <p:nvPr/>
        </p:nvSpPr>
        <p:spPr>
          <a:xfrm>
            <a:off x="228600" y="3657600"/>
            <a:ext cx="5791200" cy="2266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209800" y="5562600"/>
            <a:ext cx="6400800" cy="990600"/>
          </a:xfrm>
          <a:prstGeom prst="roundRec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6"/>
          </a:fillRef>
          <a:effectRef idx="1">
            <a:schemeClr val="accent6"/>
          </a:effectRef>
          <a:fontRef idx="minor">
            <a:schemeClr val="lt1"/>
          </a:fontRef>
        </p:style>
        <p:txBody>
          <a:bodyPr rtlCol="0" anchor="ctr"/>
          <a:lstStyle/>
          <a:p>
            <a:pPr>
              <a:spcAft>
                <a:spcPts val="600"/>
              </a:spcAft>
            </a:pPr>
            <a:r>
              <a:rPr lang="en-US" sz="2000" dirty="0"/>
              <a:t>To delete a cookie, set the expiration date in the past, e.g.,</a:t>
            </a:r>
          </a:p>
          <a:p>
            <a:r>
              <a:rPr lang="en-US" sz="2000" dirty="0"/>
              <a:t>      </a:t>
            </a:r>
            <a:r>
              <a:rPr lang="en-US" sz="2800" dirty="0" err="1"/>
              <a:t>setcookie</a:t>
            </a:r>
            <a:r>
              <a:rPr lang="en-US" sz="2800" dirty="0"/>
              <a:t>(“user”,  “”, time() – 3600);</a:t>
            </a:r>
          </a:p>
        </p:txBody>
      </p:sp>
    </p:spTree>
    <p:extLst>
      <p:ext uri="{BB962C8B-B14F-4D97-AF65-F5344CB8AC3E}">
        <p14:creationId xmlns:p14="http://schemas.microsoft.com/office/powerpoint/2010/main" val="222347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3429000" cy="1524000"/>
          </a:xfrm>
        </p:spPr>
        <p:txBody>
          <a:bodyPr>
            <a:normAutofit/>
          </a:bodyPr>
          <a:lstStyle/>
          <a:p>
            <a:pPr>
              <a:lnSpc>
                <a:spcPts val="4800"/>
              </a:lnSpc>
            </a:pPr>
            <a:r>
              <a:rPr lang="en-US" sz="4800" dirty="0"/>
              <a:t>PHP cookies</a:t>
            </a:r>
          </a:p>
        </p:txBody>
      </p:sp>
      <p:sp>
        <p:nvSpPr>
          <p:cNvPr id="3" name="Content Placeholder 2"/>
          <p:cNvSpPr>
            <a:spLocks noGrp="1"/>
          </p:cNvSpPr>
          <p:nvPr>
            <p:ph idx="1"/>
          </p:nvPr>
        </p:nvSpPr>
        <p:spPr>
          <a:xfrm>
            <a:off x="304800" y="1676400"/>
            <a:ext cx="8458200" cy="5105400"/>
          </a:xfrm>
        </p:spPr>
        <p:txBody>
          <a:bodyPr>
            <a:normAutofit fontScale="62500" lnSpcReduction="20000"/>
          </a:bodyPr>
          <a:lstStyle/>
          <a:p>
            <a:pPr marL="0" indent="0">
              <a:lnSpc>
                <a:spcPct val="110000"/>
              </a:lnSpc>
              <a:buNone/>
            </a:pPr>
            <a:r>
              <a:rPr lang="en-US" sz="2900" b="1" dirty="0">
                <a:solidFill>
                  <a:schemeClr val="accent5">
                    <a:lumMod val="75000"/>
                  </a:schemeClr>
                </a:solidFill>
              </a:rPr>
              <a:t>&lt;?</a:t>
            </a:r>
            <a:r>
              <a:rPr lang="en-US" sz="2900" b="1" dirty="0" err="1">
                <a:solidFill>
                  <a:schemeClr val="accent5">
                    <a:lumMod val="75000"/>
                  </a:schemeClr>
                </a:solidFill>
              </a:rPr>
              <a:t>php</a:t>
            </a:r>
            <a:br>
              <a:rPr lang="en-US" sz="2900" b="1" dirty="0">
                <a:solidFill>
                  <a:schemeClr val="accent5">
                    <a:lumMod val="75000"/>
                  </a:schemeClr>
                </a:solidFill>
              </a:rPr>
            </a:br>
            <a:r>
              <a:rPr lang="en-US" sz="2900" b="1" dirty="0">
                <a:solidFill>
                  <a:schemeClr val="accent5">
                    <a:lumMod val="75000"/>
                  </a:schemeClr>
                </a:solidFill>
              </a:rPr>
              <a:t>$</a:t>
            </a:r>
            <a:r>
              <a:rPr lang="en-US" sz="2900" b="1" dirty="0" err="1">
                <a:solidFill>
                  <a:schemeClr val="accent5">
                    <a:lumMod val="75000"/>
                  </a:schemeClr>
                </a:solidFill>
              </a:rPr>
              <a:t>cookie_name</a:t>
            </a:r>
            <a:r>
              <a:rPr lang="en-US" sz="2900" b="1" dirty="0">
                <a:solidFill>
                  <a:schemeClr val="accent5">
                    <a:lumMod val="75000"/>
                  </a:schemeClr>
                </a:solidFill>
              </a:rPr>
              <a:t> = "</a:t>
            </a:r>
            <a:r>
              <a:rPr lang="en-US" sz="2900" b="1" dirty="0">
                <a:solidFill>
                  <a:srgbClr val="7030A0"/>
                </a:solidFill>
              </a:rPr>
              <a:t>user</a:t>
            </a:r>
            <a:r>
              <a:rPr lang="en-US" sz="2900" b="1" dirty="0">
                <a:solidFill>
                  <a:schemeClr val="accent5">
                    <a:lumMod val="75000"/>
                  </a:schemeClr>
                </a:solidFill>
              </a:rPr>
              <a:t>";</a:t>
            </a:r>
            <a:br>
              <a:rPr lang="en-US" sz="2900" b="1" dirty="0">
                <a:solidFill>
                  <a:schemeClr val="accent5">
                    <a:lumMod val="75000"/>
                  </a:schemeClr>
                </a:solidFill>
              </a:rPr>
            </a:br>
            <a:r>
              <a:rPr lang="en-US" sz="2900" b="1" dirty="0">
                <a:solidFill>
                  <a:schemeClr val="accent5">
                    <a:lumMod val="75000"/>
                  </a:schemeClr>
                </a:solidFill>
              </a:rPr>
              <a:t>$</a:t>
            </a:r>
            <a:r>
              <a:rPr lang="en-US" sz="2900" b="1" dirty="0" err="1">
                <a:solidFill>
                  <a:schemeClr val="accent5">
                    <a:lumMod val="75000"/>
                  </a:schemeClr>
                </a:solidFill>
              </a:rPr>
              <a:t>cookie_value</a:t>
            </a:r>
            <a:r>
              <a:rPr lang="en-US" sz="2900" b="1" dirty="0">
                <a:solidFill>
                  <a:schemeClr val="accent5">
                    <a:lumMod val="75000"/>
                  </a:schemeClr>
                </a:solidFill>
              </a:rPr>
              <a:t> = "</a:t>
            </a:r>
            <a:r>
              <a:rPr lang="en-US" sz="2900" b="1" dirty="0">
                <a:solidFill>
                  <a:srgbClr val="7030A0"/>
                </a:solidFill>
              </a:rPr>
              <a:t>John Smith</a:t>
            </a:r>
            <a:r>
              <a:rPr lang="en-US" sz="2900" b="1" dirty="0">
                <a:solidFill>
                  <a:schemeClr val="accent5">
                    <a:lumMod val="75000"/>
                  </a:schemeClr>
                </a:solidFill>
              </a:rPr>
              <a:t>";</a:t>
            </a:r>
            <a:br>
              <a:rPr lang="en-US" sz="2900" b="1" dirty="0">
                <a:solidFill>
                  <a:schemeClr val="accent5">
                    <a:lumMod val="75000"/>
                  </a:schemeClr>
                </a:solidFill>
              </a:rPr>
            </a:br>
            <a:r>
              <a:rPr lang="en-US" b="1" dirty="0" err="1">
                <a:solidFill>
                  <a:schemeClr val="accent5">
                    <a:lumMod val="75000"/>
                  </a:schemeClr>
                </a:solidFill>
              </a:rPr>
              <a:t>setcookie</a:t>
            </a:r>
            <a:r>
              <a:rPr lang="en-US" sz="2900" b="1" dirty="0">
                <a:solidFill>
                  <a:schemeClr val="accent5">
                    <a:lumMod val="75000"/>
                  </a:schemeClr>
                </a:solidFill>
              </a:rPr>
              <a:t>($</a:t>
            </a:r>
            <a:r>
              <a:rPr lang="en-US" sz="2900" b="1" dirty="0" err="1">
                <a:solidFill>
                  <a:schemeClr val="accent5">
                    <a:lumMod val="75000"/>
                  </a:schemeClr>
                </a:solidFill>
              </a:rPr>
              <a:t>cookie_name</a:t>
            </a:r>
            <a:r>
              <a:rPr lang="en-US" sz="2900" b="1" dirty="0">
                <a:solidFill>
                  <a:schemeClr val="accent5">
                    <a:lumMod val="75000"/>
                  </a:schemeClr>
                </a:solidFill>
              </a:rPr>
              <a:t>, $</a:t>
            </a:r>
            <a:r>
              <a:rPr lang="en-US" sz="2900" b="1" dirty="0" err="1">
                <a:solidFill>
                  <a:schemeClr val="accent5">
                    <a:lumMod val="75000"/>
                  </a:schemeClr>
                </a:solidFill>
              </a:rPr>
              <a:t>cookie_value</a:t>
            </a:r>
            <a:r>
              <a:rPr lang="en-US" sz="2900" b="1" dirty="0">
                <a:solidFill>
                  <a:schemeClr val="accent5">
                    <a:lumMod val="75000"/>
                  </a:schemeClr>
                </a:solidFill>
              </a:rPr>
              <a:t>, time() + (86400 * 30), "/"); // 86400 = 1 day</a:t>
            </a:r>
            <a:br>
              <a:rPr lang="en-US" b="1" dirty="0">
                <a:solidFill>
                  <a:schemeClr val="accent5">
                    <a:lumMod val="75000"/>
                  </a:schemeClr>
                </a:solidFill>
              </a:rPr>
            </a:br>
            <a:r>
              <a:rPr lang="en-US" sz="2900" b="1" dirty="0">
                <a:solidFill>
                  <a:schemeClr val="accent5">
                    <a:lumMod val="75000"/>
                  </a:schemeClr>
                </a:solidFill>
              </a:rPr>
              <a:t>?&gt;</a:t>
            </a:r>
            <a:br>
              <a:rPr lang="en-US" b="1" dirty="0">
                <a:solidFill>
                  <a:schemeClr val="accent5">
                    <a:lumMod val="75000"/>
                  </a:schemeClr>
                </a:solidFill>
              </a:rPr>
            </a:br>
            <a:r>
              <a:rPr lang="en-US" dirty="0"/>
              <a:t>&lt;html&gt;</a:t>
            </a:r>
            <a:br>
              <a:rPr lang="en-US" dirty="0"/>
            </a:br>
            <a:r>
              <a:rPr lang="en-US" dirty="0"/>
              <a:t>&lt;body&gt;</a:t>
            </a:r>
            <a:br>
              <a:rPr lang="en-US" dirty="0"/>
            </a:br>
            <a:br>
              <a:rPr lang="en-US" dirty="0"/>
            </a:br>
            <a:r>
              <a:rPr lang="en-US" sz="2900" b="1" dirty="0">
                <a:solidFill>
                  <a:schemeClr val="accent5">
                    <a:lumMod val="75000"/>
                  </a:schemeClr>
                </a:solidFill>
              </a:rPr>
              <a:t>&lt;?</a:t>
            </a:r>
            <a:r>
              <a:rPr lang="en-US" sz="2900" b="1" dirty="0" err="1">
                <a:solidFill>
                  <a:schemeClr val="accent5">
                    <a:lumMod val="75000"/>
                  </a:schemeClr>
                </a:solidFill>
              </a:rPr>
              <a:t>php</a:t>
            </a:r>
            <a:br>
              <a:rPr lang="en-US" sz="2900" b="1" dirty="0">
                <a:solidFill>
                  <a:schemeClr val="accent5">
                    <a:lumMod val="75000"/>
                  </a:schemeClr>
                </a:solidFill>
              </a:rPr>
            </a:br>
            <a:r>
              <a:rPr lang="en-US" sz="2900" b="1" dirty="0">
                <a:solidFill>
                  <a:schemeClr val="accent5">
                    <a:lumMod val="75000"/>
                  </a:schemeClr>
                </a:solidFill>
              </a:rPr>
              <a:t>if(</a:t>
            </a:r>
            <a:r>
              <a:rPr lang="en-US" b="1" dirty="0">
                <a:solidFill>
                  <a:schemeClr val="accent5">
                    <a:lumMod val="75000"/>
                  </a:schemeClr>
                </a:solidFill>
              </a:rPr>
              <a:t>!</a:t>
            </a:r>
            <a:r>
              <a:rPr lang="en-US" b="1" dirty="0" err="1">
                <a:solidFill>
                  <a:schemeClr val="accent5">
                    <a:lumMod val="75000"/>
                  </a:schemeClr>
                </a:solidFill>
              </a:rPr>
              <a:t>isset</a:t>
            </a:r>
            <a:r>
              <a:rPr lang="en-US" sz="2900" b="1" dirty="0">
                <a:solidFill>
                  <a:schemeClr val="accent5">
                    <a:lumMod val="75000"/>
                  </a:schemeClr>
                </a:solidFill>
              </a:rPr>
              <a:t>($_COOKIE[$</a:t>
            </a:r>
            <a:r>
              <a:rPr lang="en-US" sz="2900" b="1" dirty="0" err="1">
                <a:solidFill>
                  <a:schemeClr val="accent5">
                    <a:lumMod val="75000"/>
                  </a:schemeClr>
                </a:solidFill>
              </a:rPr>
              <a:t>cookie_name</a:t>
            </a:r>
            <a:r>
              <a:rPr lang="en-US" sz="2900" b="1" dirty="0">
                <a:solidFill>
                  <a:schemeClr val="accent5">
                    <a:lumMod val="75000"/>
                  </a:schemeClr>
                </a:solidFill>
              </a:rPr>
              <a:t>])) {</a:t>
            </a:r>
            <a:br>
              <a:rPr lang="en-US" sz="2900" b="1" dirty="0">
                <a:solidFill>
                  <a:schemeClr val="accent5">
                    <a:lumMod val="75000"/>
                  </a:schemeClr>
                </a:solidFill>
              </a:rPr>
            </a:br>
            <a:r>
              <a:rPr lang="en-US" sz="2900" b="1" dirty="0">
                <a:solidFill>
                  <a:schemeClr val="accent5">
                    <a:lumMod val="75000"/>
                  </a:schemeClr>
                </a:solidFill>
              </a:rPr>
              <a:t>    echo "Cookie named '" . $</a:t>
            </a:r>
            <a:r>
              <a:rPr lang="en-US" sz="2900" b="1" dirty="0" err="1">
                <a:solidFill>
                  <a:schemeClr val="accent5">
                    <a:lumMod val="75000"/>
                  </a:schemeClr>
                </a:solidFill>
              </a:rPr>
              <a:t>cookie_name</a:t>
            </a:r>
            <a:r>
              <a:rPr lang="en-US" sz="2900" b="1" dirty="0">
                <a:solidFill>
                  <a:schemeClr val="accent5">
                    <a:lumMod val="75000"/>
                  </a:schemeClr>
                </a:solidFill>
              </a:rPr>
              <a:t> . "' is not set!";</a:t>
            </a:r>
            <a:br>
              <a:rPr lang="en-US" sz="2900" b="1" dirty="0">
                <a:solidFill>
                  <a:schemeClr val="accent5">
                    <a:lumMod val="75000"/>
                  </a:schemeClr>
                </a:solidFill>
              </a:rPr>
            </a:br>
            <a:r>
              <a:rPr lang="en-US" sz="2900" b="1" dirty="0">
                <a:solidFill>
                  <a:schemeClr val="accent5">
                    <a:lumMod val="75000"/>
                  </a:schemeClr>
                </a:solidFill>
              </a:rPr>
              <a:t>} else {</a:t>
            </a:r>
            <a:br>
              <a:rPr lang="en-US" sz="2900" b="1" dirty="0">
                <a:solidFill>
                  <a:schemeClr val="accent5">
                    <a:lumMod val="75000"/>
                  </a:schemeClr>
                </a:solidFill>
              </a:rPr>
            </a:br>
            <a:r>
              <a:rPr lang="en-US" sz="2900" b="1" dirty="0">
                <a:solidFill>
                  <a:schemeClr val="accent5">
                    <a:lumMod val="75000"/>
                  </a:schemeClr>
                </a:solidFill>
              </a:rPr>
              <a:t>    echo "Cookie '" . $</a:t>
            </a:r>
            <a:r>
              <a:rPr lang="en-US" sz="2900" b="1" dirty="0" err="1">
                <a:solidFill>
                  <a:srgbClr val="7030A0"/>
                </a:solidFill>
              </a:rPr>
              <a:t>cookie_name</a:t>
            </a:r>
            <a:r>
              <a:rPr lang="en-US" sz="2900" b="1" dirty="0">
                <a:solidFill>
                  <a:srgbClr val="7030A0"/>
                </a:solidFill>
              </a:rPr>
              <a:t> </a:t>
            </a:r>
            <a:r>
              <a:rPr lang="en-US" sz="2900" b="1" dirty="0">
                <a:solidFill>
                  <a:schemeClr val="accent5">
                    <a:lumMod val="75000"/>
                  </a:schemeClr>
                </a:solidFill>
              </a:rPr>
              <a:t>. "' is set!&lt;</a:t>
            </a:r>
            <a:r>
              <a:rPr lang="en-US" sz="2900" b="1" dirty="0" err="1">
                <a:solidFill>
                  <a:schemeClr val="accent5">
                    <a:lumMod val="75000"/>
                  </a:schemeClr>
                </a:solidFill>
              </a:rPr>
              <a:t>br</a:t>
            </a:r>
            <a:r>
              <a:rPr lang="en-US" sz="2900" b="1" dirty="0">
                <a:solidFill>
                  <a:schemeClr val="accent5">
                    <a:lumMod val="75000"/>
                  </a:schemeClr>
                </a:solidFill>
              </a:rPr>
              <a:t>&gt;";</a:t>
            </a:r>
            <a:br>
              <a:rPr lang="en-US" sz="2900" b="1" dirty="0">
                <a:solidFill>
                  <a:schemeClr val="accent5">
                    <a:lumMod val="75000"/>
                  </a:schemeClr>
                </a:solidFill>
              </a:rPr>
            </a:br>
            <a:r>
              <a:rPr lang="en-US" sz="2900" b="1" dirty="0">
                <a:solidFill>
                  <a:schemeClr val="accent5">
                    <a:lumMod val="75000"/>
                  </a:schemeClr>
                </a:solidFill>
              </a:rPr>
              <a:t>    echo "Value is: " . $_COOKIE[$</a:t>
            </a:r>
            <a:r>
              <a:rPr lang="en-US" sz="2900" b="1" dirty="0" err="1">
                <a:solidFill>
                  <a:srgbClr val="7030A0"/>
                </a:solidFill>
              </a:rPr>
              <a:t>cookie_name</a:t>
            </a:r>
            <a:r>
              <a:rPr lang="en-US" sz="2900" b="1" dirty="0">
                <a:solidFill>
                  <a:schemeClr val="accent5">
                    <a:lumMod val="75000"/>
                  </a:schemeClr>
                </a:solidFill>
              </a:rPr>
              <a:t>];</a:t>
            </a:r>
            <a:br>
              <a:rPr lang="en-US" sz="2900" b="1" dirty="0">
                <a:solidFill>
                  <a:schemeClr val="accent5">
                    <a:lumMod val="75000"/>
                  </a:schemeClr>
                </a:solidFill>
              </a:rPr>
            </a:br>
            <a:r>
              <a:rPr lang="en-US" sz="2900" b="1" dirty="0">
                <a:solidFill>
                  <a:schemeClr val="accent5">
                    <a:lumMod val="75000"/>
                  </a:schemeClr>
                </a:solidFill>
              </a:rPr>
              <a:t>}</a:t>
            </a:r>
            <a:br>
              <a:rPr lang="en-US" sz="2900" b="1" dirty="0">
                <a:solidFill>
                  <a:schemeClr val="accent5">
                    <a:lumMod val="75000"/>
                  </a:schemeClr>
                </a:solidFill>
              </a:rPr>
            </a:br>
            <a:r>
              <a:rPr lang="en-US" sz="2900" b="1" dirty="0">
                <a:solidFill>
                  <a:schemeClr val="accent5">
                    <a:lumMod val="75000"/>
                  </a:schemeClr>
                </a:solidFill>
              </a:rPr>
              <a:t>?&gt;</a:t>
            </a:r>
            <a:br>
              <a:rPr lang="en-US" sz="2900" b="1" dirty="0">
                <a:solidFill>
                  <a:schemeClr val="accent5">
                    <a:lumMod val="75000"/>
                  </a:schemeClr>
                </a:solidFill>
              </a:rPr>
            </a:br>
            <a:br>
              <a:rPr lang="en-US" dirty="0"/>
            </a:br>
            <a:r>
              <a:rPr lang="en-US" dirty="0"/>
              <a:t>&lt;/body&gt;</a:t>
            </a:r>
            <a:br>
              <a:rPr lang="en-US" dirty="0"/>
            </a:br>
            <a:r>
              <a:rPr lang="en-US" dirty="0"/>
              <a:t>&lt;/html&gt; </a:t>
            </a:r>
          </a:p>
        </p:txBody>
      </p:sp>
      <p:sp>
        <p:nvSpPr>
          <p:cNvPr id="5" name="Rectangle: Rounded Corners 4">
            <a:extLst>
              <a:ext uri="{FF2B5EF4-FFF2-40B4-BE49-F238E27FC236}">
                <a16:creationId xmlns:a16="http://schemas.microsoft.com/office/drawing/2014/main" id="{D642A3AB-93A7-E1F2-1106-7667EEA2A83B}"/>
              </a:ext>
            </a:extLst>
          </p:cNvPr>
          <p:cNvSpPr/>
          <p:nvPr/>
        </p:nvSpPr>
        <p:spPr>
          <a:xfrm>
            <a:off x="228600" y="3581400"/>
            <a:ext cx="5867400" cy="2362200"/>
          </a:xfrm>
          <a:prstGeom prst="roundRect">
            <a:avLst>
              <a:gd name="adj" fmla="val 8396"/>
            </a:avLst>
          </a:prstGeom>
          <a:noFill/>
          <a:ln>
            <a:solidFill>
              <a:srgbClr val="F86B1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6">
            <a:extLst>
              <a:ext uri="{FF2B5EF4-FFF2-40B4-BE49-F238E27FC236}">
                <a16:creationId xmlns:a16="http://schemas.microsoft.com/office/drawing/2014/main" id="{862C3F89-4354-4819-84B9-0FD16C5D3DC7}"/>
              </a:ext>
            </a:extLst>
          </p:cNvPr>
          <p:cNvSpPr/>
          <p:nvPr/>
        </p:nvSpPr>
        <p:spPr>
          <a:xfrm>
            <a:off x="5695462" y="5205046"/>
            <a:ext cx="3124200" cy="1295400"/>
          </a:xfrm>
          <a:prstGeom prst="wedgeRoundRectCallout">
            <a:avLst>
              <a:gd name="adj1" fmla="val -59564"/>
              <a:gd name="adj2" fmla="val -36742"/>
              <a:gd name="adj3" fmla="val 16667"/>
            </a:avLst>
          </a:prstGeom>
          <a:solidFill>
            <a:srgbClr val="FF3B3B"/>
          </a:solidFill>
        </p:spPr>
        <p:style>
          <a:lnRef idx="3">
            <a:schemeClr val="lt1"/>
          </a:lnRef>
          <a:fillRef idx="1">
            <a:schemeClr val="accent4"/>
          </a:fillRef>
          <a:effectRef idx="1">
            <a:schemeClr val="accent4"/>
          </a:effectRef>
          <a:fontRef idx="minor">
            <a:schemeClr val="lt1"/>
          </a:fontRef>
        </p:style>
        <p:txBody>
          <a:bodyPr rtlCol="0" anchor="ctr"/>
          <a:lstStyle/>
          <a:p>
            <a:pPr marL="58738"/>
            <a:r>
              <a:rPr lang="en-US" dirty="0"/>
              <a:t>Display:</a:t>
            </a:r>
          </a:p>
          <a:p>
            <a:pPr algn="ctr"/>
            <a:r>
              <a:rPr lang="en-US" sz="2400" dirty="0"/>
              <a:t>Cookie ‘user’ is set !</a:t>
            </a:r>
          </a:p>
          <a:p>
            <a:pPr algn="ctr"/>
            <a:r>
              <a:rPr lang="en-US" sz="2400" dirty="0"/>
              <a:t>Value is: John Smith</a:t>
            </a:r>
          </a:p>
        </p:txBody>
      </p:sp>
      <p:sp>
        <p:nvSpPr>
          <p:cNvPr id="4" name="Rounded Rectangular Callout 6">
            <a:extLst>
              <a:ext uri="{FF2B5EF4-FFF2-40B4-BE49-F238E27FC236}">
                <a16:creationId xmlns:a16="http://schemas.microsoft.com/office/drawing/2014/main" id="{7E436F72-9EE8-BAA4-0C12-72D6548CAE54}"/>
              </a:ext>
            </a:extLst>
          </p:cNvPr>
          <p:cNvSpPr/>
          <p:nvPr/>
        </p:nvSpPr>
        <p:spPr>
          <a:xfrm>
            <a:off x="2057400" y="5706208"/>
            <a:ext cx="1638300" cy="685800"/>
          </a:xfrm>
          <a:prstGeom prst="wedgeRoundRectCallout">
            <a:avLst>
              <a:gd name="adj1" fmla="val 30781"/>
              <a:gd name="adj2" fmla="val -105711"/>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t>Get value for “user” cookie</a:t>
            </a:r>
          </a:p>
        </p:txBody>
      </p:sp>
      <p:sp>
        <p:nvSpPr>
          <p:cNvPr id="7" name="Rounded Rectangular Callout 6"/>
          <p:cNvSpPr/>
          <p:nvPr/>
        </p:nvSpPr>
        <p:spPr>
          <a:xfrm>
            <a:off x="1524000" y="3200400"/>
            <a:ext cx="1752600" cy="685800"/>
          </a:xfrm>
          <a:prstGeom prst="wedgeRoundRectCallout">
            <a:avLst>
              <a:gd name="adj1" fmla="val -78472"/>
              <a:gd name="adj2" fmla="val 75485"/>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t>Find out if the cookie is not set</a:t>
            </a:r>
          </a:p>
        </p:txBody>
      </p:sp>
    </p:spTree>
    <p:extLst>
      <p:ext uri="{BB962C8B-B14F-4D97-AF65-F5344CB8AC3E}">
        <p14:creationId xmlns:p14="http://schemas.microsoft.com/office/powerpoint/2010/main" val="241262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7"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456"/>
            <a:ext cx="8229600" cy="868362"/>
          </a:xfrm>
        </p:spPr>
        <p:txBody>
          <a:bodyPr>
            <a:normAutofit/>
          </a:bodyPr>
          <a:lstStyle/>
          <a:p>
            <a:r>
              <a:rPr lang="en-US" sz="4800" dirty="0"/>
              <a:t>PHP Session</a:t>
            </a:r>
          </a:p>
        </p:txBody>
      </p:sp>
      <p:sp>
        <p:nvSpPr>
          <p:cNvPr id="3" name="Content Placeholder 2"/>
          <p:cNvSpPr>
            <a:spLocks noGrp="1"/>
          </p:cNvSpPr>
          <p:nvPr>
            <p:ph idx="1"/>
          </p:nvPr>
        </p:nvSpPr>
        <p:spPr>
          <a:xfrm>
            <a:off x="304800" y="920046"/>
            <a:ext cx="8534400" cy="4261554"/>
          </a:xfrm>
        </p:spPr>
        <p:txBody>
          <a:bodyPr>
            <a:normAutofit fontScale="92500" lnSpcReduction="10000"/>
          </a:bodyPr>
          <a:lstStyle/>
          <a:p>
            <a:pPr>
              <a:spcAft>
                <a:spcPts val="600"/>
              </a:spcAft>
            </a:pPr>
            <a:r>
              <a:rPr lang="en-US" dirty="0"/>
              <a:t>Start a session using:     </a:t>
            </a:r>
            <a:r>
              <a:rPr lang="en-US" b="1" dirty="0" err="1">
                <a:solidFill>
                  <a:schemeClr val="accent5">
                    <a:lumMod val="75000"/>
                  </a:schemeClr>
                </a:solidFill>
              </a:rPr>
              <a:t>session_start</a:t>
            </a:r>
            <a:r>
              <a:rPr lang="en-US" b="1" dirty="0">
                <a:solidFill>
                  <a:schemeClr val="accent5">
                    <a:lumMod val="75000"/>
                  </a:schemeClr>
                </a:solidFill>
              </a:rPr>
              <a:t>();</a:t>
            </a:r>
          </a:p>
          <a:p>
            <a:pPr>
              <a:spcAft>
                <a:spcPts val="600"/>
              </a:spcAft>
            </a:pPr>
            <a:r>
              <a:rPr lang="en-US" dirty="0"/>
              <a:t>Close a session using:    </a:t>
            </a:r>
            <a:r>
              <a:rPr lang="en-US" b="1" dirty="0" err="1">
                <a:solidFill>
                  <a:schemeClr val="accent5">
                    <a:lumMod val="75000"/>
                  </a:schemeClr>
                </a:solidFill>
              </a:rPr>
              <a:t>session_destroy</a:t>
            </a:r>
            <a:r>
              <a:rPr lang="en-US" b="1" dirty="0">
                <a:solidFill>
                  <a:schemeClr val="accent5">
                    <a:lumMod val="75000"/>
                  </a:schemeClr>
                </a:solidFill>
              </a:rPr>
              <a:t>();</a:t>
            </a:r>
          </a:p>
          <a:p>
            <a:pPr>
              <a:spcAft>
                <a:spcPts val="300"/>
              </a:spcAft>
            </a:pPr>
            <a:r>
              <a:rPr lang="en-US" dirty="0"/>
              <a:t>Name-value pairs are stored in an array called $_SESSION on </a:t>
            </a:r>
            <a:r>
              <a:rPr lang="en-US" b="1" dirty="0">
                <a:solidFill>
                  <a:srgbClr val="7030A0"/>
                </a:solidFill>
              </a:rPr>
              <a:t>server side</a:t>
            </a:r>
          </a:p>
          <a:p>
            <a:pPr lvl="1">
              <a:spcAft>
                <a:spcPts val="300"/>
              </a:spcAft>
            </a:pPr>
            <a:r>
              <a:rPr lang="en-US" dirty="0"/>
              <a:t>To register a name-value pair:</a:t>
            </a:r>
          </a:p>
          <a:p>
            <a:pPr marL="857250" lvl="2" indent="0">
              <a:spcAft>
                <a:spcPts val="300"/>
              </a:spcAft>
              <a:buNone/>
            </a:pPr>
            <a:r>
              <a:rPr lang="en-US" sz="3200" b="1" dirty="0">
                <a:solidFill>
                  <a:schemeClr val="accent5">
                    <a:lumMod val="75000"/>
                  </a:schemeClr>
                </a:solidFill>
              </a:rPr>
              <a:t>$_SESSION[“</a:t>
            </a:r>
            <a:r>
              <a:rPr lang="en-US" sz="3200" b="1" dirty="0" err="1">
                <a:solidFill>
                  <a:schemeClr val="accent5">
                    <a:lumMod val="75000"/>
                  </a:schemeClr>
                </a:solidFill>
              </a:rPr>
              <a:t>some_name</a:t>
            </a:r>
            <a:r>
              <a:rPr lang="en-US" sz="3200" b="1" dirty="0">
                <a:solidFill>
                  <a:schemeClr val="accent5">
                    <a:lumMod val="75000"/>
                  </a:schemeClr>
                </a:solidFill>
              </a:rPr>
              <a:t>”] = </a:t>
            </a:r>
            <a:r>
              <a:rPr lang="en-US" sz="3200" b="1" dirty="0" err="1">
                <a:solidFill>
                  <a:schemeClr val="accent5">
                    <a:lumMod val="75000"/>
                  </a:schemeClr>
                </a:solidFill>
              </a:rPr>
              <a:t>some_value</a:t>
            </a:r>
            <a:r>
              <a:rPr lang="en-US" sz="3200" b="1" dirty="0">
                <a:solidFill>
                  <a:schemeClr val="accent5">
                    <a:lumMod val="75000"/>
                  </a:schemeClr>
                </a:solidFill>
              </a:rPr>
              <a:t>;</a:t>
            </a:r>
          </a:p>
          <a:p>
            <a:pPr lvl="1"/>
            <a:r>
              <a:rPr lang="en-US" dirty="0"/>
              <a:t>To extract value of a session variable</a:t>
            </a:r>
          </a:p>
          <a:p>
            <a:pPr marL="857250" lvl="2" indent="0">
              <a:spcAft>
                <a:spcPts val="600"/>
              </a:spcAft>
              <a:buNone/>
            </a:pPr>
            <a:r>
              <a:rPr lang="en-US" sz="3200" b="1" dirty="0">
                <a:solidFill>
                  <a:schemeClr val="accent5">
                    <a:lumMod val="75000"/>
                  </a:schemeClr>
                </a:solidFill>
              </a:rPr>
              <a:t>$value = $_SESSION[“SOME_NAME”];</a:t>
            </a:r>
          </a:p>
        </p:txBody>
      </p:sp>
    </p:spTree>
    <p:extLst>
      <p:ext uri="{BB962C8B-B14F-4D97-AF65-F5344CB8AC3E}">
        <p14:creationId xmlns:p14="http://schemas.microsoft.com/office/powerpoint/2010/main" val="254152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456"/>
            <a:ext cx="8229600" cy="868362"/>
          </a:xfrm>
        </p:spPr>
        <p:txBody>
          <a:bodyPr>
            <a:normAutofit/>
          </a:bodyPr>
          <a:lstStyle/>
          <a:p>
            <a:r>
              <a:rPr lang="en-US" sz="4800" dirty="0"/>
              <a:t>PHP Session</a:t>
            </a:r>
          </a:p>
        </p:txBody>
      </p:sp>
      <p:sp>
        <p:nvSpPr>
          <p:cNvPr id="3" name="Content Placeholder 2"/>
          <p:cNvSpPr>
            <a:spLocks noGrp="1"/>
          </p:cNvSpPr>
          <p:nvPr>
            <p:ph idx="1"/>
          </p:nvPr>
        </p:nvSpPr>
        <p:spPr>
          <a:xfrm>
            <a:off x="312750" y="5061007"/>
            <a:ext cx="8534400" cy="1447799"/>
          </a:xfrm>
        </p:spPr>
        <p:txBody>
          <a:bodyPr>
            <a:normAutofit fontScale="92500" lnSpcReduction="10000"/>
          </a:bodyPr>
          <a:lstStyle/>
          <a:p>
            <a:pPr>
              <a:spcAft>
                <a:spcPts val="600"/>
              </a:spcAft>
            </a:pPr>
            <a:r>
              <a:rPr lang="en-US" dirty="0"/>
              <a:t>A session stores name-value pairs to be used across multiple pages until the user closes the browser </a:t>
            </a:r>
            <a:r>
              <a:rPr lang="en-US" dirty="0">
                <a:solidFill>
                  <a:schemeClr val="accent4">
                    <a:lumMod val="75000"/>
                  </a:schemeClr>
                </a:solidFill>
              </a:rPr>
              <a:t>(e.g., It can be used to implement shopping cart)</a:t>
            </a:r>
          </a:p>
        </p:txBody>
      </p:sp>
      <p:pic>
        <p:nvPicPr>
          <p:cNvPr id="2052" name="Picture 4" descr="http://shoponline.talkingcirclemedia.com/images/Shopping%20Cart%20Alph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2324100" cy="22479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mayranunez.com/wp-content/uploads/2014/03/woman_walking_shopping_cart_802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50" y="1447800"/>
            <a:ext cx="2381250" cy="237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6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054"/>
                                        </p:tgtEl>
                                        <p:attrNameLst>
                                          <p:attrName>style.visibility</p:attrName>
                                        </p:attrNameLst>
                                      </p:cBhvr>
                                      <p:to>
                                        <p:strVal val="visible"/>
                                      </p:to>
                                    </p:set>
                                    <p:animEffect transition="in" filter="dissolve">
                                      <p:cBhvr>
                                        <p:cTn id="11" dur="500"/>
                                        <p:tgtEl>
                                          <p:spTgt spid="2054"/>
                                        </p:tgtEl>
                                      </p:cBhvr>
                                    </p:animEffect>
                                  </p:childTnLst>
                                </p:cTn>
                              </p:par>
                              <p:par>
                                <p:cTn id="12" presetID="42" presetClass="path" presetSubtype="0" accel="50000" decel="50000" fill="hold" nodeType="withEffect">
                                  <p:stCondLst>
                                    <p:cond delay="0"/>
                                  </p:stCondLst>
                                  <p:childTnLst>
                                    <p:animMotion origin="layout" path="M -1.66667E-6 2.22222E-6 L -0.56146 0.1493 " pathEditMode="relative" rAng="0" ptsTypes="AA">
                                      <p:cBhvr>
                                        <p:cTn id="13" dur="2000" fill="hold"/>
                                        <p:tgtEl>
                                          <p:spTgt spid="2054"/>
                                        </p:tgtEl>
                                        <p:attrNameLst>
                                          <p:attrName>ppt_x</p:attrName>
                                          <p:attrName>ppt_y</p:attrName>
                                        </p:attrNameLst>
                                      </p:cBhvr>
                                      <p:rCtr x="-28073" y="7454"/>
                                    </p:animMotion>
                                  </p:childTnLst>
                                </p:cTn>
                              </p:par>
                              <p:par>
                                <p:cTn id="14" presetID="9" presetClass="entr" presetSubtype="0"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dissolve">
                                      <p:cBhvr>
                                        <p:cTn id="16" dur="500"/>
                                        <p:tgtEl>
                                          <p:spTgt spid="2052"/>
                                        </p:tgtEl>
                                      </p:cBhvr>
                                    </p:animEffect>
                                  </p:childTnLst>
                                </p:cTn>
                              </p:par>
                              <p:par>
                                <p:cTn id="17" presetID="42" presetClass="path" presetSubtype="0" accel="50000" decel="50000" fill="hold" nodeType="withEffect">
                                  <p:stCondLst>
                                    <p:cond delay="0"/>
                                  </p:stCondLst>
                                  <p:childTnLst>
                                    <p:animMotion origin="layout" path="M 3.33333E-6 -3.33333E-6 L 0.43958 0.05139 " pathEditMode="relative" rAng="0" ptsTypes="AA">
                                      <p:cBhvr>
                                        <p:cTn id="18" dur="2000" fill="hold"/>
                                        <p:tgtEl>
                                          <p:spTgt spid="2052"/>
                                        </p:tgtEl>
                                        <p:attrNameLst>
                                          <p:attrName>ppt_x</p:attrName>
                                          <p:attrName>ppt_y</p:attrName>
                                        </p:attrNameLst>
                                      </p:cBhvr>
                                      <p:rCtr x="21979" y="25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PHP Session -  Example 1</a:t>
            </a:r>
          </a:p>
        </p:txBody>
      </p:sp>
      <p:sp>
        <p:nvSpPr>
          <p:cNvPr id="3" name="Content Placeholder 2"/>
          <p:cNvSpPr>
            <a:spLocks noGrp="1"/>
          </p:cNvSpPr>
          <p:nvPr>
            <p:ph idx="1"/>
          </p:nvPr>
        </p:nvSpPr>
        <p:spPr>
          <a:xfrm>
            <a:off x="457200" y="1143000"/>
            <a:ext cx="8229600" cy="5257800"/>
          </a:xfrm>
        </p:spPr>
        <p:txBody>
          <a:bodyPr>
            <a:normAutofit fontScale="62500" lnSpcReduction="20000"/>
          </a:bodyPr>
          <a:lstStyle/>
          <a:p>
            <a:pPr marL="0" indent="0">
              <a:buNone/>
            </a:pPr>
            <a:r>
              <a:rPr lang="en-US" dirty="0"/>
              <a:t>&lt;?</a:t>
            </a:r>
            <a:r>
              <a:rPr lang="en-US" dirty="0" err="1"/>
              <a:t>php</a:t>
            </a:r>
            <a:endParaRPr lang="en-US" dirty="0"/>
          </a:p>
          <a:p>
            <a:pPr marL="0" indent="0">
              <a:buNone/>
            </a:pPr>
            <a:r>
              <a:rPr lang="en-US" dirty="0"/>
              <a:t>// Start the session</a:t>
            </a:r>
          </a:p>
          <a:p>
            <a:pPr marL="0" indent="0">
              <a:buNone/>
            </a:pPr>
            <a:r>
              <a:rPr lang="en-US" dirty="0" err="1"/>
              <a:t>session_start</a:t>
            </a:r>
            <a:r>
              <a:rPr lang="en-US" dirty="0"/>
              <a:t>();</a:t>
            </a:r>
          </a:p>
          <a:p>
            <a:pPr marL="0" indent="0">
              <a:buNone/>
            </a:pPr>
            <a:r>
              <a:rPr lang="en-US" dirty="0"/>
              <a:t>?&gt;</a:t>
            </a:r>
          </a:p>
          <a:p>
            <a:pPr marL="0" indent="0">
              <a:buNone/>
            </a:pPr>
            <a:r>
              <a:rPr lang="en-US" dirty="0"/>
              <a:t>&lt;!DOCTYPE html&gt;</a:t>
            </a:r>
          </a:p>
          <a:p>
            <a:pPr marL="0" indent="0">
              <a:buNone/>
            </a:pPr>
            <a:r>
              <a:rPr lang="en-US" dirty="0"/>
              <a:t>&lt;html&gt;</a:t>
            </a:r>
          </a:p>
          <a:p>
            <a:pPr marL="0" indent="0">
              <a:buNone/>
            </a:pPr>
            <a:r>
              <a:rPr lang="en-US" dirty="0"/>
              <a:t>&lt;body&gt;</a:t>
            </a:r>
          </a:p>
          <a:p>
            <a:pPr marL="0" indent="0">
              <a:buNone/>
            </a:pPr>
            <a:endParaRPr lang="en-US" dirty="0"/>
          </a:p>
          <a:p>
            <a:pPr marL="0" indent="0">
              <a:buNone/>
            </a:pPr>
            <a:r>
              <a:rPr lang="en-US" dirty="0"/>
              <a:t>&lt;?</a:t>
            </a:r>
            <a:r>
              <a:rPr lang="en-US" dirty="0" err="1"/>
              <a:t>php</a:t>
            </a:r>
            <a:endParaRPr lang="en-US" dirty="0"/>
          </a:p>
          <a:p>
            <a:pPr marL="0" indent="0">
              <a:buNone/>
            </a:pPr>
            <a:r>
              <a:rPr lang="en-US" dirty="0"/>
              <a:t>// Set session variables</a:t>
            </a:r>
          </a:p>
          <a:p>
            <a:pPr marL="0" indent="0">
              <a:buNone/>
            </a:pPr>
            <a:r>
              <a:rPr lang="en-US" dirty="0"/>
              <a:t>$_SESSION["</a:t>
            </a:r>
            <a:r>
              <a:rPr lang="en-US" dirty="0" err="1"/>
              <a:t>favsport</a:t>
            </a:r>
            <a:r>
              <a:rPr lang="en-US" dirty="0"/>
              <a:t>"] = “tennis";</a:t>
            </a:r>
          </a:p>
          <a:p>
            <a:pPr marL="0" indent="0">
              <a:buNone/>
            </a:pPr>
            <a:r>
              <a:rPr lang="en-US" dirty="0"/>
              <a:t>$_SESSION["</a:t>
            </a:r>
            <a:r>
              <a:rPr lang="en-US" dirty="0" err="1"/>
              <a:t>favfood</a:t>
            </a:r>
            <a:r>
              <a:rPr lang="en-US" dirty="0"/>
              <a:t>"] = “Italian";</a:t>
            </a:r>
          </a:p>
          <a:p>
            <a:pPr marL="0" indent="0">
              <a:buNone/>
            </a:pPr>
            <a:r>
              <a:rPr lang="en-US" dirty="0"/>
              <a:t>echo "Session variables are set.";</a:t>
            </a:r>
          </a:p>
          <a:p>
            <a:pPr marL="0" indent="0">
              <a:buNone/>
            </a:pPr>
            <a:r>
              <a:rPr lang="en-US" dirty="0"/>
              <a:t>?&gt;</a:t>
            </a:r>
          </a:p>
          <a:p>
            <a:pPr marL="0" indent="0">
              <a:buNone/>
            </a:pPr>
            <a:endParaRPr lang="en-US" dirty="0"/>
          </a:p>
          <a:p>
            <a:pPr marL="0" indent="0">
              <a:buNone/>
            </a:pPr>
            <a:r>
              <a:rPr lang="en-US" dirty="0"/>
              <a:t>&lt;/body&gt;</a:t>
            </a:r>
          </a:p>
          <a:p>
            <a:pPr marL="0" indent="0">
              <a:buNone/>
            </a:pPr>
            <a:r>
              <a:rPr lang="en-US" dirty="0"/>
              <a:t>&lt;/html&gt; </a:t>
            </a:r>
          </a:p>
        </p:txBody>
      </p:sp>
      <p:sp>
        <p:nvSpPr>
          <p:cNvPr id="4" name="Rounded Rectangle 3"/>
          <p:cNvSpPr/>
          <p:nvPr/>
        </p:nvSpPr>
        <p:spPr>
          <a:xfrm>
            <a:off x="4648200" y="5334000"/>
            <a:ext cx="3810000" cy="1066800"/>
          </a:xfrm>
          <a:prstGeom prst="roundRect">
            <a:avLst/>
          </a:prstGeom>
          <a:solidFill>
            <a:schemeClr val="accent2"/>
          </a:soli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25">
              <a:spcAft>
                <a:spcPts val="600"/>
              </a:spcAft>
            </a:pPr>
            <a:r>
              <a:rPr lang="en-US" sz="2400" u="sng" dirty="0"/>
              <a:t>Display</a:t>
            </a:r>
            <a:r>
              <a:rPr lang="en-US" sz="2400" dirty="0"/>
              <a:t>:</a:t>
            </a:r>
          </a:p>
          <a:p>
            <a:r>
              <a:rPr lang="en-US" sz="2400" dirty="0"/>
              <a:t>     Session variables are set.</a:t>
            </a:r>
          </a:p>
        </p:txBody>
      </p:sp>
      <p:sp>
        <p:nvSpPr>
          <p:cNvPr id="5" name="Rounded Rectangular Callout 4"/>
          <p:cNvSpPr/>
          <p:nvPr/>
        </p:nvSpPr>
        <p:spPr>
          <a:xfrm>
            <a:off x="3048000" y="1295400"/>
            <a:ext cx="4800600" cy="1371600"/>
          </a:xfrm>
          <a:prstGeom prst="wedgeRoundRectCallout">
            <a:avLst>
              <a:gd name="adj1" fmla="val -67228"/>
              <a:gd name="adj2" fmla="val -4167"/>
              <a:gd name="adj3"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t>Session_start</a:t>
            </a:r>
            <a:r>
              <a:rPr lang="en-US" sz="2400" dirty="0"/>
              <a:t>() function must be the very first thing, before any HTML tags, in the document</a:t>
            </a:r>
          </a:p>
        </p:txBody>
      </p:sp>
      <p:sp>
        <p:nvSpPr>
          <p:cNvPr id="6" name="Rounded Rectangle 5"/>
          <p:cNvSpPr/>
          <p:nvPr/>
        </p:nvSpPr>
        <p:spPr>
          <a:xfrm>
            <a:off x="381000" y="4191000"/>
            <a:ext cx="3962400" cy="609600"/>
          </a:xfrm>
          <a:prstGeom prst="round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ular Callout 6"/>
          <p:cNvSpPr/>
          <p:nvPr/>
        </p:nvSpPr>
        <p:spPr>
          <a:xfrm>
            <a:off x="4724400" y="3333750"/>
            <a:ext cx="3581400" cy="952500"/>
          </a:xfrm>
          <a:prstGeom prst="wedgeRoundRectCallout">
            <a:avLst>
              <a:gd name="adj1" fmla="val -66562"/>
              <a:gd name="adj2" fmla="val 53433"/>
              <a:gd name="adj3" fmla="val 16667"/>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They can be retrieved and used in subsequent pages</a:t>
            </a:r>
          </a:p>
        </p:txBody>
      </p:sp>
    </p:spTree>
    <p:extLst>
      <p:ext uri="{BB962C8B-B14F-4D97-AF65-F5344CB8AC3E}">
        <p14:creationId xmlns:p14="http://schemas.microsoft.com/office/powerpoint/2010/main" val="428368881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PHP Session -  Example 2</a:t>
            </a:r>
          </a:p>
        </p:txBody>
      </p:sp>
      <p:sp>
        <p:nvSpPr>
          <p:cNvPr id="3" name="Content Placeholder 2"/>
          <p:cNvSpPr>
            <a:spLocks noGrp="1"/>
          </p:cNvSpPr>
          <p:nvPr>
            <p:ph idx="1"/>
          </p:nvPr>
        </p:nvSpPr>
        <p:spPr>
          <a:xfrm>
            <a:off x="457200" y="1143000"/>
            <a:ext cx="8229600" cy="5257800"/>
          </a:xfrm>
        </p:spPr>
        <p:txBody>
          <a:bodyPr>
            <a:normAutofit fontScale="70000" lnSpcReduction="20000"/>
          </a:bodyPr>
          <a:lstStyle/>
          <a:p>
            <a:pPr marL="0" indent="0">
              <a:buNone/>
            </a:pPr>
            <a:r>
              <a:rPr lang="en-US" dirty="0"/>
              <a:t>&lt;?</a:t>
            </a:r>
            <a:r>
              <a:rPr lang="en-US" dirty="0" err="1"/>
              <a:t>php</a:t>
            </a:r>
            <a:endParaRPr lang="en-US" dirty="0"/>
          </a:p>
          <a:p>
            <a:pPr marL="0" indent="0">
              <a:buNone/>
            </a:pPr>
            <a:r>
              <a:rPr lang="en-US" dirty="0" err="1"/>
              <a:t>session_start</a:t>
            </a:r>
            <a:r>
              <a:rPr lang="en-US" dirty="0"/>
              <a:t>();</a:t>
            </a:r>
          </a:p>
          <a:p>
            <a:pPr marL="0" indent="0">
              <a:buNone/>
            </a:pPr>
            <a:r>
              <a:rPr lang="en-US" dirty="0"/>
              <a:t>?&gt;</a:t>
            </a:r>
          </a:p>
          <a:p>
            <a:pPr marL="0" indent="0">
              <a:buNone/>
            </a:pPr>
            <a:r>
              <a:rPr lang="en-US" dirty="0"/>
              <a:t>&lt;!DOCTYPE html&gt;</a:t>
            </a:r>
          </a:p>
          <a:p>
            <a:pPr marL="0" indent="0">
              <a:buNone/>
            </a:pPr>
            <a:r>
              <a:rPr lang="en-US" dirty="0"/>
              <a:t>&lt;html&gt;</a:t>
            </a:r>
          </a:p>
          <a:p>
            <a:pPr marL="0" indent="0">
              <a:buNone/>
            </a:pPr>
            <a:r>
              <a:rPr lang="en-US" dirty="0"/>
              <a:t>&lt;body&gt;</a:t>
            </a:r>
          </a:p>
          <a:p>
            <a:pPr marL="0" indent="0">
              <a:buNone/>
            </a:pPr>
            <a:endParaRPr lang="en-US" dirty="0"/>
          </a:p>
          <a:p>
            <a:pPr marL="0" indent="0">
              <a:buNone/>
            </a:pPr>
            <a:r>
              <a:rPr lang="en-US" dirty="0"/>
              <a:t>&lt;?</a:t>
            </a:r>
            <a:r>
              <a:rPr lang="en-US" dirty="0" err="1"/>
              <a:t>php</a:t>
            </a:r>
            <a:endParaRPr lang="en-US" dirty="0"/>
          </a:p>
          <a:p>
            <a:pPr marL="0" indent="0">
              <a:buNone/>
            </a:pPr>
            <a:r>
              <a:rPr lang="en-US" dirty="0"/>
              <a:t>// Echo session variables that were set on previous page</a:t>
            </a:r>
          </a:p>
          <a:p>
            <a:pPr marL="0" indent="0">
              <a:buNone/>
            </a:pPr>
            <a:r>
              <a:rPr lang="en-US" dirty="0"/>
              <a:t>echo "Favorite sport is " . $_SESSION["</a:t>
            </a:r>
            <a:r>
              <a:rPr lang="en-US" dirty="0" err="1"/>
              <a:t>favsport</a:t>
            </a:r>
            <a:r>
              <a:rPr lang="en-US" dirty="0"/>
              <a:t>"] . ".&lt;</a:t>
            </a:r>
            <a:r>
              <a:rPr lang="en-US" dirty="0" err="1"/>
              <a:t>br</a:t>
            </a:r>
            <a:r>
              <a:rPr lang="en-US" dirty="0"/>
              <a:t>&gt;";</a:t>
            </a:r>
          </a:p>
          <a:p>
            <a:pPr marL="0" indent="0">
              <a:buNone/>
            </a:pPr>
            <a:r>
              <a:rPr lang="en-US" dirty="0"/>
              <a:t>echo "Favorite food is " . $_SESSION["</a:t>
            </a:r>
            <a:r>
              <a:rPr lang="en-US" dirty="0" err="1"/>
              <a:t>favfood</a:t>
            </a:r>
            <a:r>
              <a:rPr lang="en-US" dirty="0"/>
              <a:t>"] . ".";</a:t>
            </a:r>
          </a:p>
          <a:p>
            <a:pPr marL="0" indent="0">
              <a:buNone/>
            </a:pPr>
            <a:r>
              <a:rPr lang="en-US" dirty="0"/>
              <a:t>?&gt;</a:t>
            </a:r>
          </a:p>
          <a:p>
            <a:pPr marL="0" indent="0">
              <a:buNone/>
            </a:pPr>
            <a:endParaRPr lang="en-US" dirty="0"/>
          </a:p>
          <a:p>
            <a:pPr marL="0" indent="0">
              <a:buNone/>
            </a:pPr>
            <a:r>
              <a:rPr lang="en-US" dirty="0"/>
              <a:t>&lt;/body&gt;</a:t>
            </a:r>
          </a:p>
          <a:p>
            <a:pPr marL="0" indent="0">
              <a:buNone/>
            </a:pPr>
            <a:r>
              <a:rPr lang="en-US" dirty="0"/>
              <a:t>&lt;/html&gt; </a:t>
            </a:r>
          </a:p>
        </p:txBody>
      </p:sp>
      <p:sp>
        <p:nvSpPr>
          <p:cNvPr id="4" name="Rounded Rectangle 3"/>
          <p:cNvSpPr/>
          <p:nvPr/>
        </p:nvSpPr>
        <p:spPr>
          <a:xfrm>
            <a:off x="3962400" y="1676400"/>
            <a:ext cx="3581400" cy="1371600"/>
          </a:xfrm>
          <a:prstGeom prst="roundRect">
            <a:avLst/>
          </a:prstGeom>
          <a:solidFill>
            <a:schemeClr val="accent2"/>
          </a:soli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25">
              <a:spcAft>
                <a:spcPts val="600"/>
              </a:spcAft>
            </a:pPr>
            <a:r>
              <a:rPr lang="en-US" sz="2400" u="sng" dirty="0"/>
              <a:t>Display</a:t>
            </a:r>
            <a:r>
              <a:rPr lang="en-US" sz="2400" dirty="0"/>
              <a:t>:</a:t>
            </a:r>
          </a:p>
          <a:p>
            <a:r>
              <a:rPr lang="en-US" sz="2400" dirty="0"/>
              <a:t>     Favorite sport is tennis.</a:t>
            </a:r>
          </a:p>
          <a:p>
            <a:pPr>
              <a:spcAft>
                <a:spcPts val="600"/>
              </a:spcAft>
            </a:pPr>
            <a:r>
              <a:rPr lang="en-US" sz="2400" dirty="0"/>
              <a:t>     Favorite food is Italian.</a:t>
            </a:r>
          </a:p>
        </p:txBody>
      </p:sp>
      <p:sp>
        <p:nvSpPr>
          <p:cNvPr id="5" name="Rounded Rectangular Callout 4"/>
          <p:cNvSpPr/>
          <p:nvPr/>
        </p:nvSpPr>
        <p:spPr>
          <a:xfrm>
            <a:off x="2971800" y="5105400"/>
            <a:ext cx="5867400" cy="1447800"/>
          </a:xfrm>
          <a:prstGeom prst="wedgeRoundRectCallout">
            <a:avLst>
              <a:gd name="adj1" fmla="val -32497"/>
              <a:gd name="adj2" fmla="val -70236"/>
              <a:gd name="adj3" fmla="val 16667"/>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t>Session variables are not automatically passed to the next page</a:t>
            </a:r>
          </a:p>
          <a:p>
            <a:pPr marL="342900" indent="-342900">
              <a:buFont typeface="Arial" panose="020B0604020202020204" pitchFamily="34" charset="0"/>
              <a:buChar char="•"/>
            </a:pPr>
            <a:r>
              <a:rPr lang="en-US" sz="2400" dirty="0"/>
              <a:t>They must be retrieved from the session</a:t>
            </a:r>
          </a:p>
        </p:txBody>
      </p:sp>
    </p:spTree>
    <p:extLst>
      <p:ext uri="{BB962C8B-B14F-4D97-AF65-F5344CB8AC3E}">
        <p14:creationId xmlns:p14="http://schemas.microsoft.com/office/powerpoint/2010/main" val="2253283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r>
              <a:rPr lang="en-US" sz="6000" dirty="0"/>
              <a:t>Overview</a:t>
            </a:r>
          </a:p>
        </p:txBody>
      </p:sp>
      <p:sp>
        <p:nvSpPr>
          <p:cNvPr id="3075" name="Rectangle 3"/>
          <p:cNvSpPr>
            <a:spLocks noGrp="1" noChangeArrowheads="1"/>
          </p:cNvSpPr>
          <p:nvPr>
            <p:ph type="body" idx="1"/>
          </p:nvPr>
        </p:nvSpPr>
        <p:spPr>
          <a:xfrm>
            <a:off x="609600" y="1752600"/>
            <a:ext cx="8001000" cy="4724400"/>
          </a:xfrm>
        </p:spPr>
        <p:txBody>
          <a:bodyPr>
            <a:normAutofit/>
          </a:bodyPr>
          <a:lstStyle/>
          <a:p>
            <a:pPr>
              <a:lnSpc>
                <a:spcPct val="90000"/>
              </a:lnSpc>
              <a:spcAft>
                <a:spcPts val="600"/>
              </a:spcAft>
            </a:pPr>
            <a:r>
              <a:rPr lang="en-US" dirty="0">
                <a:solidFill>
                  <a:schemeClr val="accent2">
                    <a:lumMod val="75000"/>
                  </a:schemeClr>
                </a:solidFill>
                <a:latin typeface="Calibri" pitchFamily="34" charset="0"/>
              </a:rPr>
              <a:t>Internet Concepts</a:t>
            </a:r>
          </a:p>
          <a:p>
            <a:pPr>
              <a:lnSpc>
                <a:spcPct val="90000"/>
              </a:lnSpc>
              <a:spcBef>
                <a:spcPts val="1200"/>
              </a:spcBef>
              <a:spcAft>
                <a:spcPts val="600"/>
              </a:spcAft>
            </a:pPr>
            <a:r>
              <a:rPr lang="en-US" dirty="0">
                <a:latin typeface="Calibri" pitchFamily="34" charset="0"/>
              </a:rPr>
              <a:t>Three-tier architectures</a:t>
            </a:r>
          </a:p>
          <a:p>
            <a:pPr>
              <a:lnSpc>
                <a:spcPct val="90000"/>
              </a:lnSpc>
              <a:spcBef>
                <a:spcPts val="1200"/>
              </a:spcBef>
            </a:pPr>
            <a:r>
              <a:rPr lang="en-US" dirty="0">
                <a:latin typeface="Calibri" pitchFamily="34" charset="0"/>
              </a:rPr>
              <a:t>The presentation layer</a:t>
            </a:r>
          </a:p>
          <a:p>
            <a:pPr lvl="1">
              <a:lnSpc>
                <a:spcPct val="90000"/>
              </a:lnSpc>
              <a:spcAft>
                <a:spcPts val="600"/>
              </a:spcAft>
            </a:pPr>
            <a:r>
              <a:rPr lang="en-US" dirty="0">
                <a:latin typeface="Calibri" pitchFamily="34" charset="0"/>
              </a:rPr>
              <a:t>HTML forms; HTTP Get and POST, URL encoding; </a:t>
            </a:r>
            <a:r>
              <a:rPr lang="en-US" dirty="0" err="1">
                <a:latin typeface="Calibri" pitchFamily="34" charset="0"/>
              </a:rPr>
              <a:t>Javascript</a:t>
            </a:r>
            <a:r>
              <a:rPr lang="en-US" dirty="0">
                <a:latin typeface="Calibri" pitchFamily="34" charset="0"/>
              </a:rPr>
              <a:t>; </a:t>
            </a:r>
            <a:r>
              <a:rPr lang="en-US" dirty="0" err="1">
                <a:latin typeface="Calibri" pitchFamily="34" charset="0"/>
              </a:rPr>
              <a:t>Stylesheets</a:t>
            </a:r>
            <a:r>
              <a:rPr lang="en-US" dirty="0">
                <a:latin typeface="Calibri" pitchFamily="34" charset="0"/>
              </a:rPr>
              <a:t>. XSLT</a:t>
            </a:r>
          </a:p>
          <a:p>
            <a:pPr>
              <a:lnSpc>
                <a:spcPct val="90000"/>
              </a:lnSpc>
              <a:spcBef>
                <a:spcPts val="1200"/>
              </a:spcBef>
            </a:pPr>
            <a:r>
              <a:rPr lang="en-US" dirty="0">
                <a:latin typeface="Calibri" pitchFamily="34" charset="0"/>
              </a:rPr>
              <a:t>The middle tier</a:t>
            </a:r>
          </a:p>
          <a:p>
            <a:pPr lvl="1">
              <a:lnSpc>
                <a:spcPct val="90000"/>
              </a:lnSpc>
            </a:pPr>
            <a:r>
              <a:rPr lang="en-US" dirty="0">
                <a:latin typeface="Calibri" pitchFamily="34" charset="0"/>
              </a:rPr>
              <a:t>CGI, application servers, </a:t>
            </a:r>
            <a:r>
              <a:rPr lang="en-US" dirty="0" err="1">
                <a:latin typeface="Calibri" pitchFamily="34" charset="0"/>
              </a:rPr>
              <a:t>Servlets</a:t>
            </a:r>
            <a:r>
              <a:rPr lang="en-US" dirty="0">
                <a:latin typeface="Calibri" pitchFamily="34" charset="0"/>
              </a:rPr>
              <a:t>, </a:t>
            </a:r>
            <a:r>
              <a:rPr lang="en-US" dirty="0" err="1">
                <a:latin typeface="Calibri" pitchFamily="34" charset="0"/>
              </a:rPr>
              <a:t>JavaServerPages</a:t>
            </a:r>
            <a:r>
              <a:rPr lang="en-US" dirty="0">
                <a:latin typeface="Calibri" pitchFamily="34" charset="0"/>
              </a:rPr>
              <a:t>, passing arguments, maintaining state (cookies)</a:t>
            </a:r>
          </a:p>
        </p:txBody>
      </p:sp>
      <p:pic>
        <p:nvPicPr>
          <p:cNvPr id="2" name="Picture 1"/>
          <p:cNvPicPr>
            <a:picLocks noChangeAspect="1"/>
          </p:cNvPicPr>
          <p:nvPr/>
        </p:nvPicPr>
        <p:blipFill>
          <a:blip r:embed="rId3"/>
          <a:stretch>
            <a:fillRect/>
          </a:stretch>
        </p:blipFill>
        <p:spPr>
          <a:xfrm>
            <a:off x="5181600" y="1828800"/>
            <a:ext cx="3595036" cy="1696617"/>
          </a:xfrm>
          <a:prstGeom prst="rect">
            <a:avLst/>
          </a:prstGeom>
        </p:spPr>
      </p:pic>
      <p:sp>
        <p:nvSpPr>
          <p:cNvPr id="4" name="Left Brace 3"/>
          <p:cNvSpPr/>
          <p:nvPr/>
        </p:nvSpPr>
        <p:spPr>
          <a:xfrm rot="5400000">
            <a:off x="7540997" y="530600"/>
            <a:ext cx="81806" cy="236220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peech Bubble: Rectangle with Corners Rounded 4">
            <a:extLst>
              <a:ext uri="{FF2B5EF4-FFF2-40B4-BE49-F238E27FC236}">
                <a16:creationId xmlns:a16="http://schemas.microsoft.com/office/drawing/2014/main" id="{E526B04C-7C93-5119-1EE2-72555473FF42}"/>
              </a:ext>
            </a:extLst>
          </p:cNvPr>
          <p:cNvSpPr/>
          <p:nvPr/>
        </p:nvSpPr>
        <p:spPr>
          <a:xfrm>
            <a:off x="6629400" y="457200"/>
            <a:ext cx="1905000" cy="917448"/>
          </a:xfrm>
          <a:prstGeom prst="wedgeRoundRectCallout">
            <a:avLst>
              <a:gd name="adj1" fmla="val -1534"/>
              <a:gd name="adj2" fmla="val 76885"/>
              <a:gd name="adj3" fmla="val 16667"/>
            </a:avLst>
          </a:prstGeom>
          <a:solidFill>
            <a:srgbClr val="F86B1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tIns="0" rtlCol="0" anchor="ctr" anchorCtr="1"/>
          <a:lstStyle/>
          <a:p>
            <a:pPr algn="ctr"/>
            <a:r>
              <a:rPr lang="en-US" dirty="0"/>
              <a:t>This chapter</a:t>
            </a:r>
          </a:p>
          <a:p>
            <a:pPr algn="ctr"/>
            <a:r>
              <a:rPr lang="en-US" sz="1600" dirty="0">
                <a:latin typeface="Comic Sans MS" panose="030F0702030302020204" pitchFamily="66" charset="0"/>
              </a:rPr>
              <a:t>Web Application Development</a:t>
            </a:r>
          </a:p>
        </p:txBody>
      </p:sp>
    </p:spTree>
    <p:extLst>
      <p:ext uri="{BB962C8B-B14F-4D97-AF65-F5344CB8AC3E}">
        <p14:creationId xmlns:p14="http://schemas.microsoft.com/office/powerpoint/2010/main" val="353238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t>Multiple state methods</a:t>
            </a:r>
          </a:p>
        </p:txBody>
      </p:sp>
      <p:sp>
        <p:nvSpPr>
          <p:cNvPr id="122883" name="Rectangle 3"/>
          <p:cNvSpPr>
            <a:spLocks noGrp="1" noChangeArrowheads="1"/>
          </p:cNvSpPr>
          <p:nvPr>
            <p:ph type="body" idx="1"/>
          </p:nvPr>
        </p:nvSpPr>
        <p:spPr>
          <a:xfrm>
            <a:off x="381000" y="1524000"/>
            <a:ext cx="8534400" cy="4876800"/>
          </a:xfrm>
        </p:spPr>
        <p:txBody>
          <a:bodyPr/>
          <a:lstStyle/>
          <a:p>
            <a:pPr marL="0" indent="0">
              <a:lnSpc>
                <a:spcPct val="90000"/>
              </a:lnSpc>
              <a:spcAft>
                <a:spcPts val="600"/>
              </a:spcAft>
              <a:buFont typeface="Wingdings" pitchFamily="2" charset="2"/>
              <a:buNone/>
            </a:pPr>
            <a:r>
              <a:rPr lang="en-US" sz="3200" dirty="0">
                <a:solidFill>
                  <a:srgbClr val="7030A0"/>
                </a:solidFill>
                <a:latin typeface="Calibri" pitchFamily="34" charset="0"/>
              </a:rPr>
              <a:t>Typically all methods of state maintenance are used:</a:t>
            </a:r>
          </a:p>
          <a:p>
            <a:pPr marL="576263" lvl="1" indent="-347663">
              <a:lnSpc>
                <a:spcPct val="90000"/>
              </a:lnSpc>
              <a:spcAft>
                <a:spcPts val="600"/>
              </a:spcAft>
            </a:pPr>
            <a:r>
              <a:rPr lang="en-US" sz="2800" b="1" dirty="0">
                <a:latin typeface="Calibri" pitchFamily="34" charset="0"/>
              </a:rPr>
              <a:t>User logs in</a:t>
            </a:r>
            <a:r>
              <a:rPr lang="en-US" sz="2800" dirty="0">
                <a:latin typeface="Calibri" pitchFamily="34" charset="0"/>
              </a:rPr>
              <a:t> and this information is stored in a cookie</a:t>
            </a:r>
          </a:p>
          <a:p>
            <a:pPr marL="576263" lvl="1" indent="-347663">
              <a:lnSpc>
                <a:spcPct val="90000"/>
              </a:lnSpc>
              <a:spcAft>
                <a:spcPts val="600"/>
              </a:spcAft>
            </a:pPr>
            <a:r>
              <a:rPr lang="en-US" sz="2800" dirty="0">
                <a:latin typeface="Calibri" pitchFamily="34" charset="0"/>
              </a:rPr>
              <a:t>User issues a </a:t>
            </a:r>
            <a:r>
              <a:rPr lang="en-US" sz="2800" b="1" dirty="0">
                <a:latin typeface="Calibri" pitchFamily="34" charset="0"/>
              </a:rPr>
              <a:t>query</a:t>
            </a:r>
            <a:r>
              <a:rPr lang="en-US" sz="2800" dirty="0">
                <a:latin typeface="Calibri" pitchFamily="34" charset="0"/>
              </a:rPr>
              <a:t> which is stored in the path information</a:t>
            </a:r>
          </a:p>
          <a:p>
            <a:pPr marL="576263" lvl="1" indent="-347663">
              <a:lnSpc>
                <a:spcPct val="90000"/>
              </a:lnSpc>
              <a:spcAft>
                <a:spcPts val="600"/>
              </a:spcAft>
            </a:pPr>
            <a:r>
              <a:rPr lang="en-US" sz="2800" dirty="0">
                <a:latin typeface="Calibri" pitchFamily="34" charset="0"/>
              </a:rPr>
              <a:t>User places an item in a </a:t>
            </a:r>
            <a:r>
              <a:rPr lang="en-US" sz="2800" b="1" dirty="0">
                <a:latin typeface="Calibri" pitchFamily="34" charset="0"/>
              </a:rPr>
              <a:t>shopping cart </a:t>
            </a:r>
            <a:r>
              <a:rPr lang="en-US" sz="2800" dirty="0">
                <a:latin typeface="Calibri" pitchFamily="34" charset="0"/>
              </a:rPr>
              <a:t>cookie</a:t>
            </a:r>
          </a:p>
          <a:p>
            <a:pPr marL="576263" lvl="1" indent="-347663">
              <a:lnSpc>
                <a:spcPct val="90000"/>
              </a:lnSpc>
              <a:spcAft>
                <a:spcPts val="600"/>
              </a:spcAft>
            </a:pPr>
            <a:r>
              <a:rPr lang="en-US" sz="2800" dirty="0">
                <a:latin typeface="Calibri" pitchFamily="34" charset="0"/>
              </a:rPr>
              <a:t>User purchases items and </a:t>
            </a:r>
            <a:r>
              <a:rPr lang="en-US" sz="2800" b="1" dirty="0">
                <a:latin typeface="Calibri" pitchFamily="34" charset="0"/>
              </a:rPr>
              <a:t>credit-card inf</a:t>
            </a:r>
            <a:r>
              <a:rPr lang="en-US" sz="2800" dirty="0">
                <a:latin typeface="Calibri" pitchFamily="34" charset="0"/>
              </a:rPr>
              <a:t>ormation is stored/retrieved from a database</a:t>
            </a:r>
          </a:p>
          <a:p>
            <a:pPr marL="576263" lvl="1" indent="-347663">
              <a:lnSpc>
                <a:spcPct val="90000"/>
              </a:lnSpc>
            </a:pPr>
            <a:r>
              <a:rPr lang="en-US" sz="2800" dirty="0">
                <a:latin typeface="Calibri" pitchFamily="34" charset="0"/>
              </a:rPr>
              <a:t>User leaves a </a:t>
            </a:r>
            <a:r>
              <a:rPr lang="en-US" sz="2800" b="1" dirty="0">
                <a:latin typeface="Calibri" pitchFamily="34" charset="0"/>
              </a:rPr>
              <a:t>click-stream</a:t>
            </a:r>
            <a:r>
              <a:rPr lang="en-US" sz="2800" dirty="0">
                <a:latin typeface="Calibri" pitchFamily="34" charset="0"/>
              </a:rPr>
              <a:t> which is kept in a log on the web server (which can later be analyzed)</a:t>
            </a:r>
          </a:p>
        </p:txBody>
      </p:sp>
    </p:spTree>
    <p:extLst>
      <p:ext uri="{BB962C8B-B14F-4D97-AF65-F5344CB8AC3E}">
        <p14:creationId xmlns:p14="http://schemas.microsoft.com/office/powerpoint/2010/main" val="312717238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378376" y="5759"/>
            <a:ext cx="2667000" cy="868362"/>
          </a:xfrm>
        </p:spPr>
        <p:txBody>
          <a:bodyPr>
            <a:normAutofit/>
          </a:bodyPr>
          <a:lstStyle/>
          <a:p>
            <a:r>
              <a:rPr lang="en-US" dirty="0"/>
              <a:t>Summary</a:t>
            </a:r>
          </a:p>
        </p:txBody>
      </p:sp>
      <p:sp>
        <p:nvSpPr>
          <p:cNvPr id="123907" name="Rectangle 3"/>
          <p:cNvSpPr>
            <a:spLocks noGrp="1" noChangeArrowheads="1"/>
          </p:cNvSpPr>
          <p:nvPr>
            <p:ph type="body" idx="1"/>
          </p:nvPr>
        </p:nvSpPr>
        <p:spPr>
          <a:xfrm>
            <a:off x="876300" y="175419"/>
            <a:ext cx="7391400" cy="6507162"/>
          </a:xfrm>
        </p:spPr>
        <p:txBody>
          <a:bodyPr>
            <a:normAutofit/>
          </a:bodyPr>
          <a:lstStyle/>
          <a:p>
            <a:pPr>
              <a:spcAft>
                <a:spcPts val="600"/>
              </a:spcAft>
            </a:pPr>
            <a:r>
              <a:rPr lang="en-US" sz="2800" dirty="0">
                <a:latin typeface="Calibri" pitchFamily="34" charset="0"/>
              </a:rPr>
              <a:t>Internet Concepts (URIs, HTTP)</a:t>
            </a:r>
          </a:p>
          <a:p>
            <a:r>
              <a:rPr lang="en-US" sz="2800" dirty="0">
                <a:latin typeface="Calibri" pitchFamily="34" charset="0"/>
              </a:rPr>
              <a:t>Web data formats</a:t>
            </a:r>
          </a:p>
          <a:p>
            <a:pPr lvl="1">
              <a:spcAft>
                <a:spcPts val="600"/>
              </a:spcAft>
            </a:pPr>
            <a:r>
              <a:rPr lang="en-US" dirty="0">
                <a:latin typeface="Calibri" pitchFamily="34" charset="0"/>
              </a:rPr>
              <a:t>HTML, XML, DTDs</a:t>
            </a:r>
          </a:p>
          <a:p>
            <a:pPr>
              <a:spcAft>
                <a:spcPts val="600"/>
              </a:spcAft>
            </a:pPr>
            <a:r>
              <a:rPr lang="en-US" sz="2800" dirty="0">
                <a:latin typeface="Calibri" pitchFamily="34" charset="0"/>
              </a:rPr>
              <a:t>Three-tier architectures</a:t>
            </a:r>
          </a:p>
          <a:p>
            <a:r>
              <a:rPr lang="en-US" sz="2800" dirty="0">
                <a:latin typeface="Calibri" pitchFamily="34" charset="0"/>
              </a:rPr>
              <a:t>The presentation layer</a:t>
            </a:r>
          </a:p>
          <a:p>
            <a:pPr lvl="1"/>
            <a:r>
              <a:rPr lang="en-US" dirty="0">
                <a:latin typeface="Calibri" pitchFamily="34" charset="0"/>
              </a:rPr>
              <a:t>HTML forms, </a:t>
            </a:r>
            <a:r>
              <a:rPr lang="en-US" dirty="0" err="1">
                <a:latin typeface="Calibri" pitchFamily="34" charset="0"/>
              </a:rPr>
              <a:t>Javascript</a:t>
            </a:r>
            <a:r>
              <a:rPr lang="en-US" dirty="0">
                <a:latin typeface="Calibri" pitchFamily="34" charset="0"/>
              </a:rPr>
              <a:t>, Stylesheets.</a:t>
            </a:r>
          </a:p>
          <a:p>
            <a:pPr marL="457200" lvl="1" indent="0">
              <a:spcAft>
                <a:spcPts val="600"/>
              </a:spcAft>
              <a:buNone/>
            </a:pPr>
            <a:endParaRPr lang="en-US" dirty="0">
              <a:latin typeface="Calibri" pitchFamily="34" charset="0"/>
            </a:endParaRPr>
          </a:p>
          <a:p>
            <a:pPr marL="457200" lvl="1" indent="0">
              <a:spcAft>
                <a:spcPts val="600"/>
              </a:spcAft>
              <a:buNone/>
            </a:pPr>
            <a:endParaRPr lang="en-US" dirty="0">
              <a:latin typeface="Calibri" pitchFamily="34" charset="0"/>
            </a:endParaRPr>
          </a:p>
          <a:p>
            <a:pPr>
              <a:spcBef>
                <a:spcPts val="0"/>
              </a:spcBef>
            </a:pPr>
            <a:r>
              <a:rPr lang="en-US" sz="2800" dirty="0">
                <a:latin typeface="Calibri" pitchFamily="34" charset="0"/>
              </a:rPr>
              <a:t>The middle tier</a:t>
            </a:r>
          </a:p>
          <a:p>
            <a:pPr lvl="1"/>
            <a:r>
              <a:rPr lang="en-US" dirty="0">
                <a:latin typeface="Calibri" pitchFamily="34" charset="0"/>
              </a:rPr>
              <a:t>CGI, application servers, Servlets, </a:t>
            </a:r>
            <a:r>
              <a:rPr lang="en-US" dirty="0" err="1">
                <a:latin typeface="Calibri" pitchFamily="34" charset="0"/>
              </a:rPr>
              <a:t>JavaServer</a:t>
            </a:r>
            <a:r>
              <a:rPr lang="en-US" dirty="0">
                <a:latin typeface="Calibri" pitchFamily="34" charset="0"/>
              </a:rPr>
              <a:t> Pages (JSP), php, maintaining state (cookies)</a:t>
            </a:r>
          </a:p>
          <a:p>
            <a:pPr>
              <a:buFont typeface="Wingdings" pitchFamily="2" charset="2"/>
              <a:buNone/>
            </a:pPr>
            <a:endParaRPr lang="en-US" sz="2400" dirty="0"/>
          </a:p>
        </p:txBody>
      </p:sp>
      <p:sp>
        <p:nvSpPr>
          <p:cNvPr id="5" name="Rounded Rectangular Callout 6">
            <a:extLst>
              <a:ext uri="{FF2B5EF4-FFF2-40B4-BE49-F238E27FC236}">
                <a16:creationId xmlns:a16="http://schemas.microsoft.com/office/drawing/2014/main" id="{05AA62A7-C418-4DE3-AFEE-DACB65D75CAE}"/>
              </a:ext>
            </a:extLst>
          </p:cNvPr>
          <p:cNvSpPr/>
          <p:nvPr/>
        </p:nvSpPr>
        <p:spPr>
          <a:xfrm>
            <a:off x="542277" y="3634581"/>
            <a:ext cx="1524000" cy="781050"/>
          </a:xfrm>
          <a:prstGeom prst="wedgeRoundRectCallout">
            <a:avLst>
              <a:gd name="adj1" fmla="val 35889"/>
              <a:gd name="adj2" fmla="val -78541"/>
              <a:gd name="adj3" fmla="val 16667"/>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600"/>
              </a:lnSpc>
            </a:pPr>
            <a:r>
              <a:rPr lang="en-US" sz="2400" dirty="0"/>
              <a:t>Get input from user</a:t>
            </a:r>
          </a:p>
        </p:txBody>
      </p:sp>
      <p:sp>
        <p:nvSpPr>
          <p:cNvPr id="7" name="Rounded Rectangular Callout 6">
            <a:extLst>
              <a:ext uri="{FF2B5EF4-FFF2-40B4-BE49-F238E27FC236}">
                <a16:creationId xmlns:a16="http://schemas.microsoft.com/office/drawing/2014/main" id="{A50EB7B2-FBC0-46D0-8BBA-C5729F5CAFF4}"/>
              </a:ext>
            </a:extLst>
          </p:cNvPr>
          <p:cNvSpPr/>
          <p:nvPr/>
        </p:nvSpPr>
        <p:spPr>
          <a:xfrm>
            <a:off x="4914239" y="1093260"/>
            <a:ext cx="2445199" cy="781050"/>
          </a:xfrm>
          <a:prstGeom prst="wedgeRoundRectCallout">
            <a:avLst>
              <a:gd name="adj1" fmla="val -53861"/>
              <a:gd name="adj2" fmla="val 208820"/>
              <a:gd name="adj3" fmla="val 16667"/>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600"/>
              </a:lnSpc>
            </a:pPr>
            <a:r>
              <a:rPr lang="en-US" sz="2400" dirty="0"/>
              <a:t>Add functionality to Web page</a:t>
            </a:r>
          </a:p>
        </p:txBody>
      </p:sp>
      <p:sp>
        <p:nvSpPr>
          <p:cNvPr id="8" name="Rounded Rectangular Callout 6">
            <a:extLst>
              <a:ext uri="{FF2B5EF4-FFF2-40B4-BE49-F238E27FC236}">
                <a16:creationId xmlns:a16="http://schemas.microsoft.com/office/drawing/2014/main" id="{465E032A-D550-46A1-ABE9-600965D5EA74}"/>
              </a:ext>
            </a:extLst>
          </p:cNvPr>
          <p:cNvSpPr/>
          <p:nvPr/>
        </p:nvSpPr>
        <p:spPr>
          <a:xfrm>
            <a:off x="6527376" y="2093450"/>
            <a:ext cx="2368999" cy="781050"/>
          </a:xfrm>
          <a:prstGeom prst="wedgeRoundRectCallout">
            <a:avLst>
              <a:gd name="adj1" fmla="val -43992"/>
              <a:gd name="adj2" fmla="val 83232"/>
              <a:gd name="adj3" fmla="val 16667"/>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600"/>
              </a:lnSpc>
            </a:pPr>
            <a:r>
              <a:rPr lang="en-US" sz="2400" dirty="0"/>
              <a:t>Support different devices</a:t>
            </a:r>
          </a:p>
        </p:txBody>
      </p:sp>
      <p:sp>
        <p:nvSpPr>
          <p:cNvPr id="9" name="Rounded Rectangular Callout 6">
            <a:extLst>
              <a:ext uri="{FF2B5EF4-FFF2-40B4-BE49-F238E27FC236}">
                <a16:creationId xmlns:a16="http://schemas.microsoft.com/office/drawing/2014/main" id="{96AC17ED-F66E-4033-A870-88847C6DE397}"/>
              </a:ext>
            </a:extLst>
          </p:cNvPr>
          <p:cNvSpPr/>
          <p:nvPr/>
        </p:nvSpPr>
        <p:spPr>
          <a:xfrm>
            <a:off x="231999" y="5590525"/>
            <a:ext cx="1288601" cy="914400"/>
          </a:xfrm>
          <a:prstGeom prst="wedgeRoundRectCallout">
            <a:avLst>
              <a:gd name="adj1" fmla="val 68822"/>
              <a:gd name="adj2" fmla="val -53575"/>
              <a:gd name="adj3" fmla="val 16667"/>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100"/>
              </a:lnSpc>
            </a:pPr>
            <a:r>
              <a:rPr lang="en-US" sz="2000" dirty="0"/>
              <a:t>Generate dynamic content</a:t>
            </a:r>
          </a:p>
        </p:txBody>
      </p:sp>
      <p:sp>
        <p:nvSpPr>
          <p:cNvPr id="10" name="Rounded Rectangular Callout 6">
            <a:extLst>
              <a:ext uri="{FF2B5EF4-FFF2-40B4-BE49-F238E27FC236}">
                <a16:creationId xmlns:a16="http://schemas.microsoft.com/office/drawing/2014/main" id="{91A28091-50E3-4FA2-99F3-9FC8E35ED950}"/>
              </a:ext>
            </a:extLst>
          </p:cNvPr>
          <p:cNvSpPr/>
          <p:nvPr/>
        </p:nvSpPr>
        <p:spPr>
          <a:xfrm>
            <a:off x="3742677" y="3689627"/>
            <a:ext cx="2445200" cy="1219200"/>
          </a:xfrm>
          <a:prstGeom prst="wedgeRoundRectCallout">
            <a:avLst>
              <a:gd name="adj1" fmla="val 32499"/>
              <a:gd name="adj2" fmla="val 77095"/>
              <a:gd name="adj3" fmla="val 16667"/>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600"/>
              </a:lnSpc>
            </a:pPr>
            <a:r>
              <a:rPr lang="en-US" sz="2400" dirty="0"/>
              <a:t>Java code to generate dynamic content</a:t>
            </a:r>
          </a:p>
        </p:txBody>
      </p:sp>
      <p:sp>
        <p:nvSpPr>
          <p:cNvPr id="11" name="Rounded Rectangular Callout 6">
            <a:extLst>
              <a:ext uri="{FF2B5EF4-FFF2-40B4-BE49-F238E27FC236}">
                <a16:creationId xmlns:a16="http://schemas.microsoft.com/office/drawing/2014/main" id="{61AC6528-7EA4-41A4-BB28-DB5563A31B9F}"/>
              </a:ext>
            </a:extLst>
          </p:cNvPr>
          <p:cNvSpPr/>
          <p:nvPr/>
        </p:nvSpPr>
        <p:spPr>
          <a:xfrm>
            <a:off x="7004639" y="3484229"/>
            <a:ext cx="1651899" cy="1219200"/>
          </a:xfrm>
          <a:prstGeom prst="wedgeRoundRectCallout">
            <a:avLst>
              <a:gd name="adj1" fmla="val -35916"/>
              <a:gd name="adj2" fmla="val 89368"/>
              <a:gd name="adj3" fmla="val 16667"/>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600"/>
              </a:lnSpc>
            </a:pPr>
            <a:r>
              <a:rPr lang="en-US" sz="2400" dirty="0"/>
              <a:t>HTML with embedded Java code</a:t>
            </a:r>
          </a:p>
        </p:txBody>
      </p:sp>
      <p:sp>
        <p:nvSpPr>
          <p:cNvPr id="12" name="Rounded Rectangular Callout 6">
            <a:extLst>
              <a:ext uri="{FF2B5EF4-FFF2-40B4-BE49-F238E27FC236}">
                <a16:creationId xmlns:a16="http://schemas.microsoft.com/office/drawing/2014/main" id="{8A83C97C-A42B-493B-96DC-D6A18DF61273}"/>
              </a:ext>
            </a:extLst>
          </p:cNvPr>
          <p:cNvSpPr/>
          <p:nvPr/>
        </p:nvSpPr>
        <p:spPr>
          <a:xfrm>
            <a:off x="4191910" y="6011101"/>
            <a:ext cx="3170202" cy="781050"/>
          </a:xfrm>
          <a:prstGeom prst="wedgeRoundRectCallout">
            <a:avLst>
              <a:gd name="adj1" fmla="val -57627"/>
              <a:gd name="adj2" fmla="val -54063"/>
              <a:gd name="adj3" fmla="val 16667"/>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600"/>
              </a:lnSpc>
            </a:pPr>
            <a:r>
              <a:rPr lang="en-US" sz="2400" dirty="0"/>
              <a:t>HTML with embedded scripting language</a:t>
            </a:r>
          </a:p>
        </p:txBody>
      </p:sp>
    </p:spTree>
    <p:extLst>
      <p:ext uri="{BB962C8B-B14F-4D97-AF65-F5344CB8AC3E}">
        <p14:creationId xmlns:p14="http://schemas.microsoft.com/office/powerpoint/2010/main" val="126195925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green check mark in a square&#10;&#10;Description automatically generated">
            <a:extLst>
              <a:ext uri="{FF2B5EF4-FFF2-40B4-BE49-F238E27FC236}">
                <a16:creationId xmlns:a16="http://schemas.microsoft.com/office/drawing/2014/main" id="{2A22BF8F-9192-FAD2-F50F-1F2A39120C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4236" y="5641646"/>
            <a:ext cx="555239" cy="536121"/>
          </a:xfrm>
          <a:prstGeom prst="rect">
            <a:avLst/>
          </a:prstGeom>
        </p:spPr>
      </p:pic>
      <p:sp>
        <p:nvSpPr>
          <p:cNvPr id="2" name="Title 1">
            <a:extLst>
              <a:ext uri="{FF2B5EF4-FFF2-40B4-BE49-F238E27FC236}">
                <a16:creationId xmlns:a16="http://schemas.microsoft.com/office/drawing/2014/main" id="{BE6BAEE3-EA08-4916-BB68-A25AC5A05DDB}"/>
              </a:ext>
            </a:extLst>
          </p:cNvPr>
          <p:cNvSpPr>
            <a:spLocks noGrp="1"/>
          </p:cNvSpPr>
          <p:nvPr>
            <p:ph type="title"/>
          </p:nvPr>
        </p:nvSpPr>
        <p:spPr>
          <a:xfrm>
            <a:off x="97415" y="124491"/>
            <a:ext cx="2112385" cy="799603"/>
          </a:xfrm>
        </p:spPr>
        <p:txBody>
          <a:bodyPr>
            <a:normAutofit/>
          </a:bodyPr>
          <a:lstStyle/>
          <a:p>
            <a:pPr algn="r"/>
            <a:r>
              <a:rPr lang="en-US" dirty="0"/>
              <a:t>Options</a:t>
            </a:r>
          </a:p>
        </p:txBody>
      </p:sp>
      <p:sp>
        <p:nvSpPr>
          <p:cNvPr id="4" name="Flowchart: Decision 3">
            <a:extLst>
              <a:ext uri="{FF2B5EF4-FFF2-40B4-BE49-F238E27FC236}">
                <a16:creationId xmlns:a16="http://schemas.microsoft.com/office/drawing/2014/main" id="{4E509FB1-8181-41A7-801E-338D8284C3A4}"/>
              </a:ext>
            </a:extLst>
          </p:cNvPr>
          <p:cNvSpPr/>
          <p:nvPr/>
        </p:nvSpPr>
        <p:spPr>
          <a:xfrm>
            <a:off x="4892123" y="2491581"/>
            <a:ext cx="2438400" cy="1143000"/>
          </a:xfrm>
          <a:prstGeom prst="flowChartDecision">
            <a:avLst/>
          </a:prstGeom>
          <a:solidFill>
            <a:srgbClr val="FF3B3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2400" dirty="0"/>
              <a:t>JAVA?</a:t>
            </a:r>
          </a:p>
        </p:txBody>
      </p:sp>
      <p:sp>
        <p:nvSpPr>
          <p:cNvPr id="5" name="Flowchart: Decision 4">
            <a:extLst>
              <a:ext uri="{FF2B5EF4-FFF2-40B4-BE49-F238E27FC236}">
                <a16:creationId xmlns:a16="http://schemas.microsoft.com/office/drawing/2014/main" id="{828168E1-2EEC-45A2-B822-17DFECE962B1}"/>
              </a:ext>
            </a:extLst>
          </p:cNvPr>
          <p:cNvSpPr/>
          <p:nvPr/>
        </p:nvSpPr>
        <p:spPr>
          <a:xfrm>
            <a:off x="2758523" y="762000"/>
            <a:ext cx="2438400" cy="1143000"/>
          </a:xfrm>
          <a:prstGeom prst="flowChartDecision">
            <a:avLst/>
          </a:prstGeom>
          <a:solidFill>
            <a:srgbClr val="FF3B3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2600"/>
              </a:lnSpc>
            </a:pPr>
            <a:r>
              <a:rPr lang="en-US" sz="2400" dirty="0"/>
              <a:t>Webpage First?</a:t>
            </a:r>
          </a:p>
        </p:txBody>
      </p:sp>
      <p:sp>
        <p:nvSpPr>
          <p:cNvPr id="6" name="Rectangle 5">
            <a:extLst>
              <a:ext uri="{FF2B5EF4-FFF2-40B4-BE49-F238E27FC236}">
                <a16:creationId xmlns:a16="http://schemas.microsoft.com/office/drawing/2014/main" id="{22C22D85-F25D-45C4-A3BB-2358B9BDFDA2}"/>
              </a:ext>
            </a:extLst>
          </p:cNvPr>
          <p:cNvSpPr/>
          <p:nvPr/>
        </p:nvSpPr>
        <p:spPr>
          <a:xfrm>
            <a:off x="1310723" y="2339181"/>
            <a:ext cx="1981200" cy="1143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ts val="2600"/>
              </a:lnSpc>
            </a:pPr>
            <a:r>
              <a:rPr lang="en-US" sz="2400" dirty="0"/>
              <a:t>Servlets</a:t>
            </a:r>
          </a:p>
          <a:p>
            <a:pPr algn="ctr">
              <a:lnSpc>
                <a:spcPts val="2600"/>
              </a:lnSpc>
            </a:pPr>
            <a:r>
              <a:rPr lang="en-US" sz="2400" dirty="0"/>
              <a:t>(Application Server)</a:t>
            </a:r>
          </a:p>
        </p:txBody>
      </p:sp>
      <p:sp>
        <p:nvSpPr>
          <p:cNvPr id="7" name="Rectangle 6">
            <a:extLst>
              <a:ext uri="{FF2B5EF4-FFF2-40B4-BE49-F238E27FC236}">
                <a16:creationId xmlns:a16="http://schemas.microsoft.com/office/drawing/2014/main" id="{DE9ECC4D-0882-4E4C-90E0-448F2B89777B}"/>
              </a:ext>
            </a:extLst>
          </p:cNvPr>
          <p:cNvSpPr/>
          <p:nvPr/>
        </p:nvSpPr>
        <p:spPr>
          <a:xfrm>
            <a:off x="3081660" y="4118168"/>
            <a:ext cx="1981200" cy="1143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ts val="2600"/>
              </a:lnSpc>
            </a:pPr>
            <a:r>
              <a:rPr lang="en-US" sz="2400" dirty="0"/>
              <a:t>JSP</a:t>
            </a:r>
          </a:p>
          <a:p>
            <a:pPr algn="ctr">
              <a:lnSpc>
                <a:spcPts val="2600"/>
              </a:lnSpc>
            </a:pPr>
            <a:r>
              <a:rPr lang="en-US" sz="2400" dirty="0"/>
              <a:t>(Java Server Pages)</a:t>
            </a:r>
          </a:p>
        </p:txBody>
      </p:sp>
      <p:sp>
        <p:nvSpPr>
          <p:cNvPr id="8" name="Rectangle 7">
            <a:extLst>
              <a:ext uri="{FF2B5EF4-FFF2-40B4-BE49-F238E27FC236}">
                <a16:creationId xmlns:a16="http://schemas.microsoft.com/office/drawing/2014/main" id="{81C61643-55F0-4AE8-9DD1-7E37A2A6B7BF}"/>
              </a:ext>
            </a:extLst>
          </p:cNvPr>
          <p:cNvSpPr/>
          <p:nvPr/>
        </p:nvSpPr>
        <p:spPr>
          <a:xfrm>
            <a:off x="6873323" y="4244181"/>
            <a:ext cx="1981200" cy="1143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ts val="2600"/>
              </a:lnSpc>
            </a:pPr>
            <a:r>
              <a:rPr lang="en-US" sz="2400" dirty="0"/>
              <a:t>PHP</a:t>
            </a:r>
          </a:p>
          <a:p>
            <a:pPr algn="ctr">
              <a:lnSpc>
                <a:spcPts val="2600"/>
              </a:lnSpc>
            </a:pPr>
            <a:r>
              <a:rPr lang="en-US" sz="2400" dirty="0"/>
              <a:t>(Hypertext Processor)</a:t>
            </a:r>
          </a:p>
        </p:txBody>
      </p:sp>
      <p:cxnSp>
        <p:nvCxnSpPr>
          <p:cNvPr id="13" name="Connector: Elbow 12">
            <a:extLst>
              <a:ext uri="{FF2B5EF4-FFF2-40B4-BE49-F238E27FC236}">
                <a16:creationId xmlns:a16="http://schemas.microsoft.com/office/drawing/2014/main" id="{8F73C4FE-8782-4A2B-B40E-05200FABE303}"/>
              </a:ext>
            </a:extLst>
          </p:cNvPr>
          <p:cNvCxnSpPr>
            <a:stCxn id="5" idx="1"/>
          </p:cNvCxnSpPr>
          <p:nvPr/>
        </p:nvCxnSpPr>
        <p:spPr>
          <a:xfrm rot="10800000" flipV="1">
            <a:off x="2301323" y="1333499"/>
            <a:ext cx="457200" cy="1005681"/>
          </a:xfrm>
          <a:prstGeom prst="bentConnector2">
            <a:avLst/>
          </a:prstGeom>
          <a:ln w="76200">
            <a:tailEnd type="triangle"/>
          </a:ln>
        </p:spPr>
        <p:style>
          <a:lnRef idx="1">
            <a:schemeClr val="dk1"/>
          </a:lnRef>
          <a:fillRef idx="0">
            <a:schemeClr val="dk1"/>
          </a:fillRef>
          <a:effectRef idx="0">
            <a:schemeClr val="dk1"/>
          </a:effectRef>
          <a:fontRef idx="minor">
            <a:schemeClr val="tx1"/>
          </a:fontRef>
        </p:style>
      </p:cxnSp>
      <p:cxnSp>
        <p:nvCxnSpPr>
          <p:cNvPr id="15" name="Connector: Elbow 14">
            <a:extLst>
              <a:ext uri="{FF2B5EF4-FFF2-40B4-BE49-F238E27FC236}">
                <a16:creationId xmlns:a16="http://schemas.microsoft.com/office/drawing/2014/main" id="{829834E0-ECC5-485C-9505-A18613E1C5AE}"/>
              </a:ext>
            </a:extLst>
          </p:cNvPr>
          <p:cNvCxnSpPr>
            <a:stCxn id="5" idx="3"/>
          </p:cNvCxnSpPr>
          <p:nvPr/>
        </p:nvCxnSpPr>
        <p:spPr>
          <a:xfrm>
            <a:off x="5196923" y="1333500"/>
            <a:ext cx="914400" cy="1142999"/>
          </a:xfrm>
          <a:prstGeom prst="bentConnector2">
            <a:avLst/>
          </a:prstGeom>
          <a:ln w="76200">
            <a:tailEnd type="triangle"/>
          </a:ln>
        </p:spPr>
        <p:style>
          <a:lnRef idx="1">
            <a:schemeClr val="dk1"/>
          </a:lnRef>
          <a:fillRef idx="0">
            <a:schemeClr val="dk1"/>
          </a:fillRef>
          <a:effectRef idx="0">
            <a:schemeClr val="dk1"/>
          </a:effectRef>
          <a:fontRef idx="minor">
            <a:schemeClr val="tx1"/>
          </a:fontRef>
        </p:style>
      </p:cxnSp>
      <p:cxnSp>
        <p:nvCxnSpPr>
          <p:cNvPr id="16" name="Connector: Elbow 15">
            <a:extLst>
              <a:ext uri="{FF2B5EF4-FFF2-40B4-BE49-F238E27FC236}">
                <a16:creationId xmlns:a16="http://schemas.microsoft.com/office/drawing/2014/main" id="{917EE558-B194-41C7-A192-76A32B4E8014}"/>
              </a:ext>
            </a:extLst>
          </p:cNvPr>
          <p:cNvCxnSpPr>
            <a:cxnSpLocks/>
            <a:stCxn id="4" idx="1"/>
          </p:cNvCxnSpPr>
          <p:nvPr/>
        </p:nvCxnSpPr>
        <p:spPr>
          <a:xfrm rot="10800000" flipV="1">
            <a:off x="4072263" y="3063081"/>
            <a:ext cx="819861" cy="1045770"/>
          </a:xfrm>
          <a:prstGeom prst="bentConnector2">
            <a:avLst/>
          </a:prstGeom>
          <a:ln w="76200">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56F947D-9190-451F-AFE2-56EC6CA380F4}"/>
              </a:ext>
            </a:extLst>
          </p:cNvPr>
          <p:cNvSpPr txBox="1"/>
          <p:nvPr/>
        </p:nvSpPr>
        <p:spPr>
          <a:xfrm>
            <a:off x="1690239" y="948034"/>
            <a:ext cx="587020" cy="461665"/>
          </a:xfrm>
          <a:prstGeom prst="rect">
            <a:avLst/>
          </a:prstGeom>
          <a:noFill/>
        </p:spPr>
        <p:txBody>
          <a:bodyPr wrap="none" rtlCol="0">
            <a:spAutoFit/>
          </a:bodyPr>
          <a:lstStyle/>
          <a:p>
            <a:r>
              <a:rPr lang="en-US" sz="2400" dirty="0"/>
              <a:t>NO</a:t>
            </a:r>
          </a:p>
        </p:txBody>
      </p:sp>
      <p:sp>
        <p:nvSpPr>
          <p:cNvPr id="28" name="TextBox 27">
            <a:extLst>
              <a:ext uri="{FF2B5EF4-FFF2-40B4-BE49-F238E27FC236}">
                <a16:creationId xmlns:a16="http://schemas.microsoft.com/office/drawing/2014/main" id="{F15C9076-0E26-4E7E-9905-8A30B34D200D}"/>
              </a:ext>
            </a:extLst>
          </p:cNvPr>
          <p:cNvSpPr txBox="1"/>
          <p:nvPr/>
        </p:nvSpPr>
        <p:spPr>
          <a:xfrm>
            <a:off x="7457152" y="2582173"/>
            <a:ext cx="587020" cy="461665"/>
          </a:xfrm>
          <a:prstGeom prst="rect">
            <a:avLst/>
          </a:prstGeom>
          <a:noFill/>
        </p:spPr>
        <p:txBody>
          <a:bodyPr wrap="none" rtlCol="0">
            <a:spAutoFit/>
          </a:bodyPr>
          <a:lstStyle/>
          <a:p>
            <a:r>
              <a:rPr lang="en-US" sz="2400" dirty="0"/>
              <a:t>NO</a:t>
            </a:r>
          </a:p>
        </p:txBody>
      </p:sp>
      <p:sp>
        <p:nvSpPr>
          <p:cNvPr id="29" name="TextBox 28">
            <a:extLst>
              <a:ext uri="{FF2B5EF4-FFF2-40B4-BE49-F238E27FC236}">
                <a16:creationId xmlns:a16="http://schemas.microsoft.com/office/drawing/2014/main" id="{6ECCC3C1-784C-4D84-885D-3A287A1663D2}"/>
              </a:ext>
            </a:extLst>
          </p:cNvPr>
          <p:cNvSpPr txBox="1"/>
          <p:nvPr/>
        </p:nvSpPr>
        <p:spPr>
          <a:xfrm>
            <a:off x="4141412" y="2582174"/>
            <a:ext cx="624082" cy="461665"/>
          </a:xfrm>
          <a:prstGeom prst="rect">
            <a:avLst/>
          </a:prstGeom>
          <a:noFill/>
        </p:spPr>
        <p:txBody>
          <a:bodyPr wrap="none" rtlCol="0">
            <a:spAutoFit/>
          </a:bodyPr>
          <a:lstStyle/>
          <a:p>
            <a:r>
              <a:rPr lang="en-US" sz="2400" dirty="0"/>
              <a:t>YES</a:t>
            </a:r>
          </a:p>
        </p:txBody>
      </p:sp>
      <p:sp>
        <p:nvSpPr>
          <p:cNvPr id="30" name="TextBox 29">
            <a:extLst>
              <a:ext uri="{FF2B5EF4-FFF2-40B4-BE49-F238E27FC236}">
                <a16:creationId xmlns:a16="http://schemas.microsoft.com/office/drawing/2014/main" id="{93F2BAF7-7A5A-4FEC-B9CC-3B245FC3A220}"/>
              </a:ext>
            </a:extLst>
          </p:cNvPr>
          <p:cNvSpPr txBox="1"/>
          <p:nvPr/>
        </p:nvSpPr>
        <p:spPr>
          <a:xfrm>
            <a:off x="5678187" y="859467"/>
            <a:ext cx="624082" cy="461665"/>
          </a:xfrm>
          <a:prstGeom prst="rect">
            <a:avLst/>
          </a:prstGeom>
          <a:noFill/>
        </p:spPr>
        <p:txBody>
          <a:bodyPr wrap="none" rtlCol="0">
            <a:spAutoFit/>
          </a:bodyPr>
          <a:lstStyle/>
          <a:p>
            <a:r>
              <a:rPr lang="en-US" sz="2400" dirty="0"/>
              <a:t>YES</a:t>
            </a:r>
          </a:p>
        </p:txBody>
      </p:sp>
      <p:sp>
        <p:nvSpPr>
          <p:cNvPr id="31" name="Rounded Rectangular Callout 6">
            <a:extLst>
              <a:ext uri="{FF2B5EF4-FFF2-40B4-BE49-F238E27FC236}">
                <a16:creationId xmlns:a16="http://schemas.microsoft.com/office/drawing/2014/main" id="{68137A23-B251-4385-8C17-BA9498685693}"/>
              </a:ext>
            </a:extLst>
          </p:cNvPr>
          <p:cNvSpPr/>
          <p:nvPr/>
        </p:nvSpPr>
        <p:spPr>
          <a:xfrm>
            <a:off x="5425521" y="4422446"/>
            <a:ext cx="1345245" cy="1219200"/>
          </a:xfrm>
          <a:prstGeom prst="wedgeRoundRectCallout">
            <a:avLst>
              <a:gd name="adj1" fmla="val 70192"/>
              <a:gd name="adj2" fmla="val -26716"/>
              <a:gd name="adj3" fmla="val 16667"/>
            </a:avLst>
          </a:prstGeom>
          <a:solidFill>
            <a:schemeClr val="accent5">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100"/>
              </a:lnSpc>
            </a:pPr>
            <a:r>
              <a:rPr lang="en-US" dirty="0"/>
              <a:t>HTML with embedded scripting language</a:t>
            </a:r>
          </a:p>
        </p:txBody>
      </p:sp>
      <p:sp>
        <p:nvSpPr>
          <p:cNvPr id="32" name="Rounded Rectangular Callout 6">
            <a:extLst>
              <a:ext uri="{FF2B5EF4-FFF2-40B4-BE49-F238E27FC236}">
                <a16:creationId xmlns:a16="http://schemas.microsoft.com/office/drawing/2014/main" id="{913F0AB0-3DF7-498E-903A-EAE51E7A0274}"/>
              </a:ext>
            </a:extLst>
          </p:cNvPr>
          <p:cNvSpPr/>
          <p:nvPr/>
        </p:nvSpPr>
        <p:spPr>
          <a:xfrm>
            <a:off x="1084986" y="5015354"/>
            <a:ext cx="1651899" cy="1219200"/>
          </a:xfrm>
          <a:prstGeom prst="wedgeRoundRectCallout">
            <a:avLst>
              <a:gd name="adj1" fmla="val 87339"/>
              <a:gd name="adj2" fmla="val -50231"/>
              <a:gd name="adj3" fmla="val 16667"/>
            </a:avLst>
          </a:prstGeom>
          <a:solidFill>
            <a:schemeClr val="accent5">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600"/>
              </a:lnSpc>
            </a:pPr>
            <a:r>
              <a:rPr lang="en-US" sz="2400" dirty="0"/>
              <a:t>HTML with embedded Java code</a:t>
            </a:r>
          </a:p>
        </p:txBody>
      </p:sp>
      <p:sp>
        <p:nvSpPr>
          <p:cNvPr id="34" name="Rounded Rectangular Callout 6">
            <a:extLst>
              <a:ext uri="{FF2B5EF4-FFF2-40B4-BE49-F238E27FC236}">
                <a16:creationId xmlns:a16="http://schemas.microsoft.com/office/drawing/2014/main" id="{D4DC900F-24E1-44F3-AACB-44EF176120B9}"/>
              </a:ext>
            </a:extLst>
          </p:cNvPr>
          <p:cNvSpPr/>
          <p:nvPr/>
        </p:nvSpPr>
        <p:spPr>
          <a:xfrm>
            <a:off x="390054" y="1344132"/>
            <a:ext cx="1399033" cy="1219200"/>
          </a:xfrm>
          <a:prstGeom prst="wedgeRoundRectCallout">
            <a:avLst>
              <a:gd name="adj1" fmla="val 37413"/>
              <a:gd name="adj2" fmla="val 59614"/>
              <a:gd name="adj3" fmla="val 16667"/>
            </a:avLst>
          </a:prstGeom>
          <a:solidFill>
            <a:schemeClr val="accent5">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100"/>
              </a:lnSpc>
            </a:pPr>
            <a:r>
              <a:rPr lang="en-US" dirty="0"/>
              <a:t>Java code to generate dynamic content</a:t>
            </a:r>
          </a:p>
        </p:txBody>
      </p:sp>
      <p:cxnSp>
        <p:nvCxnSpPr>
          <p:cNvPr id="36" name="Connector: Elbow 35">
            <a:extLst>
              <a:ext uri="{FF2B5EF4-FFF2-40B4-BE49-F238E27FC236}">
                <a16:creationId xmlns:a16="http://schemas.microsoft.com/office/drawing/2014/main" id="{4997D76C-EF56-47A2-AF6C-9B5DC54521B5}"/>
              </a:ext>
            </a:extLst>
          </p:cNvPr>
          <p:cNvCxnSpPr>
            <a:cxnSpLocks/>
            <a:stCxn id="4" idx="3"/>
          </p:cNvCxnSpPr>
          <p:nvPr/>
        </p:nvCxnSpPr>
        <p:spPr>
          <a:xfrm>
            <a:off x="7330523" y="3063081"/>
            <a:ext cx="517655" cy="1158081"/>
          </a:xfrm>
          <a:prstGeom prst="bentConnector2">
            <a:avLst/>
          </a:prstGeom>
          <a:ln w="76200">
            <a:tailEnd type="triangle"/>
          </a:ln>
        </p:spPr>
        <p:style>
          <a:lnRef idx="1">
            <a:schemeClr val="dk1"/>
          </a:lnRef>
          <a:fillRef idx="0">
            <a:schemeClr val="dk1"/>
          </a:fillRef>
          <a:effectRef idx="0">
            <a:schemeClr val="dk1"/>
          </a:effectRef>
          <a:fontRef idx="minor">
            <a:schemeClr val="tx1"/>
          </a:fontRef>
        </p:style>
      </p:cxnSp>
      <p:grpSp>
        <p:nvGrpSpPr>
          <p:cNvPr id="17" name="Group 16">
            <a:extLst>
              <a:ext uri="{FF2B5EF4-FFF2-40B4-BE49-F238E27FC236}">
                <a16:creationId xmlns:a16="http://schemas.microsoft.com/office/drawing/2014/main" id="{F984295E-4CE8-C944-D01B-15D33A7960A1}"/>
              </a:ext>
            </a:extLst>
          </p:cNvPr>
          <p:cNvGrpSpPr/>
          <p:nvPr/>
        </p:nvGrpSpPr>
        <p:grpSpPr>
          <a:xfrm>
            <a:off x="1189990" y="3403407"/>
            <a:ext cx="1213532" cy="1197586"/>
            <a:chOff x="1189990" y="3403407"/>
            <a:chExt cx="1213532" cy="1197586"/>
          </a:xfrm>
        </p:grpSpPr>
        <p:sp>
          <p:nvSpPr>
            <p:cNvPr id="3" name="Flowchart: Magnetic Disk 2">
              <a:extLst>
                <a:ext uri="{FF2B5EF4-FFF2-40B4-BE49-F238E27FC236}">
                  <a16:creationId xmlns:a16="http://schemas.microsoft.com/office/drawing/2014/main" id="{B2035885-86FF-F7ED-FB9E-18F31D3847FC}"/>
                </a:ext>
              </a:extLst>
            </p:cNvPr>
            <p:cNvSpPr/>
            <p:nvPr/>
          </p:nvSpPr>
          <p:spPr>
            <a:xfrm>
              <a:off x="1321399" y="3988345"/>
              <a:ext cx="1082123" cy="612648"/>
            </a:xfrm>
            <a:prstGeom prst="flowChartMagneticDisk">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DBMS</a:t>
              </a:r>
            </a:p>
          </p:txBody>
        </p:sp>
        <p:sp>
          <p:nvSpPr>
            <p:cNvPr id="9" name="Arrow: Up-Down 8">
              <a:extLst>
                <a:ext uri="{FF2B5EF4-FFF2-40B4-BE49-F238E27FC236}">
                  <a16:creationId xmlns:a16="http://schemas.microsoft.com/office/drawing/2014/main" id="{B512A029-F01B-DB49-29E2-A17045B97A27}"/>
                </a:ext>
              </a:extLst>
            </p:cNvPr>
            <p:cNvSpPr/>
            <p:nvPr/>
          </p:nvSpPr>
          <p:spPr>
            <a:xfrm>
              <a:off x="1726890" y="3403407"/>
              <a:ext cx="271139" cy="663712"/>
            </a:xfrm>
            <a:prstGeom prst="upDown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D809D19-F5F8-4885-AF95-5BA91CB58EFF}"/>
                </a:ext>
              </a:extLst>
            </p:cNvPr>
            <p:cNvSpPr txBox="1"/>
            <p:nvPr/>
          </p:nvSpPr>
          <p:spPr>
            <a:xfrm>
              <a:off x="1189990" y="3573480"/>
              <a:ext cx="649537" cy="369332"/>
            </a:xfrm>
            <a:prstGeom prst="rect">
              <a:avLst/>
            </a:prstGeom>
            <a:noFill/>
          </p:spPr>
          <p:txBody>
            <a:bodyPr wrap="none" rtlCol="0">
              <a:spAutoFit/>
            </a:bodyPr>
            <a:lstStyle/>
            <a:p>
              <a:r>
                <a:rPr lang="en-US" dirty="0"/>
                <a:t>JDBC</a:t>
              </a:r>
            </a:p>
          </p:txBody>
        </p:sp>
      </p:grpSp>
      <p:grpSp>
        <p:nvGrpSpPr>
          <p:cNvPr id="20" name="Group 19">
            <a:extLst>
              <a:ext uri="{FF2B5EF4-FFF2-40B4-BE49-F238E27FC236}">
                <a16:creationId xmlns:a16="http://schemas.microsoft.com/office/drawing/2014/main" id="{7B0C2569-53EF-AED8-4C43-FB221EC74886}"/>
              </a:ext>
            </a:extLst>
          </p:cNvPr>
          <p:cNvGrpSpPr/>
          <p:nvPr/>
        </p:nvGrpSpPr>
        <p:grpSpPr>
          <a:xfrm>
            <a:off x="3875427" y="5139079"/>
            <a:ext cx="1213532" cy="1197586"/>
            <a:chOff x="1189990" y="3403407"/>
            <a:chExt cx="1213532" cy="1197586"/>
          </a:xfrm>
        </p:grpSpPr>
        <p:sp>
          <p:nvSpPr>
            <p:cNvPr id="21" name="Flowchart: Magnetic Disk 20">
              <a:extLst>
                <a:ext uri="{FF2B5EF4-FFF2-40B4-BE49-F238E27FC236}">
                  <a16:creationId xmlns:a16="http://schemas.microsoft.com/office/drawing/2014/main" id="{2D74390B-6260-FBCF-1B50-3AC392404CEF}"/>
                </a:ext>
              </a:extLst>
            </p:cNvPr>
            <p:cNvSpPr/>
            <p:nvPr/>
          </p:nvSpPr>
          <p:spPr>
            <a:xfrm>
              <a:off x="1321399" y="3988345"/>
              <a:ext cx="1082123" cy="612648"/>
            </a:xfrm>
            <a:prstGeom prst="flowChartMagneticDisk">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DBMS</a:t>
              </a:r>
            </a:p>
          </p:txBody>
        </p:sp>
        <p:sp>
          <p:nvSpPr>
            <p:cNvPr id="22" name="Arrow: Up-Down 21">
              <a:extLst>
                <a:ext uri="{FF2B5EF4-FFF2-40B4-BE49-F238E27FC236}">
                  <a16:creationId xmlns:a16="http://schemas.microsoft.com/office/drawing/2014/main" id="{7EEBF043-1ECE-118B-D61F-21D1E9AC71B8}"/>
                </a:ext>
              </a:extLst>
            </p:cNvPr>
            <p:cNvSpPr/>
            <p:nvPr/>
          </p:nvSpPr>
          <p:spPr>
            <a:xfrm>
              <a:off x="1726890" y="3403407"/>
              <a:ext cx="271139" cy="663712"/>
            </a:xfrm>
            <a:prstGeom prst="upDown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10DC196-7DED-2832-6544-9694D2C685F7}"/>
                </a:ext>
              </a:extLst>
            </p:cNvPr>
            <p:cNvSpPr txBox="1"/>
            <p:nvPr/>
          </p:nvSpPr>
          <p:spPr>
            <a:xfrm>
              <a:off x="1189990" y="3573480"/>
              <a:ext cx="649537" cy="369332"/>
            </a:xfrm>
            <a:prstGeom prst="rect">
              <a:avLst/>
            </a:prstGeom>
            <a:noFill/>
          </p:spPr>
          <p:txBody>
            <a:bodyPr wrap="none" rtlCol="0">
              <a:spAutoFit/>
            </a:bodyPr>
            <a:lstStyle/>
            <a:p>
              <a:r>
                <a:rPr lang="en-US" dirty="0"/>
                <a:t>JDBC</a:t>
              </a:r>
            </a:p>
          </p:txBody>
        </p:sp>
      </p:grpSp>
      <p:grpSp>
        <p:nvGrpSpPr>
          <p:cNvPr id="25" name="Group 24">
            <a:extLst>
              <a:ext uri="{FF2B5EF4-FFF2-40B4-BE49-F238E27FC236}">
                <a16:creationId xmlns:a16="http://schemas.microsoft.com/office/drawing/2014/main" id="{6509F6DB-9139-F1F4-30FD-6FC05CFC4833}"/>
              </a:ext>
            </a:extLst>
          </p:cNvPr>
          <p:cNvGrpSpPr/>
          <p:nvPr/>
        </p:nvGrpSpPr>
        <p:grpSpPr>
          <a:xfrm>
            <a:off x="7260780" y="5289614"/>
            <a:ext cx="1194164" cy="1197586"/>
            <a:chOff x="1209358" y="3403407"/>
            <a:chExt cx="1194164" cy="1197586"/>
          </a:xfrm>
        </p:grpSpPr>
        <p:sp>
          <p:nvSpPr>
            <p:cNvPr id="26" name="Flowchart: Magnetic Disk 25">
              <a:extLst>
                <a:ext uri="{FF2B5EF4-FFF2-40B4-BE49-F238E27FC236}">
                  <a16:creationId xmlns:a16="http://schemas.microsoft.com/office/drawing/2014/main" id="{77400628-5CE4-0F4C-7973-04004B624CD9}"/>
                </a:ext>
              </a:extLst>
            </p:cNvPr>
            <p:cNvSpPr/>
            <p:nvPr/>
          </p:nvSpPr>
          <p:spPr>
            <a:xfrm>
              <a:off x="1321399" y="3988345"/>
              <a:ext cx="1082123" cy="612648"/>
            </a:xfrm>
            <a:prstGeom prst="flowChartMagneticDisk">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DBMS</a:t>
              </a:r>
            </a:p>
          </p:txBody>
        </p:sp>
        <p:sp>
          <p:nvSpPr>
            <p:cNvPr id="33" name="Arrow: Up-Down 32">
              <a:extLst>
                <a:ext uri="{FF2B5EF4-FFF2-40B4-BE49-F238E27FC236}">
                  <a16:creationId xmlns:a16="http://schemas.microsoft.com/office/drawing/2014/main" id="{A4BB5869-82AF-91DC-F6B2-155CF067F1E4}"/>
                </a:ext>
              </a:extLst>
            </p:cNvPr>
            <p:cNvSpPr/>
            <p:nvPr/>
          </p:nvSpPr>
          <p:spPr>
            <a:xfrm>
              <a:off x="1726890" y="3403407"/>
              <a:ext cx="271139" cy="663712"/>
            </a:xfrm>
            <a:prstGeom prst="upDown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6BDC3E9D-EBAE-9AA1-AA6E-7B7B789E5651}"/>
                </a:ext>
              </a:extLst>
            </p:cNvPr>
            <p:cNvSpPr txBox="1"/>
            <p:nvPr/>
          </p:nvSpPr>
          <p:spPr>
            <a:xfrm>
              <a:off x="1209358" y="3547252"/>
              <a:ext cx="598241" cy="369332"/>
            </a:xfrm>
            <a:prstGeom prst="rect">
              <a:avLst/>
            </a:prstGeom>
            <a:noFill/>
          </p:spPr>
          <p:txBody>
            <a:bodyPr wrap="none" rtlCol="0">
              <a:spAutoFit/>
            </a:bodyPr>
            <a:lstStyle/>
            <a:p>
              <a:r>
                <a:rPr lang="en-US" dirty="0"/>
                <a:t>PDO</a:t>
              </a:r>
            </a:p>
          </p:txBody>
        </p:sp>
      </p:grpSp>
      <p:pic>
        <p:nvPicPr>
          <p:cNvPr id="12" name="Picture 11" descr="A green check mark in a square&#10;&#10;Description automatically generated">
            <a:extLst>
              <a:ext uri="{FF2B5EF4-FFF2-40B4-BE49-F238E27FC236}">
                <a16:creationId xmlns:a16="http://schemas.microsoft.com/office/drawing/2014/main" id="{5D57502D-0569-95A6-8D6E-449D7DEDF4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4537" y="925559"/>
            <a:ext cx="555239" cy="536121"/>
          </a:xfrm>
          <a:prstGeom prst="rect">
            <a:avLst/>
          </a:prstGeom>
        </p:spPr>
      </p:pic>
      <p:pic>
        <p:nvPicPr>
          <p:cNvPr id="14" name="Picture 13" descr="A green check mark in a square&#10;&#10;Description automatically generated">
            <a:extLst>
              <a:ext uri="{FF2B5EF4-FFF2-40B4-BE49-F238E27FC236}">
                <a16:creationId xmlns:a16="http://schemas.microsoft.com/office/drawing/2014/main" id="{54831ED0-1348-972C-F3D9-9DD9405319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2909" y="2715296"/>
            <a:ext cx="555239" cy="536121"/>
          </a:xfrm>
          <a:prstGeom prst="rect">
            <a:avLst/>
          </a:prstGeom>
        </p:spPr>
      </p:pic>
      <p:grpSp>
        <p:nvGrpSpPr>
          <p:cNvPr id="37" name="Group 36">
            <a:extLst>
              <a:ext uri="{FF2B5EF4-FFF2-40B4-BE49-F238E27FC236}">
                <a16:creationId xmlns:a16="http://schemas.microsoft.com/office/drawing/2014/main" id="{69215175-C0B5-A341-395F-B313EAB81B71}"/>
              </a:ext>
            </a:extLst>
          </p:cNvPr>
          <p:cNvGrpSpPr/>
          <p:nvPr/>
        </p:nvGrpSpPr>
        <p:grpSpPr>
          <a:xfrm>
            <a:off x="7170525" y="824290"/>
            <a:ext cx="1803826" cy="1247783"/>
            <a:chOff x="7195423" y="323346"/>
            <a:chExt cx="1803826" cy="1247783"/>
          </a:xfrm>
        </p:grpSpPr>
        <p:pic>
          <p:nvPicPr>
            <p:cNvPr id="19" name="Picture 18" descr="A green check mark in a square&#10;&#10;Description automatically generated">
              <a:extLst>
                <a:ext uri="{FF2B5EF4-FFF2-40B4-BE49-F238E27FC236}">
                  <a16:creationId xmlns:a16="http://schemas.microsoft.com/office/drawing/2014/main" id="{C5CC6782-0273-041C-2D55-8CE07DB9F5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5423" y="323346"/>
              <a:ext cx="555239" cy="536121"/>
            </a:xfrm>
            <a:prstGeom prst="rect">
              <a:avLst/>
            </a:prstGeom>
          </p:spPr>
        </p:pic>
        <p:sp>
          <p:nvSpPr>
            <p:cNvPr id="24" name="TextBox 23">
              <a:extLst>
                <a:ext uri="{FF2B5EF4-FFF2-40B4-BE49-F238E27FC236}">
                  <a16:creationId xmlns:a16="http://schemas.microsoft.com/office/drawing/2014/main" id="{689C15E0-C469-9EC7-07F8-C7197B4FE795}"/>
                </a:ext>
              </a:extLst>
            </p:cNvPr>
            <p:cNvSpPr txBox="1"/>
            <p:nvPr/>
          </p:nvSpPr>
          <p:spPr>
            <a:xfrm>
              <a:off x="7692930" y="370800"/>
              <a:ext cx="1306319" cy="1200329"/>
            </a:xfrm>
            <a:prstGeom prst="rect">
              <a:avLst/>
            </a:prstGeom>
            <a:noFill/>
          </p:spPr>
          <p:txBody>
            <a:bodyPr wrap="square" rtlCol="0">
              <a:spAutoFit/>
            </a:bodyPr>
            <a:lstStyle/>
            <a:p>
              <a:r>
                <a:rPr lang="en-US" sz="2400" dirty="0"/>
                <a:t>Option for the project</a:t>
              </a:r>
            </a:p>
          </p:txBody>
        </p:sp>
      </p:grpSp>
    </p:spTree>
    <p:extLst>
      <p:ext uri="{BB962C8B-B14F-4D97-AF65-F5344CB8AC3E}">
        <p14:creationId xmlns:p14="http://schemas.microsoft.com/office/powerpoint/2010/main" val="1412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heckerboard(across)">
                                      <p:cBhvr>
                                        <p:cTn id="7" dur="500"/>
                                        <p:tgtEl>
                                          <p:spTgt spid="3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1615"/>
          </a:xfrm>
        </p:spPr>
        <p:txBody>
          <a:bodyPr/>
          <a:lstStyle/>
          <a:p>
            <a:r>
              <a:rPr lang="en-US" dirty="0"/>
              <a:t>Option for Class Project</a:t>
            </a:r>
          </a:p>
        </p:txBody>
      </p:sp>
      <p:sp>
        <p:nvSpPr>
          <p:cNvPr id="4" name="Flowchart: Card 3">
            <a:extLst>
              <a:ext uri="{FF2B5EF4-FFF2-40B4-BE49-F238E27FC236}">
                <a16:creationId xmlns:a16="http://schemas.microsoft.com/office/drawing/2014/main" id="{10777CFA-F6D9-47FF-8184-2CD4AE62D5FE}"/>
              </a:ext>
            </a:extLst>
          </p:cNvPr>
          <p:cNvSpPr/>
          <p:nvPr/>
        </p:nvSpPr>
        <p:spPr>
          <a:xfrm>
            <a:off x="357155" y="1620722"/>
            <a:ext cx="2662643" cy="4501287"/>
          </a:xfrm>
          <a:prstGeom prst="flowChartPunchedCard">
            <a:avLst/>
          </a:prstGeom>
          <a:solidFill>
            <a:schemeClr val="accent6">
              <a:lumMod val="20000"/>
              <a:lumOff val="80000"/>
            </a:schemeClr>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3673B9B-83D4-4CF0-995C-9BCD39059987}"/>
              </a:ext>
            </a:extLst>
          </p:cNvPr>
          <p:cNvGrpSpPr/>
          <p:nvPr/>
        </p:nvGrpSpPr>
        <p:grpSpPr>
          <a:xfrm>
            <a:off x="6556375" y="3235550"/>
            <a:ext cx="2587625" cy="2587626"/>
            <a:chOff x="6556375" y="3486809"/>
            <a:chExt cx="2587625" cy="2587626"/>
          </a:xfrm>
        </p:grpSpPr>
        <p:pic>
          <p:nvPicPr>
            <p:cNvPr id="1028" name="Picture 4" descr="Image result for database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75" y="3486809"/>
              <a:ext cx="2587625" cy="25876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840135" y="4365123"/>
              <a:ext cx="2020104" cy="830997"/>
            </a:xfrm>
            <a:prstGeom prst="rect">
              <a:avLst/>
            </a:prstGeom>
            <a:noFill/>
          </p:spPr>
          <p:txBody>
            <a:bodyPr wrap="none" lIns="91440" tIns="45720" rIns="91440" bIns="45720">
              <a:spAutoFit/>
            </a:bodyPr>
            <a:lstStyle/>
            <a:p>
              <a:pPr algn="ctr"/>
              <a:r>
                <a:rPr lang="en-US" sz="4800" b="1" cap="none" spc="50" dirty="0">
                  <a:ln w="0"/>
                  <a:solidFill>
                    <a:schemeClr val="bg2"/>
                  </a:solidFill>
                  <a:effectLst>
                    <a:innerShdw blurRad="63500" dist="50800" dir="13500000">
                      <a:srgbClr val="000000">
                        <a:alpha val="50000"/>
                      </a:srgbClr>
                    </a:innerShdw>
                  </a:effectLst>
                </a:rPr>
                <a:t>MySQL</a:t>
              </a:r>
            </a:p>
          </p:txBody>
        </p:sp>
      </p:grpSp>
      <p:sp>
        <p:nvSpPr>
          <p:cNvPr id="7" name="Rectangle 6"/>
          <p:cNvSpPr/>
          <p:nvPr/>
        </p:nvSpPr>
        <p:spPr>
          <a:xfrm>
            <a:off x="502732" y="2558886"/>
            <a:ext cx="2334468" cy="1894946"/>
          </a:xfrm>
          <a:prstGeom prst="rect">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&lt;FORM&gt;</a:t>
            </a:r>
          </a:p>
          <a:p>
            <a:endParaRPr lang="en-US" dirty="0">
              <a:solidFill>
                <a:schemeClr val="tx1"/>
              </a:solidFill>
            </a:endParaRPr>
          </a:p>
          <a:p>
            <a:r>
              <a:rPr lang="en-US" dirty="0">
                <a:solidFill>
                  <a:schemeClr val="tx1"/>
                </a:solidFill>
              </a:rPr>
              <a:t>&lt;input type=“number”        </a:t>
            </a:r>
          </a:p>
          <a:p>
            <a:r>
              <a:rPr lang="en-US" dirty="0">
                <a:solidFill>
                  <a:schemeClr val="tx1"/>
                </a:solidFill>
              </a:rPr>
              <a:t>           name=var&gt;</a:t>
            </a:r>
          </a:p>
          <a:p>
            <a:r>
              <a:rPr lang="en-US" dirty="0">
                <a:solidFill>
                  <a:schemeClr val="tx1"/>
                </a:solidFill>
              </a:rPr>
              <a:t>…</a:t>
            </a:r>
          </a:p>
          <a:p>
            <a:r>
              <a:rPr lang="en-US" dirty="0">
                <a:solidFill>
                  <a:schemeClr val="tx1"/>
                </a:solidFill>
              </a:rPr>
              <a:t>&lt;\FORM&gt;</a:t>
            </a:r>
          </a:p>
        </p:txBody>
      </p:sp>
      <p:sp>
        <p:nvSpPr>
          <p:cNvPr id="10" name="Rectangle 9"/>
          <p:cNvSpPr/>
          <p:nvPr/>
        </p:nvSpPr>
        <p:spPr>
          <a:xfrm>
            <a:off x="502732" y="4759550"/>
            <a:ext cx="2334468" cy="1206098"/>
          </a:xfrm>
          <a:prstGeom prst="rect">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&lt;SCRIPT&gt;</a:t>
            </a:r>
          </a:p>
          <a:p>
            <a:endParaRPr lang="en-US" dirty="0">
              <a:solidFill>
                <a:schemeClr val="tx1"/>
              </a:solidFill>
            </a:endParaRPr>
          </a:p>
          <a:p>
            <a:endParaRPr lang="en-US" dirty="0">
              <a:solidFill>
                <a:schemeClr val="tx1"/>
              </a:solidFill>
            </a:endParaRPr>
          </a:p>
          <a:p>
            <a:r>
              <a:rPr lang="en-US" dirty="0">
                <a:solidFill>
                  <a:schemeClr val="tx1"/>
                </a:solidFill>
              </a:rPr>
              <a:t>&lt;\SCRIPT&gt;</a:t>
            </a:r>
          </a:p>
        </p:txBody>
      </p:sp>
      <p:sp>
        <p:nvSpPr>
          <p:cNvPr id="8" name="TextBox 7"/>
          <p:cNvSpPr txBox="1"/>
          <p:nvPr/>
        </p:nvSpPr>
        <p:spPr>
          <a:xfrm>
            <a:off x="1001429" y="5207330"/>
            <a:ext cx="1374094" cy="369332"/>
          </a:xfrm>
          <a:prstGeom prst="rect">
            <a:avLst/>
          </a:prstGeom>
          <a:noFill/>
        </p:spPr>
        <p:txBody>
          <a:bodyPr wrap="none" rtlCol="0">
            <a:spAutoFit/>
          </a:bodyPr>
          <a:lstStyle/>
          <a:p>
            <a:r>
              <a:rPr lang="en-US" dirty="0">
                <a:latin typeface="Comic Sans MS" panose="030F0702030302020204" pitchFamily="66" charset="0"/>
              </a:rPr>
              <a:t>JavaScript</a:t>
            </a:r>
          </a:p>
        </p:txBody>
      </p:sp>
      <p:grpSp>
        <p:nvGrpSpPr>
          <p:cNvPr id="9" name="Group 8"/>
          <p:cNvGrpSpPr/>
          <p:nvPr/>
        </p:nvGrpSpPr>
        <p:grpSpPr>
          <a:xfrm>
            <a:off x="3486060" y="1620721"/>
            <a:ext cx="2401956" cy="4501287"/>
            <a:chOff x="3797124" y="1814172"/>
            <a:chExt cx="2401956" cy="4501287"/>
          </a:xfrm>
        </p:grpSpPr>
        <p:sp>
          <p:nvSpPr>
            <p:cNvPr id="5" name="Flowchart: Card 4">
              <a:extLst>
                <a:ext uri="{FF2B5EF4-FFF2-40B4-BE49-F238E27FC236}">
                  <a16:creationId xmlns:a16="http://schemas.microsoft.com/office/drawing/2014/main" id="{AD1774B3-1993-4D72-9672-B678233B40D1}"/>
                </a:ext>
              </a:extLst>
            </p:cNvPr>
            <p:cNvSpPr/>
            <p:nvPr/>
          </p:nvSpPr>
          <p:spPr>
            <a:xfrm>
              <a:off x="3797124" y="1814172"/>
              <a:ext cx="2401956" cy="4501287"/>
            </a:xfrm>
            <a:prstGeom prst="flowChartPunchedCard">
              <a:avLst/>
            </a:prstGeom>
            <a:solidFill>
              <a:schemeClr val="accent2">
                <a:lumMod val="60000"/>
                <a:lumOff val="40000"/>
              </a:schemeClr>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77724" y="2752337"/>
              <a:ext cx="2209800" cy="3422391"/>
            </a:xfrm>
            <a:prstGeom prst="rect">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a:p>
              <a:r>
                <a:rPr lang="en-US" dirty="0">
                  <a:solidFill>
                    <a:schemeClr val="tx1"/>
                  </a:solidFill>
                </a:rPr>
                <a:t>&lt;html&gt;</a:t>
              </a:r>
            </a:p>
            <a:p>
              <a:r>
                <a:rPr lang="en-US" dirty="0">
                  <a:solidFill>
                    <a:schemeClr val="tx1"/>
                  </a:solidFill>
                </a:rPr>
                <a:t>&lt;body&gt;</a:t>
              </a:r>
            </a:p>
            <a:p>
              <a:endParaRPr lang="en-US" dirty="0">
                <a:solidFill>
                  <a:schemeClr val="tx1"/>
                </a:solidFill>
              </a:endParaRPr>
            </a:p>
            <a:p>
              <a:r>
                <a:rPr lang="en-US" dirty="0">
                  <a:solidFill>
                    <a:schemeClr val="tx1"/>
                  </a:solidFill>
                </a:rPr>
                <a:t>&lt;?php</a:t>
              </a:r>
            </a:p>
            <a:p>
              <a:r>
                <a:rPr lang="en-US" dirty="0">
                  <a:solidFill>
                    <a:schemeClr val="tx1"/>
                  </a:solidFill>
                </a:rPr>
                <a:t>$_GET[‘var’];</a:t>
              </a:r>
            </a:p>
            <a:p>
              <a:r>
                <a:rPr lang="en-US" dirty="0">
                  <a:solidFill>
                    <a:schemeClr val="tx1"/>
                  </a:solidFill>
                </a:rPr>
                <a:t>?&gt;</a:t>
              </a:r>
            </a:p>
            <a:p>
              <a:endParaRPr lang="en-US" dirty="0">
                <a:solidFill>
                  <a:schemeClr val="tx1"/>
                </a:solidFill>
              </a:endParaRPr>
            </a:p>
            <a:p>
              <a:endParaRPr lang="en-US" dirty="0">
                <a:solidFill>
                  <a:schemeClr val="tx1"/>
                </a:solidFill>
              </a:endParaRPr>
            </a:p>
            <a:p>
              <a:r>
                <a:rPr lang="en-US" dirty="0">
                  <a:solidFill>
                    <a:schemeClr val="tx1"/>
                  </a:solidFill>
                </a:rPr>
                <a:t>…</a:t>
              </a:r>
            </a:p>
            <a:p>
              <a:endParaRPr lang="en-US" dirty="0">
                <a:solidFill>
                  <a:schemeClr val="tx1"/>
                </a:solidFill>
              </a:endParaRPr>
            </a:p>
            <a:p>
              <a:r>
                <a:rPr lang="en-US" dirty="0">
                  <a:solidFill>
                    <a:schemeClr val="tx1"/>
                  </a:solidFill>
                </a:rPr>
                <a:t>&lt;/body&gt;</a:t>
              </a:r>
            </a:p>
            <a:p>
              <a:r>
                <a:rPr lang="en-US" dirty="0">
                  <a:solidFill>
                    <a:schemeClr val="tx1"/>
                  </a:solidFill>
                </a:rPr>
                <a:t>&lt;/html&gt;</a:t>
              </a:r>
            </a:p>
            <a:p>
              <a:endParaRPr lang="en-US" dirty="0">
                <a:solidFill>
                  <a:schemeClr val="tx1"/>
                </a:solidFill>
              </a:endParaRPr>
            </a:p>
          </p:txBody>
        </p:sp>
        <p:sp>
          <p:nvSpPr>
            <p:cNvPr id="14" name="TextBox 13"/>
            <p:cNvSpPr txBox="1"/>
            <p:nvPr/>
          </p:nvSpPr>
          <p:spPr>
            <a:xfrm>
              <a:off x="3887862" y="4587233"/>
              <a:ext cx="2220480" cy="353943"/>
            </a:xfrm>
            <a:prstGeom prst="rect">
              <a:avLst/>
            </a:prstGeom>
            <a:noFill/>
          </p:spPr>
          <p:txBody>
            <a:bodyPr wrap="none" rtlCol="0">
              <a:spAutoFit/>
            </a:bodyPr>
            <a:lstStyle/>
            <a:p>
              <a:r>
                <a:rPr lang="en-US" sz="1700" dirty="0">
                  <a:latin typeface="Comic Sans MS" panose="030F0702030302020204" pitchFamily="66" charset="0"/>
                </a:rPr>
                <a:t>Prepared statement</a:t>
              </a:r>
            </a:p>
          </p:txBody>
        </p:sp>
      </p:grpSp>
      <p:sp>
        <p:nvSpPr>
          <p:cNvPr id="11" name="Curved Down Arrow 10"/>
          <p:cNvSpPr/>
          <p:nvPr/>
        </p:nvSpPr>
        <p:spPr>
          <a:xfrm>
            <a:off x="5538970" y="3936398"/>
            <a:ext cx="1748028" cy="470549"/>
          </a:xfrm>
          <a:prstGeom prst="curvedDownArrow">
            <a:avLst/>
          </a:prstGeom>
          <a:solidFill>
            <a:srgbClr val="18F8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Down Arrow 16"/>
          <p:cNvSpPr/>
          <p:nvPr/>
        </p:nvSpPr>
        <p:spPr>
          <a:xfrm rot="10800000">
            <a:off x="5458198" y="4716787"/>
            <a:ext cx="1748028" cy="470549"/>
          </a:xfrm>
          <a:prstGeom prst="curvedDownArrow">
            <a:avLst/>
          </a:prstGeom>
          <a:solidFill>
            <a:srgbClr val="18F8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6144178" y="3626558"/>
            <a:ext cx="543739" cy="369332"/>
          </a:xfrm>
          <a:prstGeom prst="rect">
            <a:avLst/>
          </a:prstGeom>
          <a:noFill/>
        </p:spPr>
        <p:txBody>
          <a:bodyPr wrap="none" rtlCol="0">
            <a:spAutoFit/>
          </a:bodyPr>
          <a:lstStyle/>
          <a:p>
            <a:r>
              <a:rPr lang="en-US" dirty="0"/>
              <a:t>SQL</a:t>
            </a:r>
          </a:p>
        </p:txBody>
      </p:sp>
      <p:sp>
        <p:nvSpPr>
          <p:cNvPr id="19" name="TextBox 18"/>
          <p:cNvSpPr txBox="1"/>
          <p:nvPr/>
        </p:nvSpPr>
        <p:spPr>
          <a:xfrm>
            <a:off x="5879313" y="5158965"/>
            <a:ext cx="1059457" cy="369332"/>
          </a:xfrm>
          <a:prstGeom prst="rect">
            <a:avLst/>
          </a:prstGeom>
          <a:noFill/>
        </p:spPr>
        <p:txBody>
          <a:bodyPr wrap="none" rtlCol="0">
            <a:spAutoFit/>
          </a:bodyPr>
          <a:lstStyle/>
          <a:p>
            <a:r>
              <a:rPr lang="en-US" dirty="0" err="1"/>
              <a:t>ResultSet</a:t>
            </a:r>
            <a:endParaRPr lang="en-US" dirty="0"/>
          </a:p>
        </p:txBody>
      </p:sp>
      <p:sp>
        <p:nvSpPr>
          <p:cNvPr id="16" name="TextBox 15"/>
          <p:cNvSpPr txBox="1"/>
          <p:nvPr/>
        </p:nvSpPr>
        <p:spPr>
          <a:xfrm>
            <a:off x="907201" y="6101159"/>
            <a:ext cx="2240678" cy="400110"/>
          </a:xfrm>
          <a:prstGeom prst="rect">
            <a:avLst/>
          </a:prstGeom>
          <a:noFill/>
        </p:spPr>
        <p:txBody>
          <a:bodyPr wrap="none" rtlCol="0">
            <a:spAutoFit/>
          </a:bodyPr>
          <a:lstStyle/>
          <a:p>
            <a:r>
              <a:rPr lang="en-US" sz="2000" dirty="0">
                <a:solidFill>
                  <a:srgbClr val="7030A0"/>
                </a:solidFill>
              </a:rPr>
              <a:t>Get input from user</a:t>
            </a:r>
          </a:p>
        </p:txBody>
      </p:sp>
      <p:sp>
        <p:nvSpPr>
          <p:cNvPr id="21" name="TextBox 20"/>
          <p:cNvSpPr txBox="1"/>
          <p:nvPr/>
        </p:nvSpPr>
        <p:spPr>
          <a:xfrm>
            <a:off x="4230575" y="6096000"/>
            <a:ext cx="1765548" cy="400110"/>
          </a:xfrm>
          <a:prstGeom prst="rect">
            <a:avLst/>
          </a:prstGeom>
          <a:noFill/>
        </p:spPr>
        <p:txBody>
          <a:bodyPr wrap="none" rtlCol="0">
            <a:spAutoFit/>
          </a:bodyPr>
          <a:lstStyle/>
          <a:p>
            <a:r>
              <a:rPr lang="en-US" sz="2000" dirty="0">
                <a:solidFill>
                  <a:srgbClr val="7030A0"/>
                </a:solidFill>
              </a:rPr>
              <a:t>Provide service</a:t>
            </a:r>
          </a:p>
        </p:txBody>
      </p:sp>
      <p:sp>
        <p:nvSpPr>
          <p:cNvPr id="20" name="Arrow: Curved Up 19">
            <a:extLst>
              <a:ext uri="{FF2B5EF4-FFF2-40B4-BE49-F238E27FC236}">
                <a16:creationId xmlns:a16="http://schemas.microsoft.com/office/drawing/2014/main" id="{54A2F9D1-4793-4D4C-9A92-8EC77409EE5A}"/>
              </a:ext>
            </a:extLst>
          </p:cNvPr>
          <p:cNvSpPr/>
          <p:nvPr/>
        </p:nvSpPr>
        <p:spPr>
          <a:xfrm rot="273246">
            <a:off x="1847328" y="3850323"/>
            <a:ext cx="2765141" cy="579789"/>
          </a:xfrm>
          <a:prstGeom prst="curved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71FD6659-976E-4759-BFF0-1B121BA397FF}"/>
              </a:ext>
            </a:extLst>
          </p:cNvPr>
          <p:cNvSpPr txBox="1"/>
          <p:nvPr/>
        </p:nvSpPr>
        <p:spPr>
          <a:xfrm>
            <a:off x="7140569" y="1380906"/>
            <a:ext cx="1419235" cy="1513684"/>
          </a:xfrm>
          <a:prstGeom prst="rect">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pPr>
              <a:lnSpc>
                <a:spcPts val="2200"/>
              </a:lnSpc>
            </a:pPr>
            <a:r>
              <a:rPr lang="en-US" sz="2400" dirty="0">
                <a:solidFill>
                  <a:srgbClr val="FFC000"/>
                </a:solidFill>
              </a:rPr>
              <a:t>HTML</a:t>
            </a:r>
          </a:p>
          <a:p>
            <a:pPr>
              <a:lnSpc>
                <a:spcPts val="2200"/>
              </a:lnSpc>
            </a:pPr>
            <a:r>
              <a:rPr lang="en-US" sz="2400" dirty="0">
                <a:solidFill>
                  <a:srgbClr val="FFC000"/>
                </a:solidFill>
              </a:rPr>
              <a:t>FORM</a:t>
            </a:r>
          </a:p>
          <a:p>
            <a:pPr>
              <a:lnSpc>
                <a:spcPts val="2200"/>
              </a:lnSpc>
            </a:pPr>
            <a:r>
              <a:rPr lang="en-US" sz="2400" dirty="0">
                <a:solidFill>
                  <a:srgbClr val="FFC000"/>
                </a:solidFill>
              </a:rPr>
              <a:t>JavaScript</a:t>
            </a:r>
          </a:p>
          <a:p>
            <a:pPr>
              <a:lnSpc>
                <a:spcPts val="2200"/>
              </a:lnSpc>
            </a:pPr>
            <a:r>
              <a:rPr lang="en-US" sz="2400" dirty="0">
                <a:solidFill>
                  <a:srgbClr val="FFC000"/>
                </a:solidFill>
              </a:rPr>
              <a:t>PHP</a:t>
            </a:r>
          </a:p>
          <a:p>
            <a:pPr>
              <a:lnSpc>
                <a:spcPts val="2200"/>
              </a:lnSpc>
            </a:pPr>
            <a:r>
              <a:rPr lang="en-US" sz="2400" dirty="0">
                <a:solidFill>
                  <a:srgbClr val="FFC000"/>
                </a:solidFill>
              </a:rPr>
              <a:t>MySQL</a:t>
            </a:r>
            <a:endParaRPr lang="en-US" dirty="0">
              <a:solidFill>
                <a:srgbClr val="FFC000"/>
              </a:solidFill>
            </a:endParaRPr>
          </a:p>
        </p:txBody>
      </p:sp>
    </p:spTree>
    <p:extLst>
      <p:ext uri="{BB962C8B-B14F-4D97-AF65-F5344CB8AC3E}">
        <p14:creationId xmlns:p14="http://schemas.microsoft.com/office/powerpoint/2010/main" val="21551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20"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eamwork free clipart">
            <a:extLst>
              <a:ext uri="{FF2B5EF4-FFF2-40B4-BE49-F238E27FC236}">
                <a16:creationId xmlns:a16="http://schemas.microsoft.com/office/drawing/2014/main" id="{5BB6334C-8B9B-4EB6-BE37-9AA2D31DDB41}"/>
              </a:ext>
            </a:extLst>
          </p:cNvPr>
          <p:cNvPicPr>
            <a:picLocks noChangeAspect="1" noChangeArrowheads="1"/>
          </p:cNvPicPr>
          <p:nvPr/>
        </p:nvPicPr>
        <p:blipFill>
          <a:blip r:embed="rId2">
            <a:alphaModFix amt="34000"/>
            <a:extLst>
              <a:ext uri="{28A0092B-C50C-407E-A947-70E740481C1C}">
                <a14:useLocalDpi xmlns:a14="http://schemas.microsoft.com/office/drawing/2010/main" val="0"/>
              </a:ext>
            </a:extLst>
          </a:blip>
          <a:srcRect/>
          <a:stretch>
            <a:fillRect/>
          </a:stretch>
        </p:blipFill>
        <p:spPr bwMode="auto">
          <a:xfrm>
            <a:off x="3340820" y="1215111"/>
            <a:ext cx="5574580" cy="427128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76300" y="1066800"/>
            <a:ext cx="7391400" cy="3505200"/>
          </a:xfrm>
        </p:spPr>
        <p:txBody>
          <a:bodyPr>
            <a:noAutofit/>
          </a:bodyPr>
          <a:lstStyle/>
          <a:p>
            <a:pPr>
              <a:spcAft>
                <a:spcPts val="1200"/>
              </a:spcAft>
            </a:pPr>
            <a:r>
              <a:rPr lang="en-US" sz="2800" dirty="0"/>
              <a:t>Teamwork:  Design the Web pages for the application together (hand drawing)</a:t>
            </a:r>
          </a:p>
          <a:p>
            <a:pPr>
              <a:spcAft>
                <a:spcPts val="1200"/>
              </a:spcAft>
            </a:pPr>
            <a:r>
              <a:rPr lang="en-US" sz="2800" dirty="0"/>
              <a:t>Each team member sets up MySQL (with the relational tables) and the software development environment</a:t>
            </a:r>
          </a:p>
          <a:p>
            <a:pPr>
              <a:spcAft>
                <a:spcPts val="1200"/>
              </a:spcAft>
            </a:pPr>
            <a:r>
              <a:rPr lang="en-US" sz="2800" dirty="0"/>
              <a:t>Implementation of the Web pages is divided evenly among the team members</a:t>
            </a:r>
          </a:p>
          <a:p>
            <a:pPr>
              <a:spcAft>
                <a:spcPts val="1200"/>
              </a:spcAft>
            </a:pPr>
            <a:r>
              <a:rPr lang="en-US" sz="2800" dirty="0"/>
              <a:t>Teamwork:  Test the system and prepare the demo.  Each member demo his/her Web pages</a:t>
            </a:r>
          </a:p>
          <a:p>
            <a:pPr>
              <a:spcAft>
                <a:spcPts val="1200"/>
              </a:spcAft>
            </a:pPr>
            <a:r>
              <a:rPr lang="en-US" sz="2800" dirty="0"/>
              <a:t>Teamwork:  Prepare the design document</a:t>
            </a:r>
          </a:p>
        </p:txBody>
      </p:sp>
      <p:sp>
        <p:nvSpPr>
          <p:cNvPr id="2" name="Title 1"/>
          <p:cNvSpPr>
            <a:spLocks noGrp="1"/>
          </p:cNvSpPr>
          <p:nvPr>
            <p:ph type="title"/>
          </p:nvPr>
        </p:nvSpPr>
        <p:spPr>
          <a:xfrm>
            <a:off x="457200" y="49173"/>
            <a:ext cx="8229600" cy="914400"/>
          </a:xfrm>
        </p:spPr>
        <p:txBody>
          <a:bodyPr>
            <a:normAutofit fontScale="90000"/>
          </a:bodyPr>
          <a:lstStyle/>
          <a:p>
            <a:r>
              <a:rPr lang="en-US" sz="6600" dirty="0"/>
              <a:t>Project:  Teamwork</a:t>
            </a:r>
          </a:p>
        </p:txBody>
      </p:sp>
    </p:spTree>
    <p:extLst>
      <p:ext uri="{BB962C8B-B14F-4D97-AF65-F5344CB8AC3E}">
        <p14:creationId xmlns:p14="http://schemas.microsoft.com/office/powerpoint/2010/main" val="381275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137621"/>
            <a:ext cx="4038600" cy="6032739"/>
          </a:xfrm>
          <a:prstGeom prst="rect">
            <a:avLst/>
          </a:prstGeom>
        </p:spPr>
      </p:pic>
      <p:sp>
        <p:nvSpPr>
          <p:cNvPr id="4098" name="Rectangle 2"/>
          <p:cNvSpPr>
            <a:spLocks noGrp="1" noChangeArrowheads="1"/>
          </p:cNvSpPr>
          <p:nvPr>
            <p:ph type="title"/>
          </p:nvPr>
        </p:nvSpPr>
        <p:spPr>
          <a:xfrm>
            <a:off x="257478" y="137622"/>
            <a:ext cx="4847922" cy="1406852"/>
          </a:xfrm>
        </p:spPr>
        <p:txBody>
          <a:bodyPr>
            <a:normAutofit/>
          </a:bodyPr>
          <a:lstStyle/>
          <a:p>
            <a:pPr>
              <a:lnSpc>
                <a:spcPts val="4500"/>
              </a:lnSpc>
            </a:pPr>
            <a:r>
              <a:rPr lang="en-US" dirty="0"/>
              <a:t>Uniform Resource Identifier (URI)</a:t>
            </a:r>
          </a:p>
        </p:txBody>
      </p:sp>
      <p:sp>
        <p:nvSpPr>
          <p:cNvPr id="4099" name="Rectangle 3"/>
          <p:cNvSpPr>
            <a:spLocks noGrp="1" noChangeArrowheads="1"/>
          </p:cNvSpPr>
          <p:nvPr>
            <p:ph type="body" idx="1"/>
          </p:nvPr>
        </p:nvSpPr>
        <p:spPr>
          <a:xfrm>
            <a:off x="257478" y="1792600"/>
            <a:ext cx="8229600" cy="5257800"/>
          </a:xfrm>
        </p:spPr>
        <p:txBody>
          <a:bodyPr>
            <a:normAutofit fontScale="92500" lnSpcReduction="10000"/>
          </a:bodyPr>
          <a:lstStyle/>
          <a:p>
            <a:pPr>
              <a:lnSpc>
                <a:spcPts val="3600"/>
              </a:lnSpc>
            </a:pPr>
            <a:r>
              <a:rPr lang="en-US" sz="3800" dirty="0">
                <a:latin typeface="Calibri" pitchFamily="34" charset="0"/>
              </a:rPr>
              <a:t>Uniform naming scheme</a:t>
            </a:r>
          </a:p>
          <a:p>
            <a:pPr marL="346075" indent="0">
              <a:lnSpc>
                <a:spcPts val="3600"/>
              </a:lnSpc>
              <a:spcBef>
                <a:spcPts val="0"/>
              </a:spcBef>
              <a:buNone/>
            </a:pPr>
            <a:r>
              <a:rPr lang="en-US" sz="3800" dirty="0">
                <a:latin typeface="Calibri" pitchFamily="34" charset="0"/>
              </a:rPr>
              <a:t>to identify </a:t>
            </a:r>
            <a:r>
              <a:rPr lang="en-US" sz="3800" i="1" dirty="0">
                <a:latin typeface="Calibri" pitchFamily="34" charset="0"/>
              </a:rPr>
              <a:t>resources</a:t>
            </a:r>
            <a:r>
              <a:rPr lang="en-US" sz="3800" dirty="0">
                <a:latin typeface="Calibri" pitchFamily="34" charset="0"/>
              </a:rPr>
              <a:t> on </a:t>
            </a:r>
          </a:p>
          <a:p>
            <a:pPr marL="346075" indent="0">
              <a:lnSpc>
                <a:spcPts val="3600"/>
              </a:lnSpc>
              <a:spcBef>
                <a:spcPts val="0"/>
              </a:spcBef>
              <a:buNone/>
            </a:pPr>
            <a:r>
              <a:rPr lang="en-US" sz="3800" dirty="0">
                <a:latin typeface="Calibri" pitchFamily="34" charset="0"/>
              </a:rPr>
              <a:t>the Internet</a:t>
            </a:r>
          </a:p>
          <a:p>
            <a:pPr>
              <a:spcBef>
                <a:spcPts val="1200"/>
              </a:spcBef>
            </a:pPr>
            <a:r>
              <a:rPr lang="en-US" sz="3800" i="1" dirty="0">
                <a:latin typeface="Calibri" pitchFamily="34" charset="0"/>
              </a:rPr>
              <a:t>A resource can be anything:</a:t>
            </a:r>
          </a:p>
          <a:p>
            <a:pPr lvl="1"/>
            <a:r>
              <a:rPr lang="en-US" sz="3300" i="1" dirty="0">
                <a:latin typeface="Calibri" pitchFamily="34" charset="0"/>
              </a:rPr>
              <a:t>Index.html</a:t>
            </a:r>
          </a:p>
          <a:p>
            <a:pPr lvl="1"/>
            <a:r>
              <a:rPr lang="en-US" sz="3300" i="1" dirty="0">
                <a:latin typeface="Calibri" pitchFamily="34" charset="0"/>
              </a:rPr>
              <a:t>mysong.mp3</a:t>
            </a:r>
          </a:p>
          <a:p>
            <a:pPr lvl="1">
              <a:spcAft>
                <a:spcPts val="600"/>
              </a:spcAft>
            </a:pPr>
            <a:r>
              <a:rPr lang="en-US" sz="3300" i="1" dirty="0">
                <a:latin typeface="Calibri" pitchFamily="34" charset="0"/>
              </a:rPr>
              <a:t>picture.jpg</a:t>
            </a:r>
          </a:p>
          <a:p>
            <a:pPr>
              <a:spcBef>
                <a:spcPts val="1200"/>
              </a:spcBef>
            </a:pPr>
            <a:r>
              <a:rPr lang="en-US" sz="3800" i="1" dirty="0">
                <a:latin typeface="Calibri" pitchFamily="34" charset="0"/>
              </a:rPr>
              <a:t>Example URIs:</a:t>
            </a:r>
          </a:p>
          <a:p>
            <a:pPr algn="ctr">
              <a:spcBef>
                <a:spcPts val="1200"/>
              </a:spcBef>
              <a:buNone/>
            </a:pPr>
            <a:r>
              <a:rPr lang="en-US" sz="2800" dirty="0">
                <a:latin typeface="Calibri" pitchFamily="34" charset="0"/>
              </a:rPr>
              <a:t>http://www.acmmm.org/2014/organizing_cmte.html</a:t>
            </a:r>
          </a:p>
          <a:p>
            <a:pPr algn="ctr">
              <a:buFont typeface="Wingdings" pitchFamily="2" charset="2"/>
              <a:buNone/>
            </a:pPr>
            <a:r>
              <a:rPr lang="en-US" sz="2400" dirty="0">
                <a:latin typeface="Calibri" pitchFamily="34" charset="0"/>
              </a:rPr>
              <a:t>	</a:t>
            </a:r>
          </a:p>
          <a:p>
            <a:pPr>
              <a:buFont typeface="Wingdings" pitchFamily="2" charset="2"/>
              <a:buNone/>
            </a:pPr>
            <a:endParaRPr lang="en-US" sz="2400" dirty="0"/>
          </a:p>
        </p:txBody>
      </p:sp>
      <p:sp>
        <p:nvSpPr>
          <p:cNvPr id="3" name="Right Arrow 2"/>
          <p:cNvSpPr/>
          <p:nvPr/>
        </p:nvSpPr>
        <p:spPr>
          <a:xfrm rot="18762480">
            <a:off x="3917518" y="5087239"/>
            <a:ext cx="2346185" cy="282920"/>
          </a:xfrm>
          <a:prstGeom prst="rightArrow">
            <a:avLst/>
          </a:prstGeo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957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1000"/>
                                        <p:tgtEl>
                                          <p:spTgt spid="4099">
                                            <p:txEl>
                                              <p:pRg st="0" end="0"/>
                                            </p:txEl>
                                          </p:spTgt>
                                        </p:tgtEl>
                                      </p:cBhvr>
                                    </p:animEffect>
                                    <p:anim calcmode="lin" valueType="num">
                                      <p:cBhvr>
                                        <p:cTn id="8"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1000"/>
                                        <p:tgtEl>
                                          <p:spTgt spid="4099">
                                            <p:txEl>
                                              <p:pRg st="1" end="1"/>
                                            </p:txEl>
                                          </p:spTgt>
                                        </p:tgtEl>
                                      </p:cBhvr>
                                    </p:animEffect>
                                    <p:anim calcmode="lin" valueType="num">
                                      <p:cBhvr>
                                        <p:cTn id="13"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09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1000"/>
                                        <p:tgtEl>
                                          <p:spTgt spid="4099">
                                            <p:txEl>
                                              <p:pRg st="2" end="2"/>
                                            </p:txEl>
                                          </p:spTgt>
                                        </p:tgtEl>
                                      </p:cBhvr>
                                    </p:animEffect>
                                    <p:anim calcmode="lin" valueType="num">
                                      <p:cBhvr>
                                        <p:cTn id="18"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0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099">
                                            <p:txEl>
                                              <p:pRg st="3" end="3"/>
                                            </p:txEl>
                                          </p:spTgt>
                                        </p:tgtEl>
                                        <p:attrNameLst>
                                          <p:attrName>style.visibility</p:attrName>
                                        </p:attrNameLst>
                                      </p:cBhvr>
                                      <p:to>
                                        <p:strVal val="visible"/>
                                      </p:to>
                                    </p:set>
                                    <p:animEffect transition="in" filter="fade">
                                      <p:cBhvr>
                                        <p:cTn id="24" dur="1000"/>
                                        <p:tgtEl>
                                          <p:spTgt spid="4099">
                                            <p:txEl>
                                              <p:pRg st="3" end="3"/>
                                            </p:txEl>
                                          </p:spTgt>
                                        </p:tgtEl>
                                      </p:cBhvr>
                                    </p:animEffect>
                                    <p:anim calcmode="lin" valueType="num">
                                      <p:cBhvr>
                                        <p:cTn id="25" dur="10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099">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099">
                                            <p:txEl>
                                              <p:pRg st="4" end="4"/>
                                            </p:txEl>
                                          </p:spTgt>
                                        </p:tgtEl>
                                        <p:attrNameLst>
                                          <p:attrName>style.visibility</p:attrName>
                                        </p:attrNameLst>
                                      </p:cBhvr>
                                      <p:to>
                                        <p:strVal val="visible"/>
                                      </p:to>
                                    </p:set>
                                    <p:animEffect transition="in" filter="fade">
                                      <p:cBhvr>
                                        <p:cTn id="29" dur="1000"/>
                                        <p:tgtEl>
                                          <p:spTgt spid="4099">
                                            <p:txEl>
                                              <p:pRg st="4" end="4"/>
                                            </p:txEl>
                                          </p:spTgt>
                                        </p:tgtEl>
                                      </p:cBhvr>
                                    </p:animEffect>
                                    <p:anim calcmode="lin" valueType="num">
                                      <p:cBhvr>
                                        <p:cTn id="30" dur="1000" fill="hold"/>
                                        <p:tgtEl>
                                          <p:spTgt spid="4099">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099">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099">
                                            <p:txEl>
                                              <p:pRg st="5" end="5"/>
                                            </p:txEl>
                                          </p:spTgt>
                                        </p:tgtEl>
                                        <p:attrNameLst>
                                          <p:attrName>style.visibility</p:attrName>
                                        </p:attrNameLst>
                                      </p:cBhvr>
                                      <p:to>
                                        <p:strVal val="visible"/>
                                      </p:to>
                                    </p:set>
                                    <p:animEffect transition="in" filter="fade">
                                      <p:cBhvr>
                                        <p:cTn id="34" dur="1000"/>
                                        <p:tgtEl>
                                          <p:spTgt spid="4099">
                                            <p:txEl>
                                              <p:pRg st="5" end="5"/>
                                            </p:txEl>
                                          </p:spTgt>
                                        </p:tgtEl>
                                      </p:cBhvr>
                                    </p:animEffect>
                                    <p:anim calcmode="lin" valueType="num">
                                      <p:cBhvr>
                                        <p:cTn id="35" dur="1000" fill="hold"/>
                                        <p:tgtEl>
                                          <p:spTgt spid="4099">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099">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099">
                                            <p:txEl>
                                              <p:pRg st="6" end="6"/>
                                            </p:txEl>
                                          </p:spTgt>
                                        </p:tgtEl>
                                        <p:attrNameLst>
                                          <p:attrName>style.visibility</p:attrName>
                                        </p:attrNameLst>
                                      </p:cBhvr>
                                      <p:to>
                                        <p:strVal val="visible"/>
                                      </p:to>
                                    </p:set>
                                    <p:animEffect transition="in" filter="fade">
                                      <p:cBhvr>
                                        <p:cTn id="39" dur="1000"/>
                                        <p:tgtEl>
                                          <p:spTgt spid="4099">
                                            <p:txEl>
                                              <p:pRg st="6" end="6"/>
                                            </p:txEl>
                                          </p:spTgt>
                                        </p:tgtEl>
                                      </p:cBhvr>
                                    </p:animEffect>
                                    <p:anim calcmode="lin" valueType="num">
                                      <p:cBhvr>
                                        <p:cTn id="40" dur="1000" fill="hold"/>
                                        <p:tgtEl>
                                          <p:spTgt spid="4099">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4099">
                                            <p:txEl>
                                              <p:pRg st="6" end="6"/>
                                            </p:txEl>
                                          </p:spTgt>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42" presetClass="entr" presetSubtype="0" fill="hold" nodeType="afterEffect">
                                  <p:stCondLst>
                                    <p:cond delay="0"/>
                                  </p:stCondLst>
                                  <p:childTnLst>
                                    <p:set>
                                      <p:cBhvr>
                                        <p:cTn id="44" dur="1" fill="hold">
                                          <p:stCondLst>
                                            <p:cond delay="0"/>
                                          </p:stCondLst>
                                        </p:cTn>
                                        <p:tgtEl>
                                          <p:spTgt spid="4099">
                                            <p:txEl>
                                              <p:pRg st="7" end="7"/>
                                            </p:txEl>
                                          </p:spTgt>
                                        </p:tgtEl>
                                        <p:attrNameLst>
                                          <p:attrName>style.visibility</p:attrName>
                                        </p:attrNameLst>
                                      </p:cBhvr>
                                      <p:to>
                                        <p:strVal val="visible"/>
                                      </p:to>
                                    </p:set>
                                    <p:animEffect transition="in" filter="fade">
                                      <p:cBhvr>
                                        <p:cTn id="45" dur="1000"/>
                                        <p:tgtEl>
                                          <p:spTgt spid="4099">
                                            <p:txEl>
                                              <p:pRg st="7" end="7"/>
                                            </p:txEl>
                                          </p:spTgt>
                                        </p:tgtEl>
                                      </p:cBhvr>
                                    </p:animEffect>
                                    <p:anim calcmode="lin" valueType="num">
                                      <p:cBhvr>
                                        <p:cTn id="46" dur="1000" fill="hold"/>
                                        <p:tgtEl>
                                          <p:spTgt spid="4099">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4099">
                                            <p:txEl>
                                              <p:pRg st="7" end="7"/>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4099">
                                            <p:txEl>
                                              <p:pRg st="8" end="8"/>
                                            </p:txEl>
                                          </p:spTgt>
                                        </p:tgtEl>
                                        <p:attrNameLst>
                                          <p:attrName>style.visibility</p:attrName>
                                        </p:attrNameLst>
                                      </p:cBhvr>
                                      <p:to>
                                        <p:strVal val="visible"/>
                                      </p:to>
                                    </p:set>
                                    <p:animEffect transition="in" filter="fade">
                                      <p:cBhvr>
                                        <p:cTn id="50" dur="1000"/>
                                        <p:tgtEl>
                                          <p:spTgt spid="4099">
                                            <p:txEl>
                                              <p:pRg st="8" end="8"/>
                                            </p:txEl>
                                          </p:spTgt>
                                        </p:tgtEl>
                                      </p:cBhvr>
                                    </p:animEffect>
                                    <p:anim calcmode="lin" valueType="num">
                                      <p:cBhvr>
                                        <p:cTn id="51" dur="1000" fill="hold"/>
                                        <p:tgtEl>
                                          <p:spTgt spid="4099">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4099">
                                            <p:txEl>
                                              <p:pRg st="8" end="8"/>
                                            </p:txEl>
                                          </p:spTgt>
                                        </p:tgtEl>
                                        <p:attrNameLst>
                                          <p:attrName>ppt_y</p:attrName>
                                        </p:attrNameLst>
                                      </p:cBhvr>
                                      <p:tavLst>
                                        <p:tav tm="0">
                                          <p:val>
                                            <p:strVal val="#ppt_y+.1"/>
                                          </p:val>
                                        </p:tav>
                                        <p:tav tm="100000">
                                          <p:val>
                                            <p:strVal val="#ppt_y"/>
                                          </p:val>
                                        </p:tav>
                                      </p:tavLst>
                                    </p:anim>
                                  </p:childTnLst>
                                </p:cTn>
                              </p:par>
                            </p:childTnLst>
                          </p:cTn>
                        </p:par>
                        <p:par>
                          <p:cTn id="53" fill="hold">
                            <p:stCondLst>
                              <p:cond delay="2000"/>
                            </p:stCondLst>
                            <p:childTnLst>
                              <p:par>
                                <p:cTn id="54" presetID="9" presetClass="entr" presetSubtype="0" fill="hold"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dissolve">
                                      <p:cBhvr>
                                        <p:cTn id="56" dur="500"/>
                                        <p:tgtEl>
                                          <p:spTgt spid="2"/>
                                        </p:tgtEl>
                                      </p:cBhvr>
                                    </p:animEffect>
                                  </p:childTnLst>
                                </p:cTn>
                              </p:par>
                            </p:childTnLst>
                          </p:cTn>
                        </p:par>
                        <p:par>
                          <p:cTn id="57" fill="hold">
                            <p:stCondLst>
                              <p:cond delay="2500"/>
                            </p:stCondLst>
                            <p:childTnLst>
                              <p:par>
                                <p:cTn id="58" presetID="22" presetClass="entr" presetSubtype="4" fill="hold" grpId="0" nodeType="after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wipe(down)">
                                      <p:cBhvr>
                                        <p:cTn id="6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t>Structure of URIs</a:t>
            </a:r>
          </a:p>
        </p:txBody>
      </p:sp>
      <p:sp>
        <p:nvSpPr>
          <p:cNvPr id="145411" name="Rectangle 3"/>
          <p:cNvSpPr>
            <a:spLocks noGrp="1" noChangeArrowheads="1"/>
          </p:cNvSpPr>
          <p:nvPr>
            <p:ph type="body" idx="1"/>
          </p:nvPr>
        </p:nvSpPr>
        <p:spPr>
          <a:xfrm>
            <a:off x="304800" y="2362200"/>
            <a:ext cx="8458200" cy="4419600"/>
          </a:xfrm>
        </p:spPr>
        <p:txBody>
          <a:bodyPr>
            <a:normAutofit lnSpcReduction="10000"/>
          </a:bodyPr>
          <a:lstStyle/>
          <a:p>
            <a:pPr>
              <a:defRPr/>
            </a:pPr>
            <a:r>
              <a:rPr lang="en-US" dirty="0">
                <a:latin typeface="Calibri" pitchFamily="34" charset="0"/>
              </a:rPr>
              <a:t>URI has three parts:</a:t>
            </a:r>
          </a:p>
          <a:p>
            <a:pPr marL="893763" lvl="1" indent="-436563">
              <a:buFont typeface="+mj-lt"/>
              <a:buAutoNum type="arabicPeriod"/>
              <a:defRPr/>
            </a:pPr>
            <a:r>
              <a:rPr lang="en-US" dirty="0">
                <a:latin typeface="Calibri" pitchFamily="34" charset="0"/>
              </a:rPr>
              <a:t>Name of the protocol used to access the resource  (</a:t>
            </a:r>
            <a:r>
              <a:rPr lang="en-US" dirty="0">
                <a:solidFill>
                  <a:srgbClr val="C00000"/>
                </a:solidFill>
                <a:latin typeface="Calibri" pitchFamily="34" charset="0"/>
              </a:rPr>
              <a:t>http</a:t>
            </a:r>
            <a:r>
              <a:rPr lang="en-US" dirty="0">
                <a:latin typeface="Calibri" pitchFamily="34" charset="0"/>
              </a:rPr>
              <a:t>)</a:t>
            </a:r>
          </a:p>
          <a:p>
            <a:pPr marL="893763" lvl="1" indent="-436563">
              <a:buFont typeface="+mj-lt"/>
              <a:buAutoNum type="arabicPeriod"/>
              <a:defRPr/>
            </a:pPr>
            <a:r>
              <a:rPr lang="en-US" dirty="0">
                <a:latin typeface="Calibri" pitchFamily="34" charset="0"/>
              </a:rPr>
              <a:t>Name of the host computer  </a:t>
            </a:r>
            <a:r>
              <a:rPr lang="en-US" dirty="0">
                <a:solidFill>
                  <a:srgbClr val="0070C0"/>
                </a:solidFill>
                <a:latin typeface="Calibri" pitchFamily="34" charset="0"/>
              </a:rPr>
              <a:t>(</a:t>
            </a:r>
            <a:r>
              <a:rPr lang="en-US" dirty="0" err="1">
                <a:solidFill>
                  <a:srgbClr val="0070C0"/>
                </a:solidFill>
                <a:latin typeface="Calibri" pitchFamily="34" charset="0"/>
              </a:rPr>
              <a:t>www.cs.ucf.edu</a:t>
            </a:r>
            <a:r>
              <a:rPr lang="en-US" dirty="0">
                <a:solidFill>
                  <a:srgbClr val="0070C0"/>
                </a:solidFill>
                <a:latin typeface="Calibri" pitchFamily="34" charset="0"/>
              </a:rPr>
              <a:t>)</a:t>
            </a:r>
            <a:r>
              <a:rPr lang="en-US" dirty="0">
                <a:latin typeface="Calibri" pitchFamily="34" charset="0"/>
              </a:rPr>
              <a:t>  </a:t>
            </a:r>
            <a:endParaRPr lang="en-US" dirty="0">
              <a:solidFill>
                <a:schemeClr val="accent4">
                  <a:lumMod val="90000"/>
                  <a:lumOff val="10000"/>
                </a:schemeClr>
              </a:solidFill>
              <a:latin typeface="Calibri" pitchFamily="34" charset="0"/>
            </a:endParaRPr>
          </a:p>
          <a:p>
            <a:pPr marL="893763" lvl="1" indent="-436563">
              <a:spcAft>
                <a:spcPts val="900"/>
              </a:spcAft>
              <a:buFont typeface="+mj-lt"/>
              <a:buAutoNum type="arabicPeriod"/>
              <a:defRPr/>
            </a:pPr>
            <a:r>
              <a:rPr lang="en-US" dirty="0">
                <a:latin typeface="Calibri" pitchFamily="34" charset="0"/>
              </a:rPr>
              <a:t>Name of the resource  (</a:t>
            </a:r>
            <a:r>
              <a:rPr lang="en-US" dirty="0">
                <a:solidFill>
                  <a:schemeClr val="accent6">
                    <a:lumMod val="75000"/>
                  </a:schemeClr>
                </a:solidFill>
                <a:latin typeface="Calibri" pitchFamily="34" charset="0"/>
              </a:rPr>
              <a:t>~</a:t>
            </a:r>
            <a:r>
              <a:rPr lang="en-US" dirty="0" err="1">
                <a:solidFill>
                  <a:schemeClr val="accent6">
                    <a:lumMod val="75000"/>
                  </a:schemeClr>
                </a:solidFill>
                <a:latin typeface="Calibri" pitchFamily="34" charset="0"/>
              </a:rPr>
              <a:t>kienhua</a:t>
            </a:r>
            <a:r>
              <a:rPr lang="en-US" dirty="0">
                <a:solidFill>
                  <a:schemeClr val="accent6">
                    <a:lumMod val="75000"/>
                  </a:schemeClr>
                </a:solidFill>
                <a:latin typeface="Calibri" pitchFamily="34" charset="0"/>
              </a:rPr>
              <a:t>/classes/COP4710/Ch7_internetapp.ppt</a:t>
            </a:r>
            <a:r>
              <a:rPr lang="en-US" dirty="0">
                <a:latin typeface="Calibri" pitchFamily="34" charset="0"/>
              </a:rPr>
              <a:t>)</a:t>
            </a:r>
          </a:p>
          <a:p>
            <a:pPr>
              <a:defRPr/>
            </a:pPr>
            <a:r>
              <a:rPr lang="en-US" dirty="0">
                <a:latin typeface="Calibri" pitchFamily="34" charset="0"/>
              </a:rPr>
              <a:t>URLs are a subset of URIs</a:t>
            </a:r>
          </a:p>
          <a:p>
            <a:pPr lvl="1">
              <a:defRPr/>
            </a:pPr>
            <a:r>
              <a:rPr lang="en-US" dirty="0">
                <a:latin typeface="Calibri" pitchFamily="34" charset="0"/>
              </a:rPr>
              <a:t>URL (</a:t>
            </a:r>
            <a:r>
              <a:rPr lang="en-US" i="1" dirty="0">
                <a:latin typeface="Calibri" pitchFamily="34" charset="0"/>
              </a:rPr>
              <a:t>Universal Resource Locator</a:t>
            </a:r>
            <a:r>
              <a:rPr lang="en-US" dirty="0">
                <a:latin typeface="Calibri" pitchFamily="34" charset="0"/>
              </a:rPr>
              <a:t>)</a:t>
            </a:r>
          </a:p>
          <a:p>
            <a:pPr lvl="1">
              <a:defRPr/>
            </a:pPr>
            <a:r>
              <a:rPr lang="en-US" dirty="0">
                <a:latin typeface="Calibri" pitchFamily="34" charset="0"/>
              </a:rPr>
              <a:t>The distinction is not important for our purposes</a:t>
            </a:r>
          </a:p>
        </p:txBody>
      </p:sp>
      <p:sp>
        <p:nvSpPr>
          <p:cNvPr id="4" name="Rectangle 3"/>
          <p:cNvSpPr/>
          <p:nvPr/>
        </p:nvSpPr>
        <p:spPr>
          <a:xfrm>
            <a:off x="304800" y="1611124"/>
            <a:ext cx="8458200" cy="446276"/>
          </a:xfrm>
          <a:prstGeom prst="rect">
            <a:avLst/>
          </a:prstGeom>
          <a:solidFill>
            <a:schemeClr val="accent4">
              <a:lumMod val="20000"/>
              <a:lumOff val="80000"/>
            </a:schemeClr>
          </a:solidFill>
          <a:ln>
            <a:solidFill>
              <a:srgbClr val="7030A0"/>
            </a:solidFill>
          </a:ln>
        </p:spPr>
        <p:txBody>
          <a:bodyPr wrap="square">
            <a:spAutoFit/>
          </a:bodyPr>
          <a:lstStyle/>
          <a:p>
            <a:pPr algn="ctr">
              <a:spcBef>
                <a:spcPts val="1200"/>
              </a:spcBef>
              <a:buNone/>
            </a:pPr>
            <a:r>
              <a:rPr lang="en-US" altLang="zh-TW" sz="2300" dirty="0">
                <a:solidFill>
                  <a:srgbClr val="C00000"/>
                </a:solidFill>
                <a:latin typeface="Calibri" pitchFamily="34" charset="0"/>
              </a:rPr>
              <a:t>http</a:t>
            </a:r>
            <a:r>
              <a:rPr lang="en-US" altLang="zh-TW" sz="2300" dirty="0">
                <a:latin typeface="Calibri" pitchFamily="34" charset="0"/>
              </a:rPr>
              <a:t>://</a:t>
            </a:r>
            <a:r>
              <a:rPr lang="en-US" altLang="zh-TW" sz="2300" dirty="0" err="1">
                <a:solidFill>
                  <a:srgbClr val="0070C0"/>
                </a:solidFill>
                <a:latin typeface="Calibri" pitchFamily="34" charset="0"/>
              </a:rPr>
              <a:t>www.cs.ucf.edu</a:t>
            </a:r>
            <a:r>
              <a:rPr lang="en-US" altLang="zh-TW" sz="2300" dirty="0">
                <a:latin typeface="Calibri" pitchFamily="34" charset="0"/>
              </a:rPr>
              <a:t>/</a:t>
            </a:r>
            <a:r>
              <a:rPr lang="en-US" altLang="zh-TW" sz="2300" dirty="0">
                <a:solidFill>
                  <a:schemeClr val="accent6">
                    <a:lumMod val="75000"/>
                  </a:schemeClr>
                </a:solidFill>
                <a:latin typeface="Calibri" pitchFamily="34" charset="0"/>
              </a:rPr>
              <a:t>~</a:t>
            </a:r>
            <a:r>
              <a:rPr lang="en-US" altLang="zh-TW" sz="2300" dirty="0" err="1">
                <a:solidFill>
                  <a:schemeClr val="accent6">
                    <a:lumMod val="75000"/>
                  </a:schemeClr>
                </a:solidFill>
                <a:latin typeface="Calibri" pitchFamily="34" charset="0"/>
              </a:rPr>
              <a:t>kienhua</a:t>
            </a:r>
            <a:r>
              <a:rPr lang="en-US" altLang="zh-TW" sz="2300" dirty="0">
                <a:solidFill>
                  <a:schemeClr val="accent6">
                    <a:lumMod val="75000"/>
                  </a:schemeClr>
                </a:solidFill>
                <a:latin typeface="Calibri" pitchFamily="34" charset="0"/>
              </a:rPr>
              <a:t>/classes/COP4710_internetapp.ppt</a:t>
            </a:r>
          </a:p>
        </p:txBody>
      </p:sp>
      <p:sp>
        <p:nvSpPr>
          <p:cNvPr id="5" name="Oval 4"/>
          <p:cNvSpPr/>
          <p:nvPr/>
        </p:nvSpPr>
        <p:spPr>
          <a:xfrm>
            <a:off x="381000" y="1219200"/>
            <a:ext cx="533400" cy="457200"/>
          </a:xfrm>
          <a:prstGeom prst="ellipse">
            <a:avLst/>
          </a:prstGeom>
          <a:solidFill>
            <a:schemeClr val="tx1"/>
          </a:solidFill>
          <a:ln>
            <a:noFill/>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rgbClr val="FFFF00"/>
                </a:solidFill>
              </a:rPr>
              <a:t>1</a:t>
            </a:r>
            <a:endParaRPr lang="zh-TW" altLang="en-US" sz="2800" b="1" dirty="0">
              <a:solidFill>
                <a:srgbClr val="FFFF00"/>
              </a:solidFill>
            </a:endParaRPr>
          </a:p>
        </p:txBody>
      </p:sp>
      <p:sp>
        <p:nvSpPr>
          <p:cNvPr id="6" name="Oval 5"/>
          <p:cNvSpPr/>
          <p:nvPr/>
        </p:nvSpPr>
        <p:spPr>
          <a:xfrm>
            <a:off x="1676400" y="1219200"/>
            <a:ext cx="533400" cy="457200"/>
          </a:xfrm>
          <a:prstGeom prst="ellipse">
            <a:avLst/>
          </a:prstGeom>
          <a:solidFill>
            <a:schemeClr val="tx1"/>
          </a:solidFill>
          <a:ln>
            <a:noFill/>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rgbClr val="FFFF00"/>
                </a:solidFill>
              </a:rPr>
              <a:t>2</a:t>
            </a:r>
            <a:endParaRPr lang="zh-TW" altLang="en-US" sz="2800" b="1" dirty="0">
              <a:solidFill>
                <a:srgbClr val="FFFF00"/>
              </a:solidFill>
            </a:endParaRPr>
          </a:p>
        </p:txBody>
      </p:sp>
      <p:sp>
        <p:nvSpPr>
          <p:cNvPr id="7" name="Oval 6"/>
          <p:cNvSpPr/>
          <p:nvPr/>
        </p:nvSpPr>
        <p:spPr>
          <a:xfrm>
            <a:off x="5638800" y="1981200"/>
            <a:ext cx="533400" cy="457200"/>
          </a:xfrm>
          <a:prstGeom prst="ellipse">
            <a:avLst/>
          </a:prstGeom>
          <a:solidFill>
            <a:schemeClr val="tx1"/>
          </a:solidFill>
          <a:ln>
            <a:noFill/>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solidFill>
                  <a:srgbClr val="FFFF00"/>
                </a:solidFill>
              </a:rPr>
              <a:t>3</a:t>
            </a:r>
            <a:endParaRPr lang="zh-TW" altLang="en-US" sz="2800" b="1" dirty="0">
              <a:solidFill>
                <a:srgbClr val="FFFF00"/>
              </a:solidFill>
            </a:endParaRPr>
          </a:p>
        </p:txBody>
      </p:sp>
    </p:spTree>
    <p:extLst>
      <p:ext uri="{BB962C8B-B14F-4D97-AF65-F5344CB8AC3E}">
        <p14:creationId xmlns:p14="http://schemas.microsoft.com/office/powerpoint/2010/main" val="406104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fade">
                                      <p:cBhvr>
                                        <p:cTn id="7" dur="1000"/>
                                        <p:tgtEl>
                                          <p:spTgt spid="145411">
                                            <p:txEl>
                                              <p:pRg st="0" end="0"/>
                                            </p:txEl>
                                          </p:spTgt>
                                        </p:tgtEl>
                                      </p:cBhvr>
                                    </p:animEffect>
                                    <p:anim calcmode="lin" valueType="num">
                                      <p:cBhvr>
                                        <p:cTn id="8" dur="1000" fill="hold"/>
                                        <p:tgtEl>
                                          <p:spTgt spid="1454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54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145411">
                                            <p:txEl>
                                              <p:pRg st="1" end="1"/>
                                            </p:txEl>
                                          </p:spTgt>
                                        </p:tgtEl>
                                        <p:attrNameLst>
                                          <p:attrName>style.visibility</p:attrName>
                                        </p:attrNameLst>
                                      </p:cBhvr>
                                      <p:to>
                                        <p:strVal val="visible"/>
                                      </p:to>
                                    </p:set>
                                    <p:animEffect transition="in" filter="fade">
                                      <p:cBhvr>
                                        <p:cTn id="18" dur="1000"/>
                                        <p:tgtEl>
                                          <p:spTgt spid="145411">
                                            <p:txEl>
                                              <p:pRg st="1" end="1"/>
                                            </p:txEl>
                                          </p:spTgt>
                                        </p:tgtEl>
                                      </p:cBhvr>
                                    </p:animEffect>
                                    <p:anim calcmode="lin" valueType="num">
                                      <p:cBhvr>
                                        <p:cTn id="19" dur="1000" fill="hold"/>
                                        <p:tgtEl>
                                          <p:spTgt spid="145411">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454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par>
                          <p:cTn id="26" fill="hold">
                            <p:stCondLst>
                              <p:cond delay="500"/>
                            </p:stCondLst>
                            <p:childTnLst>
                              <p:par>
                                <p:cTn id="27" presetID="42" presetClass="entr" presetSubtype="0" fill="hold" nodeType="afterEffect">
                                  <p:stCondLst>
                                    <p:cond delay="0"/>
                                  </p:stCondLst>
                                  <p:childTnLst>
                                    <p:set>
                                      <p:cBhvr>
                                        <p:cTn id="28" dur="1" fill="hold">
                                          <p:stCondLst>
                                            <p:cond delay="0"/>
                                          </p:stCondLst>
                                        </p:cTn>
                                        <p:tgtEl>
                                          <p:spTgt spid="145411">
                                            <p:txEl>
                                              <p:pRg st="2" end="2"/>
                                            </p:txEl>
                                          </p:spTgt>
                                        </p:tgtEl>
                                        <p:attrNameLst>
                                          <p:attrName>style.visibility</p:attrName>
                                        </p:attrNameLst>
                                      </p:cBhvr>
                                      <p:to>
                                        <p:strVal val="visible"/>
                                      </p:to>
                                    </p:set>
                                    <p:animEffect transition="in" filter="fade">
                                      <p:cBhvr>
                                        <p:cTn id="29" dur="1000"/>
                                        <p:tgtEl>
                                          <p:spTgt spid="145411">
                                            <p:txEl>
                                              <p:pRg st="2" end="2"/>
                                            </p:txEl>
                                          </p:spTgt>
                                        </p:tgtEl>
                                      </p:cBhvr>
                                    </p:animEffect>
                                    <p:anim calcmode="lin" valueType="num">
                                      <p:cBhvr>
                                        <p:cTn id="30" dur="1000" fill="hold"/>
                                        <p:tgtEl>
                                          <p:spTgt spid="145411">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454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dissolve">
                                      <p:cBhvr>
                                        <p:cTn id="36" dur="500"/>
                                        <p:tgtEl>
                                          <p:spTgt spid="7"/>
                                        </p:tgtEl>
                                      </p:cBhvr>
                                    </p:animEffect>
                                  </p:childTnLst>
                                </p:cTn>
                              </p:par>
                            </p:childTnLst>
                          </p:cTn>
                        </p:par>
                        <p:par>
                          <p:cTn id="37" fill="hold">
                            <p:stCondLst>
                              <p:cond delay="500"/>
                            </p:stCondLst>
                            <p:childTnLst>
                              <p:par>
                                <p:cTn id="38" presetID="42" presetClass="entr" presetSubtype="0" fill="hold" nodeType="afterEffect">
                                  <p:stCondLst>
                                    <p:cond delay="0"/>
                                  </p:stCondLst>
                                  <p:childTnLst>
                                    <p:set>
                                      <p:cBhvr>
                                        <p:cTn id="39" dur="1" fill="hold">
                                          <p:stCondLst>
                                            <p:cond delay="0"/>
                                          </p:stCondLst>
                                        </p:cTn>
                                        <p:tgtEl>
                                          <p:spTgt spid="145411">
                                            <p:txEl>
                                              <p:pRg st="3" end="3"/>
                                            </p:txEl>
                                          </p:spTgt>
                                        </p:tgtEl>
                                        <p:attrNameLst>
                                          <p:attrName>style.visibility</p:attrName>
                                        </p:attrNameLst>
                                      </p:cBhvr>
                                      <p:to>
                                        <p:strVal val="visible"/>
                                      </p:to>
                                    </p:set>
                                    <p:animEffect transition="in" filter="fade">
                                      <p:cBhvr>
                                        <p:cTn id="40" dur="1000"/>
                                        <p:tgtEl>
                                          <p:spTgt spid="145411">
                                            <p:txEl>
                                              <p:pRg st="3" end="3"/>
                                            </p:txEl>
                                          </p:spTgt>
                                        </p:tgtEl>
                                      </p:cBhvr>
                                    </p:animEffect>
                                    <p:anim calcmode="lin" valueType="num">
                                      <p:cBhvr>
                                        <p:cTn id="41" dur="1000" fill="hold"/>
                                        <p:tgtEl>
                                          <p:spTgt spid="145411">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1454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45411">
                                            <p:txEl>
                                              <p:pRg st="4" end="4"/>
                                            </p:txEl>
                                          </p:spTgt>
                                        </p:tgtEl>
                                        <p:attrNameLst>
                                          <p:attrName>style.visibility</p:attrName>
                                        </p:attrNameLst>
                                      </p:cBhvr>
                                      <p:to>
                                        <p:strVal val="visible"/>
                                      </p:to>
                                    </p:set>
                                    <p:animEffect transition="in" filter="fade">
                                      <p:cBhvr>
                                        <p:cTn id="47" dur="1000"/>
                                        <p:tgtEl>
                                          <p:spTgt spid="145411">
                                            <p:txEl>
                                              <p:pRg st="4" end="4"/>
                                            </p:txEl>
                                          </p:spTgt>
                                        </p:tgtEl>
                                      </p:cBhvr>
                                    </p:animEffect>
                                    <p:anim calcmode="lin" valueType="num">
                                      <p:cBhvr>
                                        <p:cTn id="48" dur="1000" fill="hold"/>
                                        <p:tgtEl>
                                          <p:spTgt spid="145411">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145411">
                                            <p:txEl>
                                              <p:pRg st="4" end="4"/>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45411">
                                            <p:txEl>
                                              <p:pRg st="5" end="5"/>
                                            </p:txEl>
                                          </p:spTgt>
                                        </p:tgtEl>
                                        <p:attrNameLst>
                                          <p:attrName>style.visibility</p:attrName>
                                        </p:attrNameLst>
                                      </p:cBhvr>
                                      <p:to>
                                        <p:strVal val="visible"/>
                                      </p:to>
                                    </p:set>
                                    <p:animEffect transition="in" filter="fade">
                                      <p:cBhvr>
                                        <p:cTn id="52" dur="1000"/>
                                        <p:tgtEl>
                                          <p:spTgt spid="145411">
                                            <p:txEl>
                                              <p:pRg st="5" end="5"/>
                                            </p:txEl>
                                          </p:spTgt>
                                        </p:tgtEl>
                                      </p:cBhvr>
                                    </p:animEffect>
                                    <p:anim calcmode="lin" valueType="num">
                                      <p:cBhvr>
                                        <p:cTn id="53" dur="1000" fill="hold"/>
                                        <p:tgtEl>
                                          <p:spTgt spid="145411">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145411">
                                            <p:txEl>
                                              <p:pRg st="5" end="5"/>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45411">
                                            <p:txEl>
                                              <p:pRg st="6" end="6"/>
                                            </p:txEl>
                                          </p:spTgt>
                                        </p:tgtEl>
                                        <p:attrNameLst>
                                          <p:attrName>style.visibility</p:attrName>
                                        </p:attrNameLst>
                                      </p:cBhvr>
                                      <p:to>
                                        <p:strVal val="visible"/>
                                      </p:to>
                                    </p:set>
                                    <p:animEffect transition="in" filter="fade">
                                      <p:cBhvr>
                                        <p:cTn id="57" dur="1000"/>
                                        <p:tgtEl>
                                          <p:spTgt spid="145411">
                                            <p:txEl>
                                              <p:pRg st="6" end="6"/>
                                            </p:txEl>
                                          </p:spTgt>
                                        </p:tgtEl>
                                      </p:cBhvr>
                                    </p:animEffect>
                                    <p:anim calcmode="lin" valueType="num">
                                      <p:cBhvr>
                                        <p:cTn id="58" dur="1000" fill="hold"/>
                                        <p:tgtEl>
                                          <p:spTgt spid="145411">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14541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02391" y="152400"/>
            <a:ext cx="8229600" cy="1143000"/>
          </a:xfrm>
        </p:spPr>
        <p:txBody>
          <a:bodyPr/>
          <a:lstStyle/>
          <a:p>
            <a:r>
              <a:rPr lang="en-US" dirty="0"/>
              <a:t>Hypertext Transfer Protocol (HTTP)</a:t>
            </a:r>
          </a:p>
        </p:txBody>
      </p:sp>
      <p:sp>
        <p:nvSpPr>
          <p:cNvPr id="146435" name="Rectangle 3"/>
          <p:cNvSpPr>
            <a:spLocks noGrp="1" noChangeArrowheads="1"/>
          </p:cNvSpPr>
          <p:nvPr>
            <p:ph type="body" idx="1"/>
          </p:nvPr>
        </p:nvSpPr>
        <p:spPr>
          <a:xfrm>
            <a:off x="457200" y="1676400"/>
            <a:ext cx="8229600" cy="4525963"/>
          </a:xfrm>
        </p:spPr>
        <p:txBody>
          <a:bodyPr>
            <a:normAutofit fontScale="92500"/>
          </a:bodyPr>
          <a:lstStyle/>
          <a:p>
            <a:pPr marL="341313" indent="-341313">
              <a:defRPr/>
            </a:pPr>
            <a:r>
              <a:rPr lang="en-US" b="1" dirty="0">
                <a:latin typeface="Calibri" pitchFamily="34" charset="0"/>
              </a:rPr>
              <a:t>What is a communication protocol? </a:t>
            </a:r>
          </a:p>
          <a:p>
            <a:pPr marL="914400" lvl="1" indent="-457200">
              <a:defRPr/>
            </a:pPr>
            <a:r>
              <a:rPr lang="en-US" dirty="0">
                <a:latin typeface="Calibri" pitchFamily="34" charset="0"/>
              </a:rPr>
              <a:t>Set of standards that defines the structure                 of messages</a:t>
            </a:r>
          </a:p>
          <a:p>
            <a:pPr marL="914400" lvl="1" indent="-457200">
              <a:defRPr/>
            </a:pPr>
            <a:r>
              <a:rPr lang="en-US" dirty="0">
                <a:latin typeface="Calibri" pitchFamily="34" charset="0"/>
              </a:rPr>
              <a:t>Examples: TCP, IP, JDBC, </a:t>
            </a:r>
            <a:r>
              <a:rPr lang="en-US" b="1" dirty="0">
                <a:solidFill>
                  <a:schemeClr val="accent6">
                    <a:lumMod val="75000"/>
                  </a:schemeClr>
                </a:solidFill>
                <a:latin typeface="Calibri" pitchFamily="34" charset="0"/>
              </a:rPr>
              <a:t>HTTP</a:t>
            </a:r>
          </a:p>
          <a:p>
            <a:pPr marL="533400" indent="-533400">
              <a:buFont typeface="Wingdings" pitchFamily="2" charset="2"/>
              <a:buNone/>
              <a:defRPr/>
            </a:pPr>
            <a:endParaRPr lang="en-US" sz="2400" dirty="0">
              <a:latin typeface="Calibri" pitchFamily="34" charset="0"/>
            </a:endParaRPr>
          </a:p>
          <a:p>
            <a:pPr marL="341313" indent="-341313">
              <a:spcBef>
                <a:spcPts val="120"/>
              </a:spcBef>
              <a:spcAft>
                <a:spcPts val="600"/>
              </a:spcAft>
              <a:defRPr/>
            </a:pPr>
            <a:r>
              <a:rPr lang="en-US" b="1" dirty="0">
                <a:latin typeface="Calibri" pitchFamily="34" charset="0"/>
              </a:rPr>
              <a:t>What happens if we click on the following link ?    </a:t>
            </a:r>
          </a:p>
          <a:p>
            <a:pPr marL="341313" indent="-341313" algn="ctr">
              <a:spcBef>
                <a:spcPts val="200"/>
              </a:spcBef>
              <a:spcAft>
                <a:spcPts val="1200"/>
              </a:spcAft>
              <a:buFont typeface="Wingdings" pitchFamily="2" charset="2"/>
              <a:buNone/>
              <a:defRPr/>
            </a:pPr>
            <a:r>
              <a:rPr lang="en-US" sz="3000" dirty="0">
                <a:latin typeface="Calibri" pitchFamily="34" charset="0"/>
                <a:hlinkClick r:id="rId3"/>
              </a:rPr>
              <a:t>www.cs.ucf.edu/~kienhua/classes/</a:t>
            </a:r>
            <a:r>
              <a:rPr lang="en-US" sz="3000" dirty="0">
                <a:latin typeface="Calibri" pitchFamily="34" charset="0"/>
              </a:rPr>
              <a:t> </a:t>
            </a:r>
            <a:endParaRPr lang="en-US" sz="3000" dirty="0">
              <a:latin typeface="Calibri" pitchFamily="34" charset="0"/>
              <a:hlinkClick r:id="rId3"/>
            </a:endParaRPr>
          </a:p>
          <a:p>
            <a:pPr marL="933450" lvl="1" indent="-533400">
              <a:buFont typeface="Monotype Sorts" pitchFamily="2" charset="2"/>
              <a:buAutoNum type="arabicPeriod"/>
              <a:defRPr/>
            </a:pPr>
            <a:r>
              <a:rPr lang="en-US" dirty="0">
                <a:latin typeface="Calibri" pitchFamily="34" charset="0"/>
              </a:rPr>
              <a:t>Client (web browser) sends </a:t>
            </a:r>
            <a:r>
              <a:rPr lang="en-US" b="1" i="1" dirty="0">
                <a:solidFill>
                  <a:schemeClr val="accent6">
                    <a:lumMod val="75000"/>
                  </a:schemeClr>
                </a:solidFill>
                <a:latin typeface="Calibri" pitchFamily="34" charset="0"/>
              </a:rPr>
              <a:t>HTTP request </a:t>
            </a:r>
            <a:r>
              <a:rPr lang="en-US" dirty="0">
                <a:latin typeface="Calibri" pitchFamily="34" charset="0"/>
              </a:rPr>
              <a:t>to server</a:t>
            </a:r>
          </a:p>
          <a:p>
            <a:pPr marL="933450" lvl="1" indent="-533400">
              <a:buFont typeface="Monotype Sorts" pitchFamily="2" charset="2"/>
              <a:buAutoNum type="arabicPeriod"/>
              <a:defRPr/>
            </a:pPr>
            <a:r>
              <a:rPr lang="en-US" dirty="0">
                <a:latin typeface="Calibri" pitchFamily="34" charset="0"/>
              </a:rPr>
              <a:t>Server replies with an </a:t>
            </a:r>
            <a:r>
              <a:rPr lang="en-US" b="1" i="1" dirty="0">
                <a:solidFill>
                  <a:schemeClr val="accent6">
                    <a:lumMod val="75000"/>
                  </a:schemeClr>
                </a:solidFill>
                <a:latin typeface="Calibri" pitchFamily="34" charset="0"/>
              </a:rPr>
              <a:t>HTTP response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3800" y="1524000"/>
            <a:ext cx="1188191" cy="1219201"/>
          </a:xfrm>
          <a:prstGeom prst="rect">
            <a:avLst/>
          </a:prstGeom>
        </p:spPr>
      </p:pic>
    </p:spTree>
    <p:extLst>
      <p:ext uri="{BB962C8B-B14F-4D97-AF65-F5344CB8AC3E}">
        <p14:creationId xmlns:p14="http://schemas.microsoft.com/office/powerpoint/2010/main" val="318330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6435">
                                            <p:txEl>
                                              <p:pRg st="4" end="4"/>
                                            </p:txEl>
                                          </p:spTgt>
                                        </p:tgtEl>
                                        <p:attrNameLst>
                                          <p:attrName>style.visibility</p:attrName>
                                        </p:attrNameLst>
                                      </p:cBhvr>
                                      <p:to>
                                        <p:strVal val="visible"/>
                                      </p:to>
                                    </p:set>
                                    <p:animEffect transition="in" filter="fade">
                                      <p:cBhvr>
                                        <p:cTn id="7" dur="1000"/>
                                        <p:tgtEl>
                                          <p:spTgt spid="146435">
                                            <p:txEl>
                                              <p:pRg st="4" end="4"/>
                                            </p:txEl>
                                          </p:spTgt>
                                        </p:tgtEl>
                                      </p:cBhvr>
                                    </p:animEffect>
                                    <p:anim calcmode="lin" valueType="num">
                                      <p:cBhvr>
                                        <p:cTn id="8" dur="1000" fill="hold"/>
                                        <p:tgtEl>
                                          <p:spTgt spid="146435">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46435">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6435">
                                            <p:txEl>
                                              <p:pRg st="5" end="5"/>
                                            </p:txEl>
                                          </p:spTgt>
                                        </p:tgtEl>
                                        <p:attrNameLst>
                                          <p:attrName>style.visibility</p:attrName>
                                        </p:attrNameLst>
                                      </p:cBhvr>
                                      <p:to>
                                        <p:strVal val="visible"/>
                                      </p:to>
                                    </p:set>
                                    <p:animEffect transition="in" filter="fade">
                                      <p:cBhvr>
                                        <p:cTn id="12" dur="1000"/>
                                        <p:tgtEl>
                                          <p:spTgt spid="146435">
                                            <p:txEl>
                                              <p:pRg st="5" end="5"/>
                                            </p:txEl>
                                          </p:spTgt>
                                        </p:tgtEl>
                                      </p:cBhvr>
                                    </p:animEffect>
                                    <p:anim calcmode="lin" valueType="num">
                                      <p:cBhvr>
                                        <p:cTn id="13" dur="1000" fill="hold"/>
                                        <p:tgtEl>
                                          <p:spTgt spid="146435">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14643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6435">
                                            <p:txEl>
                                              <p:pRg st="6" end="6"/>
                                            </p:txEl>
                                          </p:spTgt>
                                        </p:tgtEl>
                                        <p:attrNameLst>
                                          <p:attrName>style.visibility</p:attrName>
                                        </p:attrNameLst>
                                      </p:cBhvr>
                                      <p:to>
                                        <p:strVal val="visible"/>
                                      </p:to>
                                    </p:set>
                                    <p:animEffect transition="in" filter="fade">
                                      <p:cBhvr>
                                        <p:cTn id="19" dur="1000"/>
                                        <p:tgtEl>
                                          <p:spTgt spid="146435">
                                            <p:txEl>
                                              <p:pRg st="6" end="6"/>
                                            </p:txEl>
                                          </p:spTgt>
                                        </p:tgtEl>
                                      </p:cBhvr>
                                    </p:animEffect>
                                    <p:anim calcmode="lin" valueType="num">
                                      <p:cBhvr>
                                        <p:cTn id="20" dur="1000" fill="hold"/>
                                        <p:tgtEl>
                                          <p:spTgt spid="146435">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146435">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6435">
                                            <p:txEl>
                                              <p:pRg st="7" end="7"/>
                                            </p:txEl>
                                          </p:spTgt>
                                        </p:tgtEl>
                                        <p:attrNameLst>
                                          <p:attrName>style.visibility</p:attrName>
                                        </p:attrNameLst>
                                      </p:cBhvr>
                                      <p:to>
                                        <p:strVal val="visible"/>
                                      </p:to>
                                    </p:set>
                                    <p:animEffect transition="in" filter="fade">
                                      <p:cBhvr>
                                        <p:cTn id="24" dur="1000"/>
                                        <p:tgtEl>
                                          <p:spTgt spid="146435">
                                            <p:txEl>
                                              <p:pRg st="7" end="7"/>
                                            </p:txEl>
                                          </p:spTgt>
                                        </p:tgtEl>
                                      </p:cBhvr>
                                    </p:animEffect>
                                    <p:anim calcmode="lin" valueType="num">
                                      <p:cBhvr>
                                        <p:cTn id="25" dur="1000" fill="hold"/>
                                        <p:tgtEl>
                                          <p:spTgt spid="146435">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14643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HTTP Requests</a:t>
            </a:r>
          </a:p>
        </p:txBody>
      </p:sp>
      <p:sp>
        <p:nvSpPr>
          <p:cNvPr id="7171" name="Rectangle 3"/>
          <p:cNvSpPr>
            <a:spLocks noGrp="1" noChangeArrowheads="1"/>
          </p:cNvSpPr>
          <p:nvPr>
            <p:ph type="body" sz="half" idx="1"/>
          </p:nvPr>
        </p:nvSpPr>
        <p:spPr>
          <a:xfrm>
            <a:off x="1371600" y="3581400"/>
            <a:ext cx="5638800" cy="1219200"/>
          </a:xfrm>
        </p:spPr>
        <p:txBody>
          <a:bodyPr>
            <a:normAutofit fontScale="92500" lnSpcReduction="10000"/>
          </a:bodyPr>
          <a:lstStyle/>
          <a:p>
            <a:pPr>
              <a:buFont typeface="Wingdings" pitchFamily="2" charset="2"/>
              <a:buNone/>
            </a:pPr>
            <a:r>
              <a:rPr lang="en-US" sz="2400" dirty="0">
                <a:solidFill>
                  <a:schemeClr val="accent2"/>
                </a:solidFill>
                <a:latin typeface="Calibri" pitchFamily="34" charset="0"/>
              </a:rPr>
              <a:t>GET   ~/index.html   HTTP/1.1 </a:t>
            </a:r>
          </a:p>
          <a:p>
            <a:pPr>
              <a:buFont typeface="Wingdings" pitchFamily="2" charset="2"/>
              <a:buNone/>
            </a:pPr>
            <a:r>
              <a:rPr lang="en-US" sz="2400" dirty="0">
                <a:solidFill>
                  <a:schemeClr val="accent2"/>
                </a:solidFill>
                <a:latin typeface="Calibri" pitchFamily="34" charset="0"/>
              </a:rPr>
              <a:t>User-agent: Mozilla/4.0 </a:t>
            </a:r>
          </a:p>
          <a:p>
            <a:pPr>
              <a:buFont typeface="Wingdings" pitchFamily="2" charset="2"/>
              <a:buNone/>
            </a:pPr>
            <a:r>
              <a:rPr lang="en-US" sz="2400" dirty="0">
                <a:solidFill>
                  <a:schemeClr val="accent2"/>
                </a:solidFill>
                <a:latin typeface="Calibri" pitchFamily="34" charset="0"/>
              </a:rPr>
              <a:t>Accept: text/html, image/gif, image/jpeg </a:t>
            </a:r>
          </a:p>
          <a:p>
            <a:pPr>
              <a:buFont typeface="Wingdings" pitchFamily="2" charset="2"/>
              <a:buNone/>
            </a:pPr>
            <a:endParaRPr lang="en-US" sz="1600" dirty="0">
              <a:solidFill>
                <a:schemeClr val="accent2"/>
              </a:solidFill>
            </a:endParaRPr>
          </a:p>
        </p:txBody>
      </p:sp>
      <p:sp>
        <p:nvSpPr>
          <p:cNvPr id="6" name="Rounded Rectangular Callout 5"/>
          <p:cNvSpPr/>
          <p:nvPr/>
        </p:nvSpPr>
        <p:spPr bwMode="auto">
          <a:xfrm>
            <a:off x="1066800" y="2590800"/>
            <a:ext cx="990600" cy="612775"/>
          </a:xfrm>
          <a:prstGeom prst="wedgeRoundRectCallout">
            <a:avLst>
              <a:gd name="adj1" fmla="val 8420"/>
              <a:gd name="adj2" fmla="val 126616"/>
              <a:gd name="adj3" fmla="val 16667"/>
            </a:avLst>
          </a:prstGeom>
          <a:solidFill>
            <a:schemeClr val="accent5">
              <a:lumMod val="40000"/>
              <a:lumOff val="6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anchor="ctr" anchorCtr="1"/>
          <a:lstStyle/>
          <a:p>
            <a:pPr algn="ctr">
              <a:lnSpc>
                <a:spcPts val="1800"/>
              </a:lnSpc>
              <a:defRPr/>
            </a:pPr>
            <a:r>
              <a:rPr lang="en-US" sz="1800" dirty="0">
                <a:latin typeface="Calibri" pitchFamily="34" charset="0"/>
              </a:rPr>
              <a:t>HTTP</a:t>
            </a:r>
          </a:p>
          <a:p>
            <a:pPr algn="ctr">
              <a:lnSpc>
                <a:spcPts val="1800"/>
              </a:lnSpc>
              <a:defRPr/>
            </a:pPr>
            <a:r>
              <a:rPr lang="en-US" sz="1800" dirty="0">
                <a:latin typeface="Calibri" pitchFamily="34" charset="0"/>
              </a:rPr>
              <a:t>Method</a:t>
            </a:r>
          </a:p>
        </p:txBody>
      </p:sp>
      <p:sp>
        <p:nvSpPr>
          <p:cNvPr id="7" name="Rounded Rectangular Callout 6"/>
          <p:cNvSpPr/>
          <p:nvPr/>
        </p:nvSpPr>
        <p:spPr bwMode="auto">
          <a:xfrm>
            <a:off x="2590800" y="2590800"/>
            <a:ext cx="990600" cy="612775"/>
          </a:xfrm>
          <a:prstGeom prst="wedgeRoundRectCallout">
            <a:avLst>
              <a:gd name="adj1" fmla="val -18883"/>
              <a:gd name="adj2" fmla="val 132924"/>
              <a:gd name="adj3" fmla="val 16667"/>
            </a:avLst>
          </a:prstGeom>
          <a:solidFill>
            <a:schemeClr val="accent5">
              <a:lumMod val="40000"/>
              <a:lumOff val="6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anchor="ctr" anchorCtr="1"/>
          <a:lstStyle/>
          <a:p>
            <a:pPr algn="ctr">
              <a:lnSpc>
                <a:spcPts val="1800"/>
              </a:lnSpc>
              <a:defRPr/>
            </a:pPr>
            <a:r>
              <a:rPr lang="en-US" sz="1800" dirty="0">
                <a:latin typeface="Calibri" pitchFamily="34" charset="0"/>
              </a:rPr>
              <a:t>URI field</a:t>
            </a:r>
          </a:p>
        </p:txBody>
      </p:sp>
      <p:sp>
        <p:nvSpPr>
          <p:cNvPr id="8" name="Rounded Rectangular Callout 7"/>
          <p:cNvSpPr/>
          <p:nvPr/>
        </p:nvSpPr>
        <p:spPr bwMode="auto">
          <a:xfrm>
            <a:off x="4114800" y="2590800"/>
            <a:ext cx="990600" cy="612775"/>
          </a:xfrm>
          <a:prstGeom prst="wedgeRoundRectCallout">
            <a:avLst>
              <a:gd name="adj1" fmla="val -29283"/>
              <a:gd name="adj2" fmla="val 120310"/>
              <a:gd name="adj3" fmla="val 16667"/>
            </a:avLst>
          </a:prstGeom>
          <a:solidFill>
            <a:schemeClr val="accent5">
              <a:lumMod val="40000"/>
              <a:lumOff val="6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anchor="ctr" anchorCtr="1"/>
          <a:lstStyle/>
          <a:p>
            <a:pPr algn="ctr">
              <a:lnSpc>
                <a:spcPts val="1800"/>
              </a:lnSpc>
              <a:defRPr/>
            </a:pPr>
            <a:r>
              <a:rPr lang="en-US" sz="1800" dirty="0">
                <a:latin typeface="Calibri" pitchFamily="34" charset="0"/>
              </a:rPr>
              <a:t>HTTP</a:t>
            </a:r>
          </a:p>
          <a:p>
            <a:pPr algn="ctr">
              <a:lnSpc>
                <a:spcPts val="1800"/>
              </a:lnSpc>
              <a:defRPr/>
            </a:pPr>
            <a:r>
              <a:rPr lang="en-US" sz="1800" dirty="0">
                <a:latin typeface="Calibri" pitchFamily="34" charset="0"/>
              </a:rPr>
              <a:t>version</a:t>
            </a:r>
          </a:p>
        </p:txBody>
      </p:sp>
      <p:sp>
        <p:nvSpPr>
          <p:cNvPr id="9" name="Rounded Rectangular Callout 8"/>
          <p:cNvSpPr/>
          <p:nvPr/>
        </p:nvSpPr>
        <p:spPr bwMode="auto">
          <a:xfrm>
            <a:off x="5410200" y="3352800"/>
            <a:ext cx="2743200" cy="838200"/>
          </a:xfrm>
          <a:prstGeom prst="wedgeRoundRectCallout">
            <a:avLst>
              <a:gd name="adj1" fmla="val -91149"/>
              <a:gd name="adj2" fmla="val 45827"/>
              <a:gd name="adj3" fmla="val 16667"/>
            </a:avLst>
          </a:prstGeom>
          <a:solidFill>
            <a:schemeClr val="accent5">
              <a:lumMod val="40000"/>
              <a:lumOff val="6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anchor="ctr" anchorCtr="1"/>
          <a:lstStyle/>
          <a:p>
            <a:pPr algn="ctr">
              <a:lnSpc>
                <a:spcPts val="1800"/>
              </a:lnSpc>
              <a:defRPr/>
            </a:pPr>
            <a:r>
              <a:rPr lang="en-US" sz="1800" dirty="0">
                <a:latin typeface="Calibri" pitchFamily="34" charset="0"/>
              </a:rPr>
              <a:t>The </a:t>
            </a:r>
            <a:r>
              <a:rPr lang="en-US" sz="1800" dirty="0">
                <a:solidFill>
                  <a:srgbClr val="0070C0"/>
                </a:solidFill>
                <a:latin typeface="Calibri" pitchFamily="34" charset="0"/>
              </a:rPr>
              <a:t>type of the client </a:t>
            </a:r>
            <a:r>
              <a:rPr lang="en-US" sz="1800" dirty="0">
                <a:latin typeface="Calibri" pitchFamily="34" charset="0"/>
              </a:rPr>
              <a:t>(e.g., </a:t>
            </a:r>
            <a:r>
              <a:rPr lang="en-US" dirty="0">
                <a:latin typeface="Calibri" pitchFamily="34" charset="0"/>
              </a:rPr>
              <a:t>Mozilla, Version 4.0</a:t>
            </a:r>
            <a:r>
              <a:rPr lang="en-US" sz="1800" dirty="0">
                <a:latin typeface="Calibri" pitchFamily="34" charset="0"/>
              </a:rPr>
              <a:t>)</a:t>
            </a:r>
          </a:p>
        </p:txBody>
      </p:sp>
      <p:sp>
        <p:nvSpPr>
          <p:cNvPr id="10" name="Rounded Rectangular Callout 9"/>
          <p:cNvSpPr/>
          <p:nvPr/>
        </p:nvSpPr>
        <p:spPr bwMode="auto">
          <a:xfrm>
            <a:off x="1295400" y="5327650"/>
            <a:ext cx="3962400" cy="1069975"/>
          </a:xfrm>
          <a:prstGeom prst="wedgeRoundRectCallout">
            <a:avLst>
              <a:gd name="adj1" fmla="val -33531"/>
              <a:gd name="adj2" fmla="val -110215"/>
              <a:gd name="adj3" fmla="val 16667"/>
            </a:avLst>
          </a:prstGeom>
          <a:solidFill>
            <a:schemeClr val="accent5">
              <a:lumMod val="40000"/>
              <a:lumOff val="6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anchor="ctr" anchorCtr="1"/>
          <a:lstStyle/>
          <a:p>
            <a:pPr algn="ctr">
              <a:lnSpc>
                <a:spcPts val="1800"/>
              </a:lnSpc>
              <a:defRPr/>
            </a:pPr>
            <a:r>
              <a:rPr lang="en-US" sz="1800" dirty="0">
                <a:latin typeface="Calibri" pitchFamily="34" charset="0"/>
              </a:rPr>
              <a:t>The </a:t>
            </a:r>
            <a:r>
              <a:rPr lang="en-US" sz="1800" dirty="0">
                <a:solidFill>
                  <a:srgbClr val="0070C0"/>
                </a:solidFill>
                <a:latin typeface="Calibri" pitchFamily="34" charset="0"/>
              </a:rPr>
              <a:t>type of files </a:t>
            </a:r>
            <a:r>
              <a:rPr lang="en-US" sz="1800" dirty="0">
                <a:latin typeface="Calibri" pitchFamily="34" charset="0"/>
              </a:rPr>
              <a:t>the client is willing to accept (e.g., this client cannot accept an mpg video)</a:t>
            </a:r>
          </a:p>
        </p:txBody>
      </p:sp>
      <p:sp>
        <p:nvSpPr>
          <p:cNvPr id="11" name="Rectangle 2"/>
          <p:cNvSpPr txBox="1">
            <a:spLocks noChangeArrowheads="1"/>
          </p:cNvSpPr>
          <p:nvPr/>
        </p:nvSpPr>
        <p:spPr bwMode="auto">
          <a:xfrm>
            <a:off x="533400" y="1447800"/>
            <a:ext cx="8001000" cy="914400"/>
          </a:xfrm>
          <a:prstGeom prst="rect">
            <a:avLst/>
          </a:prstGeom>
          <a:noFill/>
          <a:ln w="9525">
            <a:noFill/>
            <a:miter lim="800000"/>
            <a:headEnd/>
            <a:tailEnd/>
          </a:ln>
          <a:effectLst/>
        </p:spPr>
        <p:txBody>
          <a:bodyPr lIns="90488" tIns="44450" rIns="90488" bIns="44450" anchor="ctr"/>
          <a:lstStyle/>
          <a:p>
            <a:pPr>
              <a:defRPr/>
            </a:pPr>
            <a:r>
              <a:rPr lang="en-US" sz="2800" kern="0" dirty="0">
                <a:solidFill>
                  <a:schemeClr val="tx2"/>
                </a:solidFill>
                <a:latin typeface="Calibri" pitchFamily="34" charset="0"/>
                <a:ea typeface="+mj-ea"/>
                <a:cs typeface="+mj-cs"/>
              </a:rPr>
              <a:t>HTTP Requests consists of several lines of ASCII text, with an empty line at the end.</a:t>
            </a:r>
          </a:p>
        </p:txBody>
      </p:sp>
    </p:spTree>
    <p:extLst>
      <p:ext uri="{BB962C8B-B14F-4D97-AF65-F5344CB8AC3E}">
        <p14:creationId xmlns:p14="http://schemas.microsoft.com/office/powerpoint/2010/main" val="529450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792162"/>
          </a:xfrm>
        </p:spPr>
        <p:txBody>
          <a:bodyPr/>
          <a:lstStyle/>
          <a:p>
            <a:r>
              <a:rPr lang="en-US"/>
              <a:t>HTTP Responses</a:t>
            </a:r>
          </a:p>
        </p:txBody>
      </p:sp>
      <p:sp>
        <p:nvSpPr>
          <p:cNvPr id="147459" name="Rectangle 3"/>
          <p:cNvSpPr>
            <a:spLocks noGrp="1" noChangeArrowheads="1"/>
          </p:cNvSpPr>
          <p:nvPr>
            <p:ph type="body" sz="half" idx="1"/>
          </p:nvPr>
        </p:nvSpPr>
        <p:spPr>
          <a:xfrm>
            <a:off x="381000" y="1143000"/>
            <a:ext cx="8305800" cy="4610100"/>
          </a:xfrm>
        </p:spPr>
        <p:txBody>
          <a:bodyPr/>
          <a:lstStyle/>
          <a:p>
            <a:pPr marL="231775" indent="-231775">
              <a:lnSpc>
                <a:spcPts val="3100"/>
              </a:lnSpc>
              <a:spcAft>
                <a:spcPts val="1200"/>
              </a:spcAft>
              <a:defRPr/>
            </a:pPr>
            <a:r>
              <a:rPr lang="en-US" dirty="0">
                <a:latin typeface="Calibri" pitchFamily="34" charset="0"/>
              </a:rPr>
              <a:t>The server retrieves the page index.html and uses it to assemble the HTTP response message</a:t>
            </a:r>
          </a:p>
          <a:p>
            <a:pPr marL="0" indent="0">
              <a:buNone/>
              <a:defRPr/>
            </a:pPr>
            <a:endParaRPr lang="en-US" dirty="0">
              <a:solidFill>
                <a:schemeClr val="accent5">
                  <a:lumMod val="50000"/>
                </a:schemeClr>
              </a:solidFill>
              <a:latin typeface="Calibri"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0408" y="4039738"/>
            <a:ext cx="2602592" cy="281826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34105">
            <a:off x="6515668" y="4376953"/>
            <a:ext cx="863211" cy="773946"/>
          </a:xfrm>
          <a:prstGeom prst="rect">
            <a:avLst/>
          </a:prstGeom>
          <a:scene3d>
            <a:camera prst="perspectiveHeroicExtremeRightFacing"/>
            <a:lightRig rig="threePt" dir="t"/>
          </a:scene3d>
        </p:spPr>
      </p:pic>
      <p:sp>
        <p:nvSpPr>
          <p:cNvPr id="7" name="Flowchart: Document 6"/>
          <p:cNvSpPr/>
          <p:nvPr/>
        </p:nvSpPr>
        <p:spPr>
          <a:xfrm>
            <a:off x="772057" y="5421039"/>
            <a:ext cx="1143000" cy="823329"/>
          </a:xfrm>
          <a:prstGeom prst="flowChartDocument">
            <a:avLst/>
          </a:prstGeom>
          <a:solidFill>
            <a:srgbClr val="92D050"/>
          </a:solidFill>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r>
              <a:rPr lang="en-US" dirty="0">
                <a:solidFill>
                  <a:schemeClr val="tx1"/>
                </a:solidFill>
              </a:rPr>
              <a:t>index.html</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0913" y="4343400"/>
            <a:ext cx="2434679" cy="2450910"/>
          </a:xfrm>
          <a:prstGeom prst="rect">
            <a:avLst/>
          </a:prstGeom>
        </p:spPr>
      </p:pic>
      <p:sp>
        <p:nvSpPr>
          <p:cNvPr id="9" name="Flowchart: Magnetic Disk 8"/>
          <p:cNvSpPr/>
          <p:nvPr/>
        </p:nvSpPr>
        <p:spPr>
          <a:xfrm>
            <a:off x="552734" y="5181600"/>
            <a:ext cx="1371600" cy="1295400"/>
          </a:xfrm>
          <a:prstGeom prst="flowChartMagneticDisk">
            <a:avLst/>
          </a:prstGeom>
          <a:solidFill>
            <a:schemeClr val="accent1">
              <a:alpha val="38000"/>
            </a:schemeClr>
          </a:solidFill>
          <a:effectLst>
            <a:outerShdw blurRad="76200" dir="18900000" sy="23000" kx="-1200000" algn="bl" rotWithShape="0">
              <a:prstClr val="black">
                <a:alpha val="2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3733800" y="4311005"/>
            <a:ext cx="2514600" cy="840542"/>
            <a:chOff x="3733800" y="4311005"/>
            <a:chExt cx="2209800" cy="840542"/>
          </a:xfrm>
        </p:grpSpPr>
        <p:sp>
          <p:nvSpPr>
            <p:cNvPr id="11" name="Left Arrow 10"/>
            <p:cNvSpPr/>
            <p:nvPr/>
          </p:nvSpPr>
          <p:spPr>
            <a:xfrm>
              <a:off x="3733800" y="4528066"/>
              <a:ext cx="2209800" cy="623481"/>
            </a:xfrm>
            <a:prstGeom prst="leftArrow">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~/index.html</a:t>
              </a:r>
            </a:p>
          </p:txBody>
        </p:sp>
        <p:sp>
          <p:nvSpPr>
            <p:cNvPr id="12" name="Rectangle 11"/>
            <p:cNvSpPr/>
            <p:nvPr/>
          </p:nvSpPr>
          <p:spPr>
            <a:xfrm>
              <a:off x="4205295" y="4311005"/>
              <a:ext cx="1568697" cy="369332"/>
            </a:xfrm>
            <a:prstGeom prst="rect">
              <a:avLst/>
            </a:prstGeom>
          </p:spPr>
          <p:txBody>
            <a:bodyPr wrap="square">
              <a:spAutoFit/>
            </a:bodyPr>
            <a:lstStyle/>
            <a:p>
              <a:r>
                <a:rPr lang="en-US" b="1" dirty="0">
                  <a:solidFill>
                    <a:schemeClr val="accent2"/>
                  </a:solidFill>
                  <a:latin typeface="Calibri" pitchFamily="34" charset="0"/>
                </a:rPr>
                <a:t>HTTP Request</a:t>
              </a:r>
              <a:endParaRPr lang="en-US" b="1" dirty="0"/>
            </a:p>
          </p:txBody>
        </p:sp>
      </p:grpSp>
      <p:sp>
        <p:nvSpPr>
          <p:cNvPr id="13" name="Curved Down Arrow 12"/>
          <p:cNvSpPr/>
          <p:nvPr/>
        </p:nvSpPr>
        <p:spPr>
          <a:xfrm rot="19654701">
            <a:off x="925309" y="4647644"/>
            <a:ext cx="1600200" cy="62263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3">
            <a:extLst>
              <a:ext uri="{FF2B5EF4-FFF2-40B4-BE49-F238E27FC236}">
                <a16:creationId xmlns:a16="http://schemas.microsoft.com/office/drawing/2014/main" id="{B05D4CBD-50E1-4C68-9E0B-D16D3B6DD1D7}"/>
              </a:ext>
            </a:extLst>
          </p:cNvPr>
          <p:cNvSpPr txBox="1">
            <a:spLocks noChangeArrowheads="1"/>
          </p:cNvSpPr>
          <p:nvPr/>
        </p:nvSpPr>
        <p:spPr>
          <a:xfrm>
            <a:off x="1238534" y="2819400"/>
            <a:ext cx="5638800" cy="12192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Font typeface="Wingdings" pitchFamily="2" charset="2"/>
              <a:buNone/>
            </a:pPr>
            <a:r>
              <a:rPr lang="en-US" sz="2400" dirty="0">
                <a:solidFill>
                  <a:schemeClr val="accent2"/>
                </a:solidFill>
                <a:latin typeface="Calibri" pitchFamily="34" charset="0"/>
              </a:rPr>
              <a:t>GET   ~/index.html   HTTP/1.1 </a:t>
            </a:r>
          </a:p>
          <a:p>
            <a:pPr>
              <a:buFont typeface="Wingdings" pitchFamily="2" charset="2"/>
              <a:buNone/>
            </a:pPr>
            <a:r>
              <a:rPr lang="en-US" sz="2400" dirty="0">
                <a:solidFill>
                  <a:schemeClr val="accent2"/>
                </a:solidFill>
                <a:latin typeface="Calibri" pitchFamily="34" charset="0"/>
              </a:rPr>
              <a:t>User-agent: Mozilla/4.0 </a:t>
            </a:r>
          </a:p>
          <a:p>
            <a:pPr>
              <a:buFont typeface="Wingdings" pitchFamily="2" charset="2"/>
              <a:buNone/>
            </a:pPr>
            <a:r>
              <a:rPr lang="en-US" sz="2400" dirty="0">
                <a:solidFill>
                  <a:schemeClr val="accent2"/>
                </a:solidFill>
                <a:latin typeface="Calibri" pitchFamily="34" charset="0"/>
              </a:rPr>
              <a:t>Accept: text/html, image/gif, image/jpeg </a:t>
            </a:r>
          </a:p>
          <a:p>
            <a:pPr>
              <a:buFont typeface="Wingdings" pitchFamily="2" charset="2"/>
              <a:buNone/>
            </a:pPr>
            <a:endParaRPr lang="en-US" sz="1600" dirty="0">
              <a:solidFill>
                <a:schemeClr val="accent2"/>
              </a:solidFill>
            </a:endParaRPr>
          </a:p>
        </p:txBody>
      </p:sp>
      <p:pic>
        <p:nvPicPr>
          <p:cNvPr id="3" name="Picture 2" descr="A picture containing drawing&#10;&#10;Description automatically generated">
            <a:extLst>
              <a:ext uri="{FF2B5EF4-FFF2-40B4-BE49-F238E27FC236}">
                <a16:creationId xmlns:a16="http://schemas.microsoft.com/office/drawing/2014/main" id="{B121E7F6-BF6A-4BFF-B2E4-A0AD3EA61E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8800" y="2514600"/>
            <a:ext cx="1828800" cy="820018"/>
          </a:xfrm>
          <a:prstGeom prst="rect">
            <a:avLst/>
          </a:prstGeom>
        </p:spPr>
      </p:pic>
    </p:spTree>
    <p:extLst>
      <p:ext uri="{BB962C8B-B14F-4D97-AF65-F5344CB8AC3E}">
        <p14:creationId xmlns:p14="http://schemas.microsoft.com/office/powerpoint/2010/main" val="266200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1000"/>
                                        <p:tgtEl>
                                          <p:spTgt spid="1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HTML:  Review</a:t>
            </a:r>
          </a:p>
        </p:txBody>
      </p:sp>
      <p:sp>
        <p:nvSpPr>
          <p:cNvPr id="13315" name="Rectangle 3"/>
          <p:cNvSpPr>
            <a:spLocks noGrp="1" noChangeArrowheads="1"/>
          </p:cNvSpPr>
          <p:nvPr>
            <p:ph type="body" idx="1"/>
          </p:nvPr>
        </p:nvSpPr>
        <p:spPr>
          <a:xfrm>
            <a:off x="914400" y="1375186"/>
            <a:ext cx="7620000" cy="1249363"/>
          </a:xfrm>
        </p:spPr>
        <p:txBody>
          <a:bodyPr/>
          <a:lstStyle/>
          <a:p>
            <a:pPr marL="0" indent="0">
              <a:spcAft>
                <a:spcPts val="1200"/>
              </a:spcAft>
              <a:buNone/>
            </a:pPr>
            <a:r>
              <a:rPr lang="en-US" b="1" dirty="0">
                <a:solidFill>
                  <a:srgbClr val="0070C0"/>
                </a:solidFill>
                <a:latin typeface="Calibri" pitchFamily="34" charset="0"/>
              </a:rPr>
              <a:t>HTML</a:t>
            </a:r>
            <a:r>
              <a:rPr lang="en-US" dirty="0">
                <a:latin typeface="Calibri" pitchFamily="34" charset="0"/>
              </a:rPr>
              <a:t>  is the presentation language for the      Internet</a:t>
            </a:r>
          </a:p>
        </p:txBody>
      </p:sp>
      <p:pic>
        <p:nvPicPr>
          <p:cNvPr id="3" name="Picture 2" descr="A screenshot of a computer&#10;&#10;Description automatically generated">
            <a:extLst>
              <a:ext uri="{FF2B5EF4-FFF2-40B4-BE49-F238E27FC236}">
                <a16:creationId xmlns:a16="http://schemas.microsoft.com/office/drawing/2014/main" id="{512F3732-C6EB-C04F-0423-3BD47FB7BA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2518186"/>
            <a:ext cx="3778205" cy="3813566"/>
          </a:xfrm>
          <a:prstGeom prst="rect">
            <a:avLst/>
          </a:prstGeom>
        </p:spPr>
      </p:pic>
    </p:spTree>
    <p:extLst>
      <p:ext uri="{BB962C8B-B14F-4D97-AF65-F5344CB8AC3E}">
        <p14:creationId xmlns:p14="http://schemas.microsoft.com/office/powerpoint/2010/main" val="3503528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792162"/>
          </a:xfrm>
        </p:spPr>
        <p:txBody>
          <a:bodyPr/>
          <a:lstStyle/>
          <a:p>
            <a:r>
              <a:rPr lang="en-US"/>
              <a:t>HTTP Responses</a:t>
            </a:r>
          </a:p>
        </p:txBody>
      </p:sp>
      <p:sp>
        <p:nvSpPr>
          <p:cNvPr id="147459" name="Rectangle 3"/>
          <p:cNvSpPr>
            <a:spLocks noGrp="1" noChangeArrowheads="1"/>
          </p:cNvSpPr>
          <p:nvPr>
            <p:ph type="body" sz="half" idx="1"/>
          </p:nvPr>
        </p:nvSpPr>
        <p:spPr>
          <a:xfrm>
            <a:off x="381000" y="1143000"/>
            <a:ext cx="8305800" cy="4610100"/>
          </a:xfrm>
        </p:spPr>
        <p:txBody>
          <a:bodyPr/>
          <a:lstStyle/>
          <a:p>
            <a:pPr marL="231775" indent="-231775">
              <a:lnSpc>
                <a:spcPts val="3100"/>
              </a:lnSpc>
              <a:spcAft>
                <a:spcPts val="1200"/>
              </a:spcAft>
              <a:defRPr/>
            </a:pPr>
            <a:r>
              <a:rPr lang="en-US" dirty="0">
                <a:latin typeface="Calibri" pitchFamily="34" charset="0"/>
              </a:rPr>
              <a:t>The server retrieves the page index.html and uses it to assemble the HTTP response message</a:t>
            </a:r>
          </a:p>
          <a:p>
            <a:pPr marL="231775" indent="-231775">
              <a:defRPr/>
            </a:pPr>
            <a:r>
              <a:rPr lang="en-US" dirty="0">
                <a:solidFill>
                  <a:schemeClr val="accent5">
                    <a:lumMod val="50000"/>
                  </a:schemeClr>
                </a:solidFill>
                <a:latin typeface="Calibri" pitchFamily="34" charset="0"/>
              </a:rPr>
              <a:t>The HTTP response message has three parts:</a:t>
            </a:r>
          </a:p>
          <a:p>
            <a:pPr marL="914400" lvl="1" indent="-457200">
              <a:buFont typeface="+mj-lt"/>
              <a:buAutoNum type="arabicParenR"/>
              <a:defRPr/>
            </a:pPr>
            <a:r>
              <a:rPr lang="en-US" dirty="0">
                <a:solidFill>
                  <a:srgbClr val="0070C0"/>
                </a:solidFill>
                <a:latin typeface="Calibri" pitchFamily="34" charset="0"/>
              </a:rPr>
              <a:t>status line</a:t>
            </a:r>
          </a:p>
          <a:p>
            <a:pPr marL="914400" lvl="1" indent="-457200">
              <a:buFont typeface="+mj-lt"/>
              <a:buAutoNum type="arabicParenR"/>
              <a:defRPr/>
            </a:pPr>
            <a:r>
              <a:rPr lang="en-US" dirty="0">
                <a:solidFill>
                  <a:srgbClr val="0070C0"/>
                </a:solidFill>
                <a:latin typeface="Calibri" pitchFamily="34" charset="0"/>
              </a:rPr>
              <a:t>several header lines</a:t>
            </a:r>
          </a:p>
          <a:p>
            <a:pPr marL="914400" lvl="1" indent="-457200">
              <a:buFont typeface="+mj-lt"/>
              <a:buAutoNum type="arabicParenR"/>
              <a:defRPr/>
            </a:pPr>
            <a:r>
              <a:rPr lang="en-US" dirty="0">
                <a:solidFill>
                  <a:srgbClr val="0070C0"/>
                </a:solidFill>
                <a:latin typeface="Calibri" pitchFamily="34" charset="0"/>
              </a:rPr>
              <a:t>body of the message </a:t>
            </a:r>
            <a:r>
              <a:rPr lang="en-US" dirty="0">
                <a:solidFill>
                  <a:schemeClr val="accent5">
                    <a:lumMod val="50000"/>
                  </a:schemeClr>
                </a:solidFill>
                <a:latin typeface="Calibri" pitchFamily="34" charset="0"/>
              </a:rPr>
              <a:t>(contains the requested object)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0408" y="4039738"/>
            <a:ext cx="2602592" cy="281826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75948">
            <a:off x="6515668" y="4376953"/>
            <a:ext cx="863211" cy="773946"/>
          </a:xfrm>
          <a:prstGeom prst="rect">
            <a:avLst/>
          </a:prstGeom>
          <a:scene3d>
            <a:camera prst="perspectiveHeroicExtremeRightFacing"/>
            <a:lightRig rig="threePt" dir="t"/>
          </a:scene3d>
        </p:spPr>
      </p:pic>
      <p:sp>
        <p:nvSpPr>
          <p:cNvPr id="7" name="Flowchart: Document 6"/>
          <p:cNvSpPr/>
          <p:nvPr/>
        </p:nvSpPr>
        <p:spPr>
          <a:xfrm>
            <a:off x="772057" y="5421039"/>
            <a:ext cx="1143000" cy="823329"/>
          </a:xfrm>
          <a:prstGeom prst="flowChartDocument">
            <a:avLst/>
          </a:prstGeom>
          <a:solidFill>
            <a:srgbClr val="92D050"/>
          </a:solidFill>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r>
              <a:rPr lang="en-US" dirty="0">
                <a:solidFill>
                  <a:schemeClr val="tx1"/>
                </a:solidFill>
              </a:rPr>
              <a:t>index.html</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0913" y="4343400"/>
            <a:ext cx="2434679" cy="2450910"/>
          </a:xfrm>
          <a:prstGeom prst="rect">
            <a:avLst/>
          </a:prstGeom>
        </p:spPr>
      </p:pic>
      <p:sp>
        <p:nvSpPr>
          <p:cNvPr id="9" name="Flowchart: Magnetic Disk 8"/>
          <p:cNvSpPr/>
          <p:nvPr/>
        </p:nvSpPr>
        <p:spPr>
          <a:xfrm>
            <a:off x="552734" y="5181600"/>
            <a:ext cx="1371600" cy="1295400"/>
          </a:xfrm>
          <a:prstGeom prst="flowChartMagneticDisk">
            <a:avLst/>
          </a:prstGeom>
          <a:solidFill>
            <a:schemeClr val="accent1">
              <a:alpha val="38000"/>
            </a:schemeClr>
          </a:solidFill>
          <a:effectLst>
            <a:outerShdw blurRad="76200" dir="18900000" sy="23000" kx="-1200000" algn="bl" rotWithShape="0">
              <a:prstClr val="black">
                <a:alpha val="2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3733800" y="4311005"/>
            <a:ext cx="2514600" cy="840542"/>
            <a:chOff x="3733800" y="4311005"/>
            <a:chExt cx="2209800" cy="840542"/>
          </a:xfrm>
        </p:grpSpPr>
        <p:sp>
          <p:nvSpPr>
            <p:cNvPr id="11" name="Left Arrow 10"/>
            <p:cNvSpPr/>
            <p:nvPr/>
          </p:nvSpPr>
          <p:spPr>
            <a:xfrm>
              <a:off x="3733800" y="4528066"/>
              <a:ext cx="2209800" cy="623481"/>
            </a:xfrm>
            <a:prstGeom prst="leftArrow">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~/index.html</a:t>
              </a:r>
            </a:p>
          </p:txBody>
        </p:sp>
        <p:sp>
          <p:nvSpPr>
            <p:cNvPr id="12" name="Rectangle 11"/>
            <p:cNvSpPr/>
            <p:nvPr/>
          </p:nvSpPr>
          <p:spPr>
            <a:xfrm>
              <a:off x="4205295" y="4311005"/>
              <a:ext cx="1568697" cy="369332"/>
            </a:xfrm>
            <a:prstGeom prst="rect">
              <a:avLst/>
            </a:prstGeom>
          </p:spPr>
          <p:txBody>
            <a:bodyPr wrap="square">
              <a:spAutoFit/>
            </a:bodyPr>
            <a:lstStyle/>
            <a:p>
              <a:r>
                <a:rPr lang="en-US" b="1" dirty="0">
                  <a:solidFill>
                    <a:schemeClr val="accent2"/>
                  </a:solidFill>
                  <a:latin typeface="Calibri" pitchFamily="34" charset="0"/>
                </a:rPr>
                <a:t>HTTP Request</a:t>
              </a:r>
              <a:endParaRPr lang="en-US" b="1" dirty="0"/>
            </a:p>
          </p:txBody>
        </p:sp>
      </p:grpSp>
      <p:sp>
        <p:nvSpPr>
          <p:cNvPr id="13" name="Curved Down Arrow 12"/>
          <p:cNvSpPr/>
          <p:nvPr/>
        </p:nvSpPr>
        <p:spPr>
          <a:xfrm rot="19654701">
            <a:off x="925309" y="4647644"/>
            <a:ext cx="1600200" cy="62263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 name="Group 1">
            <a:extLst>
              <a:ext uri="{FF2B5EF4-FFF2-40B4-BE49-F238E27FC236}">
                <a16:creationId xmlns:a16="http://schemas.microsoft.com/office/drawing/2014/main" id="{53F3BEE4-65B9-470F-8048-865F87262BB2}"/>
              </a:ext>
            </a:extLst>
          </p:cNvPr>
          <p:cNvGrpSpPr/>
          <p:nvPr/>
        </p:nvGrpSpPr>
        <p:grpSpPr>
          <a:xfrm>
            <a:off x="3728348" y="5181600"/>
            <a:ext cx="2672452" cy="1604413"/>
            <a:chOff x="3728348" y="5181600"/>
            <a:chExt cx="2672452" cy="1604413"/>
          </a:xfrm>
        </p:grpSpPr>
        <p:sp>
          <p:nvSpPr>
            <p:cNvPr id="19" name="Right Arrow 13">
              <a:extLst>
                <a:ext uri="{FF2B5EF4-FFF2-40B4-BE49-F238E27FC236}">
                  <a16:creationId xmlns:a16="http://schemas.microsoft.com/office/drawing/2014/main" id="{0AF19692-82B1-423E-B6AA-9CC85D3050FE}"/>
                </a:ext>
              </a:extLst>
            </p:cNvPr>
            <p:cNvSpPr/>
            <p:nvPr/>
          </p:nvSpPr>
          <p:spPr>
            <a:xfrm>
              <a:off x="3728348" y="5181600"/>
              <a:ext cx="2672452" cy="590884"/>
            </a:xfrm>
            <a:prstGeom prst="rightArrow">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1A4F2A30-8C5C-4485-B803-32CF9055C4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6490" y="5448869"/>
              <a:ext cx="1209981" cy="1176881"/>
            </a:xfrm>
            <a:prstGeom prst="rect">
              <a:avLst/>
            </a:prstGeom>
          </p:spPr>
        </p:pic>
        <p:sp>
          <p:nvSpPr>
            <p:cNvPr id="21" name="Rectangle 20">
              <a:extLst>
                <a:ext uri="{FF2B5EF4-FFF2-40B4-BE49-F238E27FC236}">
                  <a16:creationId xmlns:a16="http://schemas.microsoft.com/office/drawing/2014/main" id="{CEEFA719-6D96-43C7-A0A9-913036EB434E}"/>
                </a:ext>
              </a:extLst>
            </p:cNvPr>
            <p:cNvSpPr/>
            <p:nvPr/>
          </p:nvSpPr>
          <p:spPr>
            <a:xfrm>
              <a:off x="4731712" y="6251251"/>
              <a:ext cx="1289518" cy="534762"/>
            </a:xfrm>
            <a:prstGeom prst="rect">
              <a:avLst/>
            </a:prstGeom>
          </p:spPr>
          <p:txBody>
            <a:bodyPr wrap="square">
              <a:spAutoFit/>
            </a:bodyPr>
            <a:lstStyle/>
            <a:p>
              <a:pPr>
                <a:lnSpc>
                  <a:spcPts val="1700"/>
                </a:lnSpc>
              </a:pPr>
              <a:r>
                <a:rPr lang="en-US" b="1" dirty="0">
                  <a:solidFill>
                    <a:schemeClr val="accent2"/>
                  </a:solidFill>
                  <a:latin typeface="Calibri" pitchFamily="34" charset="0"/>
                </a:rPr>
                <a:t>HTTP Response</a:t>
              </a:r>
              <a:endParaRPr lang="en-US" b="1" dirty="0"/>
            </a:p>
          </p:txBody>
        </p:sp>
      </p:grpSp>
    </p:spTree>
    <p:extLst>
      <p:ext uri="{BB962C8B-B14F-4D97-AF65-F5344CB8AC3E}">
        <p14:creationId xmlns:p14="http://schemas.microsoft.com/office/powerpoint/2010/main" val="134922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7459">
                                            <p:txEl>
                                              <p:pRg st="1" end="1"/>
                                            </p:txEl>
                                          </p:spTgt>
                                        </p:tgtEl>
                                        <p:attrNameLst>
                                          <p:attrName>style.visibility</p:attrName>
                                        </p:attrNameLst>
                                      </p:cBhvr>
                                      <p:to>
                                        <p:strVal val="visible"/>
                                      </p:to>
                                    </p:set>
                                    <p:animEffect transition="in" filter="fade">
                                      <p:cBhvr>
                                        <p:cTn id="7" dur="1000"/>
                                        <p:tgtEl>
                                          <p:spTgt spid="147459">
                                            <p:txEl>
                                              <p:pRg st="1" end="1"/>
                                            </p:txEl>
                                          </p:spTgt>
                                        </p:tgtEl>
                                      </p:cBhvr>
                                    </p:animEffect>
                                    <p:anim calcmode="lin" valueType="num">
                                      <p:cBhvr>
                                        <p:cTn id="8" dur="1000" fill="hold"/>
                                        <p:tgtEl>
                                          <p:spTgt spid="14745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7459">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7459">
                                            <p:txEl>
                                              <p:pRg st="2" end="2"/>
                                            </p:txEl>
                                          </p:spTgt>
                                        </p:tgtEl>
                                        <p:attrNameLst>
                                          <p:attrName>style.visibility</p:attrName>
                                        </p:attrNameLst>
                                      </p:cBhvr>
                                      <p:to>
                                        <p:strVal val="visible"/>
                                      </p:to>
                                    </p:set>
                                    <p:animEffect transition="in" filter="fade">
                                      <p:cBhvr>
                                        <p:cTn id="12" dur="1000"/>
                                        <p:tgtEl>
                                          <p:spTgt spid="147459">
                                            <p:txEl>
                                              <p:pRg st="2" end="2"/>
                                            </p:txEl>
                                          </p:spTgt>
                                        </p:tgtEl>
                                      </p:cBhvr>
                                    </p:animEffect>
                                    <p:anim calcmode="lin" valueType="num">
                                      <p:cBhvr>
                                        <p:cTn id="13" dur="1000" fill="hold"/>
                                        <p:tgtEl>
                                          <p:spTgt spid="14745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47459">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7459">
                                            <p:txEl>
                                              <p:pRg st="3" end="3"/>
                                            </p:txEl>
                                          </p:spTgt>
                                        </p:tgtEl>
                                        <p:attrNameLst>
                                          <p:attrName>style.visibility</p:attrName>
                                        </p:attrNameLst>
                                      </p:cBhvr>
                                      <p:to>
                                        <p:strVal val="visible"/>
                                      </p:to>
                                    </p:set>
                                    <p:animEffect transition="in" filter="fade">
                                      <p:cBhvr>
                                        <p:cTn id="17" dur="1000"/>
                                        <p:tgtEl>
                                          <p:spTgt spid="147459">
                                            <p:txEl>
                                              <p:pRg st="3" end="3"/>
                                            </p:txEl>
                                          </p:spTgt>
                                        </p:tgtEl>
                                      </p:cBhvr>
                                    </p:animEffect>
                                    <p:anim calcmode="lin" valueType="num">
                                      <p:cBhvr>
                                        <p:cTn id="18" dur="1000" fill="hold"/>
                                        <p:tgtEl>
                                          <p:spTgt spid="147459">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47459">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7459">
                                            <p:txEl>
                                              <p:pRg st="4" end="4"/>
                                            </p:txEl>
                                          </p:spTgt>
                                        </p:tgtEl>
                                        <p:attrNameLst>
                                          <p:attrName>style.visibility</p:attrName>
                                        </p:attrNameLst>
                                      </p:cBhvr>
                                      <p:to>
                                        <p:strVal val="visible"/>
                                      </p:to>
                                    </p:set>
                                    <p:animEffect transition="in" filter="fade">
                                      <p:cBhvr>
                                        <p:cTn id="22" dur="1000"/>
                                        <p:tgtEl>
                                          <p:spTgt spid="147459">
                                            <p:txEl>
                                              <p:pRg st="4" end="4"/>
                                            </p:txEl>
                                          </p:spTgt>
                                        </p:tgtEl>
                                      </p:cBhvr>
                                    </p:animEffect>
                                    <p:anim calcmode="lin" valueType="num">
                                      <p:cBhvr>
                                        <p:cTn id="23" dur="1000" fill="hold"/>
                                        <p:tgtEl>
                                          <p:spTgt spid="147459">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147459">
                                            <p:txEl>
                                              <p:pRg st="4" end="4"/>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HTTP Response:       Status Line</a:t>
            </a:r>
          </a:p>
        </p:txBody>
      </p:sp>
      <p:sp>
        <p:nvSpPr>
          <p:cNvPr id="147460" name="Rectangle 4"/>
          <p:cNvSpPr>
            <a:spLocks noGrp="1" noChangeArrowheads="1"/>
          </p:cNvSpPr>
          <p:nvPr>
            <p:ph type="body" sz="half" idx="2"/>
          </p:nvPr>
        </p:nvSpPr>
        <p:spPr>
          <a:xfrm>
            <a:off x="2667000" y="2514600"/>
            <a:ext cx="3810000" cy="457200"/>
          </a:xfrm>
        </p:spPr>
        <p:txBody>
          <a:bodyPr>
            <a:normAutofit lnSpcReduction="10000"/>
          </a:bodyPr>
          <a:lstStyle/>
          <a:p>
            <a:pPr algn="ctr">
              <a:lnSpc>
                <a:spcPct val="90000"/>
              </a:lnSpc>
              <a:buFont typeface="Wingdings" pitchFamily="2" charset="2"/>
              <a:buNone/>
              <a:defRPr/>
            </a:pPr>
            <a:r>
              <a:rPr lang="en-US" dirty="0">
                <a:solidFill>
                  <a:schemeClr val="accent5">
                    <a:lumMod val="50000"/>
                  </a:schemeClr>
                </a:solidFill>
                <a:latin typeface="Calibri" pitchFamily="34" charset="0"/>
              </a:rPr>
              <a:t>HTTP/1.1  200  OK </a:t>
            </a:r>
          </a:p>
        </p:txBody>
      </p:sp>
      <p:sp>
        <p:nvSpPr>
          <p:cNvPr id="5" name="Content Placeholder 4"/>
          <p:cNvSpPr>
            <a:spLocks noGrp="1"/>
          </p:cNvSpPr>
          <p:nvPr>
            <p:ph sz="half" idx="1"/>
          </p:nvPr>
        </p:nvSpPr>
        <p:spPr>
          <a:xfrm>
            <a:off x="609600" y="3276600"/>
            <a:ext cx="8001000" cy="3048000"/>
          </a:xfrm>
        </p:spPr>
        <p:txBody>
          <a:bodyPr/>
          <a:lstStyle/>
          <a:p>
            <a:pPr>
              <a:spcAft>
                <a:spcPts val="600"/>
              </a:spcAft>
              <a:buFont typeface="Wingdings" pitchFamily="2" charset="2"/>
              <a:buNone/>
              <a:defRPr/>
            </a:pPr>
            <a:r>
              <a:rPr lang="en-US" dirty="0">
                <a:latin typeface="Calibri" pitchFamily="34" charset="0"/>
              </a:rPr>
              <a:t>Common status codes and associated messages:</a:t>
            </a:r>
          </a:p>
          <a:p>
            <a:pPr>
              <a:lnSpc>
                <a:spcPts val="2500"/>
              </a:lnSpc>
              <a:spcAft>
                <a:spcPts val="600"/>
              </a:spcAft>
              <a:defRPr/>
            </a:pPr>
            <a:r>
              <a:rPr lang="en-US" sz="2400" dirty="0">
                <a:solidFill>
                  <a:schemeClr val="accent6">
                    <a:lumMod val="75000"/>
                  </a:schemeClr>
                </a:solidFill>
                <a:latin typeface="Calibri" pitchFamily="34" charset="0"/>
              </a:rPr>
              <a:t>200 OK</a:t>
            </a:r>
            <a:r>
              <a:rPr lang="en-US" sz="2400" dirty="0">
                <a:latin typeface="Calibri" pitchFamily="34" charset="0"/>
              </a:rPr>
              <a:t>:  The request succeeded and the object is in the body of the message</a:t>
            </a:r>
          </a:p>
          <a:p>
            <a:pPr>
              <a:lnSpc>
                <a:spcPts val="2500"/>
              </a:lnSpc>
              <a:spcAft>
                <a:spcPts val="600"/>
              </a:spcAft>
              <a:defRPr/>
            </a:pPr>
            <a:r>
              <a:rPr lang="en-US" sz="2400" dirty="0">
                <a:solidFill>
                  <a:schemeClr val="accent6">
                    <a:lumMod val="75000"/>
                  </a:schemeClr>
                </a:solidFill>
                <a:latin typeface="Calibri" pitchFamily="34" charset="0"/>
              </a:rPr>
              <a:t>400 Bad Request</a:t>
            </a:r>
            <a:r>
              <a:rPr lang="en-US" sz="2400" dirty="0">
                <a:latin typeface="Calibri" pitchFamily="34" charset="0"/>
              </a:rPr>
              <a:t>:  The request could not be fulfilled</a:t>
            </a:r>
          </a:p>
          <a:p>
            <a:pPr>
              <a:lnSpc>
                <a:spcPts val="2500"/>
              </a:lnSpc>
              <a:spcAft>
                <a:spcPts val="600"/>
              </a:spcAft>
              <a:defRPr/>
            </a:pPr>
            <a:r>
              <a:rPr lang="en-US" sz="2400" dirty="0">
                <a:solidFill>
                  <a:schemeClr val="accent6">
                    <a:lumMod val="75000"/>
                  </a:schemeClr>
                </a:solidFill>
                <a:latin typeface="Calibri" pitchFamily="34" charset="0"/>
              </a:rPr>
              <a:t>404 Not Found</a:t>
            </a:r>
            <a:r>
              <a:rPr lang="en-US" sz="2400" dirty="0">
                <a:latin typeface="Calibri" pitchFamily="34" charset="0"/>
              </a:rPr>
              <a:t>:  The requested object does not exist</a:t>
            </a:r>
          </a:p>
          <a:p>
            <a:pPr>
              <a:lnSpc>
                <a:spcPts val="2500"/>
              </a:lnSpc>
              <a:defRPr/>
            </a:pPr>
            <a:r>
              <a:rPr lang="en-US" sz="2400" dirty="0">
                <a:solidFill>
                  <a:schemeClr val="accent6">
                    <a:lumMod val="75000"/>
                  </a:schemeClr>
                </a:solidFill>
                <a:latin typeface="Calibri" pitchFamily="34" charset="0"/>
              </a:rPr>
              <a:t>505 HTTP Version Not Supported</a:t>
            </a:r>
            <a:r>
              <a:rPr lang="en-US" sz="2400" dirty="0">
                <a:latin typeface="Calibri" pitchFamily="34" charset="0"/>
              </a:rPr>
              <a:t>:  The protocol version used by the client is not supported by the server</a:t>
            </a:r>
          </a:p>
        </p:txBody>
      </p:sp>
      <p:sp>
        <p:nvSpPr>
          <p:cNvPr id="6" name="Rounded Rectangular Callout 5"/>
          <p:cNvSpPr/>
          <p:nvPr/>
        </p:nvSpPr>
        <p:spPr bwMode="auto">
          <a:xfrm>
            <a:off x="2514600" y="1600200"/>
            <a:ext cx="990600" cy="612775"/>
          </a:xfrm>
          <a:prstGeom prst="wedgeRoundRectCallout">
            <a:avLst>
              <a:gd name="adj1" fmla="val 46765"/>
              <a:gd name="adj2" fmla="val 105808"/>
              <a:gd name="adj3" fmla="val 16667"/>
            </a:avLst>
          </a:prstGeom>
          <a:solidFill>
            <a:schemeClr val="accent5">
              <a:lumMod val="40000"/>
              <a:lumOff val="6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lnSpc>
                <a:spcPts val="1800"/>
              </a:lnSpc>
              <a:defRPr/>
            </a:pPr>
            <a:r>
              <a:rPr lang="en-US" sz="1800" dirty="0">
                <a:latin typeface="Calibri" pitchFamily="34" charset="0"/>
              </a:rPr>
              <a:t>HTTP</a:t>
            </a:r>
          </a:p>
          <a:p>
            <a:pPr algn="ctr">
              <a:lnSpc>
                <a:spcPts val="1800"/>
              </a:lnSpc>
              <a:defRPr/>
            </a:pPr>
            <a:r>
              <a:rPr lang="en-US" sz="1800" dirty="0">
                <a:latin typeface="Calibri" pitchFamily="34" charset="0"/>
              </a:rPr>
              <a:t>version</a:t>
            </a:r>
          </a:p>
        </p:txBody>
      </p:sp>
      <p:sp>
        <p:nvSpPr>
          <p:cNvPr id="7" name="Rounded Rectangular Callout 6"/>
          <p:cNvSpPr/>
          <p:nvPr/>
        </p:nvSpPr>
        <p:spPr bwMode="auto">
          <a:xfrm>
            <a:off x="4038600" y="1600200"/>
            <a:ext cx="990600" cy="612775"/>
          </a:xfrm>
          <a:prstGeom prst="wedgeRoundRectCallout">
            <a:avLst>
              <a:gd name="adj1" fmla="val 44824"/>
              <a:gd name="adj2" fmla="val 115055"/>
              <a:gd name="adj3" fmla="val 16667"/>
            </a:avLst>
          </a:prstGeom>
          <a:solidFill>
            <a:schemeClr val="accent5">
              <a:lumMod val="40000"/>
              <a:lumOff val="6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lnSpc>
                <a:spcPts val="1800"/>
              </a:lnSpc>
              <a:defRPr/>
            </a:pPr>
            <a:r>
              <a:rPr lang="en-US" sz="1800" dirty="0">
                <a:latin typeface="Calibri" pitchFamily="34" charset="0"/>
              </a:rPr>
              <a:t>Status code</a:t>
            </a:r>
          </a:p>
        </p:txBody>
      </p:sp>
      <p:sp>
        <p:nvSpPr>
          <p:cNvPr id="8" name="Rounded Rectangular Callout 7"/>
          <p:cNvSpPr/>
          <p:nvPr/>
        </p:nvSpPr>
        <p:spPr bwMode="auto">
          <a:xfrm>
            <a:off x="6019800" y="1524000"/>
            <a:ext cx="1600200" cy="838200"/>
          </a:xfrm>
          <a:prstGeom prst="wedgeRoundRectCallout">
            <a:avLst>
              <a:gd name="adj1" fmla="val -57018"/>
              <a:gd name="adj2" fmla="val 85952"/>
              <a:gd name="adj3" fmla="val 16667"/>
            </a:avLst>
          </a:prstGeom>
          <a:solidFill>
            <a:schemeClr val="accent5">
              <a:lumMod val="40000"/>
              <a:lumOff val="6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lnSpc>
                <a:spcPts val="1600"/>
              </a:lnSpc>
              <a:defRPr/>
            </a:pPr>
            <a:r>
              <a:rPr lang="en-US" sz="1800" dirty="0">
                <a:latin typeface="Calibri" pitchFamily="34" charset="0"/>
              </a:rPr>
              <a:t>Associated server message</a:t>
            </a:r>
          </a:p>
        </p:txBody>
      </p:sp>
      <p:sp>
        <p:nvSpPr>
          <p:cNvPr id="2" name="Oval 1"/>
          <p:cNvSpPr/>
          <p:nvPr/>
        </p:nvSpPr>
        <p:spPr>
          <a:xfrm>
            <a:off x="4953000" y="577850"/>
            <a:ext cx="533400" cy="490537"/>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Tree>
    <p:extLst>
      <p:ext uri="{BB962C8B-B14F-4D97-AF65-F5344CB8AC3E}">
        <p14:creationId xmlns:p14="http://schemas.microsoft.com/office/powerpoint/2010/main" val="407149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HTTP Responses:      Header Lines</a:t>
            </a:r>
          </a:p>
        </p:txBody>
      </p:sp>
      <p:sp>
        <p:nvSpPr>
          <p:cNvPr id="147460" name="Rectangle 4"/>
          <p:cNvSpPr>
            <a:spLocks noGrp="1" noChangeArrowheads="1"/>
          </p:cNvSpPr>
          <p:nvPr>
            <p:ph type="body" sz="half" idx="2"/>
          </p:nvPr>
        </p:nvSpPr>
        <p:spPr>
          <a:xfrm>
            <a:off x="2133600" y="2819400"/>
            <a:ext cx="6477000" cy="2286000"/>
          </a:xfrm>
        </p:spPr>
        <p:txBody>
          <a:bodyPr/>
          <a:lstStyle/>
          <a:p>
            <a:pPr>
              <a:lnSpc>
                <a:spcPct val="90000"/>
              </a:lnSpc>
              <a:buFont typeface="Wingdings" pitchFamily="2" charset="2"/>
              <a:buNone/>
              <a:defRPr/>
            </a:pPr>
            <a:r>
              <a:rPr lang="en-US" sz="2400" dirty="0">
                <a:solidFill>
                  <a:schemeClr val="tx2">
                    <a:lumMod val="95000"/>
                    <a:lumOff val="5000"/>
                  </a:schemeClr>
                </a:solidFill>
                <a:latin typeface="Calibri" pitchFamily="34" charset="0"/>
              </a:rPr>
              <a:t>Date: Mon, 04 Mar 2002 12:00:00 GMT </a:t>
            </a:r>
          </a:p>
          <a:p>
            <a:pPr>
              <a:lnSpc>
                <a:spcPct val="90000"/>
              </a:lnSpc>
              <a:buFont typeface="Wingdings" pitchFamily="2" charset="2"/>
              <a:buNone/>
              <a:defRPr/>
            </a:pPr>
            <a:r>
              <a:rPr lang="en-US" sz="2400" dirty="0">
                <a:solidFill>
                  <a:schemeClr val="tx2">
                    <a:lumMod val="95000"/>
                    <a:lumOff val="5000"/>
                  </a:schemeClr>
                </a:solidFill>
                <a:latin typeface="Calibri" pitchFamily="34" charset="0"/>
              </a:rPr>
              <a:t>Server: Apache/1.3.0 (Linux) </a:t>
            </a:r>
          </a:p>
          <a:p>
            <a:pPr>
              <a:lnSpc>
                <a:spcPct val="90000"/>
              </a:lnSpc>
              <a:buFont typeface="Wingdings" pitchFamily="2" charset="2"/>
              <a:buNone/>
              <a:defRPr/>
            </a:pPr>
            <a:r>
              <a:rPr lang="en-US" sz="2400" dirty="0">
                <a:solidFill>
                  <a:schemeClr val="tx2">
                    <a:lumMod val="95000"/>
                    <a:lumOff val="5000"/>
                  </a:schemeClr>
                </a:solidFill>
                <a:latin typeface="Calibri" pitchFamily="34" charset="0"/>
              </a:rPr>
              <a:t>Last-Modified: Mon, 01 Mar 2002 09:23:24 GMT </a:t>
            </a:r>
          </a:p>
          <a:p>
            <a:pPr>
              <a:lnSpc>
                <a:spcPct val="90000"/>
              </a:lnSpc>
              <a:buFont typeface="Wingdings" pitchFamily="2" charset="2"/>
              <a:buNone/>
              <a:defRPr/>
            </a:pPr>
            <a:r>
              <a:rPr lang="en-US" sz="2400" dirty="0">
                <a:solidFill>
                  <a:schemeClr val="tx2">
                    <a:lumMod val="95000"/>
                    <a:lumOff val="5000"/>
                  </a:schemeClr>
                </a:solidFill>
                <a:latin typeface="Calibri" pitchFamily="34" charset="0"/>
              </a:rPr>
              <a:t>Content-Length: 1024</a:t>
            </a:r>
          </a:p>
          <a:p>
            <a:pPr>
              <a:lnSpc>
                <a:spcPct val="90000"/>
              </a:lnSpc>
              <a:buFont typeface="Wingdings" pitchFamily="2" charset="2"/>
              <a:buNone/>
              <a:defRPr/>
            </a:pPr>
            <a:r>
              <a:rPr lang="en-US" sz="2400" dirty="0">
                <a:solidFill>
                  <a:schemeClr val="tx2">
                    <a:lumMod val="95000"/>
                    <a:lumOff val="5000"/>
                  </a:schemeClr>
                </a:solidFill>
                <a:latin typeface="Calibri" pitchFamily="34" charset="0"/>
              </a:rPr>
              <a:t>Content-Type: text/html </a:t>
            </a:r>
          </a:p>
          <a:p>
            <a:pPr>
              <a:lnSpc>
                <a:spcPct val="90000"/>
              </a:lnSpc>
              <a:buFont typeface="Wingdings" pitchFamily="2" charset="2"/>
              <a:buNone/>
              <a:defRPr/>
            </a:pPr>
            <a:endParaRPr lang="en-US" sz="2000" dirty="0">
              <a:solidFill>
                <a:schemeClr val="tx2">
                  <a:lumMod val="95000"/>
                  <a:lumOff val="5000"/>
                </a:schemeClr>
              </a:solidFill>
              <a:latin typeface="Calibri" pitchFamily="34" charset="0"/>
            </a:endParaRPr>
          </a:p>
        </p:txBody>
      </p:sp>
      <p:sp>
        <p:nvSpPr>
          <p:cNvPr id="5" name="Rounded Rectangular Callout 4"/>
          <p:cNvSpPr/>
          <p:nvPr/>
        </p:nvSpPr>
        <p:spPr bwMode="auto">
          <a:xfrm>
            <a:off x="6934200" y="4495800"/>
            <a:ext cx="1600200" cy="762000"/>
          </a:xfrm>
          <a:prstGeom prst="wedgeRoundRectCallout">
            <a:avLst>
              <a:gd name="adj1" fmla="val -65469"/>
              <a:gd name="adj2" fmla="val -111796"/>
              <a:gd name="adj3" fmla="val 16667"/>
            </a:avLst>
          </a:prstGeom>
          <a:solidFill>
            <a:schemeClr val="accent5">
              <a:lumMod val="40000"/>
              <a:lumOff val="6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bIns="0" anchor="ctr"/>
          <a:lstStyle/>
          <a:p>
            <a:pPr algn="ctr">
              <a:lnSpc>
                <a:spcPts val="1800"/>
              </a:lnSpc>
              <a:defRPr/>
            </a:pPr>
            <a:r>
              <a:rPr lang="en-US" sz="1800" dirty="0">
                <a:latin typeface="Calibri" pitchFamily="34" charset="0"/>
              </a:rPr>
              <a:t>Date when the object was created</a:t>
            </a:r>
          </a:p>
        </p:txBody>
      </p:sp>
      <p:sp>
        <p:nvSpPr>
          <p:cNvPr id="6" name="Rounded Rectangular Callout 5"/>
          <p:cNvSpPr/>
          <p:nvPr/>
        </p:nvSpPr>
        <p:spPr bwMode="auto">
          <a:xfrm>
            <a:off x="533400" y="3962400"/>
            <a:ext cx="1295400" cy="838200"/>
          </a:xfrm>
          <a:prstGeom prst="wedgeRoundRectCallout">
            <a:avLst>
              <a:gd name="adj1" fmla="val 74807"/>
              <a:gd name="adj2" fmla="val -17146"/>
              <a:gd name="adj3" fmla="val 16667"/>
            </a:avLst>
          </a:prstGeom>
          <a:solidFill>
            <a:schemeClr val="accent5">
              <a:lumMod val="40000"/>
              <a:lumOff val="6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bIns="0" anchor="ctr"/>
          <a:lstStyle/>
          <a:p>
            <a:pPr algn="ctr">
              <a:lnSpc>
                <a:spcPts val="1800"/>
              </a:lnSpc>
              <a:defRPr/>
            </a:pPr>
            <a:r>
              <a:rPr lang="en-US" sz="1800" dirty="0">
                <a:latin typeface="Calibri" pitchFamily="34" charset="0"/>
              </a:rPr>
              <a:t>Number of bytes being sent</a:t>
            </a:r>
          </a:p>
        </p:txBody>
      </p:sp>
      <p:sp>
        <p:nvSpPr>
          <p:cNvPr id="7" name="Rounded Rectangular Callout 6"/>
          <p:cNvSpPr/>
          <p:nvPr/>
        </p:nvSpPr>
        <p:spPr bwMode="auto">
          <a:xfrm>
            <a:off x="4419600" y="5257800"/>
            <a:ext cx="1600200" cy="609600"/>
          </a:xfrm>
          <a:prstGeom prst="wedgeRoundRectCallout">
            <a:avLst>
              <a:gd name="adj1" fmla="val -44543"/>
              <a:gd name="adj2" fmla="val -117710"/>
              <a:gd name="adj3" fmla="val 16667"/>
            </a:avLst>
          </a:prstGeom>
          <a:solidFill>
            <a:schemeClr val="accent5">
              <a:lumMod val="40000"/>
              <a:lumOff val="6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bIns="0" anchor="ctr"/>
          <a:lstStyle/>
          <a:p>
            <a:pPr algn="ctr">
              <a:lnSpc>
                <a:spcPts val="1800"/>
              </a:lnSpc>
              <a:defRPr/>
            </a:pPr>
            <a:r>
              <a:rPr lang="en-US" sz="1800" dirty="0">
                <a:latin typeface="Calibri" pitchFamily="34" charset="0"/>
              </a:rPr>
              <a:t>Type of object being sent</a:t>
            </a:r>
          </a:p>
        </p:txBody>
      </p:sp>
      <p:sp>
        <p:nvSpPr>
          <p:cNvPr id="8" name="Rounded Rectangular Callout 7"/>
          <p:cNvSpPr/>
          <p:nvPr/>
        </p:nvSpPr>
        <p:spPr bwMode="auto">
          <a:xfrm>
            <a:off x="533400" y="3124200"/>
            <a:ext cx="1295400" cy="457200"/>
          </a:xfrm>
          <a:prstGeom prst="wedgeRoundRectCallout">
            <a:avLst>
              <a:gd name="adj1" fmla="val 79311"/>
              <a:gd name="adj2" fmla="val 14122"/>
              <a:gd name="adj3" fmla="val 16667"/>
            </a:avLst>
          </a:prstGeom>
          <a:solidFill>
            <a:schemeClr val="accent5">
              <a:lumMod val="40000"/>
              <a:lumOff val="6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bIns="0" anchor="ctr"/>
          <a:lstStyle/>
          <a:p>
            <a:pPr algn="ctr">
              <a:lnSpc>
                <a:spcPts val="1800"/>
              </a:lnSpc>
              <a:defRPr/>
            </a:pPr>
            <a:r>
              <a:rPr lang="en-US" sz="1800" dirty="0">
                <a:latin typeface="Calibri" pitchFamily="34" charset="0"/>
              </a:rPr>
              <a:t>Server type</a:t>
            </a:r>
          </a:p>
        </p:txBody>
      </p:sp>
      <p:sp>
        <p:nvSpPr>
          <p:cNvPr id="9" name="Rounded Rectangular Callout 8"/>
          <p:cNvSpPr/>
          <p:nvPr/>
        </p:nvSpPr>
        <p:spPr bwMode="auto">
          <a:xfrm>
            <a:off x="6400800" y="1828800"/>
            <a:ext cx="1524000" cy="457200"/>
          </a:xfrm>
          <a:prstGeom prst="wedgeRoundRectCallout">
            <a:avLst>
              <a:gd name="adj1" fmla="val -55328"/>
              <a:gd name="adj2" fmla="val 167643"/>
              <a:gd name="adj3" fmla="val 16667"/>
            </a:avLst>
          </a:prstGeom>
          <a:solidFill>
            <a:schemeClr val="accent5">
              <a:lumMod val="40000"/>
              <a:lumOff val="6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bIns="0" anchor="ctr"/>
          <a:lstStyle/>
          <a:p>
            <a:pPr algn="ctr">
              <a:lnSpc>
                <a:spcPts val="1800"/>
              </a:lnSpc>
              <a:defRPr/>
            </a:pPr>
            <a:r>
              <a:rPr lang="en-US" sz="1800" dirty="0">
                <a:latin typeface="Calibri" pitchFamily="34" charset="0"/>
              </a:rPr>
              <a:t>Server time</a:t>
            </a:r>
          </a:p>
        </p:txBody>
      </p:sp>
      <p:sp>
        <p:nvSpPr>
          <p:cNvPr id="10" name="Oval 9"/>
          <p:cNvSpPr/>
          <p:nvPr/>
        </p:nvSpPr>
        <p:spPr>
          <a:xfrm>
            <a:off x="4800600" y="600869"/>
            <a:ext cx="533400" cy="490537"/>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Tree>
    <p:extLst>
      <p:ext uri="{BB962C8B-B14F-4D97-AF65-F5344CB8AC3E}">
        <p14:creationId xmlns:p14="http://schemas.microsoft.com/office/powerpoint/2010/main" val="46522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868362"/>
          </a:xfrm>
        </p:spPr>
        <p:txBody>
          <a:bodyPr/>
          <a:lstStyle/>
          <a:p>
            <a:r>
              <a:rPr lang="en-US" dirty="0"/>
              <a:t>HTTP Response:      Body</a:t>
            </a:r>
          </a:p>
        </p:txBody>
      </p:sp>
      <p:sp>
        <p:nvSpPr>
          <p:cNvPr id="11267" name="Rectangle 4"/>
          <p:cNvSpPr>
            <a:spLocks noGrp="1" noChangeArrowheads="1"/>
          </p:cNvSpPr>
          <p:nvPr>
            <p:ph type="body" sz="half" idx="2"/>
          </p:nvPr>
        </p:nvSpPr>
        <p:spPr>
          <a:xfrm>
            <a:off x="685800" y="1362114"/>
            <a:ext cx="7391400" cy="3429000"/>
          </a:xfrm>
          <a:ln>
            <a:solidFill>
              <a:srgbClr val="00B050"/>
            </a:solidFill>
          </a:ln>
          <a:effectLst>
            <a:glow rad="63500">
              <a:schemeClr val="accent1">
                <a:satMod val="175000"/>
                <a:alpha val="40000"/>
              </a:schemeClr>
            </a:glow>
          </a:effectLst>
        </p:spPr>
        <p:txBody>
          <a:bodyPr lIns="182880" tIns="182880" rIns="182880" bIns="91440">
            <a:normAutofit lnSpcReduction="10000"/>
          </a:bodyPr>
          <a:lstStyle/>
          <a:p>
            <a:pPr>
              <a:lnSpc>
                <a:spcPct val="90000"/>
              </a:lnSpc>
              <a:spcAft>
                <a:spcPts val="300"/>
              </a:spcAft>
              <a:buFont typeface="Wingdings" pitchFamily="2" charset="2"/>
              <a:buNone/>
            </a:pPr>
            <a:r>
              <a:rPr lang="en-US" dirty="0">
                <a:solidFill>
                  <a:srgbClr val="002060"/>
                </a:solidFill>
                <a:latin typeface="Calibri" pitchFamily="34" charset="0"/>
              </a:rPr>
              <a:t>&lt;HTML&gt; &lt;HEAD&gt;&lt;/HEAD&gt;</a:t>
            </a:r>
          </a:p>
          <a:p>
            <a:pPr>
              <a:lnSpc>
                <a:spcPct val="90000"/>
              </a:lnSpc>
              <a:spcAft>
                <a:spcPts val="300"/>
              </a:spcAft>
              <a:buFont typeface="Wingdings" pitchFamily="2" charset="2"/>
              <a:buNone/>
            </a:pPr>
            <a:r>
              <a:rPr lang="en-US" dirty="0">
                <a:solidFill>
                  <a:srgbClr val="002060"/>
                </a:solidFill>
                <a:latin typeface="Calibri" pitchFamily="34" charset="0"/>
              </a:rPr>
              <a:t>&lt;BODY&gt;</a:t>
            </a:r>
          </a:p>
          <a:p>
            <a:pPr>
              <a:lnSpc>
                <a:spcPct val="90000"/>
              </a:lnSpc>
              <a:spcAft>
                <a:spcPts val="300"/>
              </a:spcAft>
              <a:buFont typeface="Wingdings" pitchFamily="2" charset="2"/>
              <a:buNone/>
            </a:pPr>
            <a:r>
              <a:rPr lang="en-US" dirty="0">
                <a:solidFill>
                  <a:srgbClr val="002060"/>
                </a:solidFill>
                <a:latin typeface="Calibri" pitchFamily="34" charset="0"/>
              </a:rPr>
              <a:t>&lt;h1&gt;Barns </a:t>
            </a:r>
            <a:r>
              <a:rPr lang="en-US">
                <a:solidFill>
                  <a:srgbClr val="002060"/>
                </a:solidFill>
                <a:latin typeface="Calibri" pitchFamily="34" charset="0"/>
              </a:rPr>
              <a:t>and Noble </a:t>
            </a:r>
            <a:r>
              <a:rPr lang="en-US" dirty="0">
                <a:solidFill>
                  <a:srgbClr val="002060"/>
                </a:solidFill>
                <a:latin typeface="Calibri" pitchFamily="34" charset="0"/>
              </a:rPr>
              <a:t>Internet Bookstore&lt;/h1&gt;</a:t>
            </a:r>
          </a:p>
          <a:p>
            <a:pPr>
              <a:lnSpc>
                <a:spcPct val="90000"/>
              </a:lnSpc>
              <a:spcAft>
                <a:spcPts val="300"/>
              </a:spcAft>
              <a:buFont typeface="Wingdings" pitchFamily="2" charset="2"/>
              <a:buNone/>
            </a:pPr>
            <a:r>
              <a:rPr lang="en-US" dirty="0">
                <a:solidFill>
                  <a:srgbClr val="002060"/>
                </a:solidFill>
                <a:latin typeface="Calibri" pitchFamily="34" charset="0"/>
              </a:rPr>
              <a:t>Our inventory:</a:t>
            </a:r>
          </a:p>
          <a:p>
            <a:pPr>
              <a:lnSpc>
                <a:spcPct val="90000"/>
              </a:lnSpc>
              <a:spcAft>
                <a:spcPts val="300"/>
              </a:spcAft>
              <a:buFont typeface="Wingdings" pitchFamily="2" charset="2"/>
              <a:buNone/>
            </a:pPr>
            <a:r>
              <a:rPr lang="en-US" dirty="0">
                <a:solidFill>
                  <a:srgbClr val="002060"/>
                </a:solidFill>
                <a:latin typeface="Calibri" pitchFamily="34" charset="0"/>
              </a:rPr>
              <a:t>&lt;h3&gt;Science&lt;/h3&gt;</a:t>
            </a:r>
          </a:p>
          <a:p>
            <a:pPr>
              <a:lnSpc>
                <a:spcPct val="90000"/>
              </a:lnSpc>
              <a:buFont typeface="Wingdings" pitchFamily="2" charset="2"/>
              <a:buNone/>
            </a:pPr>
            <a:r>
              <a:rPr lang="en-US" dirty="0">
                <a:solidFill>
                  <a:srgbClr val="002060"/>
                </a:solidFill>
                <a:latin typeface="Calibri" pitchFamily="34" charset="0"/>
              </a:rPr>
              <a:t>&lt;b&gt;The Character of Physical Law&lt;/b&gt;</a:t>
            </a:r>
          </a:p>
          <a:p>
            <a:pPr>
              <a:lnSpc>
                <a:spcPct val="90000"/>
              </a:lnSpc>
              <a:buFont typeface="Wingdings" pitchFamily="2" charset="2"/>
              <a:buNone/>
            </a:pPr>
            <a:r>
              <a:rPr lang="en-US" dirty="0">
                <a:solidFill>
                  <a:srgbClr val="002060"/>
                </a:solidFill>
                <a:latin typeface="Calibri" pitchFamily="34" charset="0"/>
              </a:rPr>
              <a:t>...</a:t>
            </a:r>
          </a:p>
        </p:txBody>
      </p:sp>
      <p:pic>
        <p:nvPicPr>
          <p:cNvPr id="1026" name="Picture 2" descr="C:\Users\hkpuadmin\AppData\Local\Microsoft\Windows\Temporary Internet Files\Content.IE5\F948V0PU\MC900078710[1].wmf"/>
          <p:cNvPicPr>
            <a:picLocks noChangeAspect="1" noChangeArrowheads="1"/>
          </p:cNvPicPr>
          <p:nvPr/>
        </p:nvPicPr>
        <p:blipFill>
          <a:blip r:embed="rId3" cstate="print"/>
          <a:srcRect/>
          <a:stretch>
            <a:fillRect/>
          </a:stretch>
        </p:blipFill>
        <p:spPr bwMode="auto">
          <a:xfrm flipH="1">
            <a:off x="7473791" y="3610014"/>
            <a:ext cx="1206817" cy="2362200"/>
          </a:xfrm>
          <a:prstGeom prst="rect">
            <a:avLst/>
          </a:prstGeom>
          <a:noFill/>
          <a:effectLst>
            <a:outerShdw blurRad="76200" dir="18900000" sy="23000" kx="-1200000" algn="bl" rotWithShape="0">
              <a:prstClr val="black">
                <a:alpha val="20000"/>
              </a:prstClr>
            </a:outerShdw>
          </a:effectLst>
        </p:spPr>
      </p:pic>
      <p:sp>
        <p:nvSpPr>
          <p:cNvPr id="5" name="Cloud Callout 4"/>
          <p:cNvSpPr/>
          <p:nvPr/>
        </p:nvSpPr>
        <p:spPr>
          <a:xfrm>
            <a:off x="6324600" y="3022305"/>
            <a:ext cx="1524000" cy="841248"/>
          </a:xfrm>
          <a:prstGeom prst="cloudCallout">
            <a:avLst>
              <a:gd name="adj1" fmla="val 68280"/>
              <a:gd name="adj2" fmla="val 33498"/>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1700"/>
              </a:lnSpc>
            </a:pPr>
            <a:r>
              <a:rPr lang="en-US" altLang="zh-TW" dirty="0">
                <a:solidFill>
                  <a:schemeClr val="tx1"/>
                </a:solidFill>
              </a:rPr>
              <a:t>Requested object</a:t>
            </a:r>
            <a:endParaRPr lang="zh-TW" altLang="en-US" dirty="0">
              <a:solidFill>
                <a:schemeClr val="tx1"/>
              </a:solidFill>
            </a:endParaRPr>
          </a:p>
        </p:txBody>
      </p:sp>
      <p:pic>
        <p:nvPicPr>
          <p:cNvPr id="1028" name="Picture 4"/>
          <p:cNvPicPr>
            <a:picLocks noChangeAspect="1" noChangeArrowheads="1"/>
          </p:cNvPicPr>
          <p:nvPr/>
        </p:nvPicPr>
        <p:blipFill>
          <a:blip r:embed="rId4" cstate="print"/>
          <a:srcRect/>
          <a:stretch>
            <a:fillRect/>
          </a:stretch>
        </p:blipFill>
        <p:spPr bwMode="auto">
          <a:xfrm>
            <a:off x="4603888" y="4362470"/>
            <a:ext cx="2406512" cy="2155783"/>
          </a:xfrm>
          <a:prstGeom prst="rect">
            <a:avLst/>
          </a:prstGeom>
          <a:noFill/>
          <a:ln w="9525">
            <a:noFill/>
            <a:miter lim="800000"/>
            <a:headEnd/>
            <a:tailEnd/>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1481" y="4191000"/>
            <a:ext cx="2286000" cy="2734655"/>
          </a:xfrm>
          <a:prstGeom prst="rect">
            <a:avLst/>
          </a:prstGeom>
          <a:ln>
            <a:noFill/>
          </a:ln>
          <a:effectLst>
            <a:outerShdw blurRad="149987" dist="250190" dir="8460000" algn="ctr">
              <a:srgbClr val="000000">
                <a:alpha val="28000"/>
              </a:srgbClr>
            </a:outerShdw>
          </a:effectLst>
          <a:scene3d>
            <a:camera prst="isometricTopUp"/>
            <a:lightRig rig="contrasting" dir="t">
              <a:rot lat="0" lon="0" rev="1500000"/>
            </a:lightRig>
          </a:scene3d>
          <a:sp3d prstMaterial="metal">
            <a:bevelT w="88900" h="88900"/>
          </a:sp3d>
        </p:spPr>
      </p:pic>
      <p:sp>
        <p:nvSpPr>
          <p:cNvPr id="3" name="Bent-Up Arrow 2"/>
          <p:cNvSpPr/>
          <p:nvPr/>
        </p:nvSpPr>
        <p:spPr>
          <a:xfrm rot="5400000">
            <a:off x="1001237" y="4797815"/>
            <a:ext cx="1295302" cy="1072371"/>
          </a:xfrm>
          <a:prstGeom prst="bentUpArrow">
            <a:avLst/>
          </a:prstGeom>
          <a:solidFill>
            <a:srgbClr val="F68D3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85800" y="5867400"/>
            <a:ext cx="1078244" cy="461665"/>
          </a:xfrm>
          <a:prstGeom prst="rect">
            <a:avLst/>
          </a:prstGeom>
          <a:noFill/>
        </p:spPr>
        <p:txBody>
          <a:bodyPr wrap="none" rtlCol="0">
            <a:spAutoFit/>
          </a:bodyPr>
          <a:lstStyle/>
          <a:p>
            <a:r>
              <a:rPr lang="en-US" sz="2400" dirty="0"/>
              <a:t>Display</a:t>
            </a:r>
          </a:p>
        </p:txBody>
      </p:sp>
      <p:sp>
        <p:nvSpPr>
          <p:cNvPr id="10" name="Oval 9"/>
          <p:cNvSpPr/>
          <p:nvPr/>
        </p:nvSpPr>
        <p:spPr>
          <a:xfrm>
            <a:off x="5562600" y="463550"/>
            <a:ext cx="533400" cy="490537"/>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Tree>
    <p:extLst>
      <p:ext uri="{BB962C8B-B14F-4D97-AF65-F5344CB8AC3E}">
        <p14:creationId xmlns:p14="http://schemas.microsoft.com/office/powerpoint/2010/main" val="100757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dissolve">
                                      <p:cBhvr>
                                        <p:cTn id="11"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F4879-CAD5-96A0-1640-1E02ED70EDEF}"/>
              </a:ext>
            </a:extLst>
          </p:cNvPr>
          <p:cNvSpPr>
            <a:spLocks noGrp="1"/>
          </p:cNvSpPr>
          <p:nvPr>
            <p:ph type="title"/>
          </p:nvPr>
        </p:nvSpPr>
        <p:spPr>
          <a:xfrm>
            <a:off x="521110" y="224765"/>
            <a:ext cx="8229600" cy="944562"/>
          </a:xfrm>
        </p:spPr>
        <p:txBody>
          <a:bodyPr/>
          <a:lstStyle/>
          <a:p>
            <a:r>
              <a:rPr lang="en-US" dirty="0">
                <a:solidFill>
                  <a:srgbClr val="7030A0"/>
                </a:solidFill>
              </a:rPr>
              <a:t>Brower as a User Interface</a:t>
            </a:r>
          </a:p>
        </p:txBody>
      </p:sp>
      <p:pic>
        <p:nvPicPr>
          <p:cNvPr id="8" name="Picture 7" descr="A screenshot of a computer&#10;&#10;Description automatically generated">
            <a:extLst>
              <a:ext uri="{FF2B5EF4-FFF2-40B4-BE49-F238E27FC236}">
                <a16:creationId xmlns:a16="http://schemas.microsoft.com/office/drawing/2014/main" id="{34F4A103-083E-9B7A-A551-49B4354DEE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826" y="2438400"/>
            <a:ext cx="5004342" cy="3719496"/>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654E92A5-C702-7463-6D8D-3EBDD0BC2B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3344981"/>
            <a:ext cx="4648200" cy="3266131"/>
          </a:xfrm>
          <a:prstGeom prst="rect">
            <a:avLst/>
          </a:prstGeom>
        </p:spPr>
      </p:pic>
      <p:pic>
        <p:nvPicPr>
          <p:cNvPr id="4" name="Picture 3">
            <a:extLst>
              <a:ext uri="{FF2B5EF4-FFF2-40B4-BE49-F238E27FC236}">
                <a16:creationId xmlns:a16="http://schemas.microsoft.com/office/drawing/2014/main" id="{8A063E39-9A5B-B51F-C9DE-F270B295447A}"/>
              </a:ext>
            </a:extLst>
          </p:cNvPr>
          <p:cNvPicPr>
            <a:picLocks noChangeAspect="1"/>
          </p:cNvPicPr>
          <p:nvPr/>
        </p:nvPicPr>
        <p:blipFill>
          <a:blip r:embed="rId4"/>
          <a:stretch>
            <a:fillRect/>
          </a:stretch>
        </p:blipFill>
        <p:spPr>
          <a:xfrm>
            <a:off x="3200400" y="1295400"/>
            <a:ext cx="5188053" cy="1772841"/>
          </a:xfrm>
          <a:prstGeom prst="rect">
            <a:avLst/>
          </a:prstGeom>
        </p:spPr>
      </p:pic>
      <p:sp>
        <p:nvSpPr>
          <p:cNvPr id="5" name="Speech Bubble: Rectangle with Corners Rounded 4">
            <a:extLst>
              <a:ext uri="{FF2B5EF4-FFF2-40B4-BE49-F238E27FC236}">
                <a16:creationId xmlns:a16="http://schemas.microsoft.com/office/drawing/2014/main" id="{30B7A28D-9EE9-E0B5-36D5-07BDC3AB4539}"/>
              </a:ext>
            </a:extLst>
          </p:cNvPr>
          <p:cNvSpPr/>
          <p:nvPr/>
        </p:nvSpPr>
        <p:spPr>
          <a:xfrm>
            <a:off x="1524000" y="1181617"/>
            <a:ext cx="1499553" cy="838200"/>
          </a:xfrm>
          <a:prstGeom prst="wedgeRoundRectCallout">
            <a:avLst>
              <a:gd name="adj1" fmla="val 81945"/>
              <a:gd name="adj2" fmla="val 110887"/>
              <a:gd name="adj3" fmla="val 16667"/>
            </a:avLst>
          </a:prstGeom>
          <a:solidFill>
            <a:srgbClr val="FF3B3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This page can be dynamically created</a:t>
            </a:r>
          </a:p>
        </p:txBody>
      </p:sp>
    </p:spTree>
    <p:extLst>
      <p:ext uri="{BB962C8B-B14F-4D97-AF65-F5344CB8AC3E}">
        <p14:creationId xmlns:p14="http://schemas.microsoft.com/office/powerpoint/2010/main" val="380183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a:t>Overview</a:t>
            </a:r>
          </a:p>
        </p:txBody>
      </p:sp>
      <p:sp>
        <p:nvSpPr>
          <p:cNvPr id="49155" name="Rectangle 3"/>
          <p:cNvSpPr>
            <a:spLocks noGrp="1" noChangeArrowheads="1"/>
          </p:cNvSpPr>
          <p:nvPr>
            <p:ph type="body" idx="1"/>
          </p:nvPr>
        </p:nvSpPr>
        <p:spPr/>
        <p:txBody>
          <a:bodyPr>
            <a:normAutofit/>
          </a:bodyPr>
          <a:lstStyle/>
          <a:p>
            <a:pPr>
              <a:lnSpc>
                <a:spcPct val="90000"/>
              </a:lnSpc>
              <a:spcAft>
                <a:spcPts val="600"/>
              </a:spcAft>
            </a:pPr>
            <a:r>
              <a:rPr lang="en-US" dirty="0">
                <a:latin typeface="Calibri" pitchFamily="34" charset="0"/>
              </a:rPr>
              <a:t>Internet Concepts</a:t>
            </a:r>
          </a:p>
          <a:p>
            <a:pPr>
              <a:lnSpc>
                <a:spcPct val="90000"/>
              </a:lnSpc>
              <a:spcAft>
                <a:spcPts val="600"/>
              </a:spcAft>
            </a:pPr>
            <a:r>
              <a:rPr lang="en-US" dirty="0">
                <a:solidFill>
                  <a:schemeClr val="accent2"/>
                </a:solidFill>
                <a:latin typeface="Calibri" pitchFamily="34" charset="0"/>
              </a:rPr>
              <a:t>Three-tier architectures</a:t>
            </a:r>
          </a:p>
          <a:p>
            <a:pPr>
              <a:lnSpc>
                <a:spcPct val="90000"/>
              </a:lnSpc>
            </a:pPr>
            <a:r>
              <a:rPr lang="en-US" dirty="0">
                <a:latin typeface="Calibri" pitchFamily="34" charset="0"/>
              </a:rPr>
              <a:t>The presentation layer</a:t>
            </a:r>
          </a:p>
          <a:p>
            <a:pPr lvl="1">
              <a:lnSpc>
                <a:spcPct val="90000"/>
              </a:lnSpc>
              <a:spcAft>
                <a:spcPts val="600"/>
              </a:spcAft>
            </a:pPr>
            <a:r>
              <a:rPr lang="en-US" dirty="0">
                <a:latin typeface="Calibri" pitchFamily="34" charset="0"/>
              </a:rPr>
              <a:t>HTML forms; HTTP Get and POST, URL encoding; </a:t>
            </a:r>
            <a:r>
              <a:rPr lang="en-US" dirty="0" err="1">
                <a:latin typeface="Calibri" pitchFamily="34" charset="0"/>
              </a:rPr>
              <a:t>Javascript</a:t>
            </a:r>
            <a:r>
              <a:rPr lang="en-US" dirty="0">
                <a:latin typeface="Calibri" pitchFamily="34" charset="0"/>
              </a:rPr>
              <a:t>; </a:t>
            </a:r>
            <a:r>
              <a:rPr lang="en-US" dirty="0" err="1">
                <a:latin typeface="Calibri" pitchFamily="34" charset="0"/>
              </a:rPr>
              <a:t>Stylesheets</a:t>
            </a:r>
            <a:r>
              <a:rPr lang="en-US" dirty="0">
                <a:latin typeface="Calibri" pitchFamily="34" charset="0"/>
              </a:rPr>
              <a:t>. XSLT</a:t>
            </a:r>
          </a:p>
          <a:p>
            <a:pPr>
              <a:lnSpc>
                <a:spcPct val="90000"/>
              </a:lnSpc>
            </a:pPr>
            <a:r>
              <a:rPr lang="en-US" dirty="0">
                <a:latin typeface="Calibri" pitchFamily="34" charset="0"/>
              </a:rPr>
              <a:t>The middle tier</a:t>
            </a:r>
          </a:p>
          <a:p>
            <a:pPr lvl="1">
              <a:lnSpc>
                <a:spcPct val="90000"/>
              </a:lnSpc>
            </a:pPr>
            <a:r>
              <a:rPr lang="en-US" dirty="0">
                <a:latin typeface="Calibri" pitchFamily="34" charset="0"/>
              </a:rPr>
              <a:t>CGI, application servers, </a:t>
            </a:r>
            <a:r>
              <a:rPr lang="en-US" dirty="0" err="1">
                <a:latin typeface="Calibri" pitchFamily="34" charset="0"/>
              </a:rPr>
              <a:t>Servlets</a:t>
            </a:r>
            <a:r>
              <a:rPr lang="en-US" dirty="0">
                <a:latin typeface="Calibri" pitchFamily="34" charset="0"/>
              </a:rPr>
              <a:t>, </a:t>
            </a:r>
            <a:r>
              <a:rPr lang="en-US" dirty="0" err="1">
                <a:latin typeface="Calibri" pitchFamily="34" charset="0"/>
              </a:rPr>
              <a:t>JavaServerPages</a:t>
            </a:r>
            <a:r>
              <a:rPr lang="en-US" dirty="0">
                <a:latin typeface="Calibri" pitchFamily="34" charset="0"/>
              </a:rPr>
              <a:t>, passing arguments, maintaining state (cookies)</a:t>
            </a:r>
          </a:p>
        </p:txBody>
      </p:sp>
    </p:spTree>
    <p:extLst>
      <p:ext uri="{BB962C8B-B14F-4D97-AF65-F5344CB8AC3E}">
        <p14:creationId xmlns:p14="http://schemas.microsoft.com/office/powerpoint/2010/main" val="2380843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lowchart: Process 22"/>
          <p:cNvSpPr/>
          <p:nvPr/>
        </p:nvSpPr>
        <p:spPr bwMode="auto">
          <a:xfrm>
            <a:off x="5867400" y="3200400"/>
            <a:ext cx="2362200" cy="2952750"/>
          </a:xfrm>
          <a:prstGeom prst="flowChartProcess">
            <a:avLst/>
          </a:prstGeom>
          <a:solidFill>
            <a:schemeClr val="bg1">
              <a:lumMod val="90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22" name="Flowchart: Process 21"/>
          <p:cNvSpPr/>
          <p:nvPr/>
        </p:nvSpPr>
        <p:spPr bwMode="auto">
          <a:xfrm>
            <a:off x="3429000" y="3200400"/>
            <a:ext cx="2438400" cy="2952750"/>
          </a:xfrm>
          <a:prstGeom prst="flowChartProcess">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21" name="Flowchart: Process 20"/>
          <p:cNvSpPr/>
          <p:nvPr/>
        </p:nvSpPr>
        <p:spPr bwMode="auto">
          <a:xfrm>
            <a:off x="1066800" y="3200400"/>
            <a:ext cx="2362200" cy="2952750"/>
          </a:xfrm>
          <a:prstGeom prst="flowChartProcess">
            <a:avLst/>
          </a:prstGeom>
          <a:solidFill>
            <a:schemeClr val="accent5">
              <a:lumMod val="20000"/>
              <a:lumOff val="80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54277" name="Title 1"/>
          <p:cNvSpPr>
            <a:spLocks noGrp="1"/>
          </p:cNvSpPr>
          <p:nvPr>
            <p:ph type="title"/>
          </p:nvPr>
        </p:nvSpPr>
        <p:spPr>
          <a:xfrm>
            <a:off x="457200" y="152400"/>
            <a:ext cx="8229600" cy="990600"/>
          </a:xfrm>
        </p:spPr>
        <p:txBody>
          <a:bodyPr>
            <a:normAutofit/>
          </a:bodyPr>
          <a:lstStyle/>
          <a:p>
            <a:r>
              <a:rPr lang="en-US" dirty="0"/>
              <a:t>Three-Tier Architecture</a:t>
            </a:r>
          </a:p>
        </p:txBody>
      </p:sp>
      <p:sp>
        <p:nvSpPr>
          <p:cNvPr id="4" name="Rectangle 3"/>
          <p:cNvSpPr/>
          <p:nvPr/>
        </p:nvSpPr>
        <p:spPr bwMode="auto">
          <a:xfrm>
            <a:off x="4038600" y="4114801"/>
            <a:ext cx="1219200" cy="1447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5" name="Rectangle 4"/>
          <p:cNvSpPr/>
          <p:nvPr/>
        </p:nvSpPr>
        <p:spPr bwMode="auto">
          <a:xfrm>
            <a:off x="4114800" y="4572001"/>
            <a:ext cx="1066800" cy="45720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lIns="0" rIns="0" anchor="ctr"/>
          <a:lstStyle/>
          <a:p>
            <a:pPr algn="ctr">
              <a:lnSpc>
                <a:spcPts val="1700"/>
              </a:lnSpc>
              <a:defRPr/>
            </a:pPr>
            <a:r>
              <a:rPr lang="en-US" sz="1600" dirty="0">
                <a:latin typeface="Calibri" pitchFamily="34" charset="0"/>
              </a:rPr>
              <a:t>Application Logic</a:t>
            </a:r>
          </a:p>
        </p:txBody>
      </p:sp>
      <p:sp>
        <p:nvSpPr>
          <p:cNvPr id="7" name="Flowchart: Terminator 6"/>
          <p:cNvSpPr/>
          <p:nvPr/>
        </p:nvSpPr>
        <p:spPr bwMode="auto">
          <a:xfrm rot="16200000">
            <a:off x="5065713" y="4687888"/>
            <a:ext cx="1600200" cy="301625"/>
          </a:xfrm>
          <a:prstGeom prst="flowChartTerminator">
            <a:avLst/>
          </a:prstGeom>
          <a:solidFill>
            <a:schemeClr val="accent5">
              <a:lumMod val="5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2000" dirty="0">
                <a:solidFill>
                  <a:schemeClr val="bg1"/>
                </a:solidFill>
                <a:latin typeface="Calibri" pitchFamily="34" charset="0"/>
              </a:rPr>
              <a:t>Network</a:t>
            </a:r>
          </a:p>
        </p:txBody>
      </p:sp>
      <p:sp>
        <p:nvSpPr>
          <p:cNvPr id="54281" name="Flowchart: Process 7"/>
          <p:cNvSpPr>
            <a:spLocks noChangeArrowheads="1"/>
          </p:cNvSpPr>
          <p:nvPr/>
        </p:nvSpPr>
        <p:spPr bwMode="auto">
          <a:xfrm>
            <a:off x="6477000" y="4114801"/>
            <a:ext cx="1447800" cy="457200"/>
          </a:xfrm>
          <a:prstGeom prst="flowChartProcess">
            <a:avLst/>
          </a:prstGeom>
          <a:solidFill>
            <a:srgbClr val="D6BBEB"/>
          </a:solidFill>
          <a:ln w="12700" algn="ctr">
            <a:solidFill>
              <a:schemeClr val="tx1"/>
            </a:solidFill>
            <a:round/>
            <a:headEnd type="none" w="sm" len="sm"/>
            <a:tailEnd type="none" w="sm" len="sm"/>
          </a:ln>
        </p:spPr>
        <p:txBody>
          <a:bodyPr tIns="91440" anchor="ctr"/>
          <a:lstStyle/>
          <a:p>
            <a:pPr algn="ctr">
              <a:lnSpc>
                <a:spcPts val="1600"/>
              </a:lnSpc>
            </a:pPr>
            <a:r>
              <a:rPr lang="en-US" sz="2000">
                <a:latin typeface="Calibri" pitchFamily="34" charset="0"/>
              </a:rPr>
              <a:t>Client</a:t>
            </a:r>
          </a:p>
          <a:p>
            <a:pPr algn="ctr">
              <a:lnSpc>
                <a:spcPts val="1600"/>
              </a:lnSpc>
            </a:pPr>
            <a:r>
              <a:rPr lang="en-US" sz="1600">
                <a:latin typeface="Calibri" pitchFamily="34" charset="0"/>
              </a:rPr>
              <a:t>(Web Browser)</a:t>
            </a:r>
          </a:p>
        </p:txBody>
      </p:sp>
      <p:sp>
        <p:nvSpPr>
          <p:cNvPr id="54282" name="TextBox 9"/>
          <p:cNvSpPr txBox="1">
            <a:spLocks noChangeArrowheads="1"/>
          </p:cNvSpPr>
          <p:nvPr/>
        </p:nvSpPr>
        <p:spPr bwMode="auto">
          <a:xfrm>
            <a:off x="6781800" y="4572001"/>
            <a:ext cx="261938"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ts val="1000"/>
              </a:lnSpc>
            </a:pPr>
            <a:r>
              <a:rPr lang="en-US"/>
              <a:t>.</a:t>
            </a:r>
          </a:p>
          <a:p>
            <a:pPr>
              <a:lnSpc>
                <a:spcPts val="1000"/>
              </a:lnSpc>
            </a:pPr>
            <a:r>
              <a:rPr lang="en-US"/>
              <a:t>.</a:t>
            </a:r>
          </a:p>
          <a:p>
            <a:pPr>
              <a:lnSpc>
                <a:spcPts val="1000"/>
              </a:lnSpc>
            </a:pPr>
            <a:r>
              <a:rPr lang="en-US"/>
              <a:t>.</a:t>
            </a:r>
          </a:p>
        </p:txBody>
      </p:sp>
      <p:sp>
        <p:nvSpPr>
          <p:cNvPr id="11" name="Left-Right Arrow 10"/>
          <p:cNvSpPr/>
          <p:nvPr/>
        </p:nvSpPr>
        <p:spPr bwMode="auto">
          <a:xfrm>
            <a:off x="5181600" y="4724401"/>
            <a:ext cx="533400" cy="179388"/>
          </a:xfrm>
          <a:prstGeom prst="leftRightArrow">
            <a:avLst/>
          </a:prstGeom>
          <a:solidFill>
            <a:schemeClr val="accent5">
              <a:lumMod val="20000"/>
              <a:lumOff val="80000"/>
            </a:schemeClr>
          </a:solidFill>
          <a:ln w="12700" cap="flat" cmpd="sng" algn="ctr">
            <a:solidFill>
              <a:srgbClr val="000000"/>
            </a:solidFill>
            <a:prstDash val="solid"/>
            <a:round/>
            <a:headEnd type="none" w="sm" len="sm"/>
            <a:tailEnd type="none" w="sm" len="sm"/>
          </a:ln>
          <a:effectLst/>
        </p:spPr>
        <p:txBody>
          <a:bodyPr/>
          <a:lstStyle/>
          <a:p>
            <a:pPr>
              <a:defRPr/>
            </a:pPr>
            <a:endParaRPr lang="en-US"/>
          </a:p>
        </p:txBody>
      </p:sp>
      <p:sp>
        <p:nvSpPr>
          <p:cNvPr id="12" name="Left-Right Arrow 11"/>
          <p:cNvSpPr/>
          <p:nvPr/>
        </p:nvSpPr>
        <p:spPr bwMode="auto">
          <a:xfrm>
            <a:off x="6019800" y="4267201"/>
            <a:ext cx="533400" cy="179388"/>
          </a:xfrm>
          <a:prstGeom prst="leftRightArrow">
            <a:avLst/>
          </a:prstGeom>
          <a:solidFill>
            <a:schemeClr val="accent5">
              <a:lumMod val="20000"/>
              <a:lumOff val="80000"/>
            </a:schemeClr>
          </a:solidFill>
          <a:ln w="12700" cap="flat" cmpd="sng" algn="ctr">
            <a:solidFill>
              <a:srgbClr val="000000"/>
            </a:solidFill>
            <a:prstDash val="solid"/>
            <a:round/>
            <a:headEnd type="none" w="sm" len="sm"/>
            <a:tailEnd type="none" w="sm" len="sm"/>
          </a:ln>
          <a:effectLst/>
        </p:spPr>
        <p:txBody>
          <a:bodyPr/>
          <a:lstStyle/>
          <a:p>
            <a:pPr>
              <a:defRPr/>
            </a:pPr>
            <a:endParaRPr lang="en-US"/>
          </a:p>
        </p:txBody>
      </p:sp>
      <p:sp>
        <p:nvSpPr>
          <p:cNvPr id="14" name="Rectangle 13"/>
          <p:cNvSpPr/>
          <p:nvPr/>
        </p:nvSpPr>
        <p:spPr bwMode="auto">
          <a:xfrm>
            <a:off x="1600200" y="4114801"/>
            <a:ext cx="1219200" cy="14478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16" name="Can 15"/>
          <p:cNvSpPr/>
          <p:nvPr/>
        </p:nvSpPr>
        <p:spPr bwMode="auto">
          <a:xfrm>
            <a:off x="1676400" y="4495801"/>
            <a:ext cx="1066800" cy="609600"/>
          </a:xfrm>
          <a:prstGeom prst="can">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a:lstStyle/>
          <a:p>
            <a:pPr algn="ctr">
              <a:defRPr/>
            </a:pPr>
            <a:r>
              <a:rPr lang="en-US" sz="1800" dirty="0">
                <a:latin typeface="Calibri" pitchFamily="34" charset="0"/>
              </a:rPr>
              <a:t>Database</a:t>
            </a:r>
          </a:p>
        </p:txBody>
      </p:sp>
      <p:sp>
        <p:nvSpPr>
          <p:cNvPr id="17" name="Flowchart: Terminator 16"/>
          <p:cNvSpPr/>
          <p:nvPr/>
        </p:nvSpPr>
        <p:spPr bwMode="auto">
          <a:xfrm rot="16200000">
            <a:off x="2627313" y="4687888"/>
            <a:ext cx="1600200" cy="301625"/>
          </a:xfrm>
          <a:prstGeom prst="flowChartTerminator">
            <a:avLst/>
          </a:prstGeom>
          <a:solidFill>
            <a:schemeClr val="accent5">
              <a:lumMod val="5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2000" dirty="0">
                <a:solidFill>
                  <a:schemeClr val="bg1"/>
                </a:solidFill>
                <a:latin typeface="Calibri" pitchFamily="34" charset="0"/>
              </a:rPr>
              <a:t>Network</a:t>
            </a:r>
          </a:p>
        </p:txBody>
      </p:sp>
      <p:sp>
        <p:nvSpPr>
          <p:cNvPr id="18" name="Left-Right Arrow 17"/>
          <p:cNvSpPr/>
          <p:nvPr/>
        </p:nvSpPr>
        <p:spPr bwMode="auto">
          <a:xfrm>
            <a:off x="2743200" y="4724401"/>
            <a:ext cx="533400" cy="179388"/>
          </a:xfrm>
          <a:prstGeom prst="leftRightArrow">
            <a:avLst/>
          </a:prstGeom>
          <a:solidFill>
            <a:schemeClr val="accent5">
              <a:lumMod val="20000"/>
              <a:lumOff val="80000"/>
            </a:schemeClr>
          </a:solidFill>
          <a:ln w="12700" cap="flat" cmpd="sng" algn="ctr">
            <a:solidFill>
              <a:srgbClr val="000000"/>
            </a:solidFill>
            <a:prstDash val="solid"/>
            <a:round/>
            <a:headEnd type="none" w="sm" len="sm"/>
            <a:tailEnd type="none" w="sm" len="sm"/>
          </a:ln>
          <a:effectLst/>
        </p:spPr>
        <p:txBody>
          <a:bodyPr/>
          <a:lstStyle/>
          <a:p>
            <a:pPr>
              <a:defRPr/>
            </a:pPr>
            <a:endParaRPr lang="en-US"/>
          </a:p>
        </p:txBody>
      </p:sp>
      <p:sp>
        <p:nvSpPr>
          <p:cNvPr id="19" name="Left-Right Arrow 18"/>
          <p:cNvSpPr/>
          <p:nvPr/>
        </p:nvSpPr>
        <p:spPr bwMode="auto">
          <a:xfrm>
            <a:off x="3581400" y="4724401"/>
            <a:ext cx="533400" cy="179388"/>
          </a:xfrm>
          <a:prstGeom prst="leftRightArrow">
            <a:avLst/>
          </a:prstGeom>
          <a:solidFill>
            <a:schemeClr val="accent5">
              <a:lumMod val="20000"/>
              <a:lumOff val="80000"/>
            </a:schemeClr>
          </a:solidFill>
          <a:ln w="12700" cap="flat" cmpd="sng" algn="ctr">
            <a:solidFill>
              <a:srgbClr val="000000"/>
            </a:solidFill>
            <a:prstDash val="solid"/>
            <a:round/>
            <a:headEnd type="none" w="sm" len="sm"/>
            <a:tailEnd type="none" w="sm" len="sm"/>
          </a:ln>
          <a:effectLst/>
        </p:spPr>
        <p:txBody>
          <a:bodyPr/>
          <a:lstStyle/>
          <a:p>
            <a:pPr>
              <a:defRPr/>
            </a:pPr>
            <a:endParaRPr lang="en-US"/>
          </a:p>
        </p:txBody>
      </p:sp>
      <p:sp>
        <p:nvSpPr>
          <p:cNvPr id="54290" name="Flowchart: Process 19"/>
          <p:cNvSpPr>
            <a:spLocks noChangeArrowheads="1"/>
          </p:cNvSpPr>
          <p:nvPr/>
        </p:nvSpPr>
        <p:spPr bwMode="auto">
          <a:xfrm>
            <a:off x="6477000" y="5105401"/>
            <a:ext cx="1447800" cy="457200"/>
          </a:xfrm>
          <a:prstGeom prst="flowChartProcess">
            <a:avLst/>
          </a:prstGeom>
          <a:solidFill>
            <a:srgbClr val="D6BBEB"/>
          </a:solidFill>
          <a:ln w="12700" algn="ctr">
            <a:solidFill>
              <a:schemeClr val="tx1"/>
            </a:solidFill>
            <a:round/>
            <a:headEnd type="none" w="sm" len="sm"/>
            <a:tailEnd type="none" w="sm" len="sm"/>
          </a:ln>
        </p:spPr>
        <p:txBody>
          <a:bodyPr tIns="91440" anchor="ctr"/>
          <a:lstStyle/>
          <a:p>
            <a:pPr algn="ctr">
              <a:lnSpc>
                <a:spcPts val="1600"/>
              </a:lnSpc>
            </a:pPr>
            <a:r>
              <a:rPr lang="en-US" sz="2000">
                <a:latin typeface="Calibri" pitchFamily="34" charset="0"/>
              </a:rPr>
              <a:t>Client</a:t>
            </a:r>
          </a:p>
          <a:p>
            <a:pPr algn="ctr">
              <a:lnSpc>
                <a:spcPts val="1600"/>
              </a:lnSpc>
            </a:pPr>
            <a:r>
              <a:rPr lang="en-US" sz="1600">
                <a:latin typeface="Calibri" pitchFamily="34" charset="0"/>
              </a:rPr>
              <a:t>(Web Browser)</a:t>
            </a:r>
          </a:p>
        </p:txBody>
      </p:sp>
      <p:sp>
        <p:nvSpPr>
          <p:cNvPr id="13" name="Left-Right Arrow 12"/>
          <p:cNvSpPr/>
          <p:nvPr/>
        </p:nvSpPr>
        <p:spPr bwMode="auto">
          <a:xfrm>
            <a:off x="6019800" y="5257801"/>
            <a:ext cx="533400" cy="179388"/>
          </a:xfrm>
          <a:prstGeom prst="leftRightArrow">
            <a:avLst/>
          </a:prstGeom>
          <a:solidFill>
            <a:schemeClr val="accent5">
              <a:lumMod val="20000"/>
              <a:lumOff val="80000"/>
            </a:schemeClr>
          </a:solidFill>
          <a:ln w="12700" cap="flat" cmpd="sng" algn="ctr">
            <a:solidFill>
              <a:srgbClr val="000000"/>
            </a:solidFill>
            <a:prstDash val="solid"/>
            <a:round/>
            <a:headEnd type="none" w="sm" len="sm"/>
            <a:tailEnd type="none" w="sm" len="sm"/>
          </a:ln>
          <a:effectLst/>
        </p:spPr>
        <p:txBody>
          <a:bodyPr/>
          <a:lstStyle/>
          <a:p>
            <a:pPr>
              <a:defRPr/>
            </a:pPr>
            <a:endParaRPr lang="en-US"/>
          </a:p>
        </p:txBody>
      </p:sp>
      <p:sp>
        <p:nvSpPr>
          <p:cNvPr id="54292" name="TextBox 23"/>
          <p:cNvSpPr txBox="1">
            <a:spLocks noChangeArrowheads="1"/>
          </p:cNvSpPr>
          <p:nvPr/>
        </p:nvSpPr>
        <p:spPr bwMode="auto">
          <a:xfrm>
            <a:off x="6172200" y="3340100"/>
            <a:ext cx="1774825"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ts val="2000"/>
              </a:lnSpc>
            </a:pPr>
            <a:r>
              <a:rPr lang="en-US" dirty="0">
                <a:latin typeface="Calibri" pitchFamily="34" charset="0"/>
              </a:rPr>
              <a:t>Presentation</a:t>
            </a:r>
          </a:p>
          <a:p>
            <a:pPr algn="ctr">
              <a:lnSpc>
                <a:spcPts val="2000"/>
              </a:lnSpc>
            </a:pPr>
            <a:r>
              <a:rPr lang="en-US" dirty="0">
                <a:latin typeface="Calibri" pitchFamily="34" charset="0"/>
              </a:rPr>
              <a:t>tier</a:t>
            </a:r>
          </a:p>
        </p:txBody>
      </p:sp>
      <p:sp>
        <p:nvSpPr>
          <p:cNvPr id="54293" name="TextBox 24"/>
          <p:cNvSpPr txBox="1">
            <a:spLocks noChangeArrowheads="1"/>
          </p:cNvSpPr>
          <p:nvPr/>
        </p:nvSpPr>
        <p:spPr bwMode="auto">
          <a:xfrm>
            <a:off x="3605290" y="3340100"/>
            <a:ext cx="2085827" cy="622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ts val="2000"/>
              </a:lnSpc>
            </a:pPr>
            <a:r>
              <a:rPr lang="en-US" dirty="0">
                <a:latin typeface="Calibri" pitchFamily="34" charset="0"/>
              </a:rPr>
              <a:t>Business Logics</a:t>
            </a:r>
          </a:p>
          <a:p>
            <a:pPr algn="ctr">
              <a:lnSpc>
                <a:spcPts val="2000"/>
              </a:lnSpc>
            </a:pPr>
            <a:r>
              <a:rPr lang="en-US" dirty="0">
                <a:latin typeface="Calibri" pitchFamily="34" charset="0"/>
              </a:rPr>
              <a:t>tier</a:t>
            </a:r>
          </a:p>
        </p:txBody>
      </p:sp>
      <p:sp>
        <p:nvSpPr>
          <p:cNvPr id="54294" name="TextBox 25"/>
          <p:cNvSpPr txBox="1">
            <a:spLocks noChangeArrowheads="1"/>
          </p:cNvSpPr>
          <p:nvPr/>
        </p:nvSpPr>
        <p:spPr bwMode="auto">
          <a:xfrm>
            <a:off x="990600" y="3340100"/>
            <a:ext cx="2492375" cy="604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ts val="2000"/>
              </a:lnSpc>
            </a:pPr>
            <a:r>
              <a:rPr lang="en-US" dirty="0">
                <a:latin typeface="Calibri" pitchFamily="34" charset="0"/>
              </a:rPr>
              <a:t>Data management</a:t>
            </a:r>
          </a:p>
          <a:p>
            <a:pPr algn="ctr">
              <a:lnSpc>
                <a:spcPts val="2000"/>
              </a:lnSpc>
            </a:pPr>
            <a:r>
              <a:rPr lang="en-US" dirty="0">
                <a:latin typeface="Calibri" pitchFamily="34" charset="0"/>
              </a:rPr>
              <a:t>tier</a:t>
            </a:r>
          </a:p>
        </p:txBody>
      </p:sp>
      <p:pic>
        <p:nvPicPr>
          <p:cNvPr id="52247" name="Picture 23" descr="C:\Users\Kien\AppData\Local\Microsoft\Windows\Temporary Internet Files\Content.IE5\6C2W1QW1\MC90043705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4788" y="5638800"/>
            <a:ext cx="1009650" cy="1009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248" name="Picture 24" descr="C:\Users\Kien\AppData\Local\Microsoft\Windows\Temporary Internet Files\Content.IE5\KL0RE8YG\MC90043705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1950" y="5638800"/>
            <a:ext cx="1009650" cy="1009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249" name="Picture 25" descr="C:\Users\Kien\AppData\Local\Microsoft\Windows\Temporary Internet Files\Content.IE5\5TRAAGSL\MC90043705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1488" y="5638800"/>
            <a:ext cx="1009650" cy="1009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 name="Rounded Rectangular Callout 25"/>
          <p:cNvSpPr/>
          <p:nvPr/>
        </p:nvSpPr>
        <p:spPr>
          <a:xfrm>
            <a:off x="228600" y="1752600"/>
            <a:ext cx="2057400" cy="1143000"/>
          </a:xfrm>
          <a:prstGeom prst="wedgeRoundRectCallout">
            <a:avLst>
              <a:gd name="adj1" fmla="val 31043"/>
              <a:gd name="adj2" fmla="val 885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nSpc>
                <a:spcPts val="1900"/>
              </a:lnSpc>
            </a:pPr>
            <a:r>
              <a:rPr lang="en-US" altLang="zh-TW" dirty="0">
                <a:latin typeface="Calibri" pitchFamily="34" charset="0"/>
              </a:rPr>
              <a:t>One or more standard database management systems</a:t>
            </a:r>
          </a:p>
        </p:txBody>
      </p:sp>
      <p:sp>
        <p:nvSpPr>
          <p:cNvPr id="27" name="Rounded Rectangular Callout 26"/>
          <p:cNvSpPr/>
          <p:nvPr/>
        </p:nvSpPr>
        <p:spPr>
          <a:xfrm>
            <a:off x="2590800" y="1219200"/>
            <a:ext cx="3276600" cy="1752600"/>
          </a:xfrm>
          <a:prstGeom prst="wedgeRoundRectCallout">
            <a:avLst>
              <a:gd name="adj1" fmla="val -6602"/>
              <a:gd name="adj2" fmla="val 710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263525" lvl="1" indent="-176213">
              <a:lnSpc>
                <a:spcPts val="1900"/>
              </a:lnSpc>
              <a:spcAft>
                <a:spcPts val="600"/>
              </a:spcAft>
              <a:buFont typeface="Arial" pitchFamily="34" charset="0"/>
              <a:buChar char="•"/>
            </a:pPr>
            <a:r>
              <a:rPr lang="en-US" altLang="zh-TW" dirty="0">
                <a:latin typeface="Calibri" pitchFamily="34" charset="0"/>
              </a:rPr>
              <a:t>Implements business logic (implements complex actions, maintains state between different steps of a workflow</a:t>
            </a:r>
          </a:p>
          <a:p>
            <a:pPr marL="263525" lvl="1" indent="-176213">
              <a:lnSpc>
                <a:spcPts val="1900"/>
              </a:lnSpc>
              <a:buFont typeface="Arial" pitchFamily="34" charset="0"/>
              <a:buChar char="•"/>
            </a:pPr>
            <a:r>
              <a:rPr lang="en-US" altLang="zh-TW" dirty="0">
                <a:latin typeface="Calibri" pitchFamily="34" charset="0"/>
              </a:rPr>
              <a:t>Accesses different data management systems</a:t>
            </a:r>
          </a:p>
        </p:txBody>
      </p:sp>
      <p:sp>
        <p:nvSpPr>
          <p:cNvPr id="28" name="Rounded Rectangular Callout 27"/>
          <p:cNvSpPr/>
          <p:nvPr/>
        </p:nvSpPr>
        <p:spPr>
          <a:xfrm>
            <a:off x="6172200" y="1371600"/>
            <a:ext cx="2590800" cy="1676400"/>
          </a:xfrm>
          <a:prstGeom prst="wedgeRoundRectCallout">
            <a:avLst>
              <a:gd name="adj1" fmla="val -29536"/>
              <a:gd name="adj2" fmla="val 675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lvl="1" indent="-169863">
              <a:lnSpc>
                <a:spcPts val="1900"/>
              </a:lnSpc>
              <a:spcAft>
                <a:spcPts val="600"/>
              </a:spcAft>
              <a:buFont typeface="Arial" pitchFamily="34" charset="0"/>
              <a:buChar char="•"/>
            </a:pPr>
            <a:r>
              <a:rPr lang="en-US" altLang="zh-TW" dirty="0">
                <a:latin typeface="Calibri" pitchFamily="34" charset="0"/>
              </a:rPr>
              <a:t>Primary interface to the user</a:t>
            </a:r>
          </a:p>
          <a:p>
            <a:pPr marL="174625" lvl="1" indent="-169863">
              <a:lnSpc>
                <a:spcPts val="1900"/>
              </a:lnSpc>
              <a:buFont typeface="Arial" pitchFamily="34" charset="0"/>
              <a:buChar char="•"/>
            </a:pPr>
            <a:r>
              <a:rPr lang="en-US" altLang="zh-TW" dirty="0">
                <a:latin typeface="Calibri" pitchFamily="34" charset="0"/>
              </a:rPr>
              <a:t>Needs to adapt to different display devices (PC, PDA, cell phone, voice access?)</a:t>
            </a:r>
          </a:p>
        </p:txBody>
      </p:sp>
    </p:spTree>
    <p:extLst>
      <p:ext uri="{BB962C8B-B14F-4D97-AF65-F5344CB8AC3E}">
        <p14:creationId xmlns:p14="http://schemas.microsoft.com/office/powerpoint/2010/main" val="3257944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52249"/>
                                        </p:tgtEl>
                                        <p:attrNameLst>
                                          <p:attrName>style.visibility</p:attrName>
                                        </p:attrNameLst>
                                      </p:cBhvr>
                                      <p:to>
                                        <p:strVal val="visible"/>
                                      </p:to>
                                    </p:set>
                                    <p:animEffect transition="in" filter="wipe(down)">
                                      <p:cBhvr>
                                        <p:cTn id="7" dur="580">
                                          <p:stCondLst>
                                            <p:cond delay="0"/>
                                          </p:stCondLst>
                                        </p:cTn>
                                        <p:tgtEl>
                                          <p:spTgt spid="52249"/>
                                        </p:tgtEl>
                                      </p:cBhvr>
                                    </p:animEffect>
                                    <p:anim calcmode="lin" valueType="num">
                                      <p:cBhvr>
                                        <p:cTn id="8" dur="1822" tmFilter="0,0; 0.14,0.36; 0.43,0.73; 0.71,0.91; 1.0,1.0">
                                          <p:stCondLst>
                                            <p:cond delay="0"/>
                                          </p:stCondLst>
                                        </p:cTn>
                                        <p:tgtEl>
                                          <p:spTgt spid="5224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224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224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224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2249"/>
                                        </p:tgtEl>
                                        <p:attrNameLst>
                                          <p:attrName>ppt_y</p:attrName>
                                        </p:attrNameLst>
                                      </p:cBhvr>
                                      <p:tavLst>
                                        <p:tav tm="0" fmla="#ppt_y-sin(pi*$)/81">
                                          <p:val>
                                            <p:fltVal val="0"/>
                                          </p:val>
                                        </p:tav>
                                        <p:tav tm="100000">
                                          <p:val>
                                            <p:fltVal val="1"/>
                                          </p:val>
                                        </p:tav>
                                      </p:tavLst>
                                    </p:anim>
                                    <p:animScale>
                                      <p:cBhvr>
                                        <p:cTn id="13" dur="26">
                                          <p:stCondLst>
                                            <p:cond delay="650"/>
                                          </p:stCondLst>
                                        </p:cTn>
                                        <p:tgtEl>
                                          <p:spTgt spid="52249"/>
                                        </p:tgtEl>
                                      </p:cBhvr>
                                      <p:to x="100000" y="60000"/>
                                    </p:animScale>
                                    <p:animScale>
                                      <p:cBhvr>
                                        <p:cTn id="14" dur="166" decel="50000">
                                          <p:stCondLst>
                                            <p:cond delay="676"/>
                                          </p:stCondLst>
                                        </p:cTn>
                                        <p:tgtEl>
                                          <p:spTgt spid="52249"/>
                                        </p:tgtEl>
                                      </p:cBhvr>
                                      <p:to x="100000" y="100000"/>
                                    </p:animScale>
                                    <p:animScale>
                                      <p:cBhvr>
                                        <p:cTn id="15" dur="26">
                                          <p:stCondLst>
                                            <p:cond delay="1312"/>
                                          </p:stCondLst>
                                        </p:cTn>
                                        <p:tgtEl>
                                          <p:spTgt spid="52249"/>
                                        </p:tgtEl>
                                      </p:cBhvr>
                                      <p:to x="100000" y="80000"/>
                                    </p:animScale>
                                    <p:animScale>
                                      <p:cBhvr>
                                        <p:cTn id="16" dur="166" decel="50000">
                                          <p:stCondLst>
                                            <p:cond delay="1338"/>
                                          </p:stCondLst>
                                        </p:cTn>
                                        <p:tgtEl>
                                          <p:spTgt spid="52249"/>
                                        </p:tgtEl>
                                      </p:cBhvr>
                                      <p:to x="100000" y="100000"/>
                                    </p:animScale>
                                    <p:animScale>
                                      <p:cBhvr>
                                        <p:cTn id="17" dur="26">
                                          <p:stCondLst>
                                            <p:cond delay="1642"/>
                                          </p:stCondLst>
                                        </p:cTn>
                                        <p:tgtEl>
                                          <p:spTgt spid="52249"/>
                                        </p:tgtEl>
                                      </p:cBhvr>
                                      <p:to x="100000" y="90000"/>
                                    </p:animScale>
                                    <p:animScale>
                                      <p:cBhvr>
                                        <p:cTn id="18" dur="166" decel="50000">
                                          <p:stCondLst>
                                            <p:cond delay="1668"/>
                                          </p:stCondLst>
                                        </p:cTn>
                                        <p:tgtEl>
                                          <p:spTgt spid="52249"/>
                                        </p:tgtEl>
                                      </p:cBhvr>
                                      <p:to x="100000" y="100000"/>
                                    </p:animScale>
                                    <p:animScale>
                                      <p:cBhvr>
                                        <p:cTn id="19" dur="26">
                                          <p:stCondLst>
                                            <p:cond delay="1808"/>
                                          </p:stCondLst>
                                        </p:cTn>
                                        <p:tgtEl>
                                          <p:spTgt spid="52249"/>
                                        </p:tgtEl>
                                      </p:cBhvr>
                                      <p:to x="100000" y="95000"/>
                                    </p:animScale>
                                    <p:animScale>
                                      <p:cBhvr>
                                        <p:cTn id="20" dur="166" decel="50000">
                                          <p:stCondLst>
                                            <p:cond delay="1834"/>
                                          </p:stCondLst>
                                        </p:cTn>
                                        <p:tgtEl>
                                          <p:spTgt spid="52249"/>
                                        </p:tgtEl>
                                      </p:cBhvr>
                                      <p:to x="100000" y="100000"/>
                                    </p:animScale>
                                  </p:childTnLst>
                                </p:cTn>
                              </p:par>
                            </p:childTnLst>
                          </p:cTn>
                        </p:par>
                        <p:par>
                          <p:cTn id="21" fill="hold" nodeType="afterGroup">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52248"/>
                                        </p:tgtEl>
                                        <p:attrNameLst>
                                          <p:attrName>style.visibility</p:attrName>
                                        </p:attrNameLst>
                                      </p:cBhvr>
                                      <p:to>
                                        <p:strVal val="visible"/>
                                      </p:to>
                                    </p:set>
                                    <p:animEffect transition="in" filter="wipe(down)">
                                      <p:cBhvr>
                                        <p:cTn id="29" dur="580">
                                          <p:stCondLst>
                                            <p:cond delay="0"/>
                                          </p:stCondLst>
                                        </p:cTn>
                                        <p:tgtEl>
                                          <p:spTgt spid="52248"/>
                                        </p:tgtEl>
                                      </p:cBhvr>
                                    </p:animEffect>
                                    <p:anim calcmode="lin" valueType="num">
                                      <p:cBhvr>
                                        <p:cTn id="30" dur="1822" tmFilter="0,0; 0.14,0.36; 0.43,0.73; 0.71,0.91; 1.0,1.0">
                                          <p:stCondLst>
                                            <p:cond delay="0"/>
                                          </p:stCondLst>
                                        </p:cTn>
                                        <p:tgtEl>
                                          <p:spTgt spid="5224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224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224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224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2248"/>
                                        </p:tgtEl>
                                        <p:attrNameLst>
                                          <p:attrName>ppt_y</p:attrName>
                                        </p:attrNameLst>
                                      </p:cBhvr>
                                      <p:tavLst>
                                        <p:tav tm="0" fmla="#ppt_y-sin(pi*$)/81">
                                          <p:val>
                                            <p:fltVal val="0"/>
                                          </p:val>
                                        </p:tav>
                                        <p:tav tm="100000">
                                          <p:val>
                                            <p:fltVal val="1"/>
                                          </p:val>
                                        </p:tav>
                                      </p:tavLst>
                                    </p:anim>
                                    <p:animScale>
                                      <p:cBhvr>
                                        <p:cTn id="35" dur="26">
                                          <p:stCondLst>
                                            <p:cond delay="650"/>
                                          </p:stCondLst>
                                        </p:cTn>
                                        <p:tgtEl>
                                          <p:spTgt spid="52248"/>
                                        </p:tgtEl>
                                      </p:cBhvr>
                                      <p:to x="100000" y="60000"/>
                                    </p:animScale>
                                    <p:animScale>
                                      <p:cBhvr>
                                        <p:cTn id="36" dur="166" decel="50000">
                                          <p:stCondLst>
                                            <p:cond delay="676"/>
                                          </p:stCondLst>
                                        </p:cTn>
                                        <p:tgtEl>
                                          <p:spTgt spid="52248"/>
                                        </p:tgtEl>
                                      </p:cBhvr>
                                      <p:to x="100000" y="100000"/>
                                    </p:animScale>
                                    <p:animScale>
                                      <p:cBhvr>
                                        <p:cTn id="37" dur="26">
                                          <p:stCondLst>
                                            <p:cond delay="1312"/>
                                          </p:stCondLst>
                                        </p:cTn>
                                        <p:tgtEl>
                                          <p:spTgt spid="52248"/>
                                        </p:tgtEl>
                                      </p:cBhvr>
                                      <p:to x="100000" y="80000"/>
                                    </p:animScale>
                                    <p:animScale>
                                      <p:cBhvr>
                                        <p:cTn id="38" dur="166" decel="50000">
                                          <p:stCondLst>
                                            <p:cond delay="1338"/>
                                          </p:stCondLst>
                                        </p:cTn>
                                        <p:tgtEl>
                                          <p:spTgt spid="52248"/>
                                        </p:tgtEl>
                                      </p:cBhvr>
                                      <p:to x="100000" y="100000"/>
                                    </p:animScale>
                                    <p:animScale>
                                      <p:cBhvr>
                                        <p:cTn id="39" dur="26">
                                          <p:stCondLst>
                                            <p:cond delay="1642"/>
                                          </p:stCondLst>
                                        </p:cTn>
                                        <p:tgtEl>
                                          <p:spTgt spid="52248"/>
                                        </p:tgtEl>
                                      </p:cBhvr>
                                      <p:to x="100000" y="90000"/>
                                    </p:animScale>
                                    <p:animScale>
                                      <p:cBhvr>
                                        <p:cTn id="40" dur="166" decel="50000">
                                          <p:stCondLst>
                                            <p:cond delay="1668"/>
                                          </p:stCondLst>
                                        </p:cTn>
                                        <p:tgtEl>
                                          <p:spTgt spid="52248"/>
                                        </p:tgtEl>
                                      </p:cBhvr>
                                      <p:to x="100000" y="100000"/>
                                    </p:animScale>
                                    <p:animScale>
                                      <p:cBhvr>
                                        <p:cTn id="41" dur="26">
                                          <p:stCondLst>
                                            <p:cond delay="1808"/>
                                          </p:stCondLst>
                                        </p:cTn>
                                        <p:tgtEl>
                                          <p:spTgt spid="52248"/>
                                        </p:tgtEl>
                                      </p:cBhvr>
                                      <p:to x="100000" y="95000"/>
                                    </p:animScale>
                                    <p:animScale>
                                      <p:cBhvr>
                                        <p:cTn id="42" dur="166" decel="50000">
                                          <p:stCondLst>
                                            <p:cond delay="1834"/>
                                          </p:stCondLst>
                                        </p:cTn>
                                        <p:tgtEl>
                                          <p:spTgt spid="52248"/>
                                        </p:tgtEl>
                                      </p:cBhvr>
                                      <p:to x="100000" y="100000"/>
                                    </p:animScale>
                                  </p:childTnLst>
                                </p:cTn>
                              </p:par>
                            </p:childTnLst>
                          </p:cTn>
                        </p:par>
                        <p:par>
                          <p:cTn id="43" fill="hold">
                            <p:stCondLst>
                              <p:cond delay="2000"/>
                            </p:stCondLst>
                            <p:childTnLst>
                              <p:par>
                                <p:cTn id="44" presetID="22" presetClass="entr" presetSubtype="1"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up)">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52247"/>
                                        </p:tgtEl>
                                        <p:attrNameLst>
                                          <p:attrName>style.visibility</p:attrName>
                                        </p:attrNameLst>
                                      </p:cBhvr>
                                      <p:to>
                                        <p:strVal val="visible"/>
                                      </p:to>
                                    </p:set>
                                    <p:animEffect transition="in" filter="wipe(down)">
                                      <p:cBhvr>
                                        <p:cTn id="51" dur="580">
                                          <p:stCondLst>
                                            <p:cond delay="0"/>
                                          </p:stCondLst>
                                        </p:cTn>
                                        <p:tgtEl>
                                          <p:spTgt spid="52247"/>
                                        </p:tgtEl>
                                      </p:cBhvr>
                                    </p:animEffect>
                                    <p:anim calcmode="lin" valueType="num">
                                      <p:cBhvr>
                                        <p:cTn id="52" dur="1822" tmFilter="0,0; 0.14,0.36; 0.43,0.73; 0.71,0.91; 1.0,1.0">
                                          <p:stCondLst>
                                            <p:cond delay="0"/>
                                          </p:stCondLst>
                                        </p:cTn>
                                        <p:tgtEl>
                                          <p:spTgt spid="52247"/>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52247"/>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52247"/>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52247"/>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52247"/>
                                        </p:tgtEl>
                                        <p:attrNameLst>
                                          <p:attrName>ppt_y</p:attrName>
                                        </p:attrNameLst>
                                      </p:cBhvr>
                                      <p:tavLst>
                                        <p:tav tm="0" fmla="#ppt_y-sin(pi*$)/81">
                                          <p:val>
                                            <p:fltVal val="0"/>
                                          </p:val>
                                        </p:tav>
                                        <p:tav tm="100000">
                                          <p:val>
                                            <p:fltVal val="1"/>
                                          </p:val>
                                        </p:tav>
                                      </p:tavLst>
                                    </p:anim>
                                    <p:animScale>
                                      <p:cBhvr>
                                        <p:cTn id="57" dur="26">
                                          <p:stCondLst>
                                            <p:cond delay="650"/>
                                          </p:stCondLst>
                                        </p:cTn>
                                        <p:tgtEl>
                                          <p:spTgt spid="52247"/>
                                        </p:tgtEl>
                                      </p:cBhvr>
                                      <p:to x="100000" y="60000"/>
                                    </p:animScale>
                                    <p:animScale>
                                      <p:cBhvr>
                                        <p:cTn id="58" dur="166" decel="50000">
                                          <p:stCondLst>
                                            <p:cond delay="676"/>
                                          </p:stCondLst>
                                        </p:cTn>
                                        <p:tgtEl>
                                          <p:spTgt spid="52247"/>
                                        </p:tgtEl>
                                      </p:cBhvr>
                                      <p:to x="100000" y="100000"/>
                                    </p:animScale>
                                    <p:animScale>
                                      <p:cBhvr>
                                        <p:cTn id="59" dur="26">
                                          <p:stCondLst>
                                            <p:cond delay="1312"/>
                                          </p:stCondLst>
                                        </p:cTn>
                                        <p:tgtEl>
                                          <p:spTgt spid="52247"/>
                                        </p:tgtEl>
                                      </p:cBhvr>
                                      <p:to x="100000" y="80000"/>
                                    </p:animScale>
                                    <p:animScale>
                                      <p:cBhvr>
                                        <p:cTn id="60" dur="166" decel="50000">
                                          <p:stCondLst>
                                            <p:cond delay="1338"/>
                                          </p:stCondLst>
                                        </p:cTn>
                                        <p:tgtEl>
                                          <p:spTgt spid="52247"/>
                                        </p:tgtEl>
                                      </p:cBhvr>
                                      <p:to x="100000" y="100000"/>
                                    </p:animScale>
                                    <p:animScale>
                                      <p:cBhvr>
                                        <p:cTn id="61" dur="26">
                                          <p:stCondLst>
                                            <p:cond delay="1642"/>
                                          </p:stCondLst>
                                        </p:cTn>
                                        <p:tgtEl>
                                          <p:spTgt spid="52247"/>
                                        </p:tgtEl>
                                      </p:cBhvr>
                                      <p:to x="100000" y="90000"/>
                                    </p:animScale>
                                    <p:animScale>
                                      <p:cBhvr>
                                        <p:cTn id="62" dur="166" decel="50000">
                                          <p:stCondLst>
                                            <p:cond delay="1668"/>
                                          </p:stCondLst>
                                        </p:cTn>
                                        <p:tgtEl>
                                          <p:spTgt spid="52247"/>
                                        </p:tgtEl>
                                      </p:cBhvr>
                                      <p:to x="100000" y="100000"/>
                                    </p:animScale>
                                    <p:animScale>
                                      <p:cBhvr>
                                        <p:cTn id="63" dur="26">
                                          <p:stCondLst>
                                            <p:cond delay="1808"/>
                                          </p:stCondLst>
                                        </p:cTn>
                                        <p:tgtEl>
                                          <p:spTgt spid="52247"/>
                                        </p:tgtEl>
                                      </p:cBhvr>
                                      <p:to x="100000" y="95000"/>
                                    </p:animScale>
                                    <p:animScale>
                                      <p:cBhvr>
                                        <p:cTn id="64" dur="166" decel="50000">
                                          <p:stCondLst>
                                            <p:cond delay="1834"/>
                                          </p:stCondLst>
                                        </p:cTn>
                                        <p:tgtEl>
                                          <p:spTgt spid="52247"/>
                                        </p:tgtEl>
                                      </p:cBhvr>
                                      <p:to x="100000" y="100000"/>
                                    </p:animScale>
                                  </p:childTnLst>
                                </p:cTn>
                              </p:par>
                            </p:childTnLst>
                          </p:cTn>
                        </p:par>
                        <p:par>
                          <p:cTn id="65" fill="hold">
                            <p:stCondLst>
                              <p:cond delay="2000"/>
                            </p:stCondLst>
                            <p:childTnLst>
                              <p:par>
                                <p:cTn id="66" presetID="22" presetClass="entr" presetSubtype="4"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down)">
                                      <p:cBhvr>
                                        <p:cTn id="6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t>Technologies</a:t>
            </a:r>
          </a:p>
        </p:txBody>
      </p:sp>
      <p:sp>
        <p:nvSpPr>
          <p:cNvPr id="58371" name="Rectangle 3"/>
          <p:cNvSpPr>
            <a:spLocks noChangeArrowheads="1"/>
          </p:cNvSpPr>
          <p:nvPr/>
        </p:nvSpPr>
        <p:spPr bwMode="auto">
          <a:xfrm>
            <a:off x="1295400" y="4953000"/>
            <a:ext cx="4267200" cy="1143000"/>
          </a:xfrm>
          <a:prstGeom prst="rect">
            <a:avLst/>
          </a:prstGeom>
          <a:solidFill>
            <a:srgbClr val="D6BBEB"/>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en-US" dirty="0">
                <a:latin typeface="Calibri" pitchFamily="34" charset="0"/>
              </a:rPr>
              <a:t>Database Management System</a:t>
            </a:r>
            <a:br>
              <a:rPr lang="en-US" dirty="0">
                <a:latin typeface="Calibri" pitchFamily="34" charset="0"/>
              </a:rPr>
            </a:br>
            <a:r>
              <a:rPr lang="en-US" sz="2800" i="1" dirty="0">
                <a:latin typeface="Calibri" pitchFamily="34" charset="0"/>
              </a:rPr>
              <a:t>(e.g., </a:t>
            </a:r>
            <a:r>
              <a:rPr lang="en-US" sz="2800" i="1" dirty="0" err="1">
                <a:latin typeface="Calibri" pitchFamily="34" charset="0"/>
              </a:rPr>
              <a:t>mySQL</a:t>
            </a:r>
            <a:r>
              <a:rPr lang="en-US" sz="2800" i="1" dirty="0">
                <a:latin typeface="Calibri" pitchFamily="34" charset="0"/>
              </a:rPr>
              <a:t>, DB2)</a:t>
            </a:r>
          </a:p>
        </p:txBody>
      </p:sp>
      <p:sp>
        <p:nvSpPr>
          <p:cNvPr id="54276" name="Rectangle 4"/>
          <p:cNvSpPr>
            <a:spLocks noChangeArrowheads="1"/>
          </p:cNvSpPr>
          <p:nvPr/>
        </p:nvSpPr>
        <p:spPr bwMode="auto">
          <a:xfrm>
            <a:off x="1295400" y="3200400"/>
            <a:ext cx="4267200" cy="1143000"/>
          </a:xfrm>
          <a:prstGeom prst="rect">
            <a:avLst/>
          </a:prstGeom>
          <a:solidFill>
            <a:schemeClr val="accent5">
              <a:lumMod val="60000"/>
              <a:lumOff val="40000"/>
            </a:schemeClr>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r>
              <a:rPr lang="en-US" dirty="0">
                <a:latin typeface="Calibri" pitchFamily="34" charset="0"/>
              </a:rPr>
              <a:t>Web server + Application Server</a:t>
            </a:r>
            <a:br>
              <a:rPr lang="en-US" dirty="0">
                <a:latin typeface="Calibri" pitchFamily="34" charset="0"/>
              </a:rPr>
            </a:br>
            <a:r>
              <a:rPr lang="en-US" sz="2800" i="1" dirty="0">
                <a:latin typeface="Calibri" pitchFamily="34" charset="0"/>
              </a:rPr>
              <a:t>(e.g., Tomcat, Apache)</a:t>
            </a:r>
          </a:p>
        </p:txBody>
      </p:sp>
      <p:sp>
        <p:nvSpPr>
          <p:cNvPr id="54277" name="Rectangle 5"/>
          <p:cNvSpPr>
            <a:spLocks noChangeArrowheads="1"/>
          </p:cNvSpPr>
          <p:nvPr/>
        </p:nvSpPr>
        <p:spPr bwMode="auto">
          <a:xfrm>
            <a:off x="1295400" y="1905000"/>
            <a:ext cx="4267200" cy="762000"/>
          </a:xfrm>
          <a:prstGeom prst="rect">
            <a:avLst/>
          </a:prstGeom>
          <a:solidFill>
            <a:schemeClr val="bg1">
              <a:lumMod val="90000"/>
            </a:schemeClr>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r>
              <a:rPr lang="en-US" dirty="0">
                <a:latin typeface="Calibri" pitchFamily="34" charset="0"/>
              </a:rPr>
              <a:t>Client Program</a:t>
            </a:r>
            <a:br>
              <a:rPr lang="en-US" dirty="0">
                <a:latin typeface="Calibri" pitchFamily="34" charset="0"/>
              </a:rPr>
            </a:br>
            <a:r>
              <a:rPr lang="en-US" sz="2800" i="1" dirty="0">
                <a:latin typeface="Calibri" pitchFamily="34" charset="0"/>
              </a:rPr>
              <a:t>(Web Browser)</a:t>
            </a:r>
          </a:p>
        </p:txBody>
      </p:sp>
      <p:sp>
        <p:nvSpPr>
          <p:cNvPr id="58374" name="Text Box 6"/>
          <p:cNvSpPr txBox="1">
            <a:spLocks noChangeArrowheads="1"/>
          </p:cNvSpPr>
          <p:nvPr/>
        </p:nvSpPr>
        <p:spPr bwMode="auto">
          <a:xfrm>
            <a:off x="5943600" y="1676400"/>
            <a:ext cx="19050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i="1">
                <a:latin typeface="Calibri" pitchFamily="34" charset="0"/>
              </a:rPr>
              <a:t>HTML</a:t>
            </a:r>
          </a:p>
          <a:p>
            <a:r>
              <a:rPr lang="en-US" i="1">
                <a:latin typeface="Calibri" pitchFamily="34" charset="0"/>
              </a:rPr>
              <a:t>Javascript</a:t>
            </a:r>
          </a:p>
          <a:p>
            <a:r>
              <a:rPr lang="en-US" i="1">
                <a:latin typeface="Calibri" pitchFamily="34" charset="0"/>
              </a:rPr>
              <a:t>XSLT</a:t>
            </a:r>
          </a:p>
        </p:txBody>
      </p:sp>
      <p:sp>
        <p:nvSpPr>
          <p:cNvPr id="58375" name="Text Box 7"/>
          <p:cNvSpPr txBox="1">
            <a:spLocks noChangeArrowheads="1"/>
          </p:cNvSpPr>
          <p:nvPr/>
        </p:nvSpPr>
        <p:spPr bwMode="auto">
          <a:xfrm>
            <a:off x="5999163" y="2971800"/>
            <a:ext cx="1773237"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i="1" dirty="0">
                <a:latin typeface="Calibri" pitchFamily="34" charset="0"/>
              </a:rPr>
              <a:t>JSP</a:t>
            </a:r>
            <a:br>
              <a:rPr lang="en-US" i="1" dirty="0">
                <a:latin typeface="Calibri" pitchFamily="34" charset="0"/>
              </a:rPr>
            </a:br>
            <a:r>
              <a:rPr lang="en-US" i="1" dirty="0">
                <a:latin typeface="Calibri" pitchFamily="34" charset="0"/>
              </a:rPr>
              <a:t>Servlets</a:t>
            </a:r>
          </a:p>
          <a:p>
            <a:r>
              <a:rPr lang="en-US" i="1" dirty="0">
                <a:latin typeface="Calibri" pitchFamily="34" charset="0"/>
              </a:rPr>
              <a:t>Cookies</a:t>
            </a:r>
          </a:p>
          <a:p>
            <a:r>
              <a:rPr lang="en-US" i="1" dirty="0">
                <a:latin typeface="Calibri" pitchFamily="34" charset="0"/>
              </a:rPr>
              <a:t>CGI</a:t>
            </a:r>
          </a:p>
          <a:p>
            <a:r>
              <a:rPr lang="en-US" i="1" dirty="0" err="1">
                <a:latin typeface="Calibri" pitchFamily="34" charset="0"/>
              </a:rPr>
              <a:t>php</a:t>
            </a:r>
            <a:endParaRPr lang="en-US" i="1" dirty="0">
              <a:latin typeface="Calibri" pitchFamily="34" charset="0"/>
            </a:endParaRPr>
          </a:p>
        </p:txBody>
      </p:sp>
      <p:sp>
        <p:nvSpPr>
          <p:cNvPr id="58376" name="Text Box 8"/>
          <p:cNvSpPr txBox="1">
            <a:spLocks noChangeArrowheads="1"/>
          </p:cNvSpPr>
          <p:nvPr/>
        </p:nvSpPr>
        <p:spPr bwMode="auto">
          <a:xfrm>
            <a:off x="5999163" y="5105400"/>
            <a:ext cx="73818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i="1">
                <a:latin typeface="Calibri" pitchFamily="34" charset="0"/>
              </a:rPr>
              <a:t>XML</a:t>
            </a:r>
          </a:p>
        </p:txBody>
      </p:sp>
      <p:sp>
        <p:nvSpPr>
          <p:cNvPr id="58377" name="Text Box 9"/>
          <p:cNvSpPr txBox="1">
            <a:spLocks noChangeArrowheads="1"/>
          </p:cNvSpPr>
          <p:nvPr/>
        </p:nvSpPr>
        <p:spPr bwMode="auto">
          <a:xfrm>
            <a:off x="5943600" y="5486400"/>
            <a:ext cx="24606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i="1" dirty="0">
                <a:latin typeface="Calibri" pitchFamily="34" charset="0"/>
              </a:rPr>
              <a:t>Stored Procedures</a:t>
            </a:r>
          </a:p>
        </p:txBody>
      </p:sp>
    </p:spTree>
    <p:extLst>
      <p:ext uri="{BB962C8B-B14F-4D97-AF65-F5344CB8AC3E}">
        <p14:creationId xmlns:p14="http://schemas.microsoft.com/office/powerpoint/2010/main" val="3585791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Lecture Overview</a:t>
            </a:r>
          </a:p>
        </p:txBody>
      </p:sp>
      <p:sp>
        <p:nvSpPr>
          <p:cNvPr id="60419" name="Rectangle 3"/>
          <p:cNvSpPr>
            <a:spLocks noGrp="1" noChangeArrowheads="1"/>
          </p:cNvSpPr>
          <p:nvPr>
            <p:ph type="body" idx="1"/>
          </p:nvPr>
        </p:nvSpPr>
        <p:spPr>
          <a:xfrm>
            <a:off x="609600" y="1600200"/>
            <a:ext cx="8001000" cy="4724400"/>
          </a:xfrm>
        </p:spPr>
        <p:txBody>
          <a:bodyPr>
            <a:normAutofit/>
          </a:bodyPr>
          <a:lstStyle/>
          <a:p>
            <a:pPr>
              <a:lnSpc>
                <a:spcPct val="90000"/>
              </a:lnSpc>
              <a:spcAft>
                <a:spcPts val="600"/>
              </a:spcAft>
            </a:pPr>
            <a:r>
              <a:rPr lang="en-US" dirty="0">
                <a:latin typeface="Calibri" pitchFamily="34" charset="0"/>
              </a:rPr>
              <a:t>Internet Concepts</a:t>
            </a:r>
          </a:p>
          <a:p>
            <a:pPr>
              <a:lnSpc>
                <a:spcPct val="90000"/>
              </a:lnSpc>
              <a:spcAft>
                <a:spcPts val="600"/>
              </a:spcAft>
            </a:pPr>
            <a:r>
              <a:rPr lang="en-US" dirty="0">
                <a:latin typeface="Calibri" pitchFamily="34" charset="0"/>
              </a:rPr>
              <a:t>Three-tier architectures</a:t>
            </a:r>
          </a:p>
          <a:p>
            <a:pPr>
              <a:lnSpc>
                <a:spcPct val="90000"/>
              </a:lnSpc>
              <a:spcAft>
                <a:spcPts val="300"/>
              </a:spcAft>
            </a:pPr>
            <a:r>
              <a:rPr lang="en-US" dirty="0">
                <a:solidFill>
                  <a:schemeClr val="accent2"/>
                </a:solidFill>
                <a:latin typeface="Calibri" pitchFamily="34" charset="0"/>
              </a:rPr>
              <a:t>The presentation layer</a:t>
            </a:r>
          </a:p>
          <a:p>
            <a:pPr lvl="1">
              <a:lnSpc>
                <a:spcPct val="90000"/>
              </a:lnSpc>
              <a:spcAft>
                <a:spcPts val="600"/>
              </a:spcAft>
            </a:pPr>
            <a:r>
              <a:rPr lang="en-US" dirty="0">
                <a:solidFill>
                  <a:schemeClr val="accent2"/>
                </a:solidFill>
                <a:latin typeface="Calibri" pitchFamily="34" charset="0"/>
              </a:rPr>
              <a:t>HTML forms; HTTP Get and POST, URL encoding; </a:t>
            </a:r>
            <a:r>
              <a:rPr lang="en-US" dirty="0" err="1">
                <a:solidFill>
                  <a:schemeClr val="accent2"/>
                </a:solidFill>
                <a:latin typeface="Calibri" pitchFamily="34" charset="0"/>
              </a:rPr>
              <a:t>Javascript</a:t>
            </a:r>
            <a:r>
              <a:rPr lang="en-US" dirty="0">
                <a:solidFill>
                  <a:schemeClr val="accent2"/>
                </a:solidFill>
                <a:latin typeface="Calibri" pitchFamily="34" charset="0"/>
              </a:rPr>
              <a:t>; </a:t>
            </a:r>
            <a:r>
              <a:rPr lang="en-US" dirty="0" err="1">
                <a:solidFill>
                  <a:schemeClr val="accent2"/>
                </a:solidFill>
                <a:latin typeface="Calibri" pitchFamily="34" charset="0"/>
              </a:rPr>
              <a:t>Stylesheets</a:t>
            </a:r>
            <a:r>
              <a:rPr lang="en-US" dirty="0">
                <a:solidFill>
                  <a:schemeClr val="accent2"/>
                </a:solidFill>
                <a:latin typeface="Calibri" pitchFamily="34" charset="0"/>
              </a:rPr>
              <a:t>. </a:t>
            </a:r>
          </a:p>
          <a:p>
            <a:pPr>
              <a:lnSpc>
                <a:spcPct val="90000"/>
              </a:lnSpc>
            </a:pPr>
            <a:r>
              <a:rPr lang="en-US" dirty="0">
                <a:latin typeface="Calibri" pitchFamily="34" charset="0"/>
              </a:rPr>
              <a:t>The middle tier</a:t>
            </a:r>
          </a:p>
          <a:p>
            <a:pPr lvl="1">
              <a:lnSpc>
                <a:spcPct val="90000"/>
              </a:lnSpc>
            </a:pPr>
            <a:r>
              <a:rPr lang="en-US" dirty="0">
                <a:latin typeface="Calibri" pitchFamily="34" charset="0"/>
              </a:rPr>
              <a:t>CGI, application servers, Servlets, </a:t>
            </a:r>
            <a:r>
              <a:rPr lang="en-US" dirty="0" err="1">
                <a:latin typeface="Calibri" pitchFamily="34" charset="0"/>
              </a:rPr>
              <a:t>JavaServerPages</a:t>
            </a:r>
            <a:r>
              <a:rPr lang="en-US" dirty="0">
                <a:latin typeface="Calibri" pitchFamily="34" charset="0"/>
              </a:rPr>
              <a:t>, passing arguments, </a:t>
            </a:r>
            <a:r>
              <a:rPr lang="en-US" dirty="0" err="1">
                <a:latin typeface="Calibri" pitchFamily="34" charset="0"/>
              </a:rPr>
              <a:t>php</a:t>
            </a:r>
            <a:r>
              <a:rPr lang="en-US" dirty="0">
                <a:latin typeface="Calibri" pitchFamily="34" charset="0"/>
              </a:rPr>
              <a:t>, maintaining state (cookies)</a:t>
            </a:r>
          </a:p>
        </p:txBody>
      </p:sp>
    </p:spTree>
    <p:extLst>
      <p:ext uri="{BB962C8B-B14F-4D97-AF65-F5344CB8AC3E}">
        <p14:creationId xmlns:p14="http://schemas.microsoft.com/office/powerpoint/2010/main" val="2177153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Overview of the Presentation Tier</a:t>
            </a:r>
          </a:p>
        </p:txBody>
      </p:sp>
      <p:sp>
        <p:nvSpPr>
          <p:cNvPr id="57347" name="Rectangle 3"/>
          <p:cNvSpPr>
            <a:spLocks noGrp="1" noChangeArrowheads="1"/>
          </p:cNvSpPr>
          <p:nvPr>
            <p:ph type="body" idx="1"/>
          </p:nvPr>
        </p:nvSpPr>
        <p:spPr>
          <a:xfrm>
            <a:off x="609600" y="1447800"/>
            <a:ext cx="8001000" cy="5135562"/>
          </a:xfrm>
        </p:spPr>
        <p:txBody>
          <a:bodyPr>
            <a:normAutofit fontScale="92500" lnSpcReduction="20000"/>
          </a:bodyPr>
          <a:lstStyle/>
          <a:p>
            <a:r>
              <a:rPr lang="en-US" dirty="0">
                <a:latin typeface="Calibri" pitchFamily="34" charset="0"/>
              </a:rPr>
              <a:t>Functionality of the presentation tier</a:t>
            </a:r>
          </a:p>
          <a:p>
            <a:pPr lvl="1"/>
            <a:r>
              <a:rPr lang="en-US" dirty="0">
                <a:latin typeface="Calibri" pitchFamily="34" charset="0"/>
              </a:rPr>
              <a:t>Primary interface to the user</a:t>
            </a:r>
          </a:p>
          <a:p>
            <a:pPr lvl="1"/>
            <a:r>
              <a:rPr lang="en-US" dirty="0">
                <a:latin typeface="Calibri" pitchFamily="34" charset="0"/>
              </a:rPr>
              <a:t>Needs to adapt to different display devices (PC, PDA, cell phone, voice access?)</a:t>
            </a:r>
          </a:p>
          <a:p>
            <a:pPr lvl="1">
              <a:spcAft>
                <a:spcPts val="1200"/>
              </a:spcAft>
            </a:pPr>
            <a:r>
              <a:rPr lang="en-US" dirty="0">
                <a:latin typeface="Calibri" pitchFamily="34" charset="0"/>
              </a:rPr>
              <a:t>Simple functionality, such as field validity checking</a:t>
            </a:r>
          </a:p>
          <a:p>
            <a:r>
              <a:rPr lang="en-US" dirty="0">
                <a:latin typeface="Calibri" pitchFamily="34" charset="0"/>
              </a:rPr>
              <a:t>We will cover:</a:t>
            </a:r>
          </a:p>
          <a:p>
            <a:pPr lvl="1"/>
            <a:r>
              <a:rPr lang="en-US" dirty="0">
                <a:solidFill>
                  <a:srgbClr val="7030A0"/>
                </a:solidFill>
                <a:latin typeface="Calibri" pitchFamily="34" charset="0"/>
              </a:rPr>
              <a:t>HTML Forms</a:t>
            </a:r>
            <a:r>
              <a:rPr lang="en-US" dirty="0">
                <a:latin typeface="Calibri" pitchFamily="34" charset="0"/>
              </a:rPr>
              <a:t>:  How to pass data to the middle tier (i.e., the application)</a:t>
            </a:r>
          </a:p>
          <a:p>
            <a:pPr lvl="1"/>
            <a:r>
              <a:rPr lang="en-US" dirty="0">
                <a:solidFill>
                  <a:srgbClr val="7030A0"/>
                </a:solidFill>
                <a:latin typeface="Calibri" pitchFamily="34" charset="0"/>
              </a:rPr>
              <a:t>JavaScript</a:t>
            </a:r>
            <a:r>
              <a:rPr lang="en-US" dirty="0">
                <a:latin typeface="Calibri" pitchFamily="34" charset="0"/>
              </a:rPr>
              <a:t>:  Simple functionality at the presentation tier (e.g., simple animations)</a:t>
            </a:r>
          </a:p>
          <a:p>
            <a:pPr lvl="1"/>
            <a:r>
              <a:rPr lang="en-US" dirty="0">
                <a:solidFill>
                  <a:srgbClr val="7030A0"/>
                </a:solidFill>
                <a:latin typeface="Calibri" pitchFamily="34" charset="0"/>
              </a:rPr>
              <a:t>Style sheets</a:t>
            </a:r>
            <a:r>
              <a:rPr lang="en-US" dirty="0">
                <a:latin typeface="Calibri" pitchFamily="34" charset="0"/>
              </a:rPr>
              <a:t>:  Present the same webpage with different formatting for clients with different capabilities.</a:t>
            </a:r>
          </a:p>
          <a:p>
            <a:pPr lvl="1">
              <a:buFont typeface="Wingdings" pitchFamily="2" charset="2"/>
              <a:buNone/>
            </a:pPr>
            <a:endParaRPr lang="en-US" dirty="0"/>
          </a:p>
        </p:txBody>
      </p:sp>
    </p:spTree>
    <p:extLst>
      <p:ext uri="{BB962C8B-B14F-4D97-AF65-F5344CB8AC3E}">
        <p14:creationId xmlns:p14="http://schemas.microsoft.com/office/powerpoint/2010/main" val="803886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fade">
                                      <p:cBhvr>
                                        <p:cTn id="7" dur="1000"/>
                                        <p:tgtEl>
                                          <p:spTgt spid="57347">
                                            <p:txEl>
                                              <p:pRg st="0" end="0"/>
                                            </p:txEl>
                                          </p:spTgt>
                                        </p:tgtEl>
                                      </p:cBhvr>
                                    </p:animEffect>
                                    <p:anim calcmode="lin" valueType="num">
                                      <p:cBhvr>
                                        <p:cTn id="8" dur="10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734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fade">
                                      <p:cBhvr>
                                        <p:cTn id="12" dur="1000"/>
                                        <p:tgtEl>
                                          <p:spTgt spid="57347">
                                            <p:txEl>
                                              <p:pRg st="1" end="1"/>
                                            </p:txEl>
                                          </p:spTgt>
                                        </p:tgtEl>
                                      </p:cBhvr>
                                    </p:animEffect>
                                    <p:anim calcmode="lin" valueType="num">
                                      <p:cBhvr>
                                        <p:cTn id="13" dur="10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734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fade">
                                      <p:cBhvr>
                                        <p:cTn id="17" dur="1000"/>
                                        <p:tgtEl>
                                          <p:spTgt spid="57347">
                                            <p:txEl>
                                              <p:pRg st="2" end="2"/>
                                            </p:txEl>
                                          </p:spTgt>
                                        </p:tgtEl>
                                      </p:cBhvr>
                                    </p:animEffect>
                                    <p:anim calcmode="lin" valueType="num">
                                      <p:cBhvr>
                                        <p:cTn id="18" dur="10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734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7347">
                                            <p:txEl>
                                              <p:pRg st="3" end="3"/>
                                            </p:txEl>
                                          </p:spTgt>
                                        </p:tgtEl>
                                        <p:attrNameLst>
                                          <p:attrName>style.visibility</p:attrName>
                                        </p:attrNameLst>
                                      </p:cBhvr>
                                      <p:to>
                                        <p:strVal val="visible"/>
                                      </p:to>
                                    </p:set>
                                    <p:animEffect transition="in" filter="fade">
                                      <p:cBhvr>
                                        <p:cTn id="22" dur="1000"/>
                                        <p:tgtEl>
                                          <p:spTgt spid="57347">
                                            <p:txEl>
                                              <p:pRg st="3" end="3"/>
                                            </p:txEl>
                                          </p:spTgt>
                                        </p:tgtEl>
                                      </p:cBhvr>
                                    </p:animEffect>
                                    <p:anim calcmode="lin" valueType="num">
                                      <p:cBhvr>
                                        <p:cTn id="23" dur="10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734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57347">
                                            <p:txEl>
                                              <p:pRg st="4" end="4"/>
                                            </p:txEl>
                                          </p:spTgt>
                                        </p:tgtEl>
                                        <p:attrNameLst>
                                          <p:attrName>style.visibility</p:attrName>
                                        </p:attrNameLst>
                                      </p:cBhvr>
                                      <p:to>
                                        <p:strVal val="visible"/>
                                      </p:to>
                                    </p:set>
                                    <p:animEffect transition="in" filter="fade">
                                      <p:cBhvr>
                                        <p:cTn id="29" dur="1000"/>
                                        <p:tgtEl>
                                          <p:spTgt spid="57347">
                                            <p:txEl>
                                              <p:pRg st="4" end="4"/>
                                            </p:txEl>
                                          </p:spTgt>
                                        </p:tgtEl>
                                      </p:cBhvr>
                                    </p:animEffect>
                                    <p:anim calcmode="lin" valueType="num">
                                      <p:cBhvr>
                                        <p:cTn id="30" dur="10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7347">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7347">
                                            <p:txEl>
                                              <p:pRg st="5" end="5"/>
                                            </p:txEl>
                                          </p:spTgt>
                                        </p:tgtEl>
                                        <p:attrNameLst>
                                          <p:attrName>style.visibility</p:attrName>
                                        </p:attrNameLst>
                                      </p:cBhvr>
                                      <p:to>
                                        <p:strVal val="visible"/>
                                      </p:to>
                                    </p:set>
                                    <p:animEffect transition="in" filter="fade">
                                      <p:cBhvr>
                                        <p:cTn id="34" dur="1000"/>
                                        <p:tgtEl>
                                          <p:spTgt spid="57347">
                                            <p:txEl>
                                              <p:pRg st="5" end="5"/>
                                            </p:txEl>
                                          </p:spTgt>
                                        </p:tgtEl>
                                      </p:cBhvr>
                                    </p:animEffect>
                                    <p:anim calcmode="lin" valueType="num">
                                      <p:cBhvr>
                                        <p:cTn id="35" dur="1000" fill="hold"/>
                                        <p:tgtEl>
                                          <p:spTgt spid="57347">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57347">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7347">
                                            <p:txEl>
                                              <p:pRg st="6" end="6"/>
                                            </p:txEl>
                                          </p:spTgt>
                                        </p:tgtEl>
                                        <p:attrNameLst>
                                          <p:attrName>style.visibility</p:attrName>
                                        </p:attrNameLst>
                                      </p:cBhvr>
                                      <p:to>
                                        <p:strVal val="visible"/>
                                      </p:to>
                                    </p:set>
                                    <p:animEffect transition="in" filter="fade">
                                      <p:cBhvr>
                                        <p:cTn id="39" dur="1000"/>
                                        <p:tgtEl>
                                          <p:spTgt spid="57347">
                                            <p:txEl>
                                              <p:pRg st="6" end="6"/>
                                            </p:txEl>
                                          </p:spTgt>
                                        </p:tgtEl>
                                      </p:cBhvr>
                                    </p:animEffect>
                                    <p:anim calcmode="lin" valueType="num">
                                      <p:cBhvr>
                                        <p:cTn id="40" dur="1000" fill="hold"/>
                                        <p:tgtEl>
                                          <p:spTgt spid="57347">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57347">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57347">
                                            <p:txEl>
                                              <p:pRg st="7" end="7"/>
                                            </p:txEl>
                                          </p:spTgt>
                                        </p:tgtEl>
                                        <p:attrNameLst>
                                          <p:attrName>style.visibility</p:attrName>
                                        </p:attrNameLst>
                                      </p:cBhvr>
                                      <p:to>
                                        <p:strVal val="visible"/>
                                      </p:to>
                                    </p:set>
                                    <p:animEffect transition="in" filter="fade">
                                      <p:cBhvr>
                                        <p:cTn id="44" dur="1000"/>
                                        <p:tgtEl>
                                          <p:spTgt spid="57347">
                                            <p:txEl>
                                              <p:pRg st="7" end="7"/>
                                            </p:txEl>
                                          </p:spTgt>
                                        </p:tgtEl>
                                      </p:cBhvr>
                                    </p:animEffect>
                                    <p:anim calcmode="lin" valueType="num">
                                      <p:cBhvr>
                                        <p:cTn id="45" dur="1000" fill="hold"/>
                                        <p:tgtEl>
                                          <p:spTgt spid="57347">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5734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Isosceles Triangle 5"/>
          <p:cNvSpPr>
            <a:spLocks noChangeArrowheads="1"/>
          </p:cNvSpPr>
          <p:nvPr/>
        </p:nvSpPr>
        <p:spPr bwMode="auto">
          <a:xfrm rot="-8010263">
            <a:off x="3490137" y="3423466"/>
            <a:ext cx="564281" cy="2742802"/>
          </a:xfrm>
          <a:prstGeom prst="triangle">
            <a:avLst>
              <a:gd name="adj" fmla="val 71913"/>
            </a:avLst>
          </a:prstGeom>
          <a:solidFill>
            <a:srgbClr val="0070C0"/>
          </a:solidFill>
          <a:ln>
            <a:noFill/>
          </a:ln>
          <a:extLst>
            <a:ext uri="{91240B29-F687-4f45-9708-019B960494DF}">
              <a14:hiddenLine xmlns:a14="http://schemas.microsoft.com/office/drawing/2010/main" xmlns="" w="12700" algn="ctr">
                <a:solidFill>
                  <a:srgbClr val="000000"/>
                </a:solidFill>
                <a:round/>
                <a:headEnd type="none" w="sm" len="sm"/>
                <a:tailEnd type="none" w="sm" len="sm"/>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339" name="Title 1"/>
          <p:cNvSpPr>
            <a:spLocks noGrp="1"/>
          </p:cNvSpPr>
          <p:nvPr>
            <p:ph type="title"/>
          </p:nvPr>
        </p:nvSpPr>
        <p:spPr>
          <a:xfrm>
            <a:off x="457200" y="91789"/>
            <a:ext cx="8229600" cy="1143000"/>
          </a:xfrm>
        </p:spPr>
        <p:txBody>
          <a:bodyPr/>
          <a:lstStyle/>
          <a:p>
            <a:r>
              <a:rPr lang="en-US" dirty="0"/>
              <a:t>HTML:  Basic </a:t>
            </a:r>
            <a:r>
              <a:rPr lang="en-US" dirty="0" err="1"/>
              <a:t>Contructs</a:t>
            </a:r>
            <a:r>
              <a:rPr lang="en-US" dirty="0"/>
              <a:t> </a:t>
            </a:r>
          </a:p>
        </p:txBody>
      </p:sp>
      <p:sp>
        <p:nvSpPr>
          <p:cNvPr id="14340" name="Content Placeholder 2"/>
          <p:cNvSpPr>
            <a:spLocks noGrp="1"/>
          </p:cNvSpPr>
          <p:nvPr>
            <p:ph idx="1"/>
          </p:nvPr>
        </p:nvSpPr>
        <p:spPr>
          <a:xfrm>
            <a:off x="1676401" y="1524000"/>
            <a:ext cx="4495800" cy="4495800"/>
          </a:xfrm>
          <a:solidFill>
            <a:schemeClr val="accent5">
              <a:lumMod val="40000"/>
              <a:lumOff val="60000"/>
            </a:schemeClr>
          </a:solidFill>
        </p:spPr>
        <p:txBody>
          <a:bodyPr>
            <a:normAutofit lnSpcReduction="10000"/>
          </a:bodyPr>
          <a:lstStyle/>
          <a:p>
            <a:pPr>
              <a:buFont typeface="Wingdings" pitchFamily="2" charset="2"/>
              <a:buNone/>
            </a:pPr>
            <a:r>
              <a:rPr lang="en-US" sz="2400" dirty="0">
                <a:solidFill>
                  <a:srgbClr val="FF0000"/>
                </a:solidFill>
                <a:latin typeface="Calibri" pitchFamily="34" charset="0"/>
              </a:rPr>
              <a:t>&lt;html&gt;</a:t>
            </a:r>
          </a:p>
          <a:p>
            <a:pPr>
              <a:buFont typeface="Wingdings" pitchFamily="2" charset="2"/>
              <a:buNone/>
            </a:pPr>
            <a:endParaRPr lang="en-US" sz="2400" dirty="0">
              <a:latin typeface="Calibri" pitchFamily="34" charset="0"/>
            </a:endParaRPr>
          </a:p>
          <a:p>
            <a:pPr>
              <a:buFont typeface="Wingdings" pitchFamily="2" charset="2"/>
              <a:buNone/>
            </a:pPr>
            <a:endParaRPr lang="en-US" sz="2400" dirty="0">
              <a:latin typeface="Calibri" pitchFamily="34" charset="0"/>
            </a:endParaRPr>
          </a:p>
          <a:p>
            <a:pPr>
              <a:buFont typeface="Wingdings" pitchFamily="2" charset="2"/>
              <a:buNone/>
            </a:pPr>
            <a:endParaRPr lang="en-US" sz="2400" dirty="0">
              <a:latin typeface="Calibri" pitchFamily="34" charset="0"/>
            </a:endParaRPr>
          </a:p>
          <a:p>
            <a:pPr>
              <a:buFont typeface="Wingdings" pitchFamily="2" charset="2"/>
              <a:buNone/>
            </a:pPr>
            <a:endParaRPr lang="en-US" sz="2400" dirty="0">
              <a:latin typeface="Calibri" pitchFamily="34" charset="0"/>
            </a:endParaRPr>
          </a:p>
          <a:p>
            <a:pPr>
              <a:buFont typeface="Wingdings" pitchFamily="2" charset="2"/>
              <a:buNone/>
            </a:pPr>
            <a:endParaRPr lang="en-US" sz="2400" dirty="0">
              <a:latin typeface="Calibri" pitchFamily="34" charset="0"/>
            </a:endParaRPr>
          </a:p>
          <a:p>
            <a:pPr>
              <a:buFont typeface="Wingdings" pitchFamily="2" charset="2"/>
              <a:buNone/>
            </a:pPr>
            <a:endParaRPr lang="en-US" sz="2400" dirty="0">
              <a:latin typeface="Calibri" pitchFamily="34" charset="0"/>
            </a:endParaRPr>
          </a:p>
          <a:p>
            <a:pPr>
              <a:buFont typeface="Wingdings" pitchFamily="2" charset="2"/>
              <a:buNone/>
            </a:pPr>
            <a:endParaRPr lang="en-US" sz="2400" dirty="0">
              <a:latin typeface="Calibri" pitchFamily="34" charset="0"/>
            </a:endParaRPr>
          </a:p>
          <a:p>
            <a:pPr>
              <a:buFont typeface="Wingdings" pitchFamily="2" charset="2"/>
              <a:buNone/>
            </a:pPr>
            <a:endParaRPr lang="en-US" sz="2400" dirty="0">
              <a:latin typeface="Calibri" pitchFamily="34" charset="0"/>
            </a:endParaRPr>
          </a:p>
          <a:p>
            <a:pPr>
              <a:buFont typeface="Wingdings" pitchFamily="2" charset="2"/>
              <a:buNone/>
            </a:pPr>
            <a:endParaRPr lang="en-US" sz="2400" dirty="0">
              <a:latin typeface="Calibri" pitchFamily="34" charset="0"/>
            </a:endParaRPr>
          </a:p>
          <a:p>
            <a:pPr>
              <a:buFont typeface="Wingdings" pitchFamily="2" charset="2"/>
              <a:buNone/>
            </a:pPr>
            <a:r>
              <a:rPr lang="en-US" sz="2400" dirty="0">
                <a:solidFill>
                  <a:srgbClr val="FF0000"/>
                </a:solidFill>
                <a:latin typeface="Calibri" pitchFamily="34" charset="0"/>
              </a:rPr>
              <a:t>&lt;/html&gt;</a:t>
            </a:r>
          </a:p>
        </p:txBody>
      </p:sp>
      <p:sp>
        <p:nvSpPr>
          <p:cNvPr id="14341" name="Rounded Rectangular Callout 4"/>
          <p:cNvSpPr>
            <a:spLocks noChangeArrowheads="1"/>
          </p:cNvSpPr>
          <p:nvPr/>
        </p:nvSpPr>
        <p:spPr bwMode="auto">
          <a:xfrm>
            <a:off x="3810000" y="2895600"/>
            <a:ext cx="2819400" cy="1219200"/>
          </a:xfrm>
          <a:prstGeom prst="wedgeRoundRectCallout">
            <a:avLst>
              <a:gd name="adj1" fmla="val -92778"/>
              <a:gd name="adj2" fmla="val -142958"/>
              <a:gd name="adj3" fmla="val 16667"/>
            </a:avLst>
          </a:prstGeom>
          <a:solidFill>
            <a:srgbClr val="0070C0"/>
          </a:solidFill>
          <a:ln>
            <a:noFill/>
          </a:ln>
          <a:extLst>
            <a:ext uri="{91240B29-F687-4f45-9708-019B960494DF}">
              <a14:hiddenLine xmlns:a14="http://schemas.microsoft.com/office/drawing/2010/main" xmlns="" w="12700" algn="ctr">
                <a:solidFill>
                  <a:srgbClr val="000000"/>
                </a:solidFill>
                <a:round/>
                <a:headEnd type="none" w="sm" len="sm"/>
                <a:tailEnd type="none" w="sm" len="sm"/>
              </a14:hiddenLine>
            </a:ext>
          </a:extLst>
        </p:spPr>
        <p:txBody>
          <a:bodyPr anchor="ctr"/>
          <a:lstStyle/>
          <a:p>
            <a:pPr marL="0" marR="0" lvl="0" indent="0" algn="l" defTabSz="914400" rtl="0" eaLnBrk="1" fontAlgn="auto" latinLnBrk="0" hangingPunct="1">
              <a:lnSpc>
                <a:spcPts val="25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itchFamily="34" charset="0"/>
                <a:ea typeface="+mn-ea"/>
                <a:cs typeface="+mn-cs"/>
              </a:rPr>
              <a:t>An HTML document is enclosed by these two tags</a:t>
            </a:r>
          </a:p>
        </p:txBody>
      </p:sp>
      <p:sp>
        <p:nvSpPr>
          <p:cNvPr id="14342" name="TextBox 6"/>
          <p:cNvSpPr txBox="1">
            <a:spLocks noChangeArrowheads="1"/>
          </p:cNvSpPr>
          <p:nvPr/>
        </p:nvSpPr>
        <p:spPr bwMode="auto">
          <a:xfrm>
            <a:off x="3962400" y="5282831"/>
            <a:ext cx="4571999"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n-ea"/>
                <a:cs typeface="+mn-cs"/>
              </a:rPr>
              <a:t>Commands in HTML consist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n-ea"/>
                <a:cs typeface="+mn-cs"/>
              </a:rPr>
              <a:t>a start tag and an end tag</a:t>
            </a:r>
          </a:p>
        </p:txBody>
      </p:sp>
      <p:grpSp>
        <p:nvGrpSpPr>
          <p:cNvPr id="4" name="Group 3"/>
          <p:cNvGrpSpPr/>
          <p:nvPr/>
        </p:nvGrpSpPr>
        <p:grpSpPr>
          <a:xfrm>
            <a:off x="794209" y="1089611"/>
            <a:ext cx="974141" cy="1398715"/>
            <a:chOff x="609600" y="1142999"/>
            <a:chExt cx="974141" cy="1398715"/>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142999"/>
              <a:ext cx="974141" cy="1398715"/>
            </a:xfrm>
            <a:prstGeom prst="rect">
              <a:avLst/>
            </a:prstGeom>
          </p:spPr>
        </p:pic>
        <p:sp>
          <p:nvSpPr>
            <p:cNvPr id="3" name="TextBox 2"/>
            <p:cNvSpPr txBox="1"/>
            <p:nvPr/>
          </p:nvSpPr>
          <p:spPr>
            <a:xfrm rot="17527917">
              <a:off x="678563" y="1935229"/>
              <a:ext cx="68942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START</a:t>
              </a:r>
            </a:p>
          </p:txBody>
        </p:sp>
      </p:grpSp>
      <p:grpSp>
        <p:nvGrpSpPr>
          <p:cNvPr id="10" name="Group 9"/>
          <p:cNvGrpSpPr/>
          <p:nvPr/>
        </p:nvGrpSpPr>
        <p:grpSpPr>
          <a:xfrm>
            <a:off x="794209" y="5060526"/>
            <a:ext cx="974141" cy="1398715"/>
            <a:chOff x="609600" y="1142999"/>
            <a:chExt cx="974141" cy="1398715"/>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142999"/>
              <a:ext cx="974141" cy="1398715"/>
            </a:xfrm>
            <a:prstGeom prst="rect">
              <a:avLst/>
            </a:prstGeom>
          </p:spPr>
        </p:pic>
        <p:sp>
          <p:nvSpPr>
            <p:cNvPr id="12" name="TextBox 11"/>
            <p:cNvSpPr txBox="1"/>
            <p:nvPr/>
          </p:nvSpPr>
          <p:spPr>
            <a:xfrm rot="17527917">
              <a:off x="750601" y="1935229"/>
              <a:ext cx="54534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END</a:t>
              </a:r>
            </a:p>
          </p:txBody>
        </p:sp>
      </p:grpSp>
    </p:spTree>
    <p:extLst>
      <p:ext uri="{BB962C8B-B14F-4D97-AF65-F5344CB8AC3E}">
        <p14:creationId xmlns:p14="http://schemas.microsoft.com/office/powerpoint/2010/main" val="324486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100" y="1905000"/>
            <a:ext cx="4462659" cy="2445193"/>
          </a:xfrm>
          <a:prstGeom prst="rect">
            <a:avLst/>
          </a:prstGeom>
        </p:spPr>
      </p:pic>
      <p:sp>
        <p:nvSpPr>
          <p:cNvPr id="62466" name="Rectangle 2"/>
          <p:cNvSpPr>
            <a:spLocks noGrp="1" noChangeArrowheads="1"/>
          </p:cNvSpPr>
          <p:nvPr>
            <p:ph type="title"/>
          </p:nvPr>
        </p:nvSpPr>
        <p:spPr>
          <a:xfrm>
            <a:off x="609600" y="304800"/>
            <a:ext cx="8001000" cy="1066800"/>
          </a:xfrm>
        </p:spPr>
        <p:txBody>
          <a:bodyPr/>
          <a:lstStyle/>
          <a:p>
            <a:r>
              <a:rPr lang="en-US"/>
              <a:t>HTML Forms</a:t>
            </a:r>
          </a:p>
        </p:txBody>
      </p:sp>
      <p:sp>
        <p:nvSpPr>
          <p:cNvPr id="58371" name="Rectangle 3"/>
          <p:cNvSpPr>
            <a:spLocks noGrp="1" noChangeArrowheads="1"/>
          </p:cNvSpPr>
          <p:nvPr>
            <p:ph type="body" idx="1"/>
          </p:nvPr>
        </p:nvSpPr>
        <p:spPr>
          <a:xfrm>
            <a:off x="457200" y="1295400"/>
            <a:ext cx="8229600" cy="5181600"/>
          </a:xfrm>
        </p:spPr>
        <p:txBody>
          <a:bodyPr>
            <a:normAutofit lnSpcReduction="10000"/>
          </a:bodyPr>
          <a:lstStyle/>
          <a:p>
            <a:pPr>
              <a:lnSpc>
                <a:spcPts val="3100"/>
              </a:lnSpc>
              <a:spcAft>
                <a:spcPts val="600"/>
              </a:spcAft>
              <a:defRPr/>
            </a:pPr>
            <a:r>
              <a:rPr lang="en-US" dirty="0">
                <a:latin typeface="Calibri" pitchFamily="34" charset="0"/>
              </a:rPr>
              <a:t>Common way to </a:t>
            </a:r>
            <a:r>
              <a:rPr lang="en-US" b="1" dirty="0">
                <a:latin typeface="Calibri" pitchFamily="34" charset="0"/>
              </a:rPr>
              <a:t>communicate data </a:t>
            </a:r>
            <a:r>
              <a:rPr lang="en-US" dirty="0">
                <a:latin typeface="Calibri" pitchFamily="34" charset="0"/>
              </a:rPr>
              <a:t>from client to middle tier</a:t>
            </a:r>
          </a:p>
          <a:p>
            <a:pPr>
              <a:lnSpc>
                <a:spcPts val="3100"/>
              </a:lnSpc>
              <a:spcAft>
                <a:spcPts val="600"/>
              </a:spcAft>
              <a:defRPr/>
            </a:pPr>
            <a:endParaRPr lang="en-US" dirty="0">
              <a:latin typeface="Calibri" pitchFamily="34" charset="0"/>
            </a:endParaRPr>
          </a:p>
          <a:p>
            <a:pPr>
              <a:lnSpc>
                <a:spcPts val="3100"/>
              </a:lnSpc>
              <a:spcAft>
                <a:spcPts val="600"/>
              </a:spcAft>
              <a:defRPr/>
            </a:pPr>
            <a:endParaRPr lang="en-US" dirty="0">
              <a:latin typeface="Calibri" pitchFamily="34" charset="0"/>
            </a:endParaRPr>
          </a:p>
          <a:p>
            <a:pPr>
              <a:lnSpc>
                <a:spcPts val="3100"/>
              </a:lnSpc>
              <a:spcAft>
                <a:spcPts val="600"/>
              </a:spcAft>
              <a:defRPr/>
            </a:pPr>
            <a:endParaRPr lang="en-US" dirty="0">
              <a:latin typeface="Calibri" pitchFamily="34" charset="0"/>
            </a:endParaRPr>
          </a:p>
          <a:p>
            <a:pPr>
              <a:lnSpc>
                <a:spcPts val="3100"/>
              </a:lnSpc>
              <a:spcAft>
                <a:spcPts val="600"/>
              </a:spcAft>
              <a:defRPr/>
            </a:pPr>
            <a:endParaRPr lang="en-US" dirty="0">
              <a:latin typeface="Calibri" pitchFamily="34" charset="0"/>
            </a:endParaRPr>
          </a:p>
          <a:p>
            <a:pPr>
              <a:defRPr/>
            </a:pPr>
            <a:r>
              <a:rPr lang="en-US" dirty="0">
                <a:latin typeface="Calibri" pitchFamily="34" charset="0"/>
              </a:rPr>
              <a:t>Inside an HTML form, </a:t>
            </a:r>
          </a:p>
          <a:p>
            <a:pPr lvl="1">
              <a:defRPr/>
            </a:pPr>
            <a:r>
              <a:rPr lang="en-US" dirty="0">
                <a:latin typeface="Calibri" pitchFamily="34" charset="0"/>
              </a:rPr>
              <a:t>We can use any HTML tags</a:t>
            </a:r>
          </a:p>
          <a:p>
            <a:pPr lvl="1">
              <a:defRPr/>
            </a:pPr>
            <a:r>
              <a:rPr lang="en-US" dirty="0">
                <a:latin typeface="Calibri" pitchFamily="34" charset="0"/>
              </a:rPr>
              <a:t>We can have </a:t>
            </a:r>
            <a:r>
              <a:rPr lang="en-US" dirty="0">
                <a:solidFill>
                  <a:schemeClr val="accent6">
                    <a:lumMod val="75000"/>
                  </a:schemeClr>
                </a:solidFill>
                <a:latin typeface="Calibri" pitchFamily="34" charset="0"/>
              </a:rPr>
              <a:t>form elements </a:t>
            </a:r>
            <a:r>
              <a:rPr lang="en-US" dirty="0">
                <a:latin typeface="Calibri" pitchFamily="34" charset="0"/>
              </a:rPr>
              <a:t>that allow the user to enter information in a form</a:t>
            </a:r>
          </a:p>
        </p:txBody>
      </p:sp>
      <p:pic>
        <p:nvPicPr>
          <p:cNvPr id="6" name="Picture 5">
            <a:extLst>
              <a:ext uri="{FF2B5EF4-FFF2-40B4-BE49-F238E27FC236}">
                <a16:creationId xmlns:a16="http://schemas.microsoft.com/office/drawing/2014/main" id="{1BF1D5B1-C3E8-4648-B185-B900D631F3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2362199"/>
            <a:ext cx="3263276" cy="1835593"/>
          </a:xfrm>
          <a:prstGeom prst="rect">
            <a:avLst/>
          </a:prstGeom>
        </p:spPr>
      </p:pic>
      <p:sp>
        <p:nvSpPr>
          <p:cNvPr id="8" name="Speech Bubble: Rectangle with Corners Rounded 7">
            <a:extLst>
              <a:ext uri="{FF2B5EF4-FFF2-40B4-BE49-F238E27FC236}">
                <a16:creationId xmlns:a16="http://schemas.microsoft.com/office/drawing/2014/main" id="{C5EEFD39-5F41-40E7-98F5-F0F10D39744E}"/>
              </a:ext>
            </a:extLst>
          </p:cNvPr>
          <p:cNvSpPr/>
          <p:nvPr/>
        </p:nvSpPr>
        <p:spPr>
          <a:xfrm>
            <a:off x="7696200" y="4043869"/>
            <a:ext cx="1100383" cy="612648"/>
          </a:xfrm>
          <a:prstGeom prst="wedgeRoundRectCallout">
            <a:avLst>
              <a:gd name="adj1" fmla="val -37703"/>
              <a:gd name="adj2" fmla="val -143986"/>
              <a:gd name="adj3" fmla="val 16667"/>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lnSpc>
                <a:spcPts val="1800"/>
              </a:lnSpc>
            </a:pPr>
            <a:r>
              <a:rPr lang="en-US" dirty="0">
                <a:solidFill>
                  <a:srgbClr val="FFC000"/>
                </a:solidFill>
              </a:rPr>
              <a:t>Form element</a:t>
            </a:r>
          </a:p>
        </p:txBody>
      </p:sp>
      <p:sp>
        <p:nvSpPr>
          <p:cNvPr id="3" name="Rectangle: Rounded Corners 2">
            <a:extLst>
              <a:ext uri="{FF2B5EF4-FFF2-40B4-BE49-F238E27FC236}">
                <a16:creationId xmlns:a16="http://schemas.microsoft.com/office/drawing/2014/main" id="{E335161B-615A-4672-AB64-31A80C7A1AB0}"/>
              </a:ext>
            </a:extLst>
          </p:cNvPr>
          <p:cNvSpPr/>
          <p:nvPr/>
        </p:nvSpPr>
        <p:spPr>
          <a:xfrm>
            <a:off x="4724401" y="2223385"/>
            <a:ext cx="4191000" cy="2736407"/>
          </a:xfrm>
          <a:prstGeom prst="roundRect">
            <a:avLst>
              <a:gd name="adj" fmla="val 12954"/>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8A0B152-51A0-439F-B50E-84510DFF28B3}"/>
              </a:ext>
            </a:extLst>
          </p:cNvPr>
          <p:cNvSpPr txBox="1"/>
          <p:nvPr/>
        </p:nvSpPr>
        <p:spPr>
          <a:xfrm>
            <a:off x="4919417" y="4234972"/>
            <a:ext cx="2286000" cy="523220"/>
          </a:xfrm>
          <a:prstGeom prst="rect">
            <a:avLst/>
          </a:prstGeom>
          <a:noFill/>
          <a:effectLst>
            <a:outerShdw blurRad="50800" dist="38100" dir="13500000" algn="br" rotWithShape="0">
              <a:prstClr val="black">
                <a:alpha val="40000"/>
              </a:prstClr>
            </a:outerShdw>
          </a:effectLst>
        </p:spPr>
        <p:txBody>
          <a:bodyPr wrap="square" rtlCol="0">
            <a:spAutoFit/>
          </a:bodyPr>
          <a:lstStyle/>
          <a:p>
            <a:r>
              <a:rPr lang="en-US" sz="2800" dirty="0"/>
              <a:t>This is a form</a:t>
            </a:r>
          </a:p>
        </p:txBody>
      </p:sp>
      <p:sp>
        <p:nvSpPr>
          <p:cNvPr id="7" name="Arrow: Left 6">
            <a:extLst>
              <a:ext uri="{FF2B5EF4-FFF2-40B4-BE49-F238E27FC236}">
                <a16:creationId xmlns:a16="http://schemas.microsoft.com/office/drawing/2014/main" id="{2B0D1A69-7B2D-4401-8828-71C638F27E27}"/>
              </a:ext>
            </a:extLst>
          </p:cNvPr>
          <p:cNvSpPr/>
          <p:nvPr/>
        </p:nvSpPr>
        <p:spPr>
          <a:xfrm>
            <a:off x="4232678" y="3200400"/>
            <a:ext cx="686739" cy="332232"/>
          </a:xfrm>
          <a:prstGeom prst="leftArrow">
            <a:avLst/>
          </a:prstGeom>
          <a:solidFill>
            <a:srgbClr val="18F8D3"/>
          </a:solidFill>
          <a:ln w="63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2037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295400" y="1371600"/>
            <a:ext cx="6858000" cy="1828800"/>
          </a:xfrm>
          <a:prstGeom prst="rect">
            <a:avLst/>
          </a:prstGeom>
          <a:solidFill>
            <a:schemeClr val="tx1">
              <a:lumMod val="10000"/>
              <a:lumOff val="90000"/>
            </a:schemeClr>
          </a:solidFill>
          <a:ln w="12700" cap="flat" cmpd="sng" algn="ctr">
            <a:noFill/>
            <a:prstDash val="solid"/>
            <a:round/>
            <a:headEnd type="none" w="sm" len="sm"/>
            <a:tailEnd type="none" w="sm" len="sm"/>
          </a:ln>
          <a:effectLst/>
        </p:spPr>
        <p:txBody>
          <a:bodyPr/>
          <a:lstStyle/>
          <a:p>
            <a:pPr>
              <a:defRPr/>
            </a:pPr>
            <a:endParaRPr lang="en-US"/>
          </a:p>
        </p:txBody>
      </p:sp>
      <p:sp>
        <p:nvSpPr>
          <p:cNvPr id="63491" name="Rectangle 2"/>
          <p:cNvSpPr>
            <a:spLocks noGrp="1" noChangeArrowheads="1"/>
          </p:cNvSpPr>
          <p:nvPr>
            <p:ph type="title"/>
          </p:nvPr>
        </p:nvSpPr>
        <p:spPr>
          <a:xfrm>
            <a:off x="609600" y="304800"/>
            <a:ext cx="8001000" cy="838200"/>
          </a:xfrm>
        </p:spPr>
        <p:txBody>
          <a:bodyPr/>
          <a:lstStyle/>
          <a:p>
            <a:r>
              <a:rPr lang="en-US" dirty="0"/>
              <a:t>HTML Form -  General Format</a:t>
            </a:r>
          </a:p>
        </p:txBody>
      </p:sp>
      <p:sp>
        <p:nvSpPr>
          <p:cNvPr id="2" name="Rectangle 3"/>
          <p:cNvSpPr>
            <a:spLocks noGrp="1" noChangeArrowheads="1"/>
          </p:cNvSpPr>
          <p:nvPr>
            <p:ph type="body" idx="1"/>
          </p:nvPr>
        </p:nvSpPr>
        <p:spPr>
          <a:xfrm>
            <a:off x="457200" y="1371600"/>
            <a:ext cx="8458200" cy="2057400"/>
          </a:xfrm>
        </p:spPr>
        <p:txBody>
          <a:bodyPr>
            <a:normAutofit/>
          </a:bodyPr>
          <a:lstStyle/>
          <a:p>
            <a:pPr lvl="1">
              <a:spcAft>
                <a:spcPts val="1800"/>
              </a:spcAft>
              <a:buFont typeface="Wingdings" pitchFamily="2" charset="2"/>
              <a:buNone/>
              <a:defRPr/>
            </a:pPr>
            <a:r>
              <a:rPr lang="en-US" dirty="0">
                <a:solidFill>
                  <a:schemeClr val="accent2"/>
                </a:solidFill>
                <a:latin typeface="Calibri" pitchFamily="34" charset="0"/>
              </a:rPr>
              <a:t>		</a:t>
            </a:r>
            <a:r>
              <a:rPr lang="en-US" sz="2800" dirty="0">
                <a:solidFill>
                  <a:schemeClr val="bg2">
                    <a:lumMod val="10000"/>
                  </a:schemeClr>
                </a:solidFill>
                <a:latin typeface="Calibri" pitchFamily="34" charset="0"/>
              </a:rPr>
              <a:t>&lt;FORM  </a:t>
            </a:r>
            <a:r>
              <a:rPr lang="en-US" sz="2800" b="1" dirty="0">
                <a:solidFill>
                  <a:schemeClr val="accent2"/>
                </a:solidFill>
                <a:latin typeface="Calibri" pitchFamily="34" charset="0"/>
              </a:rPr>
              <a:t>ACTION</a:t>
            </a:r>
            <a:r>
              <a:rPr lang="en-US" sz="2800" dirty="0">
                <a:solidFill>
                  <a:schemeClr val="bg2">
                    <a:lumMod val="10000"/>
                  </a:schemeClr>
                </a:solidFill>
                <a:latin typeface="Calibri" pitchFamily="34" charset="0"/>
              </a:rPr>
              <a:t>=“page.jsp”  </a:t>
            </a:r>
            <a:r>
              <a:rPr lang="en-US" sz="2800" b="1" dirty="0">
                <a:solidFill>
                  <a:schemeClr val="accent2"/>
                </a:solidFill>
                <a:latin typeface="Calibri" pitchFamily="34" charset="0"/>
              </a:rPr>
              <a:t>METHOD</a:t>
            </a:r>
            <a:r>
              <a:rPr lang="en-US" sz="2800" dirty="0">
                <a:solidFill>
                  <a:schemeClr val="bg2">
                    <a:lumMod val="10000"/>
                  </a:schemeClr>
                </a:solidFill>
                <a:latin typeface="Calibri" pitchFamily="34" charset="0"/>
              </a:rPr>
              <a:t>=“GET”</a:t>
            </a:r>
            <a:br>
              <a:rPr lang="en-US" sz="2800" dirty="0">
                <a:solidFill>
                  <a:schemeClr val="accent2"/>
                </a:solidFill>
                <a:latin typeface="Calibri" pitchFamily="34" charset="0"/>
              </a:rPr>
            </a:br>
            <a:r>
              <a:rPr lang="en-US" sz="2800" dirty="0">
                <a:solidFill>
                  <a:schemeClr val="accent2"/>
                </a:solidFill>
                <a:latin typeface="Calibri" pitchFamily="34" charset="0"/>
              </a:rPr>
              <a:t>			</a:t>
            </a:r>
            <a:r>
              <a:rPr lang="en-US" sz="2800" b="1" dirty="0">
                <a:solidFill>
                  <a:schemeClr val="accent2"/>
                </a:solidFill>
                <a:latin typeface="Calibri" pitchFamily="34" charset="0"/>
              </a:rPr>
              <a:t>NAME</a:t>
            </a:r>
            <a:r>
              <a:rPr lang="en-US" sz="2800" dirty="0">
                <a:solidFill>
                  <a:schemeClr val="bg2">
                    <a:lumMod val="10000"/>
                  </a:schemeClr>
                </a:solidFill>
                <a:latin typeface="Calibri" pitchFamily="34" charset="0"/>
              </a:rPr>
              <a:t>=“</a:t>
            </a:r>
            <a:r>
              <a:rPr lang="en-US" sz="2800" dirty="0" err="1">
                <a:solidFill>
                  <a:schemeClr val="bg2">
                    <a:lumMod val="10000"/>
                  </a:schemeClr>
                </a:solidFill>
                <a:latin typeface="Calibri" pitchFamily="34" charset="0"/>
              </a:rPr>
              <a:t>LoginForm</a:t>
            </a:r>
            <a:r>
              <a:rPr lang="en-US" sz="2800" dirty="0">
                <a:solidFill>
                  <a:schemeClr val="bg2">
                    <a:lumMod val="10000"/>
                  </a:schemeClr>
                </a:solidFill>
                <a:latin typeface="Calibri" pitchFamily="34" charset="0"/>
              </a:rPr>
              <a:t>”&gt;</a:t>
            </a:r>
            <a:br>
              <a:rPr lang="en-US" sz="2800" dirty="0">
                <a:solidFill>
                  <a:schemeClr val="accent2"/>
                </a:solidFill>
                <a:latin typeface="Calibri" pitchFamily="34" charset="0"/>
              </a:rPr>
            </a:br>
            <a:r>
              <a:rPr lang="en-US" sz="2800" dirty="0">
                <a:solidFill>
                  <a:schemeClr val="accent2"/>
                </a:solidFill>
                <a:latin typeface="Calibri" pitchFamily="34" charset="0"/>
              </a:rPr>
              <a:t>	</a:t>
            </a:r>
            <a:r>
              <a:rPr lang="en-US" sz="2800" dirty="0">
                <a:solidFill>
                  <a:schemeClr val="bg2">
                    <a:lumMod val="10000"/>
                  </a:schemeClr>
                </a:solidFill>
                <a:latin typeface="Calibri" pitchFamily="34" charset="0"/>
              </a:rPr>
              <a:t>…</a:t>
            </a:r>
            <a:br>
              <a:rPr lang="en-US" sz="2800" dirty="0">
                <a:solidFill>
                  <a:schemeClr val="bg2">
                    <a:lumMod val="10000"/>
                  </a:schemeClr>
                </a:solidFill>
                <a:latin typeface="Calibri" pitchFamily="34" charset="0"/>
              </a:rPr>
            </a:br>
            <a:r>
              <a:rPr lang="en-US" sz="2800" dirty="0">
                <a:solidFill>
                  <a:schemeClr val="bg2">
                    <a:lumMod val="10000"/>
                  </a:schemeClr>
                </a:solidFill>
                <a:latin typeface="Calibri" pitchFamily="34" charset="0"/>
              </a:rPr>
              <a:t>	&lt;/FORM&gt;</a:t>
            </a:r>
          </a:p>
          <a:p>
            <a:pPr>
              <a:lnSpc>
                <a:spcPts val="2500"/>
              </a:lnSpc>
              <a:defRPr/>
            </a:pPr>
            <a:endParaRPr lang="en-US" sz="2400" b="1" dirty="0">
              <a:solidFill>
                <a:schemeClr val="accent5">
                  <a:lumMod val="75000"/>
                </a:schemeClr>
              </a:solidFill>
              <a:latin typeface="Calibri" pitchFamily="34" charset="0"/>
            </a:endParaRPr>
          </a:p>
        </p:txBody>
      </p:sp>
      <p:pic>
        <p:nvPicPr>
          <p:cNvPr id="3" name="Picture 2">
            <a:extLst>
              <a:ext uri="{FF2B5EF4-FFF2-40B4-BE49-F238E27FC236}">
                <a16:creationId xmlns:a16="http://schemas.microsoft.com/office/drawing/2014/main" id="{BE23AADE-B758-658B-BDF3-622C58F72DAD}"/>
              </a:ext>
            </a:extLst>
          </p:cNvPr>
          <p:cNvPicPr>
            <a:picLocks noChangeAspect="1"/>
          </p:cNvPicPr>
          <p:nvPr/>
        </p:nvPicPr>
        <p:blipFill>
          <a:blip r:embed="rId3"/>
          <a:stretch>
            <a:fillRect/>
          </a:stretch>
        </p:blipFill>
        <p:spPr>
          <a:xfrm>
            <a:off x="1295400" y="3505200"/>
            <a:ext cx="7086950" cy="2690367"/>
          </a:xfrm>
          <a:prstGeom prst="rect">
            <a:avLst/>
          </a:prstGeom>
        </p:spPr>
      </p:pic>
      <p:grpSp>
        <p:nvGrpSpPr>
          <p:cNvPr id="16" name="Group 15">
            <a:extLst>
              <a:ext uri="{FF2B5EF4-FFF2-40B4-BE49-F238E27FC236}">
                <a16:creationId xmlns:a16="http://schemas.microsoft.com/office/drawing/2014/main" id="{74615E7C-A394-9CEC-9ABC-0AB0AD97DC25}"/>
              </a:ext>
            </a:extLst>
          </p:cNvPr>
          <p:cNvGrpSpPr/>
          <p:nvPr/>
        </p:nvGrpSpPr>
        <p:grpSpPr>
          <a:xfrm>
            <a:off x="939833" y="1850923"/>
            <a:ext cx="6221489" cy="2809567"/>
            <a:chOff x="939833" y="1850923"/>
            <a:chExt cx="6221489" cy="2809567"/>
          </a:xfrm>
        </p:grpSpPr>
        <p:cxnSp>
          <p:nvCxnSpPr>
            <p:cNvPr id="6" name="Straight Arrow Connector 5">
              <a:extLst>
                <a:ext uri="{FF2B5EF4-FFF2-40B4-BE49-F238E27FC236}">
                  <a16:creationId xmlns:a16="http://schemas.microsoft.com/office/drawing/2014/main" id="{22DEC376-62E4-9F99-B0AD-1952AA346E5B}"/>
                </a:ext>
              </a:extLst>
            </p:cNvPr>
            <p:cNvCxnSpPr>
              <a:cxnSpLocks/>
            </p:cNvCxnSpPr>
            <p:nvPr/>
          </p:nvCxnSpPr>
          <p:spPr>
            <a:xfrm>
              <a:off x="4191000" y="2286000"/>
              <a:ext cx="1219200" cy="182880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927141-F246-55BA-D2F0-11E5B758EACD}"/>
                </a:ext>
              </a:extLst>
            </p:cNvPr>
            <p:cNvCxnSpPr>
              <a:cxnSpLocks/>
            </p:cNvCxnSpPr>
            <p:nvPr/>
          </p:nvCxnSpPr>
          <p:spPr>
            <a:xfrm>
              <a:off x="2971800" y="1866900"/>
              <a:ext cx="152400" cy="2628900"/>
            </a:xfrm>
            <a:prstGeom prst="straightConnector1">
              <a:avLst/>
            </a:prstGeom>
            <a:ln w="57150">
              <a:solidFill>
                <a:srgbClr val="7030A0"/>
              </a:solidFill>
              <a:tailEnd type="triangle"/>
            </a:ln>
          </p:spPr>
          <p:style>
            <a:lnRef idx="1">
              <a:schemeClr val="dk1"/>
            </a:lnRef>
            <a:fillRef idx="0">
              <a:schemeClr val="dk1"/>
            </a:fillRef>
            <a:effectRef idx="0">
              <a:schemeClr val="dk1"/>
            </a:effectRef>
            <a:fontRef idx="minor">
              <a:schemeClr val="tx1"/>
            </a:fontRef>
          </p:style>
        </p:cxnSp>
        <p:sp>
          <p:nvSpPr>
            <p:cNvPr id="12" name="Freeform: Shape 11">
              <a:extLst>
                <a:ext uri="{FF2B5EF4-FFF2-40B4-BE49-F238E27FC236}">
                  <a16:creationId xmlns:a16="http://schemas.microsoft.com/office/drawing/2014/main" id="{3B33BE76-C688-799E-5872-A22BF7315C53}"/>
                </a:ext>
              </a:extLst>
            </p:cNvPr>
            <p:cNvSpPr/>
            <p:nvPr/>
          </p:nvSpPr>
          <p:spPr>
            <a:xfrm>
              <a:off x="4401425" y="1850923"/>
              <a:ext cx="2264846" cy="2809567"/>
            </a:xfrm>
            <a:custGeom>
              <a:avLst/>
              <a:gdLst>
                <a:gd name="connsiteX0" fmla="*/ 2264846 w 2264846"/>
                <a:gd name="connsiteY0" fmla="*/ 0 h 2809567"/>
                <a:gd name="connsiteX1" fmla="*/ 2235349 w 2264846"/>
                <a:gd name="connsiteY1" fmla="*/ 213851 h 2809567"/>
                <a:gd name="connsiteX2" fmla="*/ 2220601 w 2264846"/>
                <a:gd name="connsiteY2" fmla="*/ 258096 h 2809567"/>
                <a:gd name="connsiteX3" fmla="*/ 2191104 w 2264846"/>
                <a:gd name="connsiteY3" fmla="*/ 280219 h 2809567"/>
                <a:gd name="connsiteX4" fmla="*/ 2154233 w 2264846"/>
                <a:gd name="connsiteY4" fmla="*/ 339212 h 2809567"/>
                <a:gd name="connsiteX5" fmla="*/ 2132110 w 2264846"/>
                <a:gd name="connsiteY5" fmla="*/ 383458 h 2809567"/>
                <a:gd name="connsiteX6" fmla="*/ 2073117 w 2264846"/>
                <a:gd name="connsiteY6" fmla="*/ 464574 h 2809567"/>
                <a:gd name="connsiteX7" fmla="*/ 2021498 w 2264846"/>
                <a:gd name="connsiteY7" fmla="*/ 530942 h 2809567"/>
                <a:gd name="connsiteX8" fmla="*/ 1999375 w 2264846"/>
                <a:gd name="connsiteY8" fmla="*/ 567812 h 2809567"/>
                <a:gd name="connsiteX9" fmla="*/ 1925633 w 2264846"/>
                <a:gd name="connsiteY9" fmla="*/ 634180 h 2809567"/>
                <a:gd name="connsiteX10" fmla="*/ 1896136 w 2264846"/>
                <a:gd name="connsiteY10" fmla="*/ 663677 h 2809567"/>
                <a:gd name="connsiteX11" fmla="*/ 1859265 w 2264846"/>
                <a:gd name="connsiteY11" fmla="*/ 693174 h 2809567"/>
                <a:gd name="connsiteX12" fmla="*/ 1829769 w 2264846"/>
                <a:gd name="connsiteY12" fmla="*/ 722671 h 2809567"/>
                <a:gd name="connsiteX13" fmla="*/ 1770775 w 2264846"/>
                <a:gd name="connsiteY13" fmla="*/ 759542 h 2809567"/>
                <a:gd name="connsiteX14" fmla="*/ 1645414 w 2264846"/>
                <a:gd name="connsiteY14" fmla="*/ 848032 h 2809567"/>
                <a:gd name="connsiteX15" fmla="*/ 1593794 w 2264846"/>
                <a:gd name="connsiteY15" fmla="*/ 870154 h 2809567"/>
                <a:gd name="connsiteX16" fmla="*/ 1534801 w 2264846"/>
                <a:gd name="connsiteY16" fmla="*/ 892277 h 2809567"/>
                <a:gd name="connsiteX17" fmla="*/ 1468433 w 2264846"/>
                <a:gd name="connsiteY17" fmla="*/ 921774 h 2809567"/>
                <a:gd name="connsiteX18" fmla="*/ 1387317 w 2264846"/>
                <a:gd name="connsiteY18" fmla="*/ 943896 h 2809567"/>
                <a:gd name="connsiteX19" fmla="*/ 1313575 w 2264846"/>
                <a:gd name="connsiteY19" fmla="*/ 966019 h 2809567"/>
                <a:gd name="connsiteX20" fmla="*/ 1195588 w 2264846"/>
                <a:gd name="connsiteY20" fmla="*/ 1002890 h 2809567"/>
                <a:gd name="connsiteX21" fmla="*/ 1143969 w 2264846"/>
                <a:gd name="connsiteY21" fmla="*/ 1010264 h 2809567"/>
                <a:gd name="connsiteX22" fmla="*/ 1092349 w 2264846"/>
                <a:gd name="connsiteY22" fmla="*/ 1025012 h 2809567"/>
                <a:gd name="connsiteX23" fmla="*/ 1062852 w 2264846"/>
                <a:gd name="connsiteY23" fmla="*/ 1032387 h 2809567"/>
                <a:gd name="connsiteX24" fmla="*/ 974362 w 2264846"/>
                <a:gd name="connsiteY24" fmla="*/ 1069258 h 2809567"/>
                <a:gd name="connsiteX25" fmla="*/ 922743 w 2264846"/>
                <a:gd name="connsiteY25" fmla="*/ 1076632 h 2809567"/>
                <a:gd name="connsiteX26" fmla="*/ 834252 w 2264846"/>
                <a:gd name="connsiteY26" fmla="*/ 1120877 h 2809567"/>
                <a:gd name="connsiteX27" fmla="*/ 753136 w 2264846"/>
                <a:gd name="connsiteY27" fmla="*/ 1150374 h 2809567"/>
                <a:gd name="connsiteX28" fmla="*/ 701517 w 2264846"/>
                <a:gd name="connsiteY28" fmla="*/ 1179871 h 2809567"/>
                <a:gd name="connsiteX29" fmla="*/ 613027 w 2264846"/>
                <a:gd name="connsiteY29" fmla="*/ 1216742 h 2809567"/>
                <a:gd name="connsiteX30" fmla="*/ 576156 w 2264846"/>
                <a:gd name="connsiteY30" fmla="*/ 1238864 h 2809567"/>
                <a:gd name="connsiteX31" fmla="*/ 539285 w 2264846"/>
                <a:gd name="connsiteY31" fmla="*/ 1253612 h 2809567"/>
                <a:gd name="connsiteX32" fmla="*/ 509788 w 2264846"/>
                <a:gd name="connsiteY32" fmla="*/ 1275735 h 2809567"/>
                <a:gd name="connsiteX33" fmla="*/ 472917 w 2264846"/>
                <a:gd name="connsiteY33" fmla="*/ 1290483 h 2809567"/>
                <a:gd name="connsiteX34" fmla="*/ 413923 w 2264846"/>
                <a:gd name="connsiteY34" fmla="*/ 1319980 h 2809567"/>
                <a:gd name="connsiteX35" fmla="*/ 377052 w 2264846"/>
                <a:gd name="connsiteY35" fmla="*/ 1349477 h 2809567"/>
                <a:gd name="connsiteX36" fmla="*/ 354930 w 2264846"/>
                <a:gd name="connsiteY36" fmla="*/ 1371600 h 2809567"/>
                <a:gd name="connsiteX37" fmla="*/ 310685 w 2264846"/>
                <a:gd name="connsiteY37" fmla="*/ 1393722 h 2809567"/>
                <a:gd name="connsiteX38" fmla="*/ 281188 w 2264846"/>
                <a:gd name="connsiteY38" fmla="*/ 1423219 h 2809567"/>
                <a:gd name="connsiteX39" fmla="*/ 266440 w 2264846"/>
                <a:gd name="connsiteY39" fmla="*/ 1445342 h 2809567"/>
                <a:gd name="connsiteX40" fmla="*/ 229569 w 2264846"/>
                <a:gd name="connsiteY40" fmla="*/ 1474838 h 2809567"/>
                <a:gd name="connsiteX41" fmla="*/ 192698 w 2264846"/>
                <a:gd name="connsiteY41" fmla="*/ 1519083 h 2809567"/>
                <a:gd name="connsiteX42" fmla="*/ 155827 w 2264846"/>
                <a:gd name="connsiteY42" fmla="*/ 1600200 h 2809567"/>
                <a:gd name="connsiteX43" fmla="*/ 126330 w 2264846"/>
                <a:gd name="connsiteY43" fmla="*/ 1651819 h 2809567"/>
                <a:gd name="connsiteX44" fmla="*/ 96833 w 2264846"/>
                <a:gd name="connsiteY44" fmla="*/ 1732935 h 2809567"/>
                <a:gd name="connsiteX45" fmla="*/ 89459 w 2264846"/>
                <a:gd name="connsiteY45" fmla="*/ 1777180 h 2809567"/>
                <a:gd name="connsiteX46" fmla="*/ 82085 w 2264846"/>
                <a:gd name="connsiteY46" fmla="*/ 1814051 h 2809567"/>
                <a:gd name="connsiteX47" fmla="*/ 67336 w 2264846"/>
                <a:gd name="connsiteY47" fmla="*/ 1865671 h 2809567"/>
                <a:gd name="connsiteX48" fmla="*/ 45214 w 2264846"/>
                <a:gd name="connsiteY48" fmla="*/ 1991032 h 2809567"/>
                <a:gd name="connsiteX49" fmla="*/ 37840 w 2264846"/>
                <a:gd name="connsiteY49" fmla="*/ 2027903 h 2809567"/>
                <a:gd name="connsiteX50" fmla="*/ 23091 w 2264846"/>
                <a:gd name="connsiteY50" fmla="*/ 2212258 h 2809567"/>
                <a:gd name="connsiteX51" fmla="*/ 8343 w 2264846"/>
                <a:gd name="connsiteY51" fmla="*/ 2322871 h 2809567"/>
                <a:gd name="connsiteX52" fmla="*/ 969 w 2264846"/>
                <a:gd name="connsiteY52" fmla="*/ 2809567 h 2809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264846" h="2809567">
                  <a:moveTo>
                    <a:pt x="2264846" y="0"/>
                  </a:moveTo>
                  <a:cubicBezTo>
                    <a:pt x="2244557" y="243468"/>
                    <a:pt x="2273077" y="110099"/>
                    <a:pt x="2235349" y="213851"/>
                  </a:cubicBezTo>
                  <a:cubicBezTo>
                    <a:pt x="2230036" y="228461"/>
                    <a:pt x="2229224" y="245161"/>
                    <a:pt x="2220601" y="258096"/>
                  </a:cubicBezTo>
                  <a:cubicBezTo>
                    <a:pt x="2213784" y="268322"/>
                    <a:pt x="2200936" y="272845"/>
                    <a:pt x="2191104" y="280219"/>
                  </a:cubicBezTo>
                  <a:cubicBezTo>
                    <a:pt x="2152503" y="376724"/>
                    <a:pt x="2201457" y="268377"/>
                    <a:pt x="2154233" y="339212"/>
                  </a:cubicBezTo>
                  <a:cubicBezTo>
                    <a:pt x="2145086" y="352932"/>
                    <a:pt x="2141068" y="369614"/>
                    <a:pt x="2132110" y="383458"/>
                  </a:cubicBezTo>
                  <a:cubicBezTo>
                    <a:pt x="2113947" y="411528"/>
                    <a:pt x="2090318" y="435905"/>
                    <a:pt x="2073117" y="464574"/>
                  </a:cubicBezTo>
                  <a:cubicBezTo>
                    <a:pt x="2013204" y="564427"/>
                    <a:pt x="2090850" y="441776"/>
                    <a:pt x="2021498" y="530942"/>
                  </a:cubicBezTo>
                  <a:cubicBezTo>
                    <a:pt x="2012699" y="542255"/>
                    <a:pt x="2008175" y="556499"/>
                    <a:pt x="1999375" y="567812"/>
                  </a:cubicBezTo>
                  <a:cubicBezTo>
                    <a:pt x="1981331" y="591011"/>
                    <a:pt x="1946005" y="615845"/>
                    <a:pt x="1925633" y="634180"/>
                  </a:cubicBezTo>
                  <a:cubicBezTo>
                    <a:pt x="1915297" y="643482"/>
                    <a:pt x="1906529" y="654439"/>
                    <a:pt x="1896136" y="663677"/>
                  </a:cubicBezTo>
                  <a:cubicBezTo>
                    <a:pt x="1884372" y="674134"/>
                    <a:pt x="1871029" y="682717"/>
                    <a:pt x="1859265" y="693174"/>
                  </a:cubicBezTo>
                  <a:cubicBezTo>
                    <a:pt x="1848873" y="702412"/>
                    <a:pt x="1840893" y="714328"/>
                    <a:pt x="1829769" y="722671"/>
                  </a:cubicBezTo>
                  <a:cubicBezTo>
                    <a:pt x="1811217" y="736585"/>
                    <a:pt x="1789841" y="746342"/>
                    <a:pt x="1770775" y="759542"/>
                  </a:cubicBezTo>
                  <a:cubicBezTo>
                    <a:pt x="1720585" y="794289"/>
                    <a:pt x="1714648" y="818362"/>
                    <a:pt x="1645414" y="848032"/>
                  </a:cubicBezTo>
                  <a:cubicBezTo>
                    <a:pt x="1628207" y="855406"/>
                    <a:pt x="1611175" y="863202"/>
                    <a:pt x="1593794" y="870154"/>
                  </a:cubicBezTo>
                  <a:cubicBezTo>
                    <a:pt x="1574295" y="877954"/>
                    <a:pt x="1554221" y="884281"/>
                    <a:pt x="1534801" y="892277"/>
                  </a:cubicBezTo>
                  <a:cubicBezTo>
                    <a:pt x="1512415" y="901495"/>
                    <a:pt x="1491283" y="913777"/>
                    <a:pt x="1468433" y="921774"/>
                  </a:cubicBezTo>
                  <a:cubicBezTo>
                    <a:pt x="1441980" y="931032"/>
                    <a:pt x="1414265" y="936197"/>
                    <a:pt x="1387317" y="943896"/>
                  </a:cubicBezTo>
                  <a:cubicBezTo>
                    <a:pt x="1362641" y="950946"/>
                    <a:pt x="1337921" y="957904"/>
                    <a:pt x="1313575" y="966019"/>
                  </a:cubicBezTo>
                  <a:cubicBezTo>
                    <a:pt x="1242074" y="989853"/>
                    <a:pt x="1268710" y="988266"/>
                    <a:pt x="1195588" y="1002890"/>
                  </a:cubicBezTo>
                  <a:cubicBezTo>
                    <a:pt x="1178545" y="1006299"/>
                    <a:pt x="1160964" y="1006622"/>
                    <a:pt x="1143969" y="1010264"/>
                  </a:cubicBezTo>
                  <a:cubicBezTo>
                    <a:pt x="1126471" y="1014013"/>
                    <a:pt x="1109614" y="1020303"/>
                    <a:pt x="1092349" y="1025012"/>
                  </a:cubicBezTo>
                  <a:cubicBezTo>
                    <a:pt x="1082571" y="1027679"/>
                    <a:pt x="1072262" y="1028623"/>
                    <a:pt x="1062852" y="1032387"/>
                  </a:cubicBezTo>
                  <a:cubicBezTo>
                    <a:pt x="1008846" y="1053990"/>
                    <a:pt x="1030343" y="1056339"/>
                    <a:pt x="974362" y="1069258"/>
                  </a:cubicBezTo>
                  <a:cubicBezTo>
                    <a:pt x="957426" y="1073166"/>
                    <a:pt x="939949" y="1074174"/>
                    <a:pt x="922743" y="1076632"/>
                  </a:cubicBezTo>
                  <a:cubicBezTo>
                    <a:pt x="862427" y="1124885"/>
                    <a:pt x="911774" y="1093191"/>
                    <a:pt x="834252" y="1120877"/>
                  </a:cubicBezTo>
                  <a:cubicBezTo>
                    <a:pt x="732691" y="1157149"/>
                    <a:pt x="822789" y="1132961"/>
                    <a:pt x="753136" y="1150374"/>
                  </a:cubicBezTo>
                  <a:cubicBezTo>
                    <a:pt x="735930" y="1160206"/>
                    <a:pt x="719427" y="1171387"/>
                    <a:pt x="701517" y="1179871"/>
                  </a:cubicBezTo>
                  <a:cubicBezTo>
                    <a:pt x="672638" y="1193550"/>
                    <a:pt x="640428" y="1200302"/>
                    <a:pt x="613027" y="1216742"/>
                  </a:cubicBezTo>
                  <a:cubicBezTo>
                    <a:pt x="600737" y="1224116"/>
                    <a:pt x="588976" y="1232454"/>
                    <a:pt x="576156" y="1238864"/>
                  </a:cubicBezTo>
                  <a:cubicBezTo>
                    <a:pt x="564316" y="1244784"/>
                    <a:pt x="550856" y="1247184"/>
                    <a:pt x="539285" y="1253612"/>
                  </a:cubicBezTo>
                  <a:cubicBezTo>
                    <a:pt x="528541" y="1259581"/>
                    <a:pt x="520532" y="1269766"/>
                    <a:pt x="509788" y="1275735"/>
                  </a:cubicBezTo>
                  <a:cubicBezTo>
                    <a:pt x="498217" y="1282163"/>
                    <a:pt x="484757" y="1284563"/>
                    <a:pt x="472917" y="1290483"/>
                  </a:cubicBezTo>
                  <a:cubicBezTo>
                    <a:pt x="384553" y="1334665"/>
                    <a:pt x="541506" y="1268948"/>
                    <a:pt x="413923" y="1319980"/>
                  </a:cubicBezTo>
                  <a:cubicBezTo>
                    <a:pt x="401633" y="1329812"/>
                    <a:pt x="388897" y="1339112"/>
                    <a:pt x="377052" y="1349477"/>
                  </a:cubicBezTo>
                  <a:cubicBezTo>
                    <a:pt x="369204" y="1356344"/>
                    <a:pt x="363607" y="1365815"/>
                    <a:pt x="354930" y="1371600"/>
                  </a:cubicBezTo>
                  <a:cubicBezTo>
                    <a:pt x="341210" y="1380747"/>
                    <a:pt x="325433" y="1386348"/>
                    <a:pt x="310685" y="1393722"/>
                  </a:cubicBezTo>
                  <a:cubicBezTo>
                    <a:pt x="300853" y="1403554"/>
                    <a:pt x="290237" y="1412661"/>
                    <a:pt x="281188" y="1423219"/>
                  </a:cubicBezTo>
                  <a:cubicBezTo>
                    <a:pt x="275420" y="1429948"/>
                    <a:pt x="272707" y="1439075"/>
                    <a:pt x="266440" y="1445342"/>
                  </a:cubicBezTo>
                  <a:cubicBezTo>
                    <a:pt x="255311" y="1456471"/>
                    <a:pt x="241414" y="1464474"/>
                    <a:pt x="229569" y="1474838"/>
                  </a:cubicBezTo>
                  <a:cubicBezTo>
                    <a:pt x="209407" y="1492480"/>
                    <a:pt x="206239" y="1497417"/>
                    <a:pt x="192698" y="1519083"/>
                  </a:cubicBezTo>
                  <a:cubicBezTo>
                    <a:pt x="139977" y="1603436"/>
                    <a:pt x="199620" y="1505314"/>
                    <a:pt x="155827" y="1600200"/>
                  </a:cubicBezTo>
                  <a:cubicBezTo>
                    <a:pt x="147522" y="1618193"/>
                    <a:pt x="135193" y="1634094"/>
                    <a:pt x="126330" y="1651819"/>
                  </a:cubicBezTo>
                  <a:cubicBezTo>
                    <a:pt x="118997" y="1666484"/>
                    <a:pt x="100276" y="1719163"/>
                    <a:pt x="96833" y="1732935"/>
                  </a:cubicBezTo>
                  <a:cubicBezTo>
                    <a:pt x="93207" y="1747440"/>
                    <a:pt x="92134" y="1762469"/>
                    <a:pt x="89459" y="1777180"/>
                  </a:cubicBezTo>
                  <a:cubicBezTo>
                    <a:pt x="87217" y="1789512"/>
                    <a:pt x="85125" y="1801892"/>
                    <a:pt x="82085" y="1814051"/>
                  </a:cubicBezTo>
                  <a:cubicBezTo>
                    <a:pt x="77745" y="1831412"/>
                    <a:pt x="70986" y="1848152"/>
                    <a:pt x="67336" y="1865671"/>
                  </a:cubicBezTo>
                  <a:cubicBezTo>
                    <a:pt x="58682" y="1907212"/>
                    <a:pt x="53536" y="1949423"/>
                    <a:pt x="45214" y="1991032"/>
                  </a:cubicBezTo>
                  <a:cubicBezTo>
                    <a:pt x="42756" y="2003322"/>
                    <a:pt x="39613" y="2015495"/>
                    <a:pt x="37840" y="2027903"/>
                  </a:cubicBezTo>
                  <a:cubicBezTo>
                    <a:pt x="24733" y="2119652"/>
                    <a:pt x="34297" y="2096458"/>
                    <a:pt x="23091" y="2212258"/>
                  </a:cubicBezTo>
                  <a:cubicBezTo>
                    <a:pt x="19508" y="2249282"/>
                    <a:pt x="13259" y="2286000"/>
                    <a:pt x="8343" y="2322871"/>
                  </a:cubicBezTo>
                  <a:cubicBezTo>
                    <a:pt x="-3942" y="2593146"/>
                    <a:pt x="969" y="2430970"/>
                    <a:pt x="969" y="2809567"/>
                  </a:cubicBezTo>
                </a:path>
              </a:pathLst>
            </a:custGeom>
            <a:noFill/>
            <a:ln w="57150">
              <a:solidFill>
                <a:schemeClr val="accent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13" name="TextBox 12">
              <a:extLst>
                <a:ext uri="{FF2B5EF4-FFF2-40B4-BE49-F238E27FC236}">
                  <a16:creationId xmlns:a16="http://schemas.microsoft.com/office/drawing/2014/main" id="{4AFE28C3-4130-7FB0-B12E-276B31D27A4B}"/>
                </a:ext>
              </a:extLst>
            </p:cNvPr>
            <p:cNvSpPr txBox="1"/>
            <p:nvPr/>
          </p:nvSpPr>
          <p:spPr>
            <a:xfrm>
              <a:off x="3486765" y="2621665"/>
              <a:ext cx="1143000" cy="579646"/>
            </a:xfrm>
            <a:prstGeom prst="rect">
              <a:avLst/>
            </a:prstGeom>
            <a:noFill/>
          </p:spPr>
          <p:txBody>
            <a:bodyPr wrap="square" rtlCol="0">
              <a:spAutoFit/>
            </a:bodyPr>
            <a:lstStyle/>
            <a:p>
              <a:pPr>
                <a:lnSpc>
                  <a:spcPts val="1900"/>
                </a:lnSpc>
              </a:pPr>
              <a:r>
                <a:rPr lang="en-US" dirty="0"/>
                <a:t>Name of the form</a:t>
              </a:r>
            </a:p>
          </p:txBody>
        </p:sp>
        <p:sp>
          <p:nvSpPr>
            <p:cNvPr id="14" name="TextBox 13">
              <a:extLst>
                <a:ext uri="{FF2B5EF4-FFF2-40B4-BE49-F238E27FC236}">
                  <a16:creationId xmlns:a16="http://schemas.microsoft.com/office/drawing/2014/main" id="{EA7275F9-0C16-E7C3-3785-ECA4F4DDBF8D}"/>
                </a:ext>
              </a:extLst>
            </p:cNvPr>
            <p:cNvSpPr txBox="1"/>
            <p:nvPr/>
          </p:nvSpPr>
          <p:spPr>
            <a:xfrm>
              <a:off x="5792678" y="2760164"/>
              <a:ext cx="1368644" cy="369332"/>
            </a:xfrm>
            <a:prstGeom prst="rect">
              <a:avLst/>
            </a:prstGeom>
            <a:noFill/>
          </p:spPr>
          <p:txBody>
            <a:bodyPr wrap="none" rtlCol="0">
              <a:spAutoFit/>
            </a:bodyPr>
            <a:lstStyle/>
            <a:p>
              <a:r>
                <a:rPr lang="en-US" b="1" dirty="0">
                  <a:solidFill>
                    <a:srgbClr val="0070C0"/>
                  </a:solidFill>
                </a:rPr>
                <a:t>GET </a:t>
              </a:r>
              <a:r>
                <a:rPr lang="en-US" dirty="0">
                  <a:solidFill>
                    <a:srgbClr val="0070C0"/>
                  </a:solidFill>
                </a:rPr>
                <a:t>or</a:t>
              </a:r>
              <a:r>
                <a:rPr lang="en-US" b="1" dirty="0">
                  <a:solidFill>
                    <a:srgbClr val="0070C0"/>
                  </a:solidFill>
                </a:rPr>
                <a:t> POST</a:t>
              </a:r>
            </a:p>
          </p:txBody>
        </p:sp>
        <p:sp>
          <p:nvSpPr>
            <p:cNvPr id="15" name="TextBox 14">
              <a:extLst>
                <a:ext uri="{FF2B5EF4-FFF2-40B4-BE49-F238E27FC236}">
                  <a16:creationId xmlns:a16="http://schemas.microsoft.com/office/drawing/2014/main" id="{F8F00E93-D3BE-196F-811E-D9EE8B2D1BB9}"/>
                </a:ext>
              </a:extLst>
            </p:cNvPr>
            <p:cNvSpPr txBox="1"/>
            <p:nvPr/>
          </p:nvSpPr>
          <p:spPr>
            <a:xfrm>
              <a:off x="939833" y="3217606"/>
              <a:ext cx="2164454" cy="579646"/>
            </a:xfrm>
            <a:prstGeom prst="rect">
              <a:avLst/>
            </a:prstGeom>
            <a:noFill/>
          </p:spPr>
          <p:txBody>
            <a:bodyPr wrap="square" rtlCol="0">
              <a:spAutoFit/>
            </a:bodyPr>
            <a:lstStyle/>
            <a:p>
              <a:pPr>
                <a:lnSpc>
                  <a:spcPts val="1900"/>
                </a:lnSpc>
              </a:pPr>
              <a:r>
                <a:rPr lang="en-US" dirty="0">
                  <a:solidFill>
                    <a:srgbClr val="7030A0"/>
                  </a:solidFill>
                </a:rPr>
                <a:t>Program to generate the response page</a:t>
              </a:r>
            </a:p>
          </p:txBody>
        </p:sp>
      </p:grpSp>
    </p:spTree>
    <p:extLst>
      <p:ext uri="{BB962C8B-B14F-4D97-AF65-F5344CB8AC3E}">
        <p14:creationId xmlns:p14="http://schemas.microsoft.com/office/powerpoint/2010/main" val="271139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295400" y="1371600"/>
            <a:ext cx="6858000" cy="1600200"/>
          </a:xfrm>
          <a:prstGeom prst="rect">
            <a:avLst/>
          </a:prstGeom>
          <a:solidFill>
            <a:schemeClr val="tx1">
              <a:lumMod val="10000"/>
              <a:lumOff val="90000"/>
            </a:schemeClr>
          </a:solidFill>
          <a:ln w="12700" cap="flat" cmpd="sng" algn="ctr">
            <a:noFill/>
            <a:prstDash val="solid"/>
            <a:round/>
            <a:headEnd type="none" w="sm" len="sm"/>
            <a:tailEnd type="none" w="sm" len="sm"/>
          </a:ln>
          <a:effectLst/>
        </p:spPr>
        <p:txBody>
          <a:bodyPr/>
          <a:lstStyle/>
          <a:p>
            <a:pPr>
              <a:defRPr/>
            </a:pPr>
            <a:endParaRPr lang="en-US"/>
          </a:p>
        </p:txBody>
      </p:sp>
      <p:sp>
        <p:nvSpPr>
          <p:cNvPr id="63491" name="Rectangle 2"/>
          <p:cNvSpPr>
            <a:spLocks noGrp="1" noChangeArrowheads="1"/>
          </p:cNvSpPr>
          <p:nvPr>
            <p:ph type="title"/>
          </p:nvPr>
        </p:nvSpPr>
        <p:spPr>
          <a:xfrm>
            <a:off x="609600" y="304800"/>
            <a:ext cx="8001000" cy="838200"/>
          </a:xfrm>
        </p:spPr>
        <p:txBody>
          <a:bodyPr/>
          <a:lstStyle/>
          <a:p>
            <a:r>
              <a:rPr lang="en-US" dirty="0"/>
              <a:t>HTML Form -  General Format</a:t>
            </a:r>
          </a:p>
        </p:txBody>
      </p:sp>
      <p:sp>
        <p:nvSpPr>
          <p:cNvPr id="2" name="Rectangle 3"/>
          <p:cNvSpPr>
            <a:spLocks noGrp="1" noChangeArrowheads="1"/>
          </p:cNvSpPr>
          <p:nvPr>
            <p:ph type="body" idx="1"/>
          </p:nvPr>
        </p:nvSpPr>
        <p:spPr>
          <a:xfrm>
            <a:off x="457200" y="1371600"/>
            <a:ext cx="8458200" cy="5334000"/>
          </a:xfrm>
        </p:spPr>
        <p:txBody>
          <a:bodyPr>
            <a:normAutofit fontScale="92500" lnSpcReduction="10000"/>
          </a:bodyPr>
          <a:lstStyle/>
          <a:p>
            <a:pPr lvl="1">
              <a:spcAft>
                <a:spcPts val="1800"/>
              </a:spcAft>
              <a:buFont typeface="Wingdings" pitchFamily="2" charset="2"/>
              <a:buNone/>
              <a:defRPr/>
            </a:pPr>
            <a:r>
              <a:rPr lang="en-US" dirty="0">
                <a:solidFill>
                  <a:schemeClr val="accent2"/>
                </a:solidFill>
                <a:latin typeface="Calibri" pitchFamily="34" charset="0"/>
              </a:rPr>
              <a:t>		</a:t>
            </a:r>
            <a:r>
              <a:rPr lang="en-US" sz="2800" dirty="0">
                <a:solidFill>
                  <a:schemeClr val="bg2">
                    <a:lumMod val="10000"/>
                  </a:schemeClr>
                </a:solidFill>
                <a:latin typeface="Calibri" pitchFamily="34" charset="0"/>
              </a:rPr>
              <a:t>&lt;FORM  </a:t>
            </a:r>
            <a:r>
              <a:rPr lang="en-US" sz="2800" b="1" dirty="0">
                <a:solidFill>
                  <a:schemeClr val="accent2"/>
                </a:solidFill>
                <a:latin typeface="Calibri" pitchFamily="34" charset="0"/>
              </a:rPr>
              <a:t>ACTION</a:t>
            </a:r>
            <a:r>
              <a:rPr lang="en-US" sz="2800" dirty="0">
                <a:solidFill>
                  <a:schemeClr val="bg2">
                    <a:lumMod val="10000"/>
                  </a:schemeClr>
                </a:solidFill>
                <a:latin typeface="Calibri" pitchFamily="34" charset="0"/>
              </a:rPr>
              <a:t>=“page.jsp”  </a:t>
            </a:r>
            <a:r>
              <a:rPr lang="en-US" sz="2800" b="1" dirty="0">
                <a:solidFill>
                  <a:schemeClr val="accent2"/>
                </a:solidFill>
                <a:latin typeface="Calibri" pitchFamily="34" charset="0"/>
              </a:rPr>
              <a:t>METHOD</a:t>
            </a:r>
            <a:r>
              <a:rPr lang="en-US" sz="2800" dirty="0">
                <a:solidFill>
                  <a:schemeClr val="bg2">
                    <a:lumMod val="10000"/>
                  </a:schemeClr>
                </a:solidFill>
                <a:latin typeface="Calibri" pitchFamily="34" charset="0"/>
              </a:rPr>
              <a:t>=“GET”</a:t>
            </a:r>
            <a:br>
              <a:rPr lang="en-US" sz="2800" dirty="0">
                <a:solidFill>
                  <a:schemeClr val="accent2"/>
                </a:solidFill>
                <a:latin typeface="Calibri" pitchFamily="34" charset="0"/>
              </a:rPr>
            </a:br>
            <a:r>
              <a:rPr lang="en-US" sz="2800" dirty="0">
                <a:solidFill>
                  <a:schemeClr val="accent2"/>
                </a:solidFill>
                <a:latin typeface="Calibri" pitchFamily="34" charset="0"/>
              </a:rPr>
              <a:t>			</a:t>
            </a:r>
            <a:r>
              <a:rPr lang="en-US" sz="2800" b="1" dirty="0">
                <a:solidFill>
                  <a:schemeClr val="accent2"/>
                </a:solidFill>
                <a:latin typeface="Calibri" pitchFamily="34" charset="0"/>
              </a:rPr>
              <a:t>NAME</a:t>
            </a:r>
            <a:r>
              <a:rPr lang="en-US" sz="2800" dirty="0">
                <a:solidFill>
                  <a:schemeClr val="bg2">
                    <a:lumMod val="10000"/>
                  </a:schemeClr>
                </a:solidFill>
                <a:latin typeface="Calibri" pitchFamily="34" charset="0"/>
              </a:rPr>
              <a:t>=“</a:t>
            </a:r>
            <a:r>
              <a:rPr lang="en-US" sz="2800" dirty="0" err="1">
                <a:solidFill>
                  <a:schemeClr val="bg2">
                    <a:lumMod val="10000"/>
                  </a:schemeClr>
                </a:solidFill>
                <a:latin typeface="Calibri" pitchFamily="34" charset="0"/>
              </a:rPr>
              <a:t>LoginForm</a:t>
            </a:r>
            <a:r>
              <a:rPr lang="en-US" sz="2800" dirty="0">
                <a:solidFill>
                  <a:schemeClr val="bg2">
                    <a:lumMod val="10000"/>
                  </a:schemeClr>
                </a:solidFill>
                <a:latin typeface="Calibri" pitchFamily="34" charset="0"/>
              </a:rPr>
              <a:t>”&gt;</a:t>
            </a:r>
            <a:br>
              <a:rPr lang="en-US" sz="2800" dirty="0">
                <a:solidFill>
                  <a:schemeClr val="accent2"/>
                </a:solidFill>
                <a:latin typeface="Calibri" pitchFamily="34" charset="0"/>
              </a:rPr>
            </a:br>
            <a:r>
              <a:rPr lang="en-US" sz="2800" dirty="0">
                <a:solidFill>
                  <a:schemeClr val="accent2"/>
                </a:solidFill>
                <a:latin typeface="Calibri" pitchFamily="34" charset="0"/>
              </a:rPr>
              <a:t>	</a:t>
            </a:r>
            <a:r>
              <a:rPr lang="en-US" sz="2800" dirty="0">
                <a:solidFill>
                  <a:schemeClr val="bg2">
                    <a:lumMod val="10000"/>
                  </a:schemeClr>
                </a:solidFill>
                <a:latin typeface="Calibri" pitchFamily="34" charset="0"/>
              </a:rPr>
              <a:t>…</a:t>
            </a:r>
            <a:br>
              <a:rPr lang="en-US" sz="2800" dirty="0">
                <a:solidFill>
                  <a:schemeClr val="bg2">
                    <a:lumMod val="10000"/>
                  </a:schemeClr>
                </a:solidFill>
                <a:latin typeface="Calibri" pitchFamily="34" charset="0"/>
              </a:rPr>
            </a:br>
            <a:r>
              <a:rPr lang="en-US" sz="2800" dirty="0">
                <a:solidFill>
                  <a:schemeClr val="bg2">
                    <a:lumMod val="10000"/>
                  </a:schemeClr>
                </a:solidFill>
                <a:latin typeface="Calibri" pitchFamily="34" charset="0"/>
              </a:rPr>
              <a:t>	&lt;/FORM&gt;</a:t>
            </a:r>
          </a:p>
          <a:p>
            <a:pPr>
              <a:lnSpc>
                <a:spcPts val="2500"/>
              </a:lnSpc>
              <a:spcBef>
                <a:spcPts val="1200"/>
              </a:spcBef>
              <a:spcAft>
                <a:spcPts val="1200"/>
              </a:spcAft>
              <a:defRPr/>
            </a:pPr>
            <a:r>
              <a:rPr lang="en-US" sz="2400" b="1" dirty="0">
                <a:solidFill>
                  <a:schemeClr val="accent2"/>
                </a:solidFill>
                <a:latin typeface="Calibri" pitchFamily="34" charset="0"/>
              </a:rPr>
              <a:t>NAME</a:t>
            </a:r>
            <a:r>
              <a:rPr lang="en-US" sz="2400" dirty="0">
                <a:latin typeface="Calibri" pitchFamily="34" charset="0"/>
              </a:rPr>
              <a:t>:  Name of the form; can be used in client-side scripts to refer to the form </a:t>
            </a:r>
            <a:r>
              <a:rPr lang="en-US" sz="2400" b="1" dirty="0">
                <a:solidFill>
                  <a:schemeClr val="accent5">
                    <a:lumMod val="60000"/>
                    <a:lumOff val="40000"/>
                  </a:schemeClr>
                </a:solidFill>
                <a:latin typeface="Calibri" pitchFamily="34" charset="0"/>
              </a:rPr>
              <a:t>(more on this later)</a:t>
            </a:r>
          </a:p>
          <a:p>
            <a:pPr>
              <a:lnSpc>
                <a:spcPts val="2500"/>
              </a:lnSpc>
              <a:spcAft>
                <a:spcPts val="1200"/>
              </a:spcAft>
              <a:defRPr/>
            </a:pPr>
            <a:r>
              <a:rPr lang="en-US" sz="2400" b="1" dirty="0">
                <a:solidFill>
                  <a:schemeClr val="accent2"/>
                </a:solidFill>
                <a:latin typeface="Calibri" pitchFamily="34" charset="0"/>
              </a:rPr>
              <a:t>METHOD</a:t>
            </a:r>
            <a:r>
              <a:rPr lang="en-US" sz="2400" dirty="0">
                <a:latin typeface="Calibri" pitchFamily="34" charset="0"/>
              </a:rPr>
              <a:t>:  Specifies HTTP GET or POST method for form submission  </a:t>
            </a:r>
            <a:r>
              <a:rPr lang="en-US" sz="2400" b="1" dirty="0">
                <a:solidFill>
                  <a:schemeClr val="accent5">
                    <a:lumMod val="60000"/>
                    <a:lumOff val="40000"/>
                  </a:schemeClr>
                </a:solidFill>
                <a:latin typeface="Calibri" pitchFamily="34" charset="0"/>
              </a:rPr>
              <a:t>(more on this later)</a:t>
            </a:r>
          </a:p>
          <a:p>
            <a:pPr>
              <a:lnSpc>
                <a:spcPts val="2500"/>
              </a:lnSpc>
              <a:spcAft>
                <a:spcPts val="600"/>
              </a:spcAft>
              <a:defRPr/>
            </a:pPr>
            <a:r>
              <a:rPr lang="en-US" sz="2400" b="1" dirty="0">
                <a:solidFill>
                  <a:schemeClr val="accent2"/>
                </a:solidFill>
                <a:latin typeface="Calibri" pitchFamily="34" charset="0"/>
              </a:rPr>
              <a:t>ACTION</a:t>
            </a:r>
            <a:r>
              <a:rPr lang="en-US" sz="2400" dirty="0">
                <a:latin typeface="Calibri" pitchFamily="34" charset="0"/>
              </a:rPr>
              <a:t>:  Specifies URI of the page to which the form contents are submitted (if absent, URI of current page is used)</a:t>
            </a:r>
          </a:p>
          <a:p>
            <a:pPr marL="1312863" lvl="1" indent="-796925">
              <a:lnSpc>
                <a:spcPts val="2500"/>
              </a:lnSpc>
              <a:spcAft>
                <a:spcPts val="1200"/>
              </a:spcAft>
              <a:buFont typeface="Wingdings" pitchFamily="2" charset="2"/>
              <a:buNone/>
              <a:defRPr/>
            </a:pPr>
            <a:r>
              <a:rPr lang="en-US" dirty="0">
                <a:latin typeface="Times New Roman"/>
                <a:cs typeface="Times New Roman"/>
              </a:rPr>
              <a:t>→  </a:t>
            </a:r>
            <a:r>
              <a:rPr lang="en-US" dirty="0">
                <a:latin typeface="Calibri" pitchFamily="34" charset="0"/>
                <a:cs typeface="Times New Roman"/>
              </a:rPr>
              <a:t>the page provides logic for processing input from the form </a:t>
            </a:r>
            <a:r>
              <a:rPr lang="en-US" altLang="zh-TW" b="1" dirty="0">
                <a:solidFill>
                  <a:schemeClr val="accent5">
                    <a:lumMod val="60000"/>
                    <a:lumOff val="40000"/>
                  </a:schemeClr>
                </a:solidFill>
                <a:latin typeface="Calibri" pitchFamily="34" charset="0"/>
              </a:rPr>
              <a:t>(more on this later)</a:t>
            </a:r>
            <a:endParaRPr lang="en-US" dirty="0">
              <a:solidFill>
                <a:schemeClr val="accent5">
                  <a:lumMod val="60000"/>
                  <a:lumOff val="40000"/>
                </a:schemeClr>
              </a:solidFill>
              <a:latin typeface="Calibri" pitchFamily="34" charset="0"/>
            </a:endParaRPr>
          </a:p>
          <a:p>
            <a:pPr>
              <a:lnSpc>
                <a:spcPts val="2500"/>
              </a:lnSpc>
              <a:defRPr/>
            </a:pPr>
            <a:endParaRPr lang="en-US" sz="2400" b="1" dirty="0">
              <a:solidFill>
                <a:schemeClr val="accent5">
                  <a:lumMod val="75000"/>
                </a:schemeClr>
              </a:solidFill>
              <a:latin typeface="Calibri" pitchFamily="34" charset="0"/>
            </a:endParaRPr>
          </a:p>
        </p:txBody>
      </p:sp>
    </p:spTree>
    <p:extLst>
      <p:ext uri="{BB962C8B-B14F-4D97-AF65-F5344CB8AC3E}">
        <p14:creationId xmlns:p14="http://schemas.microsoft.com/office/powerpoint/2010/main" val="1896235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295400" y="1371600"/>
            <a:ext cx="6858000" cy="1600200"/>
          </a:xfrm>
          <a:prstGeom prst="rect">
            <a:avLst/>
          </a:prstGeom>
          <a:solidFill>
            <a:schemeClr val="tx1">
              <a:lumMod val="10000"/>
              <a:lumOff val="90000"/>
            </a:schemeClr>
          </a:solidFill>
          <a:ln w="12700" cap="flat" cmpd="sng" algn="ctr">
            <a:noFill/>
            <a:prstDash val="solid"/>
            <a:round/>
            <a:headEnd type="none" w="sm" len="sm"/>
            <a:tailEnd type="none" w="sm" len="sm"/>
          </a:ln>
          <a:effectLst/>
        </p:spPr>
        <p:txBody>
          <a:bodyPr/>
          <a:lstStyle/>
          <a:p>
            <a:pPr>
              <a:defRPr/>
            </a:pPr>
            <a:endParaRPr lang="en-US"/>
          </a:p>
        </p:txBody>
      </p:sp>
      <p:sp>
        <p:nvSpPr>
          <p:cNvPr id="63491" name="Rectangle 2"/>
          <p:cNvSpPr>
            <a:spLocks noGrp="1" noChangeArrowheads="1"/>
          </p:cNvSpPr>
          <p:nvPr>
            <p:ph type="title"/>
          </p:nvPr>
        </p:nvSpPr>
        <p:spPr>
          <a:xfrm>
            <a:off x="609600" y="304800"/>
            <a:ext cx="8001000" cy="838200"/>
          </a:xfrm>
        </p:spPr>
        <p:txBody>
          <a:bodyPr/>
          <a:lstStyle/>
          <a:p>
            <a:r>
              <a:rPr lang="en-US" dirty="0"/>
              <a:t>HTML Form -  Passing </a:t>
            </a:r>
            <a:r>
              <a:rPr lang="en-US" dirty="0" err="1"/>
              <a:t>Paramters</a:t>
            </a:r>
            <a:endParaRPr lang="en-US" dirty="0"/>
          </a:p>
        </p:txBody>
      </p:sp>
      <p:sp>
        <p:nvSpPr>
          <p:cNvPr id="2" name="Rectangle 3"/>
          <p:cNvSpPr>
            <a:spLocks noGrp="1" noChangeArrowheads="1"/>
          </p:cNvSpPr>
          <p:nvPr>
            <p:ph type="body" idx="1"/>
          </p:nvPr>
        </p:nvSpPr>
        <p:spPr>
          <a:xfrm>
            <a:off x="457200" y="1371600"/>
            <a:ext cx="8458200" cy="1981200"/>
          </a:xfrm>
        </p:spPr>
        <p:txBody>
          <a:bodyPr>
            <a:normAutofit lnSpcReduction="10000"/>
          </a:bodyPr>
          <a:lstStyle/>
          <a:p>
            <a:pPr lvl="1">
              <a:spcAft>
                <a:spcPts val="1800"/>
              </a:spcAft>
              <a:buFont typeface="Wingdings" pitchFamily="2" charset="2"/>
              <a:buNone/>
              <a:defRPr/>
            </a:pPr>
            <a:r>
              <a:rPr lang="en-US" dirty="0">
                <a:solidFill>
                  <a:schemeClr val="accent2"/>
                </a:solidFill>
                <a:latin typeface="Calibri" pitchFamily="34" charset="0"/>
              </a:rPr>
              <a:t>		</a:t>
            </a:r>
            <a:r>
              <a:rPr lang="en-US" sz="2800" dirty="0">
                <a:solidFill>
                  <a:schemeClr val="bg2">
                    <a:lumMod val="10000"/>
                  </a:schemeClr>
                </a:solidFill>
                <a:latin typeface="Calibri" pitchFamily="34" charset="0"/>
              </a:rPr>
              <a:t>&lt;FORM  </a:t>
            </a:r>
            <a:r>
              <a:rPr lang="en-US" sz="2800" b="1" dirty="0">
                <a:solidFill>
                  <a:schemeClr val="accent2"/>
                </a:solidFill>
                <a:latin typeface="Calibri" pitchFamily="34" charset="0"/>
              </a:rPr>
              <a:t>ACTION</a:t>
            </a:r>
            <a:r>
              <a:rPr lang="en-US" sz="2800" dirty="0">
                <a:solidFill>
                  <a:schemeClr val="bg2">
                    <a:lumMod val="10000"/>
                  </a:schemeClr>
                </a:solidFill>
                <a:latin typeface="Calibri" pitchFamily="34" charset="0"/>
              </a:rPr>
              <a:t>=“page.jsp”  </a:t>
            </a:r>
            <a:r>
              <a:rPr lang="en-US" sz="2800" b="1" dirty="0">
                <a:solidFill>
                  <a:schemeClr val="accent2"/>
                </a:solidFill>
                <a:latin typeface="Calibri" pitchFamily="34" charset="0"/>
              </a:rPr>
              <a:t>METHOD</a:t>
            </a:r>
            <a:r>
              <a:rPr lang="en-US" sz="2800" dirty="0">
                <a:solidFill>
                  <a:schemeClr val="bg2">
                    <a:lumMod val="10000"/>
                  </a:schemeClr>
                </a:solidFill>
                <a:latin typeface="Calibri" pitchFamily="34" charset="0"/>
              </a:rPr>
              <a:t>=“GET”</a:t>
            </a:r>
            <a:br>
              <a:rPr lang="en-US" sz="2800" dirty="0">
                <a:solidFill>
                  <a:schemeClr val="accent2"/>
                </a:solidFill>
                <a:latin typeface="Calibri" pitchFamily="34" charset="0"/>
              </a:rPr>
            </a:br>
            <a:r>
              <a:rPr lang="en-US" sz="2800" dirty="0">
                <a:solidFill>
                  <a:schemeClr val="accent2"/>
                </a:solidFill>
                <a:latin typeface="Calibri" pitchFamily="34" charset="0"/>
              </a:rPr>
              <a:t>			</a:t>
            </a:r>
            <a:r>
              <a:rPr lang="en-US" sz="2800" b="1" dirty="0">
                <a:solidFill>
                  <a:schemeClr val="accent2"/>
                </a:solidFill>
                <a:latin typeface="Calibri" pitchFamily="34" charset="0"/>
              </a:rPr>
              <a:t>NAME</a:t>
            </a:r>
            <a:r>
              <a:rPr lang="en-US" sz="2800" dirty="0">
                <a:solidFill>
                  <a:schemeClr val="bg2">
                    <a:lumMod val="10000"/>
                  </a:schemeClr>
                </a:solidFill>
                <a:latin typeface="Calibri" pitchFamily="34" charset="0"/>
              </a:rPr>
              <a:t>=“</a:t>
            </a:r>
            <a:r>
              <a:rPr lang="en-US" sz="2800" dirty="0" err="1">
                <a:solidFill>
                  <a:schemeClr val="bg2">
                    <a:lumMod val="10000"/>
                  </a:schemeClr>
                </a:solidFill>
                <a:latin typeface="Calibri" pitchFamily="34" charset="0"/>
              </a:rPr>
              <a:t>LoginForm</a:t>
            </a:r>
            <a:r>
              <a:rPr lang="en-US" sz="2800" dirty="0">
                <a:solidFill>
                  <a:schemeClr val="bg2">
                    <a:lumMod val="10000"/>
                  </a:schemeClr>
                </a:solidFill>
                <a:latin typeface="Calibri" pitchFamily="34" charset="0"/>
              </a:rPr>
              <a:t>”&gt;</a:t>
            </a:r>
            <a:br>
              <a:rPr lang="en-US" sz="2800" dirty="0">
                <a:solidFill>
                  <a:schemeClr val="accent2"/>
                </a:solidFill>
                <a:latin typeface="Calibri" pitchFamily="34" charset="0"/>
              </a:rPr>
            </a:br>
            <a:r>
              <a:rPr lang="en-US" sz="2800" dirty="0">
                <a:solidFill>
                  <a:schemeClr val="accent2"/>
                </a:solidFill>
                <a:latin typeface="Calibri" pitchFamily="34" charset="0"/>
              </a:rPr>
              <a:t>	</a:t>
            </a:r>
            <a:r>
              <a:rPr lang="en-US" sz="2800" dirty="0">
                <a:solidFill>
                  <a:schemeClr val="bg2">
                    <a:lumMod val="10000"/>
                  </a:schemeClr>
                </a:solidFill>
                <a:latin typeface="Calibri" pitchFamily="34" charset="0"/>
              </a:rPr>
              <a:t>…</a:t>
            </a:r>
            <a:br>
              <a:rPr lang="en-US" sz="2800" dirty="0">
                <a:solidFill>
                  <a:schemeClr val="bg2">
                    <a:lumMod val="10000"/>
                  </a:schemeClr>
                </a:solidFill>
                <a:latin typeface="Calibri" pitchFamily="34" charset="0"/>
              </a:rPr>
            </a:br>
            <a:r>
              <a:rPr lang="en-US" sz="2800" dirty="0">
                <a:solidFill>
                  <a:schemeClr val="bg2">
                    <a:lumMod val="10000"/>
                  </a:schemeClr>
                </a:solidFill>
                <a:latin typeface="Calibri" pitchFamily="34" charset="0"/>
              </a:rPr>
              <a:t>	&lt;/FORM&gt;</a:t>
            </a:r>
          </a:p>
          <a:p>
            <a:pPr>
              <a:lnSpc>
                <a:spcPts val="2500"/>
              </a:lnSpc>
              <a:defRPr/>
            </a:pPr>
            <a:endParaRPr lang="en-US" sz="2400" b="1" dirty="0">
              <a:solidFill>
                <a:schemeClr val="accent5">
                  <a:lumMod val="75000"/>
                </a:schemeClr>
              </a:solidFill>
              <a:latin typeface="Calibri" pitchFamily="34" charset="0"/>
            </a:endParaRPr>
          </a:p>
        </p:txBody>
      </p:sp>
      <p:pic>
        <p:nvPicPr>
          <p:cNvPr id="27" name="Content Placeholder 3">
            <a:extLst>
              <a:ext uri="{FF2B5EF4-FFF2-40B4-BE49-F238E27FC236}">
                <a16:creationId xmlns:a16="http://schemas.microsoft.com/office/drawing/2014/main" id="{473B1D3D-8DD1-E681-B0AD-17690476B03C}"/>
              </a:ext>
            </a:extLst>
          </p:cNvPr>
          <p:cNvPicPr>
            <a:picLocks noChangeAspect="1"/>
          </p:cNvPicPr>
          <p:nvPr/>
        </p:nvPicPr>
        <p:blipFill>
          <a:blip r:embed="rId3"/>
          <a:stretch>
            <a:fillRect/>
          </a:stretch>
        </p:blipFill>
        <p:spPr>
          <a:xfrm>
            <a:off x="2057400" y="4191000"/>
            <a:ext cx="4886262" cy="2303001"/>
          </a:xfrm>
          <a:prstGeom prst="rect">
            <a:avLst/>
          </a:prstGeom>
        </p:spPr>
      </p:pic>
      <p:sp>
        <p:nvSpPr>
          <p:cNvPr id="28" name="Arrow: Down 27">
            <a:extLst>
              <a:ext uri="{FF2B5EF4-FFF2-40B4-BE49-F238E27FC236}">
                <a16:creationId xmlns:a16="http://schemas.microsoft.com/office/drawing/2014/main" id="{A2CA089D-9E0E-382E-A17A-52003B0702DD}"/>
              </a:ext>
            </a:extLst>
          </p:cNvPr>
          <p:cNvSpPr/>
          <p:nvPr/>
        </p:nvSpPr>
        <p:spPr>
          <a:xfrm>
            <a:off x="4191000" y="2450592"/>
            <a:ext cx="762000" cy="2654808"/>
          </a:xfrm>
          <a:prstGeom prst="downArrow">
            <a:avLst/>
          </a:prstGeom>
          <a:solidFill>
            <a:srgbClr val="92B54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1"/>
          <a:lstStyle/>
          <a:p>
            <a:pPr algn="ctr"/>
            <a:r>
              <a:rPr lang="en-US" dirty="0"/>
              <a:t>Passing parameters</a:t>
            </a:r>
          </a:p>
        </p:txBody>
      </p:sp>
    </p:spTree>
    <p:extLst>
      <p:ext uri="{BB962C8B-B14F-4D97-AF65-F5344CB8AC3E}">
        <p14:creationId xmlns:p14="http://schemas.microsoft.com/office/powerpoint/2010/main" val="69610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274638"/>
            <a:ext cx="8229600" cy="830262"/>
          </a:xfrm>
        </p:spPr>
        <p:txBody>
          <a:bodyPr/>
          <a:lstStyle/>
          <a:p>
            <a:r>
              <a:rPr lang="en-US" dirty="0"/>
              <a:t>Form Element -  Text Type</a:t>
            </a:r>
          </a:p>
        </p:txBody>
      </p:sp>
      <p:sp>
        <p:nvSpPr>
          <p:cNvPr id="59395" name="Content Placeholder 2"/>
          <p:cNvSpPr>
            <a:spLocks noGrp="1"/>
          </p:cNvSpPr>
          <p:nvPr>
            <p:ph idx="1"/>
          </p:nvPr>
        </p:nvSpPr>
        <p:spPr>
          <a:xfrm>
            <a:off x="381000" y="1219200"/>
            <a:ext cx="8001000" cy="5257800"/>
          </a:xfrm>
        </p:spPr>
        <p:txBody>
          <a:bodyPr>
            <a:normAutofit/>
          </a:bodyPr>
          <a:lstStyle/>
          <a:p>
            <a:pPr>
              <a:spcAft>
                <a:spcPts val="1200"/>
              </a:spcAft>
              <a:defRPr/>
            </a:pPr>
            <a:r>
              <a:rPr lang="en-US" sz="3200" dirty="0">
                <a:solidFill>
                  <a:srgbClr val="7030A0"/>
                </a:solidFill>
                <a:latin typeface="Calibri" pitchFamily="34" charset="0"/>
              </a:rPr>
              <a:t>INPUT is the most used form tag:</a:t>
            </a:r>
          </a:p>
          <a:p>
            <a:pPr lvl="1">
              <a:lnSpc>
                <a:spcPts val="2200"/>
              </a:lnSpc>
              <a:buFont typeface="Wingdings" pitchFamily="2" charset="2"/>
              <a:buNone/>
              <a:defRPr/>
            </a:pPr>
            <a:r>
              <a:rPr lang="en-US" dirty="0">
                <a:latin typeface="Calibri" pitchFamily="34" charset="0"/>
              </a:rPr>
              <a:t>&lt;FORM&gt;</a:t>
            </a:r>
          </a:p>
          <a:p>
            <a:pPr lvl="1">
              <a:lnSpc>
                <a:spcPts val="2200"/>
              </a:lnSpc>
              <a:buFont typeface="Wingdings" pitchFamily="2" charset="2"/>
              <a:buNone/>
              <a:defRPr/>
            </a:pPr>
            <a:r>
              <a:rPr lang="en-US" dirty="0">
                <a:latin typeface="Calibri" pitchFamily="34" charset="0"/>
              </a:rPr>
              <a:t>First name:</a:t>
            </a:r>
          </a:p>
          <a:p>
            <a:pPr lvl="1">
              <a:lnSpc>
                <a:spcPts val="2200"/>
              </a:lnSpc>
              <a:buFont typeface="Wingdings" pitchFamily="2" charset="2"/>
              <a:buNone/>
              <a:defRPr/>
            </a:pPr>
            <a:r>
              <a:rPr lang="en-US" dirty="0">
                <a:solidFill>
                  <a:schemeClr val="accent6">
                    <a:lumMod val="75000"/>
                  </a:schemeClr>
                </a:solidFill>
                <a:latin typeface="Calibri" pitchFamily="34" charset="0"/>
              </a:rPr>
              <a:t>&lt;INPUT TYPE=“</a:t>
            </a:r>
            <a:r>
              <a:rPr lang="en-US" b="1" dirty="0">
                <a:solidFill>
                  <a:schemeClr val="accent6">
                    <a:lumMod val="50000"/>
                  </a:schemeClr>
                </a:solidFill>
                <a:latin typeface="Calibri" pitchFamily="34" charset="0"/>
              </a:rPr>
              <a:t>text</a:t>
            </a:r>
            <a:r>
              <a:rPr lang="en-US" dirty="0">
                <a:solidFill>
                  <a:schemeClr val="accent6">
                    <a:lumMod val="75000"/>
                  </a:schemeClr>
                </a:solidFill>
                <a:latin typeface="Calibri" pitchFamily="34" charset="0"/>
              </a:rPr>
              <a:t>” NAME=“</a:t>
            </a:r>
            <a:r>
              <a:rPr lang="en-US" dirty="0" err="1">
                <a:solidFill>
                  <a:schemeClr val="accent6">
                    <a:lumMod val="75000"/>
                  </a:schemeClr>
                </a:solidFill>
                <a:latin typeface="Calibri" pitchFamily="34" charset="0"/>
              </a:rPr>
              <a:t>firstname</a:t>
            </a:r>
            <a:r>
              <a:rPr lang="en-US" dirty="0">
                <a:solidFill>
                  <a:schemeClr val="accent6">
                    <a:lumMod val="75000"/>
                  </a:schemeClr>
                </a:solidFill>
                <a:latin typeface="Calibri" pitchFamily="34" charset="0"/>
              </a:rPr>
              <a:t>”&gt;</a:t>
            </a:r>
          </a:p>
          <a:p>
            <a:pPr lvl="1">
              <a:lnSpc>
                <a:spcPts val="2200"/>
              </a:lnSpc>
              <a:buFont typeface="Wingdings" pitchFamily="2" charset="2"/>
              <a:buNone/>
              <a:defRPr/>
            </a:pPr>
            <a:endParaRPr lang="en-US" dirty="0">
              <a:latin typeface="Calibri" pitchFamily="34" charset="0"/>
            </a:endParaRPr>
          </a:p>
          <a:p>
            <a:pPr>
              <a:spcAft>
                <a:spcPts val="600"/>
              </a:spcAft>
              <a:defRPr/>
            </a:pPr>
            <a:endParaRPr lang="en-US" sz="3200" dirty="0">
              <a:solidFill>
                <a:srgbClr val="7030A0"/>
              </a:solidFill>
              <a:latin typeface="Calibri" pitchFamily="34" charset="0"/>
            </a:endParaRPr>
          </a:p>
          <a:p>
            <a:pPr>
              <a:spcAft>
                <a:spcPts val="600"/>
              </a:spcAft>
              <a:defRPr/>
            </a:pPr>
            <a:r>
              <a:rPr lang="en-US" sz="3200" dirty="0">
                <a:solidFill>
                  <a:srgbClr val="7030A0"/>
                </a:solidFill>
                <a:latin typeface="Calibri" pitchFamily="34" charset="0"/>
              </a:rPr>
              <a:t>Display in a browser:</a:t>
            </a:r>
          </a:p>
          <a:p>
            <a:pPr>
              <a:lnSpc>
                <a:spcPts val="2500"/>
              </a:lnSpc>
              <a:buFont typeface="Wingdings" pitchFamily="2" charset="2"/>
              <a:buNone/>
              <a:defRPr/>
            </a:pPr>
            <a:r>
              <a:rPr lang="en-US" dirty="0">
                <a:latin typeface="Calibri" pitchFamily="34" charset="0"/>
              </a:rPr>
              <a:t>		First name:  </a:t>
            </a:r>
          </a:p>
          <a:p>
            <a:pPr>
              <a:lnSpc>
                <a:spcPts val="2500"/>
              </a:lnSpc>
              <a:buFont typeface="Wingdings" pitchFamily="2" charset="2"/>
              <a:buNone/>
              <a:defRPr/>
            </a:pPr>
            <a:r>
              <a:rPr lang="en-US" dirty="0">
                <a:latin typeface="Calibri" pitchFamily="34" charset="0"/>
              </a:rPr>
              <a:t>          </a:t>
            </a:r>
            <a:endParaRPr lang="en-US" dirty="0"/>
          </a:p>
        </p:txBody>
      </p:sp>
      <p:sp>
        <p:nvSpPr>
          <p:cNvPr id="2" name="Speech Bubble: Rectangle with Corners Rounded 1">
            <a:extLst>
              <a:ext uri="{FF2B5EF4-FFF2-40B4-BE49-F238E27FC236}">
                <a16:creationId xmlns:a16="http://schemas.microsoft.com/office/drawing/2014/main" id="{74BDAB72-900D-4DFB-AD06-243DED52DBA8}"/>
              </a:ext>
            </a:extLst>
          </p:cNvPr>
          <p:cNvSpPr/>
          <p:nvPr/>
        </p:nvSpPr>
        <p:spPr>
          <a:xfrm>
            <a:off x="6400800" y="1713489"/>
            <a:ext cx="2133600" cy="612776"/>
          </a:xfrm>
          <a:prstGeom prst="wedgeRoundRectCallout">
            <a:avLst>
              <a:gd name="adj1" fmla="val -47089"/>
              <a:gd name="adj2" fmla="val 103185"/>
              <a:gd name="adj3" fmla="val 16667"/>
            </a:avLst>
          </a:prstGeo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Firstname</a:t>
            </a:r>
            <a:r>
              <a:rPr lang="en-US" dirty="0"/>
              <a:t> = “value”</a:t>
            </a:r>
          </a:p>
        </p:txBody>
      </p:sp>
      <p:sp>
        <p:nvSpPr>
          <p:cNvPr id="3" name="TextBox 2">
            <a:extLst>
              <a:ext uri="{FF2B5EF4-FFF2-40B4-BE49-F238E27FC236}">
                <a16:creationId xmlns:a16="http://schemas.microsoft.com/office/drawing/2014/main" id="{358AC13D-6113-E48F-13AE-5E2C2C017B72}"/>
              </a:ext>
            </a:extLst>
          </p:cNvPr>
          <p:cNvSpPr txBox="1"/>
          <p:nvPr/>
        </p:nvSpPr>
        <p:spPr>
          <a:xfrm>
            <a:off x="3341077" y="4696300"/>
            <a:ext cx="968535" cy="400110"/>
          </a:xfrm>
          <a:prstGeom prst="rect">
            <a:avLst/>
          </a:prstGeom>
          <a:noFill/>
        </p:spPr>
        <p:txBody>
          <a:bodyPr wrap="none" rtlCol="0">
            <a:spAutoFit/>
          </a:bodyPr>
          <a:lstStyle/>
          <a:p>
            <a:r>
              <a:rPr lang="en-US" sz="2000" dirty="0" err="1"/>
              <a:t>Martim</a:t>
            </a:r>
            <a:endParaRPr lang="en-US" sz="2000" dirty="0"/>
          </a:p>
        </p:txBody>
      </p:sp>
      <p:sp>
        <p:nvSpPr>
          <p:cNvPr id="5" name="Flowchart: Process 3">
            <a:extLst>
              <a:ext uri="{FF2B5EF4-FFF2-40B4-BE49-F238E27FC236}">
                <a16:creationId xmlns:a16="http://schemas.microsoft.com/office/drawing/2014/main" id="{C3A71EDE-BCEF-E2C6-285C-F5D7FE9F8DFF}"/>
              </a:ext>
            </a:extLst>
          </p:cNvPr>
          <p:cNvSpPr>
            <a:spLocks noChangeArrowheads="1"/>
          </p:cNvSpPr>
          <p:nvPr/>
        </p:nvSpPr>
        <p:spPr bwMode="auto">
          <a:xfrm>
            <a:off x="3352800" y="4743955"/>
            <a:ext cx="2895600" cy="304800"/>
          </a:xfrm>
          <a:prstGeom prst="flowChartProcess">
            <a:avLst/>
          </a:prstGeom>
          <a:noFill/>
          <a:ln w="12700" algn="ctr">
            <a:solidFill>
              <a:schemeClr val="bg2">
                <a:lumMod val="25000"/>
              </a:schemeClr>
            </a:solidFill>
            <a:round/>
            <a:headEnd type="none" w="sm" len="sm"/>
            <a:tailEnd type="none" w="sm" len="sm"/>
          </a:ln>
        </p:spPr>
        <p:txBody>
          <a:bodyPr/>
          <a:lstStyle/>
          <a:p>
            <a:pPr>
              <a:defRPr/>
            </a:pPr>
            <a:endParaRPr lang="en-US"/>
          </a:p>
        </p:txBody>
      </p:sp>
      <p:sp>
        <p:nvSpPr>
          <p:cNvPr id="60422" name="Rounded Rectangular Callout 5"/>
          <p:cNvSpPr>
            <a:spLocks noChangeArrowheads="1"/>
          </p:cNvSpPr>
          <p:nvPr/>
        </p:nvSpPr>
        <p:spPr bwMode="auto">
          <a:xfrm>
            <a:off x="6096000" y="3810959"/>
            <a:ext cx="1676400" cy="801111"/>
          </a:xfrm>
          <a:prstGeom prst="wedgeRoundRectCallout">
            <a:avLst>
              <a:gd name="adj1" fmla="val -45454"/>
              <a:gd name="adj2" fmla="val 89986"/>
              <a:gd name="adj3" fmla="val 16667"/>
            </a:avLst>
          </a:prstGeom>
          <a:solidFill>
            <a:schemeClr val="accent5">
              <a:lumMod val="50000"/>
            </a:schemeClr>
          </a:solidFill>
          <a:ln w="12700" algn="ctr">
            <a:noFill/>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a:defRPr/>
            </a:pPr>
            <a:r>
              <a:rPr lang="en-US" sz="2000" dirty="0">
                <a:solidFill>
                  <a:schemeClr val="bg1"/>
                </a:solidFill>
                <a:latin typeface="Calibri" pitchFamily="34" charset="0"/>
              </a:rPr>
              <a:t>20 characters by default</a:t>
            </a:r>
          </a:p>
        </p:txBody>
      </p:sp>
      <p:sp>
        <p:nvSpPr>
          <p:cNvPr id="4" name="Speech Bubble: Rectangle with Corners Rounded 3">
            <a:extLst>
              <a:ext uri="{FF2B5EF4-FFF2-40B4-BE49-F238E27FC236}">
                <a16:creationId xmlns:a16="http://schemas.microsoft.com/office/drawing/2014/main" id="{1D3ED31E-8C63-FF0B-FE61-4DDC23AE84C9}"/>
              </a:ext>
            </a:extLst>
          </p:cNvPr>
          <p:cNvSpPr/>
          <p:nvPr/>
        </p:nvSpPr>
        <p:spPr>
          <a:xfrm>
            <a:off x="3886200" y="5456553"/>
            <a:ext cx="3429000" cy="612648"/>
          </a:xfrm>
          <a:prstGeom prst="wedgeRoundRectCallout">
            <a:avLst>
              <a:gd name="adj1" fmla="val -42657"/>
              <a:gd name="adj2" fmla="val -122472"/>
              <a:gd name="adj3" fmla="val 16667"/>
            </a:avLst>
          </a:prstGeom>
          <a:solidFill>
            <a:srgbClr val="FF8E1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firstname</a:t>
            </a:r>
            <a:r>
              <a:rPr lang="en-US" sz="2800" dirty="0"/>
              <a:t> = ‘</a:t>
            </a:r>
            <a:r>
              <a:rPr lang="en-US" sz="2800" dirty="0" err="1"/>
              <a:t>Martim</a:t>
            </a:r>
            <a:r>
              <a:rPr lang="en-US" sz="2800" dirty="0"/>
              <a:t>’</a:t>
            </a:r>
          </a:p>
        </p:txBody>
      </p:sp>
    </p:spTree>
    <p:extLst>
      <p:ext uri="{BB962C8B-B14F-4D97-AF65-F5344CB8AC3E}">
        <p14:creationId xmlns:p14="http://schemas.microsoft.com/office/powerpoint/2010/main" val="149808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9395">
                                            <p:txEl>
                                              <p:pRg st="2" end="2"/>
                                            </p:txEl>
                                          </p:spTgt>
                                        </p:tgtEl>
                                        <p:attrNameLst>
                                          <p:attrName>style.visibility</p:attrName>
                                        </p:attrNameLst>
                                      </p:cBhvr>
                                      <p:to>
                                        <p:strVal val="visible"/>
                                      </p:to>
                                    </p:set>
                                    <p:animEffect transition="in" filter="fade">
                                      <p:cBhvr>
                                        <p:cTn id="7" dur="1000"/>
                                        <p:tgtEl>
                                          <p:spTgt spid="59395">
                                            <p:txEl>
                                              <p:pRg st="2" end="2"/>
                                            </p:txEl>
                                          </p:spTgt>
                                        </p:tgtEl>
                                      </p:cBhvr>
                                    </p:animEffect>
                                    <p:anim calcmode="lin" valueType="num">
                                      <p:cBhvr>
                                        <p:cTn id="8" dur="10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9395">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9395">
                                            <p:txEl>
                                              <p:pRg st="3" end="3"/>
                                            </p:txEl>
                                          </p:spTgt>
                                        </p:tgtEl>
                                        <p:attrNameLst>
                                          <p:attrName>style.visibility</p:attrName>
                                        </p:attrNameLst>
                                      </p:cBhvr>
                                      <p:to>
                                        <p:strVal val="visible"/>
                                      </p:to>
                                    </p:set>
                                    <p:animEffect transition="in" filter="fade">
                                      <p:cBhvr>
                                        <p:cTn id="12" dur="1000"/>
                                        <p:tgtEl>
                                          <p:spTgt spid="59395">
                                            <p:txEl>
                                              <p:pRg st="3" end="3"/>
                                            </p:txEl>
                                          </p:spTgt>
                                        </p:tgtEl>
                                      </p:cBhvr>
                                    </p:animEffect>
                                    <p:anim calcmode="lin" valueType="num">
                                      <p:cBhvr>
                                        <p:cTn id="13" dur="10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59395">
                                            <p:txEl>
                                              <p:pRg st="3" end="3"/>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59395">
                                            <p:txEl>
                                              <p:pRg st="7" end="7"/>
                                            </p:txEl>
                                          </p:spTgt>
                                        </p:tgtEl>
                                        <p:attrNameLst>
                                          <p:attrName>style.visibility</p:attrName>
                                        </p:attrNameLst>
                                      </p:cBhvr>
                                      <p:to>
                                        <p:strVal val="visible"/>
                                      </p:to>
                                    </p:set>
                                    <p:animEffect transition="in" filter="fade">
                                      <p:cBhvr>
                                        <p:cTn id="22" dur="1000"/>
                                        <p:tgtEl>
                                          <p:spTgt spid="59395">
                                            <p:txEl>
                                              <p:pRg st="7" end="7"/>
                                            </p:txEl>
                                          </p:spTgt>
                                        </p:tgtEl>
                                      </p:cBhvr>
                                    </p:animEffect>
                                    <p:anim calcmode="lin" valueType="num">
                                      <p:cBhvr>
                                        <p:cTn id="23" dur="1000" fill="hold"/>
                                        <p:tgtEl>
                                          <p:spTgt spid="59395">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59395">
                                            <p:txEl>
                                              <p:pRg st="7" end="7"/>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60422"/>
                                        </p:tgtEl>
                                        <p:attrNameLst>
                                          <p:attrName>style.visibility</p:attrName>
                                        </p:attrNameLst>
                                      </p:cBhvr>
                                      <p:to>
                                        <p:strVal val="visible"/>
                                      </p:to>
                                    </p:set>
                                    <p:animEffect transition="in" filter="wipe(up)">
                                      <p:cBhvr>
                                        <p:cTn id="34" dur="500"/>
                                        <p:tgtEl>
                                          <p:spTgt spid="60422"/>
                                        </p:tgtEl>
                                      </p:cBhvr>
                                    </p:animEffect>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9395">
                                            <p:txEl>
                                              <p:pRg st="8" end="8"/>
                                            </p:txEl>
                                          </p:spTgt>
                                        </p:tgtEl>
                                        <p:attrNameLst>
                                          <p:attrName>style.visibility</p:attrName>
                                        </p:attrNameLst>
                                      </p:cBhvr>
                                      <p:to>
                                        <p:strVal val="visible"/>
                                      </p:to>
                                    </p:set>
                                    <p:animEffect transition="in" filter="fade">
                                      <p:cBhvr>
                                        <p:cTn id="38" dur="1000"/>
                                        <p:tgtEl>
                                          <p:spTgt spid="59395">
                                            <p:txEl>
                                              <p:pRg st="8" end="8"/>
                                            </p:txEl>
                                          </p:spTgt>
                                        </p:tgtEl>
                                      </p:cBhvr>
                                    </p:animEffect>
                                    <p:anim calcmode="lin" valueType="num">
                                      <p:cBhvr>
                                        <p:cTn id="39" dur="1000" fill="hold"/>
                                        <p:tgtEl>
                                          <p:spTgt spid="59395">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5939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animEffect transition="in" filter="wipe(left)">
                                      <p:cBhvr>
                                        <p:cTn id="45" dur="500"/>
                                        <p:tgtEl>
                                          <p:spTgt spid="3">
                                            <p:txEl>
                                              <p:pRg st="0" end="0"/>
                                            </p:txEl>
                                          </p:spTgt>
                                        </p:tgtEl>
                                      </p:cBhvr>
                                    </p:animEffect>
                                  </p:childTnLst>
                                </p:cTn>
                              </p:par>
                            </p:childTnLst>
                          </p:cTn>
                        </p:par>
                        <p:par>
                          <p:cTn id="46" fill="hold">
                            <p:stCondLst>
                              <p:cond delay="500"/>
                            </p:stCondLst>
                            <p:childTnLst>
                              <p:par>
                                <p:cTn id="47" presetID="22" presetClass="entr" presetSubtype="4"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down)">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0422"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274638"/>
            <a:ext cx="8229600" cy="830262"/>
          </a:xfrm>
        </p:spPr>
        <p:txBody>
          <a:bodyPr/>
          <a:lstStyle/>
          <a:p>
            <a:r>
              <a:rPr lang="en-US" dirty="0"/>
              <a:t>Limit the Number of Characters</a:t>
            </a:r>
          </a:p>
        </p:txBody>
      </p:sp>
      <p:sp>
        <p:nvSpPr>
          <p:cNvPr id="59395" name="Content Placeholder 2"/>
          <p:cNvSpPr>
            <a:spLocks noGrp="1"/>
          </p:cNvSpPr>
          <p:nvPr>
            <p:ph idx="1"/>
          </p:nvPr>
        </p:nvSpPr>
        <p:spPr>
          <a:xfrm>
            <a:off x="457200" y="1600200"/>
            <a:ext cx="8534399" cy="1219200"/>
          </a:xfrm>
        </p:spPr>
        <p:txBody>
          <a:bodyPr>
            <a:normAutofit/>
          </a:bodyPr>
          <a:lstStyle/>
          <a:p>
            <a:pPr marL="285750" lvl="1">
              <a:lnSpc>
                <a:spcPts val="2200"/>
              </a:lnSpc>
              <a:buFont typeface="Wingdings" pitchFamily="2" charset="2"/>
              <a:buNone/>
              <a:defRPr/>
            </a:pPr>
            <a:r>
              <a:rPr lang="en-US" dirty="0">
                <a:solidFill>
                  <a:schemeClr val="accent6">
                    <a:lumMod val="75000"/>
                  </a:schemeClr>
                </a:solidFill>
                <a:latin typeface="Calibri" pitchFamily="34" charset="0"/>
              </a:rPr>
              <a:t>&lt;INPUT TYPE=“</a:t>
            </a:r>
            <a:r>
              <a:rPr lang="en-US" b="1" dirty="0">
                <a:solidFill>
                  <a:schemeClr val="accent6">
                    <a:lumMod val="50000"/>
                  </a:schemeClr>
                </a:solidFill>
                <a:latin typeface="Calibri" pitchFamily="34" charset="0"/>
              </a:rPr>
              <a:t>text</a:t>
            </a:r>
            <a:r>
              <a:rPr lang="en-US" dirty="0">
                <a:solidFill>
                  <a:schemeClr val="accent6">
                    <a:lumMod val="75000"/>
                  </a:schemeClr>
                </a:solidFill>
                <a:latin typeface="Calibri" pitchFamily="34" charset="0"/>
              </a:rPr>
              <a:t>” </a:t>
            </a:r>
          </a:p>
          <a:p>
            <a:pPr marL="285750" lvl="1">
              <a:lnSpc>
                <a:spcPts val="2200"/>
              </a:lnSpc>
              <a:buFont typeface="Wingdings" pitchFamily="2" charset="2"/>
              <a:buNone/>
              <a:defRPr/>
            </a:pPr>
            <a:r>
              <a:rPr lang="en-US" dirty="0">
                <a:solidFill>
                  <a:schemeClr val="accent6">
                    <a:lumMod val="75000"/>
                  </a:schemeClr>
                </a:solidFill>
                <a:latin typeface="Calibri" pitchFamily="34" charset="0"/>
              </a:rPr>
              <a:t>    </a:t>
            </a:r>
            <a:r>
              <a:rPr lang="en-US" dirty="0">
                <a:solidFill>
                  <a:srgbClr val="0070C0"/>
                </a:solidFill>
                <a:latin typeface="Calibri" pitchFamily="34" charset="0"/>
              </a:rPr>
              <a:t>MAXLENGTH=40</a:t>
            </a:r>
            <a:r>
              <a:rPr lang="en-US" dirty="0">
                <a:solidFill>
                  <a:schemeClr val="accent6">
                    <a:lumMod val="75000"/>
                  </a:schemeClr>
                </a:solidFill>
                <a:latin typeface="Calibri" pitchFamily="34" charset="0"/>
              </a:rPr>
              <a:t>  </a:t>
            </a:r>
            <a:r>
              <a:rPr lang="en-US" dirty="0">
                <a:solidFill>
                  <a:srgbClr val="00A249"/>
                </a:solidFill>
                <a:latin typeface="Calibri" pitchFamily="34" charset="0"/>
              </a:rPr>
              <a:t>MINLENGTH=8</a:t>
            </a:r>
            <a:r>
              <a:rPr lang="en-US" dirty="0">
                <a:solidFill>
                  <a:schemeClr val="accent6">
                    <a:lumMod val="75000"/>
                  </a:schemeClr>
                </a:solidFill>
                <a:latin typeface="Calibri" pitchFamily="34" charset="0"/>
              </a:rPr>
              <a:t>  NAME=“</a:t>
            </a:r>
            <a:r>
              <a:rPr lang="en-US" dirty="0" err="1">
                <a:solidFill>
                  <a:schemeClr val="accent6">
                    <a:lumMod val="75000"/>
                  </a:schemeClr>
                </a:solidFill>
                <a:latin typeface="Calibri" pitchFamily="34" charset="0"/>
              </a:rPr>
              <a:t>firstname</a:t>
            </a:r>
            <a:r>
              <a:rPr lang="en-US" dirty="0">
                <a:solidFill>
                  <a:schemeClr val="accent6">
                    <a:lumMod val="75000"/>
                  </a:schemeClr>
                </a:solidFill>
                <a:latin typeface="Calibri" pitchFamily="34" charset="0"/>
              </a:rPr>
              <a:t>”&gt;</a:t>
            </a:r>
            <a:endParaRPr lang="en-US" sz="3200" dirty="0">
              <a:solidFill>
                <a:srgbClr val="7030A0"/>
              </a:solidFill>
              <a:latin typeface="Calibri" pitchFamily="34" charset="0"/>
            </a:endParaRPr>
          </a:p>
        </p:txBody>
      </p:sp>
      <p:sp>
        <p:nvSpPr>
          <p:cNvPr id="6" name="Speech Bubble: Rectangle with Corners Rounded 5">
            <a:extLst>
              <a:ext uri="{FF2B5EF4-FFF2-40B4-BE49-F238E27FC236}">
                <a16:creationId xmlns:a16="http://schemas.microsoft.com/office/drawing/2014/main" id="{8A7BE024-C107-B13D-61C6-9C408F1D992A}"/>
              </a:ext>
            </a:extLst>
          </p:cNvPr>
          <p:cNvSpPr/>
          <p:nvPr/>
        </p:nvSpPr>
        <p:spPr>
          <a:xfrm>
            <a:off x="914400" y="2819400"/>
            <a:ext cx="2209800" cy="990600"/>
          </a:xfrm>
          <a:prstGeom prst="wedgeRoundRectCallout">
            <a:avLst>
              <a:gd name="adj1" fmla="val 40705"/>
              <a:gd name="adj2" fmla="val -105547"/>
              <a:gd name="adj3"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Maximum is 40 characters</a:t>
            </a:r>
          </a:p>
        </p:txBody>
      </p:sp>
      <p:sp>
        <p:nvSpPr>
          <p:cNvPr id="7" name="Speech Bubble: Rectangle with Corners Rounded 6">
            <a:extLst>
              <a:ext uri="{FF2B5EF4-FFF2-40B4-BE49-F238E27FC236}">
                <a16:creationId xmlns:a16="http://schemas.microsoft.com/office/drawing/2014/main" id="{96A3B1D7-2359-0F19-559E-0AEF8ACBFB7D}"/>
              </a:ext>
            </a:extLst>
          </p:cNvPr>
          <p:cNvSpPr/>
          <p:nvPr/>
        </p:nvSpPr>
        <p:spPr>
          <a:xfrm>
            <a:off x="3556000" y="3200400"/>
            <a:ext cx="2209800" cy="990600"/>
          </a:xfrm>
          <a:prstGeom prst="wedgeRoundRectCallout">
            <a:avLst>
              <a:gd name="adj1" fmla="val 35046"/>
              <a:gd name="adj2" fmla="val -144995"/>
              <a:gd name="adj3" fmla="val 16667"/>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Minimum is 8 characters</a:t>
            </a:r>
          </a:p>
        </p:txBody>
      </p:sp>
    </p:spTree>
    <p:extLst>
      <p:ext uri="{BB962C8B-B14F-4D97-AF65-F5344CB8AC3E}">
        <p14:creationId xmlns:p14="http://schemas.microsoft.com/office/powerpoint/2010/main" val="1005964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274638"/>
            <a:ext cx="8229600" cy="830262"/>
          </a:xfrm>
        </p:spPr>
        <p:txBody>
          <a:bodyPr/>
          <a:lstStyle/>
          <a:p>
            <a:r>
              <a:rPr lang="en-US" dirty="0"/>
              <a:t>Form Element -  Text Type</a:t>
            </a:r>
          </a:p>
        </p:txBody>
      </p:sp>
      <p:sp>
        <p:nvSpPr>
          <p:cNvPr id="59395" name="Content Placeholder 2"/>
          <p:cNvSpPr>
            <a:spLocks noGrp="1"/>
          </p:cNvSpPr>
          <p:nvPr>
            <p:ph idx="1"/>
          </p:nvPr>
        </p:nvSpPr>
        <p:spPr>
          <a:xfrm>
            <a:off x="381000" y="1219200"/>
            <a:ext cx="8001000" cy="5257800"/>
          </a:xfrm>
        </p:spPr>
        <p:txBody>
          <a:bodyPr>
            <a:normAutofit/>
          </a:bodyPr>
          <a:lstStyle/>
          <a:p>
            <a:pPr>
              <a:spcAft>
                <a:spcPts val="1200"/>
              </a:spcAft>
              <a:defRPr/>
            </a:pPr>
            <a:r>
              <a:rPr lang="en-US" sz="3200" dirty="0">
                <a:solidFill>
                  <a:srgbClr val="7030A0"/>
                </a:solidFill>
                <a:latin typeface="Calibri" pitchFamily="34" charset="0"/>
              </a:rPr>
              <a:t>INPUT is the most used form tag:</a:t>
            </a:r>
          </a:p>
          <a:p>
            <a:pPr lvl="1">
              <a:lnSpc>
                <a:spcPts val="2200"/>
              </a:lnSpc>
              <a:buFont typeface="Wingdings" pitchFamily="2" charset="2"/>
              <a:buNone/>
              <a:defRPr/>
            </a:pPr>
            <a:r>
              <a:rPr lang="en-US" dirty="0">
                <a:latin typeface="Calibri" pitchFamily="34" charset="0"/>
              </a:rPr>
              <a:t>&lt;FORM&gt;</a:t>
            </a:r>
          </a:p>
          <a:p>
            <a:pPr lvl="1">
              <a:lnSpc>
                <a:spcPts val="2200"/>
              </a:lnSpc>
              <a:buFont typeface="Wingdings" pitchFamily="2" charset="2"/>
              <a:buNone/>
              <a:defRPr/>
            </a:pPr>
            <a:r>
              <a:rPr lang="en-US" dirty="0">
                <a:latin typeface="Calibri" pitchFamily="34" charset="0"/>
              </a:rPr>
              <a:t>First name:</a:t>
            </a:r>
          </a:p>
          <a:p>
            <a:pPr lvl="1">
              <a:lnSpc>
                <a:spcPts val="2200"/>
              </a:lnSpc>
              <a:buFont typeface="Wingdings" pitchFamily="2" charset="2"/>
              <a:buNone/>
              <a:defRPr/>
            </a:pPr>
            <a:r>
              <a:rPr lang="en-US" dirty="0">
                <a:solidFill>
                  <a:schemeClr val="accent6">
                    <a:lumMod val="75000"/>
                  </a:schemeClr>
                </a:solidFill>
                <a:latin typeface="Calibri" pitchFamily="34" charset="0"/>
              </a:rPr>
              <a:t>&lt;INPUT TYPE=“</a:t>
            </a:r>
            <a:r>
              <a:rPr lang="en-US" b="1" dirty="0">
                <a:solidFill>
                  <a:schemeClr val="accent6">
                    <a:lumMod val="50000"/>
                  </a:schemeClr>
                </a:solidFill>
                <a:latin typeface="Calibri" pitchFamily="34" charset="0"/>
              </a:rPr>
              <a:t>text</a:t>
            </a:r>
            <a:r>
              <a:rPr lang="en-US" dirty="0">
                <a:solidFill>
                  <a:schemeClr val="accent6">
                    <a:lumMod val="75000"/>
                  </a:schemeClr>
                </a:solidFill>
                <a:latin typeface="Calibri" pitchFamily="34" charset="0"/>
              </a:rPr>
              <a:t>” NAME=“</a:t>
            </a:r>
            <a:r>
              <a:rPr lang="en-US" dirty="0" err="1">
                <a:solidFill>
                  <a:schemeClr val="accent6">
                    <a:lumMod val="75000"/>
                  </a:schemeClr>
                </a:solidFill>
                <a:latin typeface="Calibri" pitchFamily="34" charset="0"/>
              </a:rPr>
              <a:t>firstname</a:t>
            </a:r>
            <a:r>
              <a:rPr lang="en-US" dirty="0">
                <a:solidFill>
                  <a:schemeClr val="accent6">
                    <a:lumMod val="75000"/>
                  </a:schemeClr>
                </a:solidFill>
                <a:latin typeface="Calibri" pitchFamily="34" charset="0"/>
              </a:rPr>
              <a:t>”&gt;</a:t>
            </a:r>
          </a:p>
          <a:p>
            <a:pPr lvl="1">
              <a:lnSpc>
                <a:spcPts val="2200"/>
              </a:lnSpc>
              <a:buFont typeface="Wingdings" pitchFamily="2" charset="2"/>
              <a:buNone/>
              <a:defRPr/>
            </a:pPr>
            <a:r>
              <a:rPr lang="en-US" dirty="0">
                <a:latin typeface="Calibri" pitchFamily="34" charset="0"/>
              </a:rPr>
              <a:t>&lt;</a:t>
            </a:r>
            <a:r>
              <a:rPr lang="en-US" dirty="0" err="1">
                <a:latin typeface="Calibri" pitchFamily="34" charset="0"/>
              </a:rPr>
              <a:t>br</a:t>
            </a:r>
            <a:r>
              <a:rPr lang="en-US" dirty="0">
                <a:latin typeface="Calibri" pitchFamily="34" charset="0"/>
              </a:rPr>
              <a:t>&gt;</a:t>
            </a:r>
          </a:p>
          <a:p>
            <a:pPr lvl="1">
              <a:lnSpc>
                <a:spcPts val="2200"/>
              </a:lnSpc>
              <a:buFont typeface="Wingdings" pitchFamily="2" charset="2"/>
              <a:buNone/>
              <a:defRPr/>
            </a:pPr>
            <a:r>
              <a:rPr lang="en-US" dirty="0">
                <a:latin typeface="Calibri" pitchFamily="34" charset="0"/>
              </a:rPr>
              <a:t>Last name:</a:t>
            </a:r>
          </a:p>
          <a:p>
            <a:pPr lvl="1">
              <a:lnSpc>
                <a:spcPts val="2200"/>
              </a:lnSpc>
              <a:buFont typeface="Wingdings" pitchFamily="2" charset="2"/>
              <a:buNone/>
              <a:defRPr/>
            </a:pPr>
            <a:r>
              <a:rPr lang="en-US" dirty="0">
                <a:solidFill>
                  <a:schemeClr val="accent6">
                    <a:lumMod val="75000"/>
                  </a:schemeClr>
                </a:solidFill>
                <a:latin typeface="Calibri" pitchFamily="34" charset="0"/>
              </a:rPr>
              <a:t>&lt;INPUT TYPE=“</a:t>
            </a:r>
            <a:r>
              <a:rPr lang="en-US" b="1" dirty="0">
                <a:solidFill>
                  <a:schemeClr val="accent6">
                    <a:lumMod val="50000"/>
                  </a:schemeClr>
                </a:solidFill>
                <a:latin typeface="Calibri" pitchFamily="34" charset="0"/>
              </a:rPr>
              <a:t>text</a:t>
            </a:r>
            <a:r>
              <a:rPr lang="en-US" dirty="0">
                <a:solidFill>
                  <a:schemeClr val="accent6">
                    <a:lumMod val="75000"/>
                  </a:schemeClr>
                </a:solidFill>
                <a:latin typeface="Calibri" pitchFamily="34" charset="0"/>
              </a:rPr>
              <a:t>” NAME=“</a:t>
            </a:r>
            <a:r>
              <a:rPr lang="en-US" dirty="0" err="1">
                <a:solidFill>
                  <a:schemeClr val="accent6">
                    <a:lumMod val="75000"/>
                  </a:schemeClr>
                </a:solidFill>
                <a:latin typeface="Calibri" pitchFamily="34" charset="0"/>
              </a:rPr>
              <a:t>lastname</a:t>
            </a:r>
            <a:r>
              <a:rPr lang="en-US" dirty="0">
                <a:solidFill>
                  <a:schemeClr val="accent6">
                    <a:lumMod val="75000"/>
                  </a:schemeClr>
                </a:solidFill>
                <a:latin typeface="Calibri" pitchFamily="34" charset="0"/>
              </a:rPr>
              <a:t>”&gt;</a:t>
            </a:r>
          </a:p>
          <a:p>
            <a:pPr lvl="1">
              <a:lnSpc>
                <a:spcPts val="2200"/>
              </a:lnSpc>
              <a:spcAft>
                <a:spcPts val="1200"/>
              </a:spcAft>
              <a:buFont typeface="Wingdings" pitchFamily="2" charset="2"/>
              <a:buNone/>
              <a:defRPr/>
            </a:pPr>
            <a:r>
              <a:rPr lang="en-US" dirty="0">
                <a:latin typeface="Calibri" pitchFamily="34" charset="0"/>
              </a:rPr>
              <a:t>&lt;/FORM&gt;</a:t>
            </a:r>
          </a:p>
          <a:p>
            <a:pPr>
              <a:spcAft>
                <a:spcPts val="600"/>
              </a:spcAft>
              <a:defRPr/>
            </a:pPr>
            <a:r>
              <a:rPr lang="en-US" sz="3200" dirty="0">
                <a:solidFill>
                  <a:srgbClr val="7030A0"/>
                </a:solidFill>
                <a:latin typeface="Calibri" pitchFamily="34" charset="0"/>
              </a:rPr>
              <a:t>Display in a browser:</a:t>
            </a:r>
          </a:p>
          <a:p>
            <a:pPr>
              <a:lnSpc>
                <a:spcPts val="2500"/>
              </a:lnSpc>
              <a:buFont typeface="Wingdings" pitchFamily="2" charset="2"/>
              <a:buNone/>
              <a:defRPr/>
            </a:pPr>
            <a:r>
              <a:rPr lang="en-US" dirty="0">
                <a:latin typeface="Calibri" pitchFamily="34" charset="0"/>
              </a:rPr>
              <a:t>		First name:  </a:t>
            </a:r>
          </a:p>
          <a:p>
            <a:pPr>
              <a:lnSpc>
                <a:spcPts val="2500"/>
              </a:lnSpc>
              <a:buFont typeface="Wingdings" pitchFamily="2" charset="2"/>
              <a:buNone/>
              <a:defRPr/>
            </a:pPr>
            <a:r>
              <a:rPr lang="en-US" dirty="0">
                <a:latin typeface="Calibri" pitchFamily="34" charset="0"/>
              </a:rPr>
              <a:t>          Last name:</a:t>
            </a:r>
            <a:endParaRPr lang="en-US" dirty="0"/>
          </a:p>
        </p:txBody>
      </p:sp>
      <p:sp>
        <p:nvSpPr>
          <p:cNvPr id="59396" name="Flowchart: Process 3"/>
          <p:cNvSpPr>
            <a:spLocks noChangeArrowheads="1"/>
          </p:cNvSpPr>
          <p:nvPr/>
        </p:nvSpPr>
        <p:spPr bwMode="auto">
          <a:xfrm>
            <a:off x="3352800" y="5334000"/>
            <a:ext cx="2895600" cy="304800"/>
          </a:xfrm>
          <a:prstGeom prst="flowChartProcess">
            <a:avLst/>
          </a:prstGeom>
          <a:noFill/>
          <a:ln w="12700" algn="ctr">
            <a:solidFill>
              <a:schemeClr val="bg2">
                <a:lumMod val="25000"/>
              </a:schemeClr>
            </a:solidFill>
            <a:round/>
            <a:headEnd type="none" w="sm" len="sm"/>
            <a:tailEnd type="none" w="sm" len="sm"/>
          </a:ln>
        </p:spPr>
        <p:txBody>
          <a:bodyPr/>
          <a:lstStyle/>
          <a:p>
            <a:pPr>
              <a:defRPr/>
            </a:pPr>
            <a:endParaRPr lang="en-US"/>
          </a:p>
        </p:txBody>
      </p:sp>
      <p:sp>
        <p:nvSpPr>
          <p:cNvPr id="59397" name="Flowchart: Process 4"/>
          <p:cNvSpPr>
            <a:spLocks noChangeArrowheads="1"/>
          </p:cNvSpPr>
          <p:nvPr/>
        </p:nvSpPr>
        <p:spPr bwMode="auto">
          <a:xfrm>
            <a:off x="3352800" y="5753100"/>
            <a:ext cx="2895600" cy="304800"/>
          </a:xfrm>
          <a:prstGeom prst="flowChartProcess">
            <a:avLst/>
          </a:prstGeom>
          <a:noFill/>
          <a:ln w="12700" algn="ctr">
            <a:solidFill>
              <a:schemeClr val="bg2">
                <a:lumMod val="25000"/>
              </a:schemeClr>
            </a:solidFill>
            <a:round/>
            <a:headEnd type="none" w="sm" len="sm"/>
            <a:tailEnd type="none" w="sm" len="sm"/>
          </a:ln>
        </p:spPr>
        <p:txBody>
          <a:bodyPr/>
          <a:lstStyle/>
          <a:p>
            <a:pPr>
              <a:defRPr/>
            </a:pPr>
            <a:endParaRPr lang="en-US"/>
          </a:p>
        </p:txBody>
      </p:sp>
      <p:sp>
        <p:nvSpPr>
          <p:cNvPr id="2" name="Speech Bubble: Oval 1">
            <a:extLst>
              <a:ext uri="{FF2B5EF4-FFF2-40B4-BE49-F238E27FC236}">
                <a16:creationId xmlns:a16="http://schemas.microsoft.com/office/drawing/2014/main" id="{DD9EEA02-4215-B16E-6712-6145BEA01323}"/>
              </a:ext>
            </a:extLst>
          </p:cNvPr>
          <p:cNvSpPr/>
          <p:nvPr/>
        </p:nvSpPr>
        <p:spPr>
          <a:xfrm>
            <a:off x="6408174" y="4335462"/>
            <a:ext cx="2354826" cy="1219200"/>
          </a:xfrm>
          <a:prstGeom prst="wedgeEllipseCallout">
            <a:avLst>
              <a:gd name="adj1" fmla="val -47138"/>
              <a:gd name="adj2" fmla="val 45564"/>
            </a:avLst>
          </a:prstGeom>
          <a:solidFill>
            <a:srgbClr val="FF3B3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An “HTML” page that can take input from the user</a:t>
            </a:r>
          </a:p>
        </p:txBody>
      </p:sp>
    </p:spTree>
    <p:extLst>
      <p:ext uri="{BB962C8B-B14F-4D97-AF65-F5344CB8AC3E}">
        <p14:creationId xmlns:p14="http://schemas.microsoft.com/office/powerpoint/2010/main" val="181806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9395">
                                            <p:txEl>
                                              <p:pRg st="4" end="4"/>
                                            </p:txEl>
                                          </p:spTgt>
                                        </p:tgtEl>
                                        <p:attrNameLst>
                                          <p:attrName>style.visibility</p:attrName>
                                        </p:attrNameLst>
                                      </p:cBhvr>
                                      <p:to>
                                        <p:strVal val="visible"/>
                                      </p:to>
                                    </p:set>
                                    <p:animEffect transition="in" filter="fade">
                                      <p:cBhvr>
                                        <p:cTn id="7" dur="1000"/>
                                        <p:tgtEl>
                                          <p:spTgt spid="59395">
                                            <p:txEl>
                                              <p:pRg st="4" end="4"/>
                                            </p:txEl>
                                          </p:spTgt>
                                        </p:tgtEl>
                                      </p:cBhvr>
                                    </p:animEffect>
                                    <p:anim calcmode="lin" valueType="num">
                                      <p:cBhvr>
                                        <p:cTn id="8" dur="1000" fill="hold"/>
                                        <p:tgtEl>
                                          <p:spTgt spid="59395">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59395">
                                            <p:txEl>
                                              <p:pRg st="4" end="4"/>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9395">
                                            <p:txEl>
                                              <p:pRg st="5" end="5"/>
                                            </p:txEl>
                                          </p:spTgt>
                                        </p:tgtEl>
                                        <p:attrNameLst>
                                          <p:attrName>style.visibility</p:attrName>
                                        </p:attrNameLst>
                                      </p:cBhvr>
                                      <p:to>
                                        <p:strVal val="visible"/>
                                      </p:to>
                                    </p:set>
                                    <p:animEffect transition="in" filter="fade">
                                      <p:cBhvr>
                                        <p:cTn id="13" dur="1000"/>
                                        <p:tgtEl>
                                          <p:spTgt spid="59395">
                                            <p:txEl>
                                              <p:pRg st="5" end="5"/>
                                            </p:txEl>
                                          </p:spTgt>
                                        </p:tgtEl>
                                      </p:cBhvr>
                                    </p:animEffect>
                                    <p:anim calcmode="lin" valueType="num">
                                      <p:cBhvr>
                                        <p:cTn id="14" dur="1000" fill="hold"/>
                                        <p:tgtEl>
                                          <p:spTgt spid="59395">
                                            <p:txEl>
                                              <p:pRg st="5" end="5"/>
                                            </p:txEl>
                                          </p:spTgt>
                                        </p:tgtEl>
                                        <p:attrNameLst>
                                          <p:attrName>ppt_x</p:attrName>
                                        </p:attrNameLst>
                                      </p:cBhvr>
                                      <p:tavLst>
                                        <p:tav tm="0">
                                          <p:val>
                                            <p:strVal val="#ppt_x"/>
                                          </p:val>
                                        </p:tav>
                                        <p:tav tm="100000">
                                          <p:val>
                                            <p:strVal val="#ppt_x"/>
                                          </p:val>
                                        </p:tav>
                                      </p:tavLst>
                                    </p:anim>
                                    <p:anim calcmode="lin" valueType="num">
                                      <p:cBhvr>
                                        <p:cTn id="15" dur="1000" fill="hold"/>
                                        <p:tgtEl>
                                          <p:spTgt spid="59395">
                                            <p:txEl>
                                              <p:pRg st="5" end="5"/>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9395">
                                            <p:txEl>
                                              <p:pRg st="6" end="6"/>
                                            </p:txEl>
                                          </p:spTgt>
                                        </p:tgtEl>
                                        <p:attrNameLst>
                                          <p:attrName>style.visibility</p:attrName>
                                        </p:attrNameLst>
                                      </p:cBhvr>
                                      <p:to>
                                        <p:strVal val="visible"/>
                                      </p:to>
                                    </p:set>
                                    <p:animEffect transition="in" filter="fade">
                                      <p:cBhvr>
                                        <p:cTn id="18" dur="1000"/>
                                        <p:tgtEl>
                                          <p:spTgt spid="59395">
                                            <p:txEl>
                                              <p:pRg st="6" end="6"/>
                                            </p:txEl>
                                          </p:spTgt>
                                        </p:tgtEl>
                                      </p:cBhvr>
                                    </p:animEffect>
                                    <p:anim calcmode="lin" valueType="num">
                                      <p:cBhvr>
                                        <p:cTn id="19" dur="1000" fill="hold"/>
                                        <p:tgtEl>
                                          <p:spTgt spid="59395">
                                            <p:txEl>
                                              <p:pRg st="6" end="6"/>
                                            </p:txEl>
                                          </p:spTgt>
                                        </p:tgtEl>
                                        <p:attrNameLst>
                                          <p:attrName>ppt_x</p:attrName>
                                        </p:attrNameLst>
                                      </p:cBhvr>
                                      <p:tavLst>
                                        <p:tav tm="0">
                                          <p:val>
                                            <p:strVal val="#ppt_x"/>
                                          </p:val>
                                        </p:tav>
                                        <p:tav tm="100000">
                                          <p:val>
                                            <p:strVal val="#ppt_x"/>
                                          </p:val>
                                        </p:tav>
                                      </p:tavLst>
                                    </p:anim>
                                    <p:anim calcmode="lin" valueType="num">
                                      <p:cBhvr>
                                        <p:cTn id="20" dur="1000" fill="hold"/>
                                        <p:tgtEl>
                                          <p:spTgt spid="59395">
                                            <p:txEl>
                                              <p:pRg st="6" end="6"/>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59395">
                                            <p:txEl>
                                              <p:pRg st="10" end="10"/>
                                            </p:txEl>
                                          </p:spTgt>
                                        </p:tgtEl>
                                        <p:attrNameLst>
                                          <p:attrName>style.visibility</p:attrName>
                                        </p:attrNameLst>
                                      </p:cBhvr>
                                      <p:to>
                                        <p:strVal val="visible"/>
                                      </p:to>
                                    </p:set>
                                    <p:animEffect transition="in" filter="fade">
                                      <p:cBhvr>
                                        <p:cTn id="24" dur="1000"/>
                                        <p:tgtEl>
                                          <p:spTgt spid="59395">
                                            <p:txEl>
                                              <p:pRg st="10" end="10"/>
                                            </p:txEl>
                                          </p:spTgt>
                                        </p:tgtEl>
                                      </p:cBhvr>
                                    </p:animEffect>
                                    <p:anim calcmode="lin" valueType="num">
                                      <p:cBhvr>
                                        <p:cTn id="25" dur="1000" fill="hold"/>
                                        <p:tgtEl>
                                          <p:spTgt spid="59395">
                                            <p:txEl>
                                              <p:pRg st="10" end="10"/>
                                            </p:txEl>
                                          </p:spTgt>
                                        </p:tgtEl>
                                        <p:attrNameLst>
                                          <p:attrName>ppt_x</p:attrName>
                                        </p:attrNameLst>
                                      </p:cBhvr>
                                      <p:tavLst>
                                        <p:tav tm="0">
                                          <p:val>
                                            <p:strVal val="#ppt_x"/>
                                          </p:val>
                                        </p:tav>
                                        <p:tav tm="100000">
                                          <p:val>
                                            <p:strVal val="#ppt_x"/>
                                          </p:val>
                                        </p:tav>
                                      </p:tavLst>
                                    </p:anim>
                                    <p:anim calcmode="lin" valueType="num">
                                      <p:cBhvr>
                                        <p:cTn id="26" dur="1000" fill="hold"/>
                                        <p:tgtEl>
                                          <p:spTgt spid="59395">
                                            <p:txEl>
                                              <p:pRg st="10" end="10"/>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397"/>
                                        </p:tgtEl>
                                        <p:attrNameLst>
                                          <p:attrName>style.visibility</p:attrName>
                                        </p:attrNameLst>
                                      </p:cBhvr>
                                      <p:to>
                                        <p:strVal val="visible"/>
                                      </p:to>
                                    </p:set>
                                    <p:animEffect transition="in" filter="fade">
                                      <p:cBhvr>
                                        <p:cTn id="29" dur="1000"/>
                                        <p:tgtEl>
                                          <p:spTgt spid="59397"/>
                                        </p:tgtEl>
                                      </p:cBhvr>
                                    </p:animEffect>
                                    <p:anim calcmode="lin" valueType="num">
                                      <p:cBhvr>
                                        <p:cTn id="30" dur="1000" fill="hold"/>
                                        <p:tgtEl>
                                          <p:spTgt spid="59397"/>
                                        </p:tgtEl>
                                        <p:attrNameLst>
                                          <p:attrName>ppt_x</p:attrName>
                                        </p:attrNameLst>
                                      </p:cBhvr>
                                      <p:tavLst>
                                        <p:tav tm="0">
                                          <p:val>
                                            <p:strVal val="#ppt_x"/>
                                          </p:val>
                                        </p:tav>
                                        <p:tav tm="100000">
                                          <p:val>
                                            <p:strVal val="#ppt_x"/>
                                          </p:val>
                                        </p:tav>
                                      </p:tavLst>
                                    </p:anim>
                                    <p:anim calcmode="lin" valueType="num">
                                      <p:cBhvr>
                                        <p:cTn id="31" dur="1000" fill="hold"/>
                                        <p:tgtEl>
                                          <p:spTgt spid="5939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right)">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nimBg="1"/>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dirty="0"/>
              <a:t>Form Element -  Radio Type</a:t>
            </a:r>
          </a:p>
        </p:txBody>
      </p:sp>
      <p:sp>
        <p:nvSpPr>
          <p:cNvPr id="60419" name="Content Placeholder 2"/>
          <p:cNvSpPr>
            <a:spLocks noGrp="1"/>
          </p:cNvSpPr>
          <p:nvPr>
            <p:ph idx="1"/>
          </p:nvPr>
        </p:nvSpPr>
        <p:spPr>
          <a:xfrm>
            <a:off x="533400" y="1524000"/>
            <a:ext cx="8229600" cy="4876800"/>
          </a:xfrm>
        </p:spPr>
        <p:txBody>
          <a:bodyPr>
            <a:normAutofit/>
          </a:bodyPr>
          <a:lstStyle/>
          <a:p>
            <a:pPr>
              <a:spcAft>
                <a:spcPts val="600"/>
              </a:spcAft>
              <a:defRPr/>
            </a:pPr>
            <a:r>
              <a:rPr lang="en-US" sz="3600" dirty="0">
                <a:solidFill>
                  <a:srgbClr val="7030A0"/>
                </a:solidFill>
                <a:latin typeface="Calibri" pitchFamily="34" charset="0"/>
              </a:rPr>
              <a:t>Using radio buttons:</a:t>
            </a:r>
          </a:p>
          <a:p>
            <a:pPr lvl="1">
              <a:lnSpc>
                <a:spcPts val="2200"/>
              </a:lnSpc>
              <a:buFont typeface="Wingdings" pitchFamily="2" charset="2"/>
              <a:buNone/>
              <a:defRPr/>
            </a:pPr>
            <a:r>
              <a:rPr lang="en-US" sz="2600" dirty="0">
                <a:latin typeface="Calibri" pitchFamily="34" charset="0"/>
              </a:rPr>
              <a:t>&lt;FORM&gt;</a:t>
            </a:r>
          </a:p>
          <a:p>
            <a:pPr lvl="1">
              <a:lnSpc>
                <a:spcPts val="2200"/>
              </a:lnSpc>
              <a:buFont typeface="Wingdings" pitchFamily="2" charset="2"/>
              <a:buNone/>
              <a:defRPr/>
            </a:pPr>
            <a:r>
              <a:rPr lang="en-US" sz="2600" dirty="0">
                <a:solidFill>
                  <a:schemeClr val="accent6">
                    <a:lumMod val="75000"/>
                  </a:schemeClr>
                </a:solidFill>
                <a:latin typeface="Calibri" pitchFamily="34" charset="0"/>
              </a:rPr>
              <a:t>&lt;INPUT TYPE=“</a:t>
            </a:r>
            <a:r>
              <a:rPr lang="en-US" sz="2600" b="1" dirty="0">
                <a:solidFill>
                  <a:schemeClr val="accent6">
                    <a:lumMod val="50000"/>
                  </a:schemeClr>
                </a:solidFill>
                <a:latin typeface="Calibri" pitchFamily="34" charset="0"/>
              </a:rPr>
              <a:t>radio</a:t>
            </a:r>
            <a:r>
              <a:rPr lang="en-US" sz="2600" dirty="0">
                <a:solidFill>
                  <a:schemeClr val="accent6">
                    <a:lumMod val="75000"/>
                  </a:schemeClr>
                </a:solidFill>
                <a:latin typeface="Calibri" pitchFamily="34" charset="0"/>
              </a:rPr>
              <a:t>” NAME=“under”&gt; </a:t>
            </a:r>
            <a:r>
              <a:rPr lang="en-US" sz="2600" dirty="0">
                <a:latin typeface="Calibri" pitchFamily="34" charset="0"/>
              </a:rPr>
              <a:t>Undergraduate</a:t>
            </a:r>
          </a:p>
          <a:p>
            <a:pPr lvl="1">
              <a:lnSpc>
                <a:spcPts val="2200"/>
              </a:lnSpc>
              <a:buFont typeface="Wingdings" pitchFamily="2" charset="2"/>
              <a:buNone/>
              <a:defRPr/>
            </a:pPr>
            <a:r>
              <a:rPr lang="en-US" sz="2600" dirty="0">
                <a:latin typeface="Calibri" pitchFamily="34" charset="0"/>
              </a:rPr>
              <a:t>&lt;</a:t>
            </a:r>
            <a:r>
              <a:rPr lang="en-US" sz="2600" dirty="0" err="1">
                <a:latin typeface="Calibri" pitchFamily="34" charset="0"/>
              </a:rPr>
              <a:t>br</a:t>
            </a:r>
            <a:r>
              <a:rPr lang="en-US" sz="2600" dirty="0">
                <a:latin typeface="Calibri" pitchFamily="34" charset="0"/>
              </a:rPr>
              <a:t>&gt;</a:t>
            </a:r>
          </a:p>
          <a:p>
            <a:pPr lvl="1">
              <a:lnSpc>
                <a:spcPts val="2200"/>
              </a:lnSpc>
              <a:buFont typeface="Wingdings" pitchFamily="2" charset="2"/>
              <a:buNone/>
              <a:defRPr/>
            </a:pPr>
            <a:r>
              <a:rPr lang="en-US" sz="2600" dirty="0">
                <a:latin typeface="Calibri" pitchFamily="34" charset="0"/>
              </a:rPr>
              <a:t>Last name:</a:t>
            </a:r>
          </a:p>
          <a:p>
            <a:pPr lvl="1">
              <a:lnSpc>
                <a:spcPts val="2200"/>
              </a:lnSpc>
              <a:buFont typeface="Wingdings" pitchFamily="2" charset="2"/>
              <a:buNone/>
              <a:defRPr/>
            </a:pPr>
            <a:r>
              <a:rPr lang="en-US" sz="2600" dirty="0">
                <a:solidFill>
                  <a:schemeClr val="accent6">
                    <a:lumMod val="75000"/>
                  </a:schemeClr>
                </a:solidFill>
                <a:latin typeface="Calibri" pitchFamily="34" charset="0"/>
              </a:rPr>
              <a:t>&lt;INPUT TYPE=“</a:t>
            </a:r>
            <a:r>
              <a:rPr lang="en-US" sz="2600" b="1" dirty="0">
                <a:solidFill>
                  <a:schemeClr val="accent6">
                    <a:lumMod val="50000"/>
                  </a:schemeClr>
                </a:solidFill>
                <a:latin typeface="Calibri" pitchFamily="34" charset="0"/>
              </a:rPr>
              <a:t>radio</a:t>
            </a:r>
            <a:r>
              <a:rPr lang="en-US" sz="2600" dirty="0">
                <a:solidFill>
                  <a:schemeClr val="accent6">
                    <a:lumMod val="75000"/>
                  </a:schemeClr>
                </a:solidFill>
                <a:latin typeface="Calibri" pitchFamily="34" charset="0"/>
              </a:rPr>
              <a:t>” NAME=“grad”&gt;</a:t>
            </a:r>
            <a:r>
              <a:rPr lang="en-US" sz="2600" dirty="0">
                <a:latin typeface="Calibri" pitchFamily="34" charset="0"/>
              </a:rPr>
              <a:t> Graduate</a:t>
            </a:r>
          </a:p>
          <a:p>
            <a:pPr lvl="1">
              <a:lnSpc>
                <a:spcPts val="2200"/>
              </a:lnSpc>
              <a:spcAft>
                <a:spcPts val="600"/>
              </a:spcAft>
              <a:buFont typeface="Wingdings" pitchFamily="2" charset="2"/>
              <a:buNone/>
              <a:defRPr/>
            </a:pPr>
            <a:r>
              <a:rPr lang="en-US" sz="2600" dirty="0">
                <a:latin typeface="Calibri" pitchFamily="34" charset="0"/>
              </a:rPr>
              <a:t>&lt;/FORM&gt;</a:t>
            </a:r>
          </a:p>
          <a:p>
            <a:pPr>
              <a:spcAft>
                <a:spcPts val="600"/>
              </a:spcAft>
              <a:defRPr/>
            </a:pPr>
            <a:r>
              <a:rPr lang="en-US" sz="3600" dirty="0">
                <a:solidFill>
                  <a:srgbClr val="7030A0"/>
                </a:solidFill>
                <a:latin typeface="Calibri" pitchFamily="34" charset="0"/>
              </a:rPr>
              <a:t>Display in a browser:</a:t>
            </a:r>
          </a:p>
          <a:p>
            <a:pPr>
              <a:lnSpc>
                <a:spcPts val="2500"/>
              </a:lnSpc>
              <a:buFont typeface="Wingdings" pitchFamily="2" charset="2"/>
              <a:buNone/>
              <a:defRPr/>
            </a:pPr>
            <a:r>
              <a:rPr lang="en-US" dirty="0">
                <a:latin typeface="Calibri" pitchFamily="34" charset="0"/>
              </a:rPr>
              <a:t>			Undergraduate  </a:t>
            </a:r>
          </a:p>
          <a:p>
            <a:pPr>
              <a:lnSpc>
                <a:spcPts val="2500"/>
              </a:lnSpc>
              <a:buFont typeface="Wingdings" pitchFamily="2" charset="2"/>
              <a:buNone/>
              <a:defRPr/>
            </a:pPr>
            <a:r>
              <a:rPr lang="en-US" dirty="0">
                <a:latin typeface="Calibri" pitchFamily="34" charset="0"/>
              </a:rPr>
              <a:t>           	Graduate</a:t>
            </a:r>
            <a:endParaRPr lang="en-US" dirty="0"/>
          </a:p>
        </p:txBody>
      </p:sp>
      <p:sp>
        <p:nvSpPr>
          <p:cNvPr id="7" name="Oval 6"/>
          <p:cNvSpPr/>
          <p:nvPr/>
        </p:nvSpPr>
        <p:spPr bwMode="auto">
          <a:xfrm>
            <a:off x="2074667" y="5216705"/>
            <a:ext cx="304800" cy="3048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8" name="Oval 7"/>
          <p:cNvSpPr/>
          <p:nvPr/>
        </p:nvSpPr>
        <p:spPr bwMode="auto">
          <a:xfrm>
            <a:off x="2074666" y="5635805"/>
            <a:ext cx="304800" cy="3048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2" name="Thought Bubble: Cloud 1">
            <a:extLst>
              <a:ext uri="{FF2B5EF4-FFF2-40B4-BE49-F238E27FC236}">
                <a16:creationId xmlns:a16="http://schemas.microsoft.com/office/drawing/2014/main" id="{055E3906-1A22-4EB0-D116-A4897661EC4D}"/>
              </a:ext>
            </a:extLst>
          </p:cNvPr>
          <p:cNvSpPr/>
          <p:nvPr/>
        </p:nvSpPr>
        <p:spPr>
          <a:xfrm>
            <a:off x="5715000" y="4191000"/>
            <a:ext cx="2971800" cy="1600200"/>
          </a:xfrm>
          <a:prstGeom prst="cloudCallout">
            <a:avLst>
              <a:gd name="adj1" fmla="val -68435"/>
              <a:gd name="adj2" fmla="val 18772"/>
            </a:avLst>
          </a:prstGeom>
          <a:solidFill>
            <a:srgbClr val="FF3B3B"/>
          </a:solidFill>
          <a:ln>
            <a:solidFill>
              <a:srgbClr val="DCC5ED"/>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nchorCtr="1"/>
          <a:lstStyle/>
          <a:p>
            <a:pPr algn="ctr">
              <a:spcAft>
                <a:spcPts val="600"/>
              </a:spcAft>
            </a:pPr>
            <a:endParaRPr lang="en-US" sz="1400" dirty="0"/>
          </a:p>
        </p:txBody>
      </p:sp>
      <p:sp>
        <p:nvSpPr>
          <p:cNvPr id="3" name="TextBox 2">
            <a:extLst>
              <a:ext uri="{FF2B5EF4-FFF2-40B4-BE49-F238E27FC236}">
                <a16:creationId xmlns:a16="http://schemas.microsoft.com/office/drawing/2014/main" id="{9E72B0BE-EFE1-1C4F-42E4-6AD2AA8F5F46}"/>
              </a:ext>
            </a:extLst>
          </p:cNvPr>
          <p:cNvSpPr txBox="1"/>
          <p:nvPr/>
        </p:nvSpPr>
        <p:spPr>
          <a:xfrm>
            <a:off x="6008604" y="4645830"/>
            <a:ext cx="2579873" cy="723275"/>
          </a:xfrm>
          <a:prstGeom prst="rect">
            <a:avLst/>
          </a:prstGeom>
          <a:noFill/>
        </p:spPr>
        <p:txBody>
          <a:bodyPr wrap="none" rtlCol="0">
            <a:spAutoFit/>
          </a:bodyPr>
          <a:lstStyle/>
          <a:p>
            <a:pPr>
              <a:spcAft>
                <a:spcPts val="600"/>
              </a:spcAft>
            </a:pPr>
            <a:r>
              <a:rPr lang="en-US" dirty="0">
                <a:solidFill>
                  <a:schemeClr val="bg1"/>
                </a:solidFill>
              </a:rPr>
              <a:t>under = “Undergraduate”</a:t>
            </a:r>
          </a:p>
          <a:p>
            <a:r>
              <a:rPr lang="en-US" dirty="0">
                <a:solidFill>
                  <a:schemeClr val="bg1"/>
                </a:solidFill>
              </a:rPr>
              <a:t>grad = “Graduate”</a:t>
            </a:r>
          </a:p>
        </p:txBody>
      </p:sp>
    </p:spTree>
    <p:extLst>
      <p:ext uri="{BB962C8B-B14F-4D97-AF65-F5344CB8AC3E}">
        <p14:creationId xmlns:p14="http://schemas.microsoft.com/office/powerpoint/2010/main" val="401991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09600" y="304800"/>
            <a:ext cx="8001000" cy="800100"/>
          </a:xfrm>
        </p:spPr>
        <p:txBody>
          <a:bodyPr/>
          <a:lstStyle/>
          <a:p>
            <a:r>
              <a:rPr lang="en-US" dirty="0"/>
              <a:t>Form Element -  Submit Type</a:t>
            </a:r>
          </a:p>
        </p:txBody>
      </p:sp>
      <p:sp>
        <p:nvSpPr>
          <p:cNvPr id="62467" name="Content Placeholder 2"/>
          <p:cNvSpPr>
            <a:spLocks noGrp="1"/>
          </p:cNvSpPr>
          <p:nvPr>
            <p:ph idx="1"/>
          </p:nvPr>
        </p:nvSpPr>
        <p:spPr>
          <a:xfrm>
            <a:off x="304800" y="1295400"/>
            <a:ext cx="8763000" cy="5486400"/>
          </a:xfrm>
        </p:spPr>
        <p:txBody>
          <a:bodyPr>
            <a:normAutofit fontScale="85000" lnSpcReduction="10000"/>
          </a:bodyPr>
          <a:lstStyle/>
          <a:p>
            <a:pPr>
              <a:spcAft>
                <a:spcPts val="600"/>
              </a:spcAft>
            </a:pPr>
            <a:r>
              <a:rPr lang="en-US" sz="3300" dirty="0">
                <a:solidFill>
                  <a:srgbClr val="7030A0"/>
                </a:solidFill>
                <a:latin typeface="Calibri" pitchFamily="34" charset="0"/>
              </a:rPr>
              <a:t>Using Submit </a:t>
            </a:r>
            <a:r>
              <a:rPr lang="en-US" sz="3300" dirty="0" err="1">
                <a:solidFill>
                  <a:srgbClr val="7030A0"/>
                </a:solidFill>
                <a:latin typeface="Calibri" pitchFamily="34" charset="0"/>
              </a:rPr>
              <a:t>botton</a:t>
            </a:r>
            <a:r>
              <a:rPr lang="en-US" sz="3300" dirty="0">
                <a:solidFill>
                  <a:srgbClr val="7030A0"/>
                </a:solidFill>
                <a:latin typeface="Calibri" pitchFamily="34" charset="0"/>
              </a:rPr>
              <a:t>:</a:t>
            </a:r>
          </a:p>
          <a:p>
            <a:pPr lvl="1">
              <a:lnSpc>
                <a:spcPts val="2200"/>
              </a:lnSpc>
              <a:buFont typeface="Wingdings" pitchFamily="2" charset="2"/>
              <a:buNone/>
            </a:pPr>
            <a:r>
              <a:rPr lang="en-US" dirty="0">
                <a:latin typeface="Calibri" pitchFamily="34" charset="0"/>
              </a:rPr>
              <a:t>&lt;FORM ACTION=“phone.jsp” METHOD=“GET” NAME=“Phone”&gt;</a:t>
            </a:r>
          </a:p>
          <a:p>
            <a:pPr lvl="1">
              <a:lnSpc>
                <a:spcPts val="2200"/>
              </a:lnSpc>
              <a:buFont typeface="Wingdings" pitchFamily="2" charset="2"/>
              <a:buNone/>
            </a:pPr>
            <a:r>
              <a:rPr lang="en-US" dirty="0">
                <a:solidFill>
                  <a:schemeClr val="bg2">
                    <a:lumMod val="25000"/>
                  </a:schemeClr>
                </a:solidFill>
                <a:latin typeface="Calibri" pitchFamily="34" charset="0"/>
              </a:rPr>
              <a:t>Phone number:</a:t>
            </a:r>
          </a:p>
          <a:p>
            <a:pPr lvl="1">
              <a:lnSpc>
                <a:spcPts val="2200"/>
              </a:lnSpc>
              <a:buFont typeface="Wingdings" pitchFamily="2" charset="2"/>
              <a:buNone/>
            </a:pPr>
            <a:r>
              <a:rPr lang="en-US" dirty="0">
                <a:solidFill>
                  <a:schemeClr val="bg2">
                    <a:lumMod val="25000"/>
                  </a:schemeClr>
                </a:solidFill>
                <a:latin typeface="Calibri" pitchFamily="34" charset="0"/>
              </a:rPr>
              <a:t>&lt;INPUT TYPE=“text” NAME=“</a:t>
            </a:r>
            <a:r>
              <a:rPr lang="en-US" dirty="0" err="1">
                <a:solidFill>
                  <a:schemeClr val="bg2">
                    <a:lumMod val="25000"/>
                  </a:schemeClr>
                </a:solidFill>
                <a:latin typeface="Calibri" pitchFamily="34" charset="0"/>
              </a:rPr>
              <a:t>phonenum</a:t>
            </a:r>
            <a:r>
              <a:rPr lang="en-US" dirty="0">
                <a:solidFill>
                  <a:schemeClr val="bg2">
                    <a:lumMod val="25000"/>
                  </a:schemeClr>
                </a:solidFill>
                <a:latin typeface="Calibri" pitchFamily="34" charset="0"/>
              </a:rPr>
              <a:t>”&gt;</a:t>
            </a:r>
          </a:p>
          <a:p>
            <a:pPr lvl="1">
              <a:lnSpc>
                <a:spcPts val="2200"/>
              </a:lnSpc>
              <a:buFont typeface="Wingdings" pitchFamily="2" charset="2"/>
              <a:buNone/>
            </a:pPr>
            <a:r>
              <a:rPr lang="en-US" dirty="0">
                <a:solidFill>
                  <a:schemeClr val="bg2">
                    <a:lumMod val="25000"/>
                  </a:schemeClr>
                </a:solidFill>
                <a:latin typeface="Calibri" pitchFamily="34" charset="0"/>
              </a:rPr>
              <a:t>&lt;INPUT TYPE=“</a:t>
            </a:r>
            <a:r>
              <a:rPr lang="en-US" b="1" dirty="0">
                <a:solidFill>
                  <a:srgbClr val="FF0000"/>
                </a:solidFill>
                <a:latin typeface="Calibri" pitchFamily="34" charset="0"/>
              </a:rPr>
              <a:t>submit</a:t>
            </a:r>
            <a:r>
              <a:rPr lang="en-US" dirty="0">
                <a:solidFill>
                  <a:schemeClr val="bg2">
                    <a:lumMod val="25000"/>
                  </a:schemeClr>
                </a:solidFill>
                <a:latin typeface="Calibri" pitchFamily="34" charset="0"/>
              </a:rPr>
              <a:t>” VALUE=“Submit”&gt;</a:t>
            </a:r>
          </a:p>
          <a:p>
            <a:pPr lvl="1">
              <a:lnSpc>
                <a:spcPts val="2200"/>
              </a:lnSpc>
              <a:spcAft>
                <a:spcPts val="600"/>
              </a:spcAft>
              <a:buFont typeface="Wingdings" pitchFamily="2" charset="2"/>
              <a:buNone/>
            </a:pPr>
            <a:r>
              <a:rPr lang="en-US" dirty="0">
                <a:latin typeface="Calibri" pitchFamily="34" charset="0"/>
              </a:rPr>
              <a:t>&lt;/FORM&gt;</a:t>
            </a:r>
          </a:p>
          <a:p>
            <a:pPr>
              <a:spcAft>
                <a:spcPts val="600"/>
              </a:spcAft>
            </a:pPr>
            <a:endParaRPr lang="en-US" dirty="0">
              <a:solidFill>
                <a:srgbClr val="7030A0"/>
              </a:solidFill>
              <a:latin typeface="Calibri" pitchFamily="34" charset="0"/>
            </a:endParaRPr>
          </a:p>
          <a:p>
            <a:pPr>
              <a:spcBef>
                <a:spcPts val="1200"/>
              </a:spcBef>
              <a:spcAft>
                <a:spcPts val="600"/>
              </a:spcAft>
            </a:pPr>
            <a:r>
              <a:rPr lang="en-US" sz="3300" dirty="0">
                <a:solidFill>
                  <a:srgbClr val="7030A0"/>
                </a:solidFill>
                <a:latin typeface="Calibri" pitchFamily="34" charset="0"/>
              </a:rPr>
              <a:t>Display in a browser:</a:t>
            </a:r>
          </a:p>
          <a:p>
            <a:pPr>
              <a:lnSpc>
                <a:spcPts val="2500"/>
              </a:lnSpc>
              <a:spcAft>
                <a:spcPts val="1200"/>
              </a:spcAft>
              <a:buFont typeface="Wingdings" pitchFamily="2" charset="2"/>
              <a:buNone/>
            </a:pPr>
            <a:r>
              <a:rPr lang="en-US" dirty="0">
                <a:latin typeface="Calibri" pitchFamily="34" charset="0"/>
              </a:rPr>
              <a:t>		</a:t>
            </a:r>
            <a:r>
              <a:rPr lang="en-US" dirty="0">
                <a:solidFill>
                  <a:srgbClr val="000000"/>
                </a:solidFill>
                <a:latin typeface="Calibri" pitchFamily="34" charset="0"/>
              </a:rPr>
              <a:t>Phone number:</a:t>
            </a:r>
            <a:endParaRPr lang="en-US" dirty="0">
              <a:latin typeface="Calibri" pitchFamily="34" charset="0"/>
            </a:endParaRPr>
          </a:p>
          <a:p>
            <a:pPr>
              <a:lnSpc>
                <a:spcPts val="2800"/>
              </a:lnSpc>
              <a:spcBef>
                <a:spcPts val="1800"/>
              </a:spcBef>
            </a:pPr>
            <a:r>
              <a:rPr lang="en-US" sz="3300" dirty="0">
                <a:latin typeface="Calibri" pitchFamily="34" charset="0"/>
              </a:rPr>
              <a:t>The page named action needs to be a program, script, or page that will process the user input  </a:t>
            </a:r>
            <a:r>
              <a:rPr lang="en-US" dirty="0">
                <a:latin typeface="Calibri" pitchFamily="34" charset="0"/>
              </a:rPr>
              <a:t>		</a:t>
            </a:r>
            <a:endParaRPr lang="en-US" dirty="0"/>
          </a:p>
        </p:txBody>
      </p:sp>
      <p:sp>
        <p:nvSpPr>
          <p:cNvPr id="62468" name="Rectangle 5"/>
          <p:cNvSpPr>
            <a:spLocks noChangeArrowheads="1"/>
          </p:cNvSpPr>
          <p:nvPr/>
        </p:nvSpPr>
        <p:spPr bwMode="auto">
          <a:xfrm>
            <a:off x="3657600" y="4800600"/>
            <a:ext cx="2819400" cy="304800"/>
          </a:xfrm>
          <a:prstGeom prst="rect">
            <a:avLst/>
          </a:prstGeom>
          <a:noFill/>
          <a:ln w="12700" algn="ctr">
            <a:solidFill>
              <a:schemeClr val="tx1"/>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9" name="Rounded Rectangle 8"/>
          <p:cNvSpPr/>
          <p:nvPr/>
        </p:nvSpPr>
        <p:spPr bwMode="auto">
          <a:xfrm>
            <a:off x="6553200" y="4800600"/>
            <a:ext cx="1447800" cy="304800"/>
          </a:xfrm>
          <a:prstGeom prst="roundRect">
            <a:avLst/>
          </a:pr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12700" cap="flat" cmpd="sng" algn="ctr">
            <a:solidFill>
              <a:schemeClr val="tx1"/>
            </a:solidFill>
            <a:prstDash val="solid"/>
            <a:round/>
            <a:headEnd type="none" w="sm" len="sm"/>
            <a:tailEnd type="none" w="sm" len="sm"/>
          </a:ln>
          <a:effectLst/>
        </p:spPr>
        <p:txBody>
          <a:bodyPr anchor="ctr"/>
          <a:lstStyle/>
          <a:p>
            <a:pPr algn="ctr">
              <a:defRPr/>
            </a:pPr>
            <a:r>
              <a:rPr lang="en-US" dirty="0">
                <a:solidFill>
                  <a:srgbClr val="000000"/>
                </a:solidFill>
                <a:latin typeface="Calibri" pitchFamily="34" charset="0"/>
              </a:rPr>
              <a:t>Submit</a:t>
            </a:r>
          </a:p>
        </p:txBody>
      </p:sp>
      <p:sp>
        <p:nvSpPr>
          <p:cNvPr id="6" name="8-Point Star 5"/>
          <p:cNvSpPr>
            <a:spLocks noChangeArrowheads="1"/>
          </p:cNvSpPr>
          <p:nvPr/>
        </p:nvSpPr>
        <p:spPr bwMode="auto">
          <a:xfrm>
            <a:off x="457200" y="2133600"/>
            <a:ext cx="304800" cy="304800"/>
          </a:xfrm>
          <a:prstGeom prst="star8">
            <a:avLst>
              <a:gd name="adj" fmla="val 37500"/>
            </a:avLst>
          </a:prstGeom>
          <a:solidFill>
            <a:schemeClr val="tx2"/>
          </a:solidFill>
          <a:ln w="12700" algn="ctr">
            <a:solidFill>
              <a:schemeClr val="tx1"/>
            </a:solidFill>
            <a:round/>
            <a:headEnd type="none" w="sm" len="sm"/>
            <a:tailEnd type="none" w="sm" len="sm"/>
          </a:ln>
        </p:spPr>
        <p:txBody>
          <a:bodyPr anchor="ctr"/>
          <a:lstStyle/>
          <a:p>
            <a:pPr algn="ctr"/>
            <a:r>
              <a:rPr lang="en-US" sz="1600">
                <a:solidFill>
                  <a:srgbClr val="FFC000"/>
                </a:solidFill>
                <a:latin typeface="Calibri" pitchFamily="34" charset="0"/>
              </a:rPr>
              <a:t>1</a:t>
            </a:r>
          </a:p>
        </p:txBody>
      </p:sp>
      <p:sp>
        <p:nvSpPr>
          <p:cNvPr id="7" name="8-Point Star 6"/>
          <p:cNvSpPr>
            <a:spLocks noChangeArrowheads="1"/>
          </p:cNvSpPr>
          <p:nvPr/>
        </p:nvSpPr>
        <p:spPr bwMode="auto">
          <a:xfrm>
            <a:off x="990600" y="4876800"/>
            <a:ext cx="304800" cy="304800"/>
          </a:xfrm>
          <a:prstGeom prst="star8">
            <a:avLst>
              <a:gd name="adj" fmla="val 37500"/>
            </a:avLst>
          </a:prstGeom>
          <a:solidFill>
            <a:schemeClr val="tx2"/>
          </a:solidFill>
          <a:ln w="12700" algn="ctr">
            <a:solidFill>
              <a:schemeClr val="tx1"/>
            </a:solidFill>
            <a:round/>
            <a:headEnd type="none" w="sm" len="sm"/>
            <a:tailEnd type="none" w="sm" len="sm"/>
          </a:ln>
        </p:spPr>
        <p:txBody>
          <a:bodyPr anchor="ctr"/>
          <a:lstStyle/>
          <a:p>
            <a:pPr algn="ctr"/>
            <a:r>
              <a:rPr lang="en-US" sz="1600" dirty="0">
                <a:solidFill>
                  <a:srgbClr val="FFC000"/>
                </a:solidFill>
                <a:latin typeface="Calibri" pitchFamily="34" charset="0"/>
              </a:rPr>
              <a:t>1</a:t>
            </a:r>
          </a:p>
        </p:txBody>
      </p:sp>
      <p:sp>
        <p:nvSpPr>
          <p:cNvPr id="8" name="8-Point Star 7"/>
          <p:cNvSpPr>
            <a:spLocks noChangeArrowheads="1"/>
          </p:cNvSpPr>
          <p:nvPr/>
        </p:nvSpPr>
        <p:spPr bwMode="auto">
          <a:xfrm>
            <a:off x="457200" y="2514600"/>
            <a:ext cx="304800" cy="304800"/>
          </a:xfrm>
          <a:prstGeom prst="star8">
            <a:avLst>
              <a:gd name="adj" fmla="val 37500"/>
            </a:avLst>
          </a:prstGeom>
          <a:solidFill>
            <a:schemeClr val="tx2"/>
          </a:solidFill>
          <a:ln w="12700" algn="ctr">
            <a:solidFill>
              <a:schemeClr val="tx1"/>
            </a:solidFill>
            <a:round/>
            <a:headEnd type="none" w="sm" len="sm"/>
            <a:tailEnd type="none" w="sm" len="sm"/>
          </a:ln>
        </p:spPr>
        <p:txBody>
          <a:bodyPr anchor="ctr"/>
          <a:lstStyle/>
          <a:p>
            <a:pPr algn="ctr"/>
            <a:r>
              <a:rPr lang="en-US" sz="1600">
                <a:solidFill>
                  <a:srgbClr val="FFC000"/>
                </a:solidFill>
                <a:latin typeface="Calibri" pitchFamily="34" charset="0"/>
              </a:rPr>
              <a:t>2</a:t>
            </a:r>
          </a:p>
        </p:txBody>
      </p:sp>
      <p:sp>
        <p:nvSpPr>
          <p:cNvPr id="10" name="8-Point Star 9"/>
          <p:cNvSpPr>
            <a:spLocks noChangeArrowheads="1"/>
          </p:cNvSpPr>
          <p:nvPr/>
        </p:nvSpPr>
        <p:spPr bwMode="auto">
          <a:xfrm>
            <a:off x="5791200" y="4953000"/>
            <a:ext cx="304800" cy="304800"/>
          </a:xfrm>
          <a:prstGeom prst="star8">
            <a:avLst>
              <a:gd name="adj" fmla="val 37500"/>
            </a:avLst>
          </a:prstGeom>
          <a:solidFill>
            <a:schemeClr val="tx2"/>
          </a:solidFill>
          <a:ln w="12700" algn="ctr">
            <a:solidFill>
              <a:schemeClr val="tx1"/>
            </a:solidFill>
            <a:round/>
            <a:headEnd type="none" w="sm" len="sm"/>
            <a:tailEnd type="none" w="sm" len="sm"/>
          </a:ln>
        </p:spPr>
        <p:txBody>
          <a:bodyPr anchor="ctr"/>
          <a:lstStyle/>
          <a:p>
            <a:pPr algn="ctr"/>
            <a:r>
              <a:rPr lang="en-US" sz="1600">
                <a:solidFill>
                  <a:srgbClr val="FFC000"/>
                </a:solidFill>
                <a:latin typeface="Calibri" pitchFamily="34" charset="0"/>
              </a:rPr>
              <a:t>2</a:t>
            </a:r>
          </a:p>
        </p:txBody>
      </p:sp>
      <p:sp>
        <p:nvSpPr>
          <p:cNvPr id="11" name="8-Point Star 10"/>
          <p:cNvSpPr>
            <a:spLocks noChangeArrowheads="1"/>
          </p:cNvSpPr>
          <p:nvPr/>
        </p:nvSpPr>
        <p:spPr bwMode="auto">
          <a:xfrm>
            <a:off x="457200" y="2895600"/>
            <a:ext cx="304800" cy="304800"/>
          </a:xfrm>
          <a:prstGeom prst="star8">
            <a:avLst>
              <a:gd name="adj" fmla="val 37500"/>
            </a:avLst>
          </a:prstGeom>
          <a:solidFill>
            <a:schemeClr val="tx2"/>
          </a:solidFill>
          <a:ln w="12700" algn="ctr">
            <a:solidFill>
              <a:schemeClr val="tx1"/>
            </a:solidFill>
            <a:round/>
            <a:headEnd type="none" w="sm" len="sm"/>
            <a:tailEnd type="none" w="sm" len="sm"/>
          </a:ln>
        </p:spPr>
        <p:txBody>
          <a:bodyPr anchor="ctr"/>
          <a:lstStyle/>
          <a:p>
            <a:pPr algn="ctr"/>
            <a:r>
              <a:rPr lang="en-US" sz="1600">
                <a:solidFill>
                  <a:srgbClr val="FFC000"/>
                </a:solidFill>
                <a:latin typeface="Calibri" pitchFamily="34" charset="0"/>
              </a:rPr>
              <a:t>3</a:t>
            </a:r>
          </a:p>
        </p:txBody>
      </p:sp>
      <p:sp>
        <p:nvSpPr>
          <p:cNvPr id="12" name="8-Point Star 11"/>
          <p:cNvSpPr>
            <a:spLocks noChangeArrowheads="1"/>
          </p:cNvSpPr>
          <p:nvPr/>
        </p:nvSpPr>
        <p:spPr bwMode="auto">
          <a:xfrm>
            <a:off x="7848600" y="4953000"/>
            <a:ext cx="304800" cy="304800"/>
          </a:xfrm>
          <a:prstGeom prst="star8">
            <a:avLst>
              <a:gd name="adj" fmla="val 37500"/>
            </a:avLst>
          </a:prstGeom>
          <a:solidFill>
            <a:schemeClr val="tx2"/>
          </a:solidFill>
          <a:ln w="12700" algn="ctr">
            <a:solidFill>
              <a:schemeClr val="tx1"/>
            </a:solidFill>
            <a:round/>
            <a:headEnd type="none" w="sm" len="sm"/>
            <a:tailEnd type="none" w="sm" len="sm"/>
          </a:ln>
        </p:spPr>
        <p:txBody>
          <a:bodyPr anchor="ctr"/>
          <a:lstStyle/>
          <a:p>
            <a:pPr algn="ctr"/>
            <a:r>
              <a:rPr lang="en-US" sz="1600" dirty="0">
                <a:solidFill>
                  <a:srgbClr val="FFC000"/>
                </a:solidFill>
                <a:latin typeface="Calibri" pitchFamily="34" charset="0"/>
              </a:rPr>
              <a:t>3</a:t>
            </a:r>
          </a:p>
        </p:txBody>
      </p:sp>
      <p:sp>
        <p:nvSpPr>
          <p:cNvPr id="13" name="Oval 12"/>
          <p:cNvSpPr/>
          <p:nvPr/>
        </p:nvSpPr>
        <p:spPr bwMode="auto">
          <a:xfrm>
            <a:off x="2895600" y="1676400"/>
            <a:ext cx="1676400" cy="609600"/>
          </a:xfrm>
          <a:prstGeom prst="ellipse">
            <a:avLst/>
          </a:prstGeom>
          <a:noFill/>
          <a:ln w="19050" cap="flat" cmpd="sng" algn="ctr">
            <a:solidFill>
              <a:schemeClr val="accent6">
                <a:lumMod val="75000"/>
              </a:schemeClr>
            </a:solidFill>
            <a:prstDash val="solid"/>
            <a:round/>
            <a:headEnd type="none" w="sm" len="sm"/>
            <a:tailEnd type="none" w="sm" len="sm"/>
          </a:ln>
          <a:effectLst/>
        </p:spPr>
        <p:txBody>
          <a:bodyPr/>
          <a:lstStyle/>
          <a:p>
            <a:pPr>
              <a:defRPr/>
            </a:pPr>
            <a:endParaRPr lang="en-US"/>
          </a:p>
        </p:txBody>
      </p:sp>
      <p:sp>
        <p:nvSpPr>
          <p:cNvPr id="2" name="Rounded Rectangular Callout 1"/>
          <p:cNvSpPr/>
          <p:nvPr/>
        </p:nvSpPr>
        <p:spPr>
          <a:xfrm>
            <a:off x="4038600" y="3429000"/>
            <a:ext cx="4876800" cy="990600"/>
          </a:xfrm>
          <a:prstGeom prst="wedgeRoundRectCallout">
            <a:avLst>
              <a:gd name="adj1" fmla="val 16229"/>
              <a:gd name="adj2" fmla="val 91763"/>
              <a:gd name="adj3" fmla="val 16667"/>
            </a:avLst>
          </a:prstGeom>
        </p:spPr>
        <p:style>
          <a:lnRef idx="3">
            <a:schemeClr val="lt1"/>
          </a:lnRef>
          <a:fillRef idx="1">
            <a:schemeClr val="accent2"/>
          </a:fillRef>
          <a:effectRef idx="1">
            <a:schemeClr val="accent2"/>
          </a:effectRef>
          <a:fontRef idx="minor">
            <a:schemeClr val="lt1"/>
          </a:fontRef>
        </p:style>
        <p:txBody>
          <a:bodyPr rtlCol="0" anchor="ctr" anchorCtr="1"/>
          <a:lstStyle/>
          <a:p>
            <a:pPr algn="ctr"/>
            <a:r>
              <a:rPr lang="en-US" sz="2000" dirty="0"/>
              <a:t>When clicked, content of the form is sent to the page called </a:t>
            </a:r>
            <a:r>
              <a:rPr lang="en-US" sz="2000" dirty="0" err="1"/>
              <a:t>phone.jsp</a:t>
            </a:r>
            <a:r>
              <a:rPr lang="en-US" sz="2000" dirty="0"/>
              <a:t> on the server</a:t>
            </a:r>
          </a:p>
        </p:txBody>
      </p:sp>
      <p:sp>
        <p:nvSpPr>
          <p:cNvPr id="3" name="8-Point Star 11">
            <a:extLst>
              <a:ext uri="{FF2B5EF4-FFF2-40B4-BE49-F238E27FC236}">
                <a16:creationId xmlns:a16="http://schemas.microsoft.com/office/drawing/2014/main" id="{1BA69099-E3CA-7FD7-2558-A3A128975CEE}"/>
              </a:ext>
            </a:extLst>
          </p:cNvPr>
          <p:cNvSpPr>
            <a:spLocks noChangeArrowheads="1"/>
          </p:cNvSpPr>
          <p:nvPr/>
        </p:nvSpPr>
        <p:spPr bwMode="auto">
          <a:xfrm>
            <a:off x="8253046" y="3276600"/>
            <a:ext cx="304800" cy="304800"/>
          </a:xfrm>
          <a:prstGeom prst="star8">
            <a:avLst>
              <a:gd name="adj" fmla="val 37500"/>
            </a:avLst>
          </a:prstGeom>
          <a:solidFill>
            <a:schemeClr val="tx2"/>
          </a:solidFill>
          <a:ln w="12700" algn="ctr">
            <a:solidFill>
              <a:schemeClr val="tx1"/>
            </a:solidFill>
            <a:round/>
            <a:headEnd type="none" w="sm" len="sm"/>
            <a:tailEnd type="none" w="sm" len="sm"/>
          </a:ln>
        </p:spPr>
        <p:txBody>
          <a:bodyPr anchor="ctr"/>
          <a:lstStyle/>
          <a:p>
            <a:pPr algn="ctr"/>
            <a:r>
              <a:rPr lang="en-US" sz="1600" dirty="0">
                <a:solidFill>
                  <a:srgbClr val="FFC000"/>
                </a:solidFill>
                <a:latin typeface="Calibri" pitchFamily="34" charset="0"/>
              </a:rPr>
              <a:t>4</a:t>
            </a:r>
          </a:p>
        </p:txBody>
      </p:sp>
      <p:sp>
        <p:nvSpPr>
          <p:cNvPr id="4" name="8-Point Star 11">
            <a:extLst>
              <a:ext uri="{FF2B5EF4-FFF2-40B4-BE49-F238E27FC236}">
                <a16:creationId xmlns:a16="http://schemas.microsoft.com/office/drawing/2014/main" id="{6E6CB76E-8EDD-F2F5-EF4A-385D96F534AA}"/>
              </a:ext>
            </a:extLst>
          </p:cNvPr>
          <p:cNvSpPr>
            <a:spLocks noChangeArrowheads="1"/>
          </p:cNvSpPr>
          <p:nvPr/>
        </p:nvSpPr>
        <p:spPr bwMode="auto">
          <a:xfrm>
            <a:off x="4000500" y="1524000"/>
            <a:ext cx="304800" cy="304800"/>
          </a:xfrm>
          <a:prstGeom prst="star8">
            <a:avLst>
              <a:gd name="adj" fmla="val 37500"/>
            </a:avLst>
          </a:prstGeom>
          <a:solidFill>
            <a:schemeClr val="tx2"/>
          </a:solidFill>
          <a:ln w="12700" algn="ctr">
            <a:solidFill>
              <a:schemeClr val="tx1"/>
            </a:solidFill>
            <a:round/>
            <a:headEnd type="none" w="sm" len="sm"/>
            <a:tailEnd type="none" w="sm" len="sm"/>
          </a:ln>
        </p:spPr>
        <p:txBody>
          <a:bodyPr anchor="ctr"/>
          <a:lstStyle/>
          <a:p>
            <a:pPr algn="ctr"/>
            <a:r>
              <a:rPr lang="en-US" sz="1600" dirty="0">
                <a:solidFill>
                  <a:srgbClr val="FFC000"/>
                </a:solidFill>
                <a:latin typeface="Calibri" pitchFamily="34" charset="0"/>
              </a:rPr>
              <a:t>4</a:t>
            </a:r>
          </a:p>
        </p:txBody>
      </p:sp>
    </p:spTree>
    <p:extLst>
      <p:ext uri="{BB962C8B-B14F-4D97-AF65-F5344CB8AC3E}">
        <p14:creationId xmlns:p14="http://schemas.microsoft.com/office/powerpoint/2010/main" val="1245999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22" presetClass="entr" presetSubtype="8" fill="hold" nodeType="withEffect">
                                  <p:stCondLst>
                                    <p:cond delay="0"/>
                                  </p:stCondLst>
                                  <p:childTnLst>
                                    <p:set>
                                      <p:cBhvr>
                                        <p:cTn id="17" dur="1" fill="hold">
                                          <p:stCondLst>
                                            <p:cond delay="0"/>
                                          </p:stCondLst>
                                        </p:cTn>
                                        <p:tgtEl>
                                          <p:spTgt spid="62467">
                                            <p:txEl>
                                              <p:pRg st="8" end="8"/>
                                            </p:txEl>
                                          </p:spTgt>
                                        </p:tgtEl>
                                        <p:attrNameLst>
                                          <p:attrName>style.visibility</p:attrName>
                                        </p:attrNameLst>
                                      </p:cBhvr>
                                      <p:to>
                                        <p:strVal val="visible"/>
                                      </p:to>
                                    </p:set>
                                    <p:animEffect transition="in" filter="wipe(left)">
                                      <p:cBhvr>
                                        <p:cTn id="18" dur="500"/>
                                        <p:tgtEl>
                                          <p:spTgt spid="62467">
                                            <p:txEl>
                                              <p:pRg st="8" end="8"/>
                                            </p:txEl>
                                          </p:spTgt>
                                        </p:tgtEl>
                                      </p:cBhvr>
                                    </p:animEffect>
                                  </p:childTnLst>
                                </p:cTn>
                              </p:par>
                            </p:childTnLst>
                          </p:cTn>
                        </p:par>
                        <p:par>
                          <p:cTn id="19" fill="hold" nodeType="afterGroup">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par>
                                <p:cTn id="31" presetID="22" presetClass="entr" presetSubtype="8" fill="hold" grpId="0" nodeType="withEffect">
                                  <p:stCondLst>
                                    <p:cond delay="0"/>
                                  </p:stCondLst>
                                  <p:childTnLst>
                                    <p:set>
                                      <p:cBhvr>
                                        <p:cTn id="32" dur="1" fill="hold">
                                          <p:stCondLst>
                                            <p:cond delay="0"/>
                                          </p:stCondLst>
                                        </p:cTn>
                                        <p:tgtEl>
                                          <p:spTgt spid="62468"/>
                                        </p:tgtEl>
                                        <p:attrNameLst>
                                          <p:attrName>style.visibility</p:attrName>
                                        </p:attrNameLst>
                                      </p:cBhvr>
                                      <p:to>
                                        <p:strVal val="visible"/>
                                      </p:to>
                                    </p:set>
                                    <p:animEffect transition="in" filter="wipe(left)">
                                      <p:cBhvr>
                                        <p:cTn id="33" dur="500"/>
                                        <p:tgtEl>
                                          <p:spTgt spid="62468"/>
                                        </p:tgtEl>
                                      </p:cBhvr>
                                    </p:animEffect>
                                  </p:childTnLst>
                                </p:cTn>
                              </p:par>
                            </p:childTnLst>
                          </p:cTn>
                        </p:par>
                        <p:par>
                          <p:cTn id="34" fill="hold" nodeType="afterGroup">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22" presetClass="entr" presetSubtype="8"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par>
                          <p:cTn id="49" fill="hold">
                            <p:stCondLst>
                              <p:cond delay="6000"/>
                            </p:stCondLst>
                            <p:childTnLst>
                              <p:par>
                                <p:cTn id="50" presetID="22" presetClass="entr" presetSubtype="1" fill="hold" grpId="0"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up)">
                                      <p:cBhvr>
                                        <p:cTn id="52" dur="500"/>
                                        <p:tgtEl>
                                          <p:spTgt spid="2"/>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anim calcmode="lin" valueType="num">
                                      <p:cBhvr>
                                        <p:cTn id="57" dur="1000" fill="hold"/>
                                        <p:tgtEl>
                                          <p:spTgt spid="3"/>
                                        </p:tgtEl>
                                        <p:attrNameLst>
                                          <p:attrName>ppt_x</p:attrName>
                                        </p:attrNameLst>
                                      </p:cBhvr>
                                      <p:tavLst>
                                        <p:tav tm="0">
                                          <p:val>
                                            <p:strVal val="#ppt_x"/>
                                          </p:val>
                                        </p:tav>
                                        <p:tav tm="100000">
                                          <p:val>
                                            <p:strVal val="#ppt_x"/>
                                          </p:val>
                                        </p:tav>
                                      </p:tavLst>
                                    </p:anim>
                                    <p:anim calcmode="lin" valueType="num">
                                      <p:cBhvr>
                                        <p:cTn id="58" dur="1000" fill="hold"/>
                                        <p:tgtEl>
                                          <p:spTgt spid="3"/>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1" presetClass="entr" presetSubtype="1"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heel(1)">
                                      <p:cBhvr>
                                        <p:cTn id="62" dur="1000"/>
                                        <p:tgtEl>
                                          <p:spTgt spid="13"/>
                                        </p:tgtEl>
                                      </p:cBhvr>
                                    </p:animEffect>
                                  </p:childTnLst>
                                </p:cTn>
                              </p:par>
                            </p:childTnLst>
                          </p:cTn>
                        </p:par>
                        <p:par>
                          <p:cTn id="63" fill="hold">
                            <p:stCondLst>
                              <p:cond delay="8500"/>
                            </p:stCondLst>
                            <p:childTnLst>
                              <p:par>
                                <p:cTn id="64" presetID="42" presetClass="entr" presetSubtype="0" fill="hold" grpId="0" nodeType="after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1000"/>
                                        <p:tgtEl>
                                          <p:spTgt spid="4"/>
                                        </p:tgtEl>
                                      </p:cBhvr>
                                    </p:animEffect>
                                    <p:anim calcmode="lin" valueType="num">
                                      <p:cBhvr>
                                        <p:cTn id="67" dur="1000" fill="hold"/>
                                        <p:tgtEl>
                                          <p:spTgt spid="4"/>
                                        </p:tgtEl>
                                        <p:attrNameLst>
                                          <p:attrName>ppt_x</p:attrName>
                                        </p:attrNameLst>
                                      </p:cBhvr>
                                      <p:tavLst>
                                        <p:tav tm="0">
                                          <p:val>
                                            <p:strVal val="#ppt_x"/>
                                          </p:val>
                                        </p:tav>
                                        <p:tav tm="100000">
                                          <p:val>
                                            <p:strVal val="#ppt_x"/>
                                          </p:val>
                                        </p:tav>
                                      </p:tavLst>
                                    </p:anim>
                                    <p:anim calcmode="lin" valueType="num">
                                      <p:cBhvr>
                                        <p:cTn id="6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62467">
                                            <p:txEl>
                                              <p:pRg st="9" end="9"/>
                                            </p:txEl>
                                          </p:spTgt>
                                        </p:tgtEl>
                                        <p:attrNameLst>
                                          <p:attrName>style.visibility</p:attrName>
                                        </p:attrNameLst>
                                      </p:cBhvr>
                                      <p:to>
                                        <p:strVal val="visible"/>
                                      </p:to>
                                    </p:set>
                                    <p:animEffect transition="in" filter="wipe(left)">
                                      <p:cBhvr>
                                        <p:cTn id="73" dur="500"/>
                                        <p:tgtEl>
                                          <p:spTgt spid="624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animBg="1"/>
      <p:bldP spid="9" grpId="0" animBg="1"/>
      <p:bldP spid="6" grpId="0" animBg="1"/>
      <p:bldP spid="7" grpId="0" animBg="1"/>
      <p:bldP spid="8" grpId="0" animBg="1"/>
      <p:bldP spid="10" grpId="0" animBg="1"/>
      <p:bldP spid="11" grpId="0" animBg="1"/>
      <p:bldP spid="12" grpId="0" animBg="1"/>
      <p:bldP spid="13" grpId="0" animBg="1"/>
      <p:bldP spid="2" grpId="0" animBg="1"/>
      <p:bldP spid="3" grpId="0" animBg="1"/>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dirty="0"/>
              <a:t>INPUT -  General Format</a:t>
            </a:r>
          </a:p>
        </p:txBody>
      </p:sp>
      <p:sp>
        <p:nvSpPr>
          <p:cNvPr id="67587" name="Content Placeholder 2"/>
          <p:cNvSpPr>
            <a:spLocks noGrp="1"/>
          </p:cNvSpPr>
          <p:nvPr>
            <p:ph idx="1"/>
          </p:nvPr>
        </p:nvSpPr>
        <p:spPr>
          <a:xfrm>
            <a:off x="609600" y="1752600"/>
            <a:ext cx="8001000" cy="457200"/>
          </a:xfrm>
        </p:spPr>
        <p:txBody>
          <a:bodyPr>
            <a:normAutofit lnSpcReduction="10000"/>
          </a:bodyPr>
          <a:lstStyle/>
          <a:p>
            <a:pPr>
              <a:buFont typeface="Wingdings" pitchFamily="2" charset="2"/>
              <a:buNone/>
            </a:pPr>
            <a:r>
              <a:rPr lang="en-US" sz="2600" dirty="0">
                <a:latin typeface="Calibri" pitchFamily="34" charset="0"/>
              </a:rPr>
              <a:t>&lt;INPUT  TYPE=“text”  NAME=“username”  VALUE=“Joe”&gt;</a:t>
            </a:r>
          </a:p>
        </p:txBody>
      </p:sp>
      <p:sp>
        <p:nvSpPr>
          <p:cNvPr id="4" name="Rounded Rectangular Callout 3"/>
          <p:cNvSpPr/>
          <p:nvPr/>
        </p:nvSpPr>
        <p:spPr bwMode="auto">
          <a:xfrm>
            <a:off x="381000" y="2667000"/>
            <a:ext cx="2895600" cy="3657600"/>
          </a:xfrm>
          <a:prstGeom prst="wedgeRoundRectCallout">
            <a:avLst>
              <a:gd name="adj1" fmla="val 34211"/>
              <a:gd name="adj2" fmla="val -65567"/>
              <a:gd name="adj3" fmla="val 16667"/>
            </a:avLst>
          </a:prstGeom>
          <a:solidFill>
            <a:schemeClr val="accent5"/>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tIns="0" anchor="ctr"/>
          <a:lstStyle/>
          <a:p>
            <a:pPr>
              <a:lnSpc>
                <a:spcPts val="2000"/>
              </a:lnSpc>
              <a:spcAft>
                <a:spcPts val="600"/>
              </a:spcAft>
              <a:defRPr/>
            </a:pPr>
            <a:r>
              <a:rPr lang="en-US" sz="2000" b="1" dirty="0">
                <a:solidFill>
                  <a:schemeClr val="bg1"/>
                </a:solidFill>
                <a:latin typeface="Calibri" pitchFamily="34" charset="0"/>
              </a:rPr>
              <a:t>text</a:t>
            </a:r>
            <a:r>
              <a:rPr lang="en-US" sz="2000" dirty="0">
                <a:solidFill>
                  <a:schemeClr val="bg2">
                    <a:lumMod val="10000"/>
                  </a:schemeClr>
                </a:solidFill>
                <a:latin typeface="Calibri" pitchFamily="34" charset="0"/>
              </a:rPr>
              <a:t>:  a </a:t>
            </a:r>
            <a:r>
              <a:rPr lang="en-US" sz="2000" b="1" dirty="0">
                <a:solidFill>
                  <a:schemeClr val="bg2">
                    <a:lumMod val="10000"/>
                  </a:schemeClr>
                </a:solidFill>
                <a:latin typeface="Calibri" pitchFamily="34" charset="0"/>
              </a:rPr>
              <a:t>text</a:t>
            </a:r>
            <a:r>
              <a:rPr lang="en-US" sz="2000" dirty="0">
                <a:solidFill>
                  <a:schemeClr val="bg2">
                    <a:lumMod val="10000"/>
                  </a:schemeClr>
                </a:solidFill>
                <a:latin typeface="Calibri" pitchFamily="34" charset="0"/>
              </a:rPr>
              <a:t> input field</a:t>
            </a:r>
          </a:p>
          <a:p>
            <a:pPr>
              <a:lnSpc>
                <a:spcPts val="2000"/>
              </a:lnSpc>
              <a:spcAft>
                <a:spcPts val="600"/>
              </a:spcAft>
              <a:defRPr/>
            </a:pPr>
            <a:endParaRPr lang="en-US" sz="2000" b="1" dirty="0">
              <a:solidFill>
                <a:schemeClr val="bg2">
                  <a:lumMod val="10000"/>
                </a:schemeClr>
              </a:solidFill>
              <a:latin typeface="Calibri" pitchFamily="34" charset="0"/>
            </a:endParaRPr>
          </a:p>
          <a:p>
            <a:pPr>
              <a:lnSpc>
                <a:spcPts val="2000"/>
              </a:lnSpc>
              <a:spcAft>
                <a:spcPts val="600"/>
              </a:spcAft>
              <a:defRPr/>
            </a:pPr>
            <a:endParaRPr lang="en-US" sz="2000" b="1" dirty="0">
              <a:solidFill>
                <a:schemeClr val="bg2">
                  <a:lumMod val="10000"/>
                </a:schemeClr>
              </a:solidFill>
              <a:latin typeface="Calibri" pitchFamily="34" charset="0"/>
            </a:endParaRPr>
          </a:p>
          <a:p>
            <a:pPr>
              <a:lnSpc>
                <a:spcPts val="2000"/>
              </a:lnSpc>
              <a:spcAft>
                <a:spcPts val="600"/>
              </a:spcAft>
              <a:defRPr/>
            </a:pPr>
            <a:endParaRPr lang="en-US" sz="2000" b="1" dirty="0">
              <a:solidFill>
                <a:schemeClr val="bg2">
                  <a:lumMod val="10000"/>
                </a:schemeClr>
              </a:solidFill>
              <a:latin typeface="Calibri" pitchFamily="34" charset="0"/>
            </a:endParaRPr>
          </a:p>
          <a:p>
            <a:pPr>
              <a:lnSpc>
                <a:spcPts val="2000"/>
              </a:lnSpc>
              <a:spcAft>
                <a:spcPts val="600"/>
              </a:spcAft>
              <a:defRPr/>
            </a:pPr>
            <a:endParaRPr lang="en-US" sz="2000" b="1" dirty="0">
              <a:solidFill>
                <a:schemeClr val="bg2">
                  <a:lumMod val="10000"/>
                </a:schemeClr>
              </a:solidFill>
              <a:latin typeface="Calibri" pitchFamily="34" charset="0"/>
            </a:endParaRPr>
          </a:p>
          <a:p>
            <a:pPr>
              <a:lnSpc>
                <a:spcPts val="2000"/>
              </a:lnSpc>
              <a:spcAft>
                <a:spcPts val="600"/>
              </a:spcAft>
              <a:defRPr/>
            </a:pPr>
            <a:endParaRPr lang="en-US" sz="2000" b="1" dirty="0">
              <a:solidFill>
                <a:schemeClr val="bg2">
                  <a:lumMod val="10000"/>
                </a:schemeClr>
              </a:solidFill>
              <a:latin typeface="Calibri" pitchFamily="34" charset="0"/>
            </a:endParaRPr>
          </a:p>
          <a:p>
            <a:pPr>
              <a:lnSpc>
                <a:spcPts val="2000"/>
              </a:lnSpc>
              <a:spcAft>
                <a:spcPts val="600"/>
              </a:spcAft>
              <a:defRPr/>
            </a:pPr>
            <a:endParaRPr lang="en-US" sz="2000" b="1" dirty="0">
              <a:solidFill>
                <a:schemeClr val="bg2">
                  <a:lumMod val="10000"/>
                </a:schemeClr>
              </a:solidFill>
              <a:latin typeface="Calibri" pitchFamily="34" charset="0"/>
            </a:endParaRPr>
          </a:p>
          <a:p>
            <a:pPr>
              <a:lnSpc>
                <a:spcPts val="2000"/>
              </a:lnSpc>
              <a:spcAft>
                <a:spcPts val="600"/>
              </a:spcAft>
              <a:defRPr/>
            </a:pPr>
            <a:endParaRPr lang="en-US" sz="2000" b="1" dirty="0">
              <a:solidFill>
                <a:schemeClr val="bg2">
                  <a:lumMod val="10000"/>
                </a:schemeClr>
              </a:solidFill>
              <a:latin typeface="Calibri" pitchFamily="34" charset="0"/>
            </a:endParaRPr>
          </a:p>
          <a:p>
            <a:pPr>
              <a:lnSpc>
                <a:spcPts val="2000"/>
              </a:lnSpc>
              <a:spcAft>
                <a:spcPts val="600"/>
              </a:spcAft>
              <a:defRPr/>
            </a:pPr>
            <a:endParaRPr lang="en-US" sz="2000" b="1" dirty="0">
              <a:solidFill>
                <a:schemeClr val="bg2">
                  <a:lumMod val="10000"/>
                </a:schemeClr>
              </a:solidFill>
              <a:latin typeface="Calibri" pitchFamily="34" charset="0"/>
            </a:endParaRPr>
          </a:p>
          <a:p>
            <a:pPr>
              <a:lnSpc>
                <a:spcPts val="2000"/>
              </a:lnSpc>
              <a:spcAft>
                <a:spcPts val="600"/>
              </a:spcAft>
              <a:defRPr/>
            </a:pPr>
            <a:endParaRPr lang="en-US" sz="2000" b="1" dirty="0">
              <a:solidFill>
                <a:schemeClr val="bg1"/>
              </a:solidFill>
              <a:latin typeface="Calibri" pitchFamily="34" charset="0"/>
            </a:endParaRPr>
          </a:p>
        </p:txBody>
      </p:sp>
      <p:sp>
        <p:nvSpPr>
          <p:cNvPr id="5" name="Rounded Rectangular Callout 4"/>
          <p:cNvSpPr/>
          <p:nvPr/>
        </p:nvSpPr>
        <p:spPr bwMode="auto">
          <a:xfrm>
            <a:off x="3429000" y="2971800"/>
            <a:ext cx="2895600" cy="1905000"/>
          </a:xfrm>
          <a:prstGeom prst="wedgeRoundRectCallout">
            <a:avLst>
              <a:gd name="adj1" fmla="val 19408"/>
              <a:gd name="adj2" fmla="val -91742"/>
              <a:gd name="adj3" fmla="val 16667"/>
            </a:avLst>
          </a:prstGeom>
          <a:solidFill>
            <a:srgbClr val="FF8E1D"/>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marL="171450" indent="-171450">
              <a:lnSpc>
                <a:spcPts val="2000"/>
              </a:lnSpc>
              <a:spcAft>
                <a:spcPts val="600"/>
              </a:spcAft>
              <a:buFont typeface="Arial" pitchFamily="34" charset="0"/>
              <a:buChar char="•"/>
              <a:defRPr/>
            </a:pPr>
            <a:r>
              <a:rPr lang="en-US" sz="2000" dirty="0">
                <a:solidFill>
                  <a:schemeClr val="bg2">
                    <a:lumMod val="10000"/>
                  </a:schemeClr>
                </a:solidFill>
                <a:latin typeface="Calibri" pitchFamily="34" charset="0"/>
              </a:rPr>
              <a:t>Specifies the </a:t>
            </a:r>
            <a:r>
              <a:rPr lang="en-US" sz="2000" b="1" dirty="0">
                <a:solidFill>
                  <a:schemeClr val="bg1"/>
                </a:solidFill>
                <a:latin typeface="Calibri" pitchFamily="34" charset="0"/>
              </a:rPr>
              <a:t>symbolic name</a:t>
            </a:r>
            <a:r>
              <a:rPr lang="en-US" sz="2000" b="1" dirty="0">
                <a:solidFill>
                  <a:srgbClr val="00B050"/>
                </a:solidFill>
                <a:latin typeface="Calibri" pitchFamily="34" charset="0"/>
              </a:rPr>
              <a:t> </a:t>
            </a:r>
            <a:r>
              <a:rPr lang="en-US" sz="2000" dirty="0">
                <a:solidFill>
                  <a:schemeClr val="bg2">
                    <a:lumMod val="10000"/>
                  </a:schemeClr>
                </a:solidFill>
                <a:latin typeface="Calibri" pitchFamily="34" charset="0"/>
              </a:rPr>
              <a:t>for this field</a:t>
            </a:r>
          </a:p>
          <a:p>
            <a:pPr marL="171450" indent="-171450">
              <a:lnSpc>
                <a:spcPts val="2000"/>
              </a:lnSpc>
              <a:spcAft>
                <a:spcPts val="600"/>
              </a:spcAft>
              <a:buFont typeface="Arial" pitchFamily="34" charset="0"/>
              <a:buChar char="•"/>
              <a:defRPr/>
            </a:pPr>
            <a:r>
              <a:rPr lang="en-US" sz="2000" dirty="0">
                <a:solidFill>
                  <a:schemeClr val="bg2">
                    <a:lumMod val="10000"/>
                  </a:schemeClr>
                </a:solidFill>
                <a:latin typeface="Calibri" pitchFamily="34" charset="0"/>
              </a:rPr>
              <a:t>Used to identify the input field when it is sent to the middle tier</a:t>
            </a:r>
          </a:p>
        </p:txBody>
      </p:sp>
      <p:sp>
        <p:nvSpPr>
          <p:cNvPr id="6" name="Rounded Rectangular Callout 5"/>
          <p:cNvSpPr/>
          <p:nvPr/>
        </p:nvSpPr>
        <p:spPr bwMode="auto">
          <a:xfrm>
            <a:off x="6477000" y="2971800"/>
            <a:ext cx="2362200" cy="2438400"/>
          </a:xfrm>
          <a:prstGeom prst="wedgeRoundRectCallout">
            <a:avLst>
              <a:gd name="adj1" fmla="val 8533"/>
              <a:gd name="adj2" fmla="val -82601"/>
              <a:gd name="adj3" fmla="val 16667"/>
            </a:avLst>
          </a:prstGeom>
          <a:solidFill>
            <a:srgbClr val="00B050"/>
          </a:solidFill>
          <a:ln>
            <a:headEnd type="none" w="sm" len="sm"/>
            <a:tailEnd type="none" w="sm" len="sm"/>
          </a:ln>
        </p:spPr>
        <p:style>
          <a:lnRef idx="3">
            <a:schemeClr val="lt1"/>
          </a:lnRef>
          <a:fillRef idx="1">
            <a:schemeClr val="accent3"/>
          </a:fillRef>
          <a:effectRef idx="1">
            <a:schemeClr val="accent3"/>
          </a:effectRef>
          <a:fontRef idx="minor">
            <a:schemeClr val="lt1"/>
          </a:fontRef>
        </p:style>
        <p:txBody>
          <a:bodyPr anchor="ctr"/>
          <a:lstStyle/>
          <a:p>
            <a:pPr marL="171450" indent="-171450">
              <a:lnSpc>
                <a:spcPts val="2000"/>
              </a:lnSpc>
              <a:spcAft>
                <a:spcPts val="600"/>
              </a:spcAft>
              <a:buFont typeface="Arial" pitchFamily="34" charset="0"/>
              <a:buChar char="•"/>
              <a:defRPr/>
            </a:pPr>
            <a:r>
              <a:rPr lang="en-US" sz="2000" dirty="0">
                <a:solidFill>
                  <a:schemeClr val="bg2">
                    <a:lumMod val="10000"/>
                  </a:schemeClr>
                </a:solidFill>
                <a:latin typeface="Calibri" pitchFamily="34" charset="0"/>
              </a:rPr>
              <a:t>Specifies </a:t>
            </a:r>
            <a:r>
              <a:rPr lang="en-US" sz="2000" b="1" dirty="0">
                <a:solidFill>
                  <a:schemeClr val="bg1"/>
                </a:solidFill>
                <a:latin typeface="Calibri" pitchFamily="34" charset="0"/>
              </a:rPr>
              <a:t>default value</a:t>
            </a:r>
            <a:r>
              <a:rPr lang="en-US" sz="2000" dirty="0">
                <a:solidFill>
                  <a:schemeClr val="bg2">
                    <a:lumMod val="10000"/>
                  </a:schemeClr>
                </a:solidFill>
                <a:latin typeface="Calibri" pitchFamily="34" charset="0"/>
              </a:rPr>
              <a:t> for </a:t>
            </a:r>
            <a:r>
              <a:rPr lang="en-US" sz="2000" b="1" dirty="0">
                <a:solidFill>
                  <a:schemeClr val="bg2">
                    <a:lumMod val="10000"/>
                  </a:schemeClr>
                </a:solidFill>
                <a:latin typeface="Calibri" pitchFamily="34" charset="0"/>
              </a:rPr>
              <a:t>text</a:t>
            </a:r>
            <a:r>
              <a:rPr lang="en-US" sz="2000" dirty="0">
                <a:solidFill>
                  <a:schemeClr val="bg2">
                    <a:lumMod val="10000"/>
                  </a:schemeClr>
                </a:solidFill>
                <a:latin typeface="Calibri" pitchFamily="34" charset="0"/>
              </a:rPr>
              <a:t> or </a:t>
            </a:r>
            <a:r>
              <a:rPr lang="en-US" sz="2000" b="1" dirty="0">
                <a:solidFill>
                  <a:schemeClr val="bg2">
                    <a:lumMod val="10000"/>
                  </a:schemeClr>
                </a:solidFill>
                <a:latin typeface="Calibri" pitchFamily="34" charset="0"/>
              </a:rPr>
              <a:t>password</a:t>
            </a:r>
            <a:r>
              <a:rPr lang="en-US" sz="2000" dirty="0">
                <a:solidFill>
                  <a:schemeClr val="bg2">
                    <a:lumMod val="10000"/>
                  </a:schemeClr>
                </a:solidFill>
                <a:latin typeface="Calibri" pitchFamily="34" charset="0"/>
              </a:rPr>
              <a:t> fields</a:t>
            </a:r>
          </a:p>
          <a:p>
            <a:pPr marL="171450" indent="-171450">
              <a:lnSpc>
                <a:spcPts val="2000"/>
              </a:lnSpc>
              <a:spcAft>
                <a:spcPts val="600"/>
              </a:spcAft>
              <a:buFont typeface="Arial" pitchFamily="34" charset="0"/>
              <a:buChar char="•"/>
              <a:defRPr/>
            </a:pPr>
            <a:r>
              <a:rPr lang="en-US" sz="2000" dirty="0">
                <a:solidFill>
                  <a:schemeClr val="bg2">
                    <a:lumMod val="10000"/>
                  </a:schemeClr>
                </a:solidFill>
                <a:latin typeface="Calibri" pitchFamily="34" charset="0"/>
              </a:rPr>
              <a:t>For </a:t>
            </a:r>
            <a:r>
              <a:rPr lang="en-US" sz="2000" b="1" dirty="0">
                <a:solidFill>
                  <a:schemeClr val="bg2">
                    <a:lumMod val="10000"/>
                  </a:schemeClr>
                </a:solidFill>
                <a:latin typeface="Calibri" pitchFamily="34" charset="0"/>
              </a:rPr>
              <a:t>submit</a:t>
            </a:r>
            <a:r>
              <a:rPr lang="en-US" sz="2000" dirty="0">
                <a:solidFill>
                  <a:schemeClr val="bg2">
                    <a:lumMod val="10000"/>
                  </a:schemeClr>
                </a:solidFill>
                <a:latin typeface="Calibri" pitchFamily="34" charset="0"/>
              </a:rPr>
              <a:t> or </a:t>
            </a:r>
            <a:r>
              <a:rPr lang="en-US" sz="2000" b="1" dirty="0">
                <a:solidFill>
                  <a:schemeClr val="bg2">
                    <a:lumMod val="10000"/>
                  </a:schemeClr>
                </a:solidFill>
                <a:latin typeface="Calibri" pitchFamily="34" charset="0"/>
              </a:rPr>
              <a:t>reset</a:t>
            </a:r>
            <a:r>
              <a:rPr lang="en-US" sz="2000" dirty="0">
                <a:solidFill>
                  <a:schemeClr val="bg2">
                    <a:lumMod val="10000"/>
                  </a:schemeClr>
                </a:solidFill>
                <a:latin typeface="Calibri" pitchFamily="34" charset="0"/>
              </a:rPr>
              <a:t> buttons, it determines the </a:t>
            </a:r>
            <a:r>
              <a:rPr lang="en-US" sz="2000" b="1" dirty="0">
                <a:solidFill>
                  <a:schemeClr val="bg1"/>
                </a:solidFill>
                <a:latin typeface="Calibri" pitchFamily="34" charset="0"/>
              </a:rPr>
              <a:t>label</a:t>
            </a:r>
            <a:r>
              <a:rPr lang="en-US" sz="2000" dirty="0">
                <a:solidFill>
                  <a:schemeClr val="bg2">
                    <a:lumMod val="10000"/>
                  </a:schemeClr>
                </a:solidFill>
                <a:latin typeface="Calibri" pitchFamily="34" charset="0"/>
              </a:rPr>
              <a:t> of the button</a:t>
            </a:r>
          </a:p>
        </p:txBody>
      </p:sp>
      <p:sp>
        <p:nvSpPr>
          <p:cNvPr id="2" name="TextBox 1">
            <a:extLst>
              <a:ext uri="{FF2B5EF4-FFF2-40B4-BE49-F238E27FC236}">
                <a16:creationId xmlns:a16="http://schemas.microsoft.com/office/drawing/2014/main" id="{5C6BABAB-DA6A-065F-C0A3-28382042319D}"/>
              </a:ext>
            </a:extLst>
          </p:cNvPr>
          <p:cNvSpPr txBox="1"/>
          <p:nvPr/>
        </p:nvSpPr>
        <p:spPr>
          <a:xfrm>
            <a:off x="4572000" y="5587425"/>
            <a:ext cx="2337499" cy="584775"/>
          </a:xfrm>
          <a:prstGeom prst="rect">
            <a:avLst/>
          </a:prstGeom>
          <a:noFill/>
        </p:spPr>
        <p:txBody>
          <a:bodyPr wrap="none" rtlCol="0">
            <a:spAutoFit/>
          </a:bodyPr>
          <a:lstStyle/>
          <a:p>
            <a:r>
              <a:rPr lang="en-US" sz="3200" dirty="0"/>
              <a:t>username =  </a:t>
            </a:r>
          </a:p>
        </p:txBody>
      </p:sp>
      <p:sp>
        <p:nvSpPr>
          <p:cNvPr id="3" name="TextBox 2">
            <a:extLst>
              <a:ext uri="{FF2B5EF4-FFF2-40B4-BE49-F238E27FC236}">
                <a16:creationId xmlns:a16="http://schemas.microsoft.com/office/drawing/2014/main" id="{82C9312C-2DDA-8FC3-A16A-F43C131CA83D}"/>
              </a:ext>
            </a:extLst>
          </p:cNvPr>
          <p:cNvSpPr txBox="1"/>
          <p:nvPr/>
        </p:nvSpPr>
        <p:spPr>
          <a:xfrm>
            <a:off x="6705600" y="5597257"/>
            <a:ext cx="1061124" cy="584775"/>
          </a:xfrm>
          <a:prstGeom prst="rect">
            <a:avLst/>
          </a:prstGeom>
          <a:noFill/>
        </p:spPr>
        <p:txBody>
          <a:bodyPr wrap="none" rtlCol="0">
            <a:spAutoFit/>
          </a:bodyPr>
          <a:lstStyle/>
          <a:p>
            <a:r>
              <a:rPr lang="en-US" sz="3200" dirty="0"/>
              <a:t>“Joe”</a:t>
            </a:r>
          </a:p>
        </p:txBody>
      </p:sp>
    </p:spTree>
    <p:extLst>
      <p:ext uri="{BB962C8B-B14F-4D97-AF65-F5344CB8AC3E}">
        <p14:creationId xmlns:p14="http://schemas.microsoft.com/office/powerpoint/2010/main" val="837920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nodeType="with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t>HTML:  Basic Contructs </a:t>
            </a:r>
          </a:p>
        </p:txBody>
      </p:sp>
      <p:sp>
        <p:nvSpPr>
          <p:cNvPr id="15363" name="Content Placeholder 2"/>
          <p:cNvSpPr>
            <a:spLocks noGrp="1"/>
          </p:cNvSpPr>
          <p:nvPr>
            <p:ph idx="1"/>
          </p:nvPr>
        </p:nvSpPr>
        <p:spPr>
          <a:xfrm>
            <a:off x="609600" y="1524000"/>
            <a:ext cx="8001000" cy="4800600"/>
          </a:xfrm>
        </p:spPr>
        <p:txBody>
          <a:bodyPr>
            <a:normAutofit lnSpcReduction="10000"/>
          </a:bodyPr>
          <a:lstStyle/>
          <a:p>
            <a:pPr>
              <a:buFont typeface="Wingdings" pitchFamily="2" charset="2"/>
              <a:buNone/>
            </a:pPr>
            <a:r>
              <a:rPr lang="en-US" sz="2400">
                <a:latin typeface="Calibri" pitchFamily="34" charset="0"/>
              </a:rPr>
              <a:t>&lt;html&gt;</a:t>
            </a:r>
          </a:p>
          <a:p>
            <a:pPr>
              <a:buFont typeface="Wingdings" pitchFamily="2" charset="2"/>
              <a:buNone/>
            </a:pPr>
            <a:r>
              <a:rPr lang="en-US" sz="2400">
                <a:solidFill>
                  <a:srgbClr val="FF0000"/>
                </a:solidFill>
                <a:latin typeface="Calibri" pitchFamily="34" charset="0"/>
              </a:rPr>
              <a:t>&lt;head&gt;</a:t>
            </a:r>
          </a:p>
          <a:p>
            <a:pPr>
              <a:buFont typeface="Wingdings" pitchFamily="2" charset="2"/>
              <a:buNone/>
            </a:pPr>
            <a:r>
              <a:rPr lang="en-US" sz="2400">
                <a:latin typeface="Calibri" pitchFamily="34" charset="0"/>
              </a:rPr>
              <a:t>…</a:t>
            </a:r>
          </a:p>
          <a:p>
            <a:pPr>
              <a:buFont typeface="Wingdings" pitchFamily="2" charset="2"/>
              <a:buNone/>
            </a:pPr>
            <a:r>
              <a:rPr lang="en-US" sz="2400">
                <a:solidFill>
                  <a:srgbClr val="FF0000"/>
                </a:solidFill>
                <a:latin typeface="Calibri" pitchFamily="34" charset="0"/>
              </a:rPr>
              <a:t>&lt;/head&gt;</a:t>
            </a:r>
          </a:p>
          <a:p>
            <a:pPr>
              <a:buFont typeface="Wingdings" pitchFamily="2" charset="2"/>
              <a:buNone/>
            </a:pPr>
            <a:endParaRPr lang="en-US" sz="2400">
              <a:latin typeface="Calibri" pitchFamily="34" charset="0"/>
            </a:endParaRPr>
          </a:p>
          <a:p>
            <a:pPr>
              <a:buFont typeface="Wingdings" pitchFamily="2" charset="2"/>
              <a:buNone/>
            </a:pPr>
            <a:endParaRPr lang="en-US" sz="2400">
              <a:latin typeface="Calibri" pitchFamily="34" charset="0"/>
            </a:endParaRPr>
          </a:p>
          <a:p>
            <a:pPr>
              <a:buFont typeface="Wingdings" pitchFamily="2" charset="2"/>
              <a:buNone/>
            </a:pPr>
            <a:endParaRPr lang="en-US" sz="2400">
              <a:latin typeface="Calibri" pitchFamily="34" charset="0"/>
            </a:endParaRPr>
          </a:p>
          <a:p>
            <a:pPr>
              <a:buFont typeface="Wingdings" pitchFamily="2" charset="2"/>
              <a:buNone/>
            </a:pPr>
            <a:endParaRPr lang="en-US" sz="2400">
              <a:latin typeface="Calibri" pitchFamily="34" charset="0"/>
            </a:endParaRPr>
          </a:p>
          <a:p>
            <a:pPr>
              <a:buFont typeface="Wingdings" pitchFamily="2" charset="2"/>
              <a:buNone/>
            </a:pPr>
            <a:endParaRPr lang="en-US" sz="2400">
              <a:latin typeface="Calibri" pitchFamily="34" charset="0"/>
            </a:endParaRPr>
          </a:p>
          <a:p>
            <a:pPr>
              <a:buFont typeface="Wingdings" pitchFamily="2" charset="2"/>
              <a:buNone/>
            </a:pPr>
            <a:endParaRPr lang="en-US" sz="2400">
              <a:latin typeface="Calibri" pitchFamily="34" charset="0"/>
            </a:endParaRPr>
          </a:p>
          <a:p>
            <a:pPr>
              <a:buFont typeface="Wingdings" pitchFamily="2" charset="2"/>
              <a:buNone/>
            </a:pPr>
            <a:r>
              <a:rPr lang="en-US" sz="2400">
                <a:latin typeface="Calibri" pitchFamily="34" charset="0"/>
              </a:rPr>
              <a:t>&lt;/html&gt;</a:t>
            </a:r>
          </a:p>
        </p:txBody>
      </p:sp>
      <p:sp>
        <p:nvSpPr>
          <p:cNvPr id="5" name="Rounded Rectangular Callout 4"/>
          <p:cNvSpPr/>
          <p:nvPr/>
        </p:nvSpPr>
        <p:spPr bwMode="auto">
          <a:xfrm>
            <a:off x="2819400" y="2286000"/>
            <a:ext cx="3581400" cy="1524000"/>
          </a:xfrm>
          <a:prstGeom prst="wedgeRoundRectCallout">
            <a:avLst>
              <a:gd name="adj1" fmla="val -81893"/>
              <a:gd name="adj2" fmla="val -53063"/>
              <a:gd name="adj3" fmla="val 16667"/>
            </a:avLst>
          </a:prstGeom>
          <a:solidFill>
            <a:srgbClr val="0070C0"/>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l" defTabSz="914400" rtl="0" eaLnBrk="1" fontAlgn="auto" latinLnBrk="0" hangingPunct="1">
              <a:lnSpc>
                <a:spcPts val="25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itchFamily="34" charset="0"/>
                <a:ea typeface="+mn-ea"/>
                <a:cs typeface="+mn-cs"/>
              </a:rPr>
              <a:t>The head section contains information about the page including the title, author, etc.</a:t>
            </a:r>
          </a:p>
        </p:txBody>
      </p:sp>
    </p:spTree>
    <p:extLst>
      <p:ext uri="{BB962C8B-B14F-4D97-AF65-F5344CB8AC3E}">
        <p14:creationId xmlns:p14="http://schemas.microsoft.com/office/powerpoint/2010/main" val="334933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dirty="0"/>
              <a:t>INPUT -  General Format</a:t>
            </a:r>
          </a:p>
        </p:txBody>
      </p:sp>
      <p:sp>
        <p:nvSpPr>
          <p:cNvPr id="67587" name="Content Placeholder 2"/>
          <p:cNvSpPr>
            <a:spLocks noGrp="1"/>
          </p:cNvSpPr>
          <p:nvPr>
            <p:ph idx="1"/>
          </p:nvPr>
        </p:nvSpPr>
        <p:spPr>
          <a:xfrm>
            <a:off x="609600" y="1752600"/>
            <a:ext cx="8001000" cy="457200"/>
          </a:xfrm>
        </p:spPr>
        <p:txBody>
          <a:bodyPr>
            <a:normAutofit lnSpcReduction="10000"/>
          </a:bodyPr>
          <a:lstStyle/>
          <a:p>
            <a:pPr>
              <a:buFont typeface="Wingdings" pitchFamily="2" charset="2"/>
              <a:buNone/>
            </a:pPr>
            <a:r>
              <a:rPr lang="en-US" sz="2600">
                <a:latin typeface="Calibri" pitchFamily="34" charset="0"/>
              </a:rPr>
              <a:t>&lt;INPUT  TYPE=“text”  NAME=“username”  VALUE=“Joe”&gt;</a:t>
            </a:r>
          </a:p>
        </p:txBody>
      </p:sp>
      <p:grpSp>
        <p:nvGrpSpPr>
          <p:cNvPr id="65" name="Group 64">
            <a:extLst>
              <a:ext uri="{FF2B5EF4-FFF2-40B4-BE49-F238E27FC236}">
                <a16:creationId xmlns:a16="http://schemas.microsoft.com/office/drawing/2014/main" id="{4C2A501F-1842-46E4-9E17-9D10B27E4C54}"/>
              </a:ext>
            </a:extLst>
          </p:cNvPr>
          <p:cNvGrpSpPr/>
          <p:nvPr/>
        </p:nvGrpSpPr>
        <p:grpSpPr>
          <a:xfrm>
            <a:off x="3962400" y="2743200"/>
            <a:ext cx="4038599" cy="1371600"/>
            <a:chOff x="3886200" y="3657600"/>
            <a:chExt cx="4038599" cy="1371600"/>
          </a:xfrm>
        </p:grpSpPr>
        <p:sp>
          <p:nvSpPr>
            <p:cNvPr id="28" name="TextBox 27">
              <a:extLst>
                <a:ext uri="{FF2B5EF4-FFF2-40B4-BE49-F238E27FC236}">
                  <a16:creationId xmlns:a16="http://schemas.microsoft.com/office/drawing/2014/main" id="{CF1E678A-FD24-43F2-AE1A-B685D4210293}"/>
                </a:ext>
              </a:extLst>
            </p:cNvPr>
            <p:cNvSpPr txBox="1"/>
            <p:nvPr/>
          </p:nvSpPr>
          <p:spPr>
            <a:xfrm>
              <a:off x="3886200" y="3657600"/>
              <a:ext cx="1133515" cy="800219"/>
            </a:xfrm>
            <a:prstGeom prst="rect">
              <a:avLst/>
            </a:prstGeom>
            <a:noFill/>
          </p:spPr>
          <p:txBody>
            <a:bodyPr wrap="none" rtlCol="0">
              <a:spAutoFit/>
            </a:bodyPr>
            <a:lstStyle/>
            <a:p>
              <a:pPr>
                <a:spcAft>
                  <a:spcPts val="1200"/>
                </a:spcAft>
              </a:pPr>
              <a:r>
                <a:rPr lang="en-US" dirty="0"/>
                <a:t>Login:</a:t>
              </a:r>
            </a:p>
            <a:p>
              <a:r>
                <a:rPr lang="en-US" dirty="0"/>
                <a:t>Password:</a:t>
              </a:r>
            </a:p>
          </p:txBody>
        </p:sp>
        <p:sp>
          <p:nvSpPr>
            <p:cNvPr id="29" name="Rectangle 28">
              <a:extLst>
                <a:ext uri="{FF2B5EF4-FFF2-40B4-BE49-F238E27FC236}">
                  <a16:creationId xmlns:a16="http://schemas.microsoft.com/office/drawing/2014/main" id="{2FDD5D3F-35EC-455A-A1AD-123CC8A38CB8}"/>
                </a:ext>
              </a:extLst>
            </p:cNvPr>
            <p:cNvSpPr/>
            <p:nvPr/>
          </p:nvSpPr>
          <p:spPr>
            <a:xfrm>
              <a:off x="5019714" y="3657600"/>
              <a:ext cx="2905085" cy="304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rPr>
                <a:t>LoginName</a:t>
              </a:r>
              <a:endParaRPr lang="en-US" dirty="0">
                <a:solidFill>
                  <a:schemeClr val="tx1"/>
                </a:solidFill>
              </a:endParaRPr>
            </a:p>
          </p:txBody>
        </p:sp>
        <p:sp>
          <p:nvSpPr>
            <p:cNvPr id="89" name="Rectangle 88">
              <a:extLst>
                <a:ext uri="{FF2B5EF4-FFF2-40B4-BE49-F238E27FC236}">
                  <a16:creationId xmlns:a16="http://schemas.microsoft.com/office/drawing/2014/main" id="{8A0AAFF1-0C72-46BB-8BD4-8918FF3DFEBE}"/>
                </a:ext>
              </a:extLst>
            </p:cNvPr>
            <p:cNvSpPr/>
            <p:nvPr/>
          </p:nvSpPr>
          <p:spPr>
            <a:xfrm>
              <a:off x="5019714" y="4118900"/>
              <a:ext cx="2905085" cy="304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t>
              </a:r>
            </a:p>
          </p:txBody>
        </p:sp>
        <p:sp>
          <p:nvSpPr>
            <p:cNvPr id="30" name="Rectangle 29">
              <a:extLst>
                <a:ext uri="{FF2B5EF4-FFF2-40B4-BE49-F238E27FC236}">
                  <a16:creationId xmlns:a16="http://schemas.microsoft.com/office/drawing/2014/main" id="{3AC978EF-2A1A-4192-87BD-C13B295048C4}"/>
                </a:ext>
              </a:extLst>
            </p:cNvPr>
            <p:cNvSpPr/>
            <p:nvPr/>
          </p:nvSpPr>
          <p:spPr>
            <a:xfrm>
              <a:off x="5105400" y="4724400"/>
              <a:ext cx="914400" cy="3048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Reset</a:t>
              </a:r>
            </a:p>
          </p:txBody>
        </p:sp>
        <p:sp>
          <p:nvSpPr>
            <p:cNvPr id="64" name="Rectangle 63">
              <a:extLst>
                <a:ext uri="{FF2B5EF4-FFF2-40B4-BE49-F238E27FC236}">
                  <a16:creationId xmlns:a16="http://schemas.microsoft.com/office/drawing/2014/main" id="{557A378C-23E1-4474-A5E8-BDBFA5D62871}"/>
                </a:ext>
              </a:extLst>
            </p:cNvPr>
            <p:cNvSpPr/>
            <p:nvPr/>
          </p:nvSpPr>
          <p:spPr>
            <a:xfrm>
              <a:off x="6248400" y="4724400"/>
              <a:ext cx="914400" cy="304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Submit</a:t>
              </a:r>
            </a:p>
          </p:txBody>
        </p:sp>
      </p:grpSp>
      <p:sp>
        <p:nvSpPr>
          <p:cNvPr id="11" name="Rounded Rectangular Callout 3">
            <a:extLst>
              <a:ext uri="{FF2B5EF4-FFF2-40B4-BE49-F238E27FC236}">
                <a16:creationId xmlns:a16="http://schemas.microsoft.com/office/drawing/2014/main" id="{5A3D4FEE-506E-4F7A-A253-8EB3F2F2A71B}"/>
              </a:ext>
            </a:extLst>
          </p:cNvPr>
          <p:cNvSpPr/>
          <p:nvPr/>
        </p:nvSpPr>
        <p:spPr bwMode="auto">
          <a:xfrm>
            <a:off x="381000" y="2667000"/>
            <a:ext cx="2895600" cy="3657600"/>
          </a:xfrm>
          <a:prstGeom prst="wedgeRoundRectCallout">
            <a:avLst>
              <a:gd name="adj1" fmla="val 34211"/>
              <a:gd name="adj2" fmla="val -65567"/>
              <a:gd name="adj3" fmla="val 16667"/>
            </a:avLst>
          </a:prstGeom>
          <a:solidFill>
            <a:schemeClr val="accent5"/>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nSpc>
                <a:spcPts val="2000"/>
              </a:lnSpc>
              <a:spcAft>
                <a:spcPts val="600"/>
              </a:spcAft>
              <a:defRPr/>
            </a:pPr>
            <a:r>
              <a:rPr lang="en-US" sz="2000" b="1" dirty="0">
                <a:solidFill>
                  <a:schemeClr val="bg1"/>
                </a:solidFill>
                <a:latin typeface="Calibri" pitchFamily="34" charset="0"/>
              </a:rPr>
              <a:t>text</a:t>
            </a:r>
            <a:r>
              <a:rPr lang="en-US" sz="2000" dirty="0">
                <a:solidFill>
                  <a:schemeClr val="bg2">
                    <a:lumMod val="10000"/>
                  </a:schemeClr>
                </a:solidFill>
                <a:latin typeface="Calibri" pitchFamily="34" charset="0"/>
              </a:rPr>
              <a:t>:  a </a:t>
            </a:r>
            <a:r>
              <a:rPr lang="en-US" sz="2000" b="1" dirty="0">
                <a:solidFill>
                  <a:schemeClr val="bg2">
                    <a:lumMod val="10000"/>
                  </a:schemeClr>
                </a:solidFill>
                <a:latin typeface="Calibri" pitchFamily="34" charset="0"/>
              </a:rPr>
              <a:t>text</a:t>
            </a:r>
            <a:r>
              <a:rPr lang="en-US" sz="2000" dirty="0">
                <a:solidFill>
                  <a:schemeClr val="bg2">
                    <a:lumMod val="10000"/>
                  </a:schemeClr>
                </a:solidFill>
                <a:latin typeface="Calibri" pitchFamily="34" charset="0"/>
              </a:rPr>
              <a:t> input field</a:t>
            </a:r>
          </a:p>
          <a:p>
            <a:pPr>
              <a:lnSpc>
                <a:spcPts val="2000"/>
              </a:lnSpc>
              <a:spcAft>
                <a:spcPts val="600"/>
              </a:spcAft>
              <a:defRPr/>
            </a:pPr>
            <a:r>
              <a:rPr lang="en-US" sz="2000" b="1" dirty="0">
                <a:solidFill>
                  <a:schemeClr val="bg1"/>
                </a:solidFill>
                <a:latin typeface="Calibri" pitchFamily="34" charset="0"/>
              </a:rPr>
              <a:t>password</a:t>
            </a:r>
            <a:r>
              <a:rPr lang="en-US" sz="2000" dirty="0">
                <a:solidFill>
                  <a:schemeClr val="bg2">
                    <a:lumMod val="10000"/>
                  </a:schemeClr>
                </a:solidFill>
                <a:latin typeface="Calibri" pitchFamily="34" charset="0"/>
              </a:rPr>
              <a:t>:  a </a:t>
            </a:r>
            <a:r>
              <a:rPr lang="en-US" sz="2000" b="1" dirty="0">
                <a:solidFill>
                  <a:schemeClr val="bg2">
                    <a:lumMod val="10000"/>
                  </a:schemeClr>
                </a:solidFill>
                <a:latin typeface="Calibri" pitchFamily="34" charset="0"/>
              </a:rPr>
              <a:t>text</a:t>
            </a:r>
            <a:r>
              <a:rPr lang="en-US" sz="2000" dirty="0">
                <a:solidFill>
                  <a:schemeClr val="bg2">
                    <a:lumMod val="10000"/>
                  </a:schemeClr>
                </a:solidFill>
                <a:latin typeface="Calibri" pitchFamily="34" charset="0"/>
              </a:rPr>
              <a:t> field where the entered characters are displayed as stars</a:t>
            </a:r>
            <a:endParaRPr lang="en-US" sz="2000" b="1" dirty="0">
              <a:solidFill>
                <a:schemeClr val="bg1"/>
              </a:solidFill>
              <a:latin typeface="Calibri" pitchFamily="34" charset="0"/>
            </a:endParaRPr>
          </a:p>
          <a:p>
            <a:pPr>
              <a:lnSpc>
                <a:spcPts val="2000"/>
              </a:lnSpc>
              <a:spcAft>
                <a:spcPts val="600"/>
              </a:spcAft>
              <a:defRPr/>
            </a:pPr>
            <a:r>
              <a:rPr lang="en-US" sz="2000" b="1" dirty="0">
                <a:solidFill>
                  <a:schemeClr val="bg1"/>
                </a:solidFill>
                <a:latin typeface="Calibri" pitchFamily="34" charset="0"/>
              </a:rPr>
              <a:t>reset</a:t>
            </a:r>
            <a:r>
              <a:rPr lang="en-US" sz="2000" dirty="0">
                <a:solidFill>
                  <a:schemeClr val="bg2">
                    <a:lumMod val="10000"/>
                  </a:schemeClr>
                </a:solidFill>
                <a:latin typeface="Calibri" pitchFamily="34" charset="0"/>
              </a:rPr>
              <a:t>:  a </a:t>
            </a:r>
            <a:r>
              <a:rPr lang="en-US" sz="2000" b="1" dirty="0">
                <a:solidFill>
                  <a:schemeClr val="bg2">
                    <a:lumMod val="10000"/>
                  </a:schemeClr>
                </a:solidFill>
                <a:latin typeface="Calibri" pitchFamily="34" charset="0"/>
              </a:rPr>
              <a:t>button</a:t>
            </a:r>
            <a:r>
              <a:rPr lang="en-US" sz="2000" dirty="0">
                <a:solidFill>
                  <a:schemeClr val="bg2">
                    <a:lumMod val="10000"/>
                  </a:schemeClr>
                </a:solidFill>
                <a:latin typeface="Calibri" pitchFamily="34" charset="0"/>
              </a:rPr>
              <a:t> that resets all input fields</a:t>
            </a:r>
          </a:p>
          <a:p>
            <a:pPr>
              <a:lnSpc>
                <a:spcPts val="2000"/>
              </a:lnSpc>
              <a:spcAft>
                <a:spcPts val="600"/>
              </a:spcAft>
              <a:defRPr/>
            </a:pPr>
            <a:r>
              <a:rPr lang="en-US" sz="2000" b="1" dirty="0">
                <a:solidFill>
                  <a:schemeClr val="bg1"/>
                </a:solidFill>
                <a:latin typeface="Calibri" pitchFamily="34" charset="0"/>
              </a:rPr>
              <a:t>submit</a:t>
            </a:r>
            <a:r>
              <a:rPr lang="en-US" sz="2000" dirty="0">
                <a:solidFill>
                  <a:schemeClr val="bg2">
                    <a:lumMod val="10000"/>
                  </a:schemeClr>
                </a:solidFill>
                <a:latin typeface="Calibri" pitchFamily="34" charset="0"/>
              </a:rPr>
              <a:t>:  a </a:t>
            </a:r>
            <a:r>
              <a:rPr lang="en-US" sz="2000" b="1" dirty="0">
                <a:solidFill>
                  <a:schemeClr val="bg2">
                    <a:lumMod val="10000"/>
                  </a:schemeClr>
                </a:solidFill>
                <a:latin typeface="Calibri" pitchFamily="34" charset="0"/>
              </a:rPr>
              <a:t>button</a:t>
            </a:r>
            <a:r>
              <a:rPr lang="en-US" sz="2000" dirty="0">
                <a:solidFill>
                  <a:schemeClr val="bg2">
                    <a:lumMod val="10000"/>
                  </a:schemeClr>
                </a:solidFill>
                <a:latin typeface="Calibri" pitchFamily="34" charset="0"/>
              </a:rPr>
              <a:t> that sends the values in the form to the server</a:t>
            </a:r>
          </a:p>
          <a:p>
            <a:pPr>
              <a:lnSpc>
                <a:spcPts val="2000"/>
              </a:lnSpc>
              <a:defRPr/>
            </a:pPr>
            <a:r>
              <a:rPr lang="en-US" sz="2000" b="1" dirty="0">
                <a:solidFill>
                  <a:schemeClr val="bg1"/>
                </a:solidFill>
                <a:latin typeface="Calibri" pitchFamily="34" charset="0"/>
              </a:rPr>
              <a:t>number</a:t>
            </a:r>
            <a:r>
              <a:rPr lang="en-US" sz="2000" dirty="0">
                <a:solidFill>
                  <a:schemeClr val="bg2">
                    <a:lumMod val="10000"/>
                  </a:schemeClr>
                </a:solidFill>
                <a:latin typeface="Calibri" pitchFamily="34" charset="0"/>
              </a:rPr>
              <a:t>:  a number input field </a:t>
            </a:r>
          </a:p>
        </p:txBody>
      </p:sp>
      <p:grpSp>
        <p:nvGrpSpPr>
          <p:cNvPr id="5" name="Group 4">
            <a:extLst>
              <a:ext uri="{FF2B5EF4-FFF2-40B4-BE49-F238E27FC236}">
                <a16:creationId xmlns:a16="http://schemas.microsoft.com/office/drawing/2014/main" id="{0F44CE90-4DDA-48AB-926B-564A9F6796D7}"/>
              </a:ext>
            </a:extLst>
          </p:cNvPr>
          <p:cNvGrpSpPr/>
          <p:nvPr/>
        </p:nvGrpSpPr>
        <p:grpSpPr>
          <a:xfrm>
            <a:off x="3810000" y="4380896"/>
            <a:ext cx="4952999" cy="1858651"/>
            <a:chOff x="3810000" y="4380896"/>
            <a:chExt cx="4952999" cy="1858651"/>
          </a:xfrm>
        </p:grpSpPr>
        <p:sp>
          <p:nvSpPr>
            <p:cNvPr id="2" name="Rectangle 1">
              <a:extLst>
                <a:ext uri="{FF2B5EF4-FFF2-40B4-BE49-F238E27FC236}">
                  <a16:creationId xmlns:a16="http://schemas.microsoft.com/office/drawing/2014/main" id="{40CD5E2E-5D1B-4178-9674-22B0E0B85973}"/>
                </a:ext>
              </a:extLst>
            </p:cNvPr>
            <p:cNvSpPr/>
            <p:nvPr/>
          </p:nvSpPr>
          <p:spPr>
            <a:xfrm>
              <a:off x="3810000" y="5223884"/>
              <a:ext cx="4800600" cy="1015663"/>
            </a:xfrm>
            <a:prstGeom prst="rect">
              <a:avLst/>
            </a:prstGeom>
          </p:spPr>
          <p:txBody>
            <a:bodyPr wrap="square">
              <a:spAutoFit/>
            </a:bodyPr>
            <a:lstStyle/>
            <a:p>
              <a:r>
                <a:rPr lang="en-US" sz="2000" b="1" dirty="0">
                  <a:latin typeface="Courier New" panose="02070309020205020404" pitchFamily="49" charset="0"/>
                </a:rPr>
                <a:t>&lt;input</a:t>
              </a:r>
              <a:r>
                <a:rPr lang="en-US" sz="2000" dirty="0">
                  <a:latin typeface="Courier New" panose="02070309020205020404" pitchFamily="49" charset="0"/>
                </a:rPr>
                <a:t> type="number" name=“number” step="0.01" min="0" max="10"</a:t>
              </a:r>
              <a:r>
                <a:rPr lang="en-US" sz="2000" b="1" dirty="0">
                  <a:latin typeface="Courier New" panose="02070309020205020404" pitchFamily="49" charset="0"/>
                </a:rPr>
                <a:t>&gt;</a:t>
              </a:r>
              <a:endParaRPr lang="en-US" sz="2000" dirty="0"/>
            </a:p>
          </p:txBody>
        </p:sp>
        <p:sp>
          <p:nvSpPr>
            <p:cNvPr id="3" name="Speech Bubble: Rectangle with Corners Rounded 2">
              <a:extLst>
                <a:ext uri="{FF2B5EF4-FFF2-40B4-BE49-F238E27FC236}">
                  <a16:creationId xmlns:a16="http://schemas.microsoft.com/office/drawing/2014/main" id="{0FF21EC5-7026-4F45-AFC7-D56972F68E48}"/>
                </a:ext>
              </a:extLst>
            </p:cNvPr>
            <p:cNvSpPr/>
            <p:nvPr/>
          </p:nvSpPr>
          <p:spPr>
            <a:xfrm>
              <a:off x="7238999" y="4380896"/>
              <a:ext cx="1524000" cy="944562"/>
            </a:xfrm>
            <a:prstGeom prst="wedgeRoundRectCallout">
              <a:avLst>
                <a:gd name="adj1" fmla="val -38407"/>
                <a:gd name="adj2" fmla="val 78237"/>
                <a:gd name="adj3" fmla="val 16667"/>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Two decimal places.</a:t>
              </a:r>
            </a:p>
            <a:p>
              <a:r>
                <a:rPr lang="en-US" dirty="0"/>
                <a:t>Default is “1”</a:t>
              </a:r>
            </a:p>
          </p:txBody>
        </p:sp>
      </p:grpSp>
      <p:sp>
        <p:nvSpPr>
          <p:cNvPr id="6" name="Arrow: Right 5">
            <a:extLst>
              <a:ext uri="{FF2B5EF4-FFF2-40B4-BE49-F238E27FC236}">
                <a16:creationId xmlns:a16="http://schemas.microsoft.com/office/drawing/2014/main" id="{19C8D6E7-15B5-BB84-FC9E-CA3CE857C359}"/>
              </a:ext>
            </a:extLst>
          </p:cNvPr>
          <p:cNvSpPr/>
          <p:nvPr/>
        </p:nvSpPr>
        <p:spPr>
          <a:xfrm>
            <a:off x="2831592" y="5731715"/>
            <a:ext cx="978408" cy="211885"/>
          </a:xfrm>
          <a:prstGeom prst="rightArrow">
            <a:avLst/>
          </a:prstGeom>
          <a:solidFill>
            <a:srgbClr val="FF8E1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0819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dissolve">
                                      <p:cBhvr>
                                        <p:cTn id="7" dur="500"/>
                                        <p:tgtEl>
                                          <p:spTgt spid="6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wipe(left)">
                                      <p:cBhvr>
                                        <p:cTn id="14" dur="500"/>
                                        <p:tgtEl>
                                          <p:spTgt spid="11">
                                            <p:txEl>
                                              <p:pRg st="2" end="2"/>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wipe(left)">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wipe(left)">
                                      <p:cBhvr>
                                        <p:cTn id="22" dur="500"/>
                                        <p:tgtEl>
                                          <p:spTgt spid="11">
                                            <p:txEl>
                                              <p:pRg st="4" end="4"/>
                                            </p:txEl>
                                          </p:spTgt>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p:stCondLst>
                              <p:cond delay="1000"/>
                            </p:stCondLst>
                            <p:childTnLst>
                              <p:par>
                                <p:cTn id="28" presetID="9"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dissolv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274638"/>
            <a:ext cx="4724400" cy="1143000"/>
          </a:xfrm>
        </p:spPr>
        <p:txBody>
          <a:bodyPr/>
          <a:lstStyle/>
          <a:p>
            <a:r>
              <a:rPr lang="en-US" dirty="0"/>
              <a:t>INPUT -  &lt;label&gt; tag</a:t>
            </a:r>
          </a:p>
        </p:txBody>
      </p:sp>
      <p:sp>
        <p:nvSpPr>
          <p:cNvPr id="2" name="Rectangle 1">
            <a:extLst>
              <a:ext uri="{FF2B5EF4-FFF2-40B4-BE49-F238E27FC236}">
                <a16:creationId xmlns:a16="http://schemas.microsoft.com/office/drawing/2014/main" id="{A9D8D867-2C42-4D8B-A21C-D3DA77F12047}"/>
              </a:ext>
            </a:extLst>
          </p:cNvPr>
          <p:cNvSpPr/>
          <p:nvPr/>
        </p:nvSpPr>
        <p:spPr>
          <a:xfrm>
            <a:off x="457200" y="1528057"/>
            <a:ext cx="8116957" cy="2150589"/>
          </a:xfrm>
          <a:prstGeom prst="rect">
            <a:avLst/>
          </a:prstGeom>
        </p:spPr>
        <p:txBody>
          <a:bodyPr wrap="square">
            <a:spAutoFit/>
          </a:bodyPr>
          <a:lstStyle/>
          <a:p>
            <a:pPr>
              <a:lnSpc>
                <a:spcPts val="2700"/>
              </a:lnSpc>
            </a:pPr>
            <a:r>
              <a:rPr lang="en-US" sz="2000" dirty="0">
                <a:solidFill>
                  <a:srgbClr val="0000CD"/>
                </a:solidFill>
                <a:latin typeface="Consolas" panose="020B0609020204030204" pitchFamily="49" charset="0"/>
              </a:rPr>
              <a:t>&lt;</a:t>
            </a:r>
            <a:r>
              <a:rPr lang="en-US" sz="2000" dirty="0">
                <a:solidFill>
                  <a:srgbClr val="A52A2A"/>
                </a:solidFill>
                <a:latin typeface="Consolas" panose="020B0609020204030204" pitchFamily="49" charset="0"/>
              </a:rPr>
              <a:t>form</a:t>
            </a:r>
            <a:r>
              <a:rPr lang="en-US" sz="2000" dirty="0">
                <a:solidFill>
                  <a:srgbClr val="FF0000"/>
                </a:solidFill>
                <a:latin typeface="Consolas" panose="020B0609020204030204" pitchFamily="49" charset="0"/>
              </a:rPr>
              <a:t> action</a:t>
            </a:r>
            <a:r>
              <a:rPr lang="en-US" sz="2000" dirty="0">
                <a:solidFill>
                  <a:srgbClr val="0000CD"/>
                </a:solidFill>
                <a:latin typeface="Consolas" panose="020B0609020204030204" pitchFamily="49" charset="0"/>
              </a:rPr>
              <a:t>="/</a:t>
            </a:r>
            <a:r>
              <a:rPr lang="en-US" sz="2000" dirty="0" err="1">
                <a:solidFill>
                  <a:srgbClr val="0000CD"/>
                </a:solidFill>
                <a:latin typeface="Consolas" panose="020B0609020204030204" pitchFamily="49" charset="0"/>
              </a:rPr>
              <a:t>action_page.php</a:t>
            </a:r>
            <a:r>
              <a:rPr lang="en-US" sz="2000" dirty="0">
                <a:solidFill>
                  <a:srgbClr val="0000CD"/>
                </a:solidFill>
                <a:latin typeface="Consolas" panose="020B0609020204030204" pitchFamily="49" charset="0"/>
              </a:rPr>
              <a:t>"&gt;</a:t>
            </a:r>
            <a:br>
              <a:rPr lang="en-US" sz="2000" dirty="0"/>
            </a:br>
            <a:r>
              <a:rPr lang="en-US" sz="2000" dirty="0">
                <a:solidFill>
                  <a:srgbClr val="000000"/>
                </a:solidFill>
                <a:latin typeface="Consolas" panose="020B0609020204030204" pitchFamily="49" charset="0"/>
              </a:rPr>
              <a:t>  </a:t>
            </a:r>
          </a:p>
          <a:p>
            <a:pPr>
              <a:lnSpc>
                <a:spcPts val="2700"/>
              </a:lnSpc>
            </a:pPr>
            <a:r>
              <a:rPr lang="en-US" sz="2000" dirty="0"/>
              <a:t>     Favorite Book:</a:t>
            </a:r>
            <a:br>
              <a:rPr lang="en-US" sz="2000" dirty="0"/>
            </a:br>
            <a:r>
              <a:rPr lang="en-US" sz="2000" dirty="0">
                <a:solidFill>
                  <a:srgbClr val="000000"/>
                </a:solidFill>
                <a:latin typeface="Consolas" panose="020B0609020204030204" pitchFamily="49" charset="0"/>
              </a:rPr>
              <a:t>    </a:t>
            </a:r>
            <a:r>
              <a:rPr lang="en-US" sz="2000" dirty="0">
                <a:solidFill>
                  <a:srgbClr val="0000CD"/>
                </a:solidFill>
                <a:latin typeface="Consolas" panose="020B0609020204030204" pitchFamily="49" charset="0"/>
              </a:rPr>
              <a:t>&lt;</a:t>
            </a:r>
            <a:r>
              <a:rPr lang="en-US" sz="2000" dirty="0">
                <a:solidFill>
                  <a:srgbClr val="A52A2A"/>
                </a:solidFill>
                <a:latin typeface="Consolas" panose="020B0609020204030204" pitchFamily="49" charset="0"/>
              </a:rPr>
              <a:t>input</a:t>
            </a:r>
            <a:r>
              <a:rPr lang="en-US" sz="2000" dirty="0">
                <a:solidFill>
                  <a:srgbClr val="FF0000"/>
                </a:solidFill>
                <a:latin typeface="Consolas" panose="020B0609020204030204" pitchFamily="49" charset="0"/>
              </a:rPr>
              <a:t> type</a:t>
            </a:r>
            <a:r>
              <a:rPr lang="en-US" sz="2000" dirty="0">
                <a:solidFill>
                  <a:srgbClr val="0000CD"/>
                </a:solidFill>
                <a:latin typeface="Consolas" panose="020B0609020204030204" pitchFamily="49" charset="0"/>
              </a:rPr>
              <a:t>=“text”</a:t>
            </a:r>
            <a:r>
              <a:rPr lang="en-US" sz="2000" dirty="0">
                <a:solidFill>
                  <a:srgbClr val="FF0000"/>
                </a:solidFill>
                <a:latin typeface="Consolas" panose="020B0609020204030204" pitchFamily="49" charset="0"/>
              </a:rPr>
              <a:t> name</a:t>
            </a:r>
            <a:r>
              <a:rPr lang="en-US" sz="2000" dirty="0">
                <a:solidFill>
                  <a:srgbClr val="0000CD"/>
                </a:solidFill>
                <a:latin typeface="Consolas" panose="020B0609020204030204" pitchFamily="49" charset="0"/>
              </a:rPr>
              <a:t>=“Book”&gt;&lt;</a:t>
            </a:r>
            <a:r>
              <a:rPr lang="en-US" sz="2000" dirty="0" err="1">
                <a:solidFill>
                  <a:srgbClr val="A52A2A"/>
                </a:solidFill>
                <a:latin typeface="Consolas" panose="020B0609020204030204" pitchFamily="49" charset="0"/>
              </a:rPr>
              <a:t>br</a:t>
            </a:r>
            <a:r>
              <a:rPr lang="en-US" sz="2000" dirty="0">
                <a:solidFill>
                  <a:srgbClr val="0000CD"/>
                </a:solidFill>
                <a:latin typeface="Consolas" panose="020B0609020204030204" pitchFamily="49" charset="0"/>
              </a:rPr>
              <a:t>&gt;</a:t>
            </a:r>
            <a:br>
              <a:rPr lang="en-US" sz="2000" dirty="0"/>
            </a:br>
            <a:r>
              <a:rPr lang="en-US" sz="2000" dirty="0">
                <a:solidFill>
                  <a:srgbClr val="000000"/>
                </a:solidFill>
                <a:latin typeface="Consolas" panose="020B0609020204030204" pitchFamily="49" charset="0"/>
              </a:rPr>
              <a:t>    </a:t>
            </a:r>
            <a:r>
              <a:rPr lang="en-US" sz="2000" dirty="0">
                <a:solidFill>
                  <a:srgbClr val="0000CD"/>
                </a:solidFill>
                <a:latin typeface="Consolas" panose="020B0609020204030204" pitchFamily="49" charset="0"/>
              </a:rPr>
              <a:t>&lt;</a:t>
            </a:r>
            <a:r>
              <a:rPr lang="en-US" sz="2000" dirty="0">
                <a:solidFill>
                  <a:srgbClr val="A52A2A"/>
                </a:solidFill>
                <a:latin typeface="Consolas" panose="020B0609020204030204" pitchFamily="49" charset="0"/>
              </a:rPr>
              <a:t>input</a:t>
            </a:r>
            <a:r>
              <a:rPr lang="en-US" sz="2000" dirty="0">
                <a:solidFill>
                  <a:srgbClr val="FF0000"/>
                </a:solidFill>
                <a:latin typeface="Consolas" panose="020B0609020204030204" pitchFamily="49" charset="0"/>
              </a:rPr>
              <a:t> type</a:t>
            </a:r>
            <a:r>
              <a:rPr lang="en-US" sz="2000" dirty="0">
                <a:solidFill>
                  <a:srgbClr val="0000CD"/>
                </a:solidFill>
                <a:latin typeface="Consolas" panose="020B0609020204030204" pitchFamily="49" charset="0"/>
              </a:rPr>
              <a:t>="submit"</a:t>
            </a:r>
            <a:r>
              <a:rPr lang="en-US" sz="2000" dirty="0">
                <a:solidFill>
                  <a:srgbClr val="FF0000"/>
                </a:solidFill>
                <a:latin typeface="Consolas" panose="020B0609020204030204" pitchFamily="49" charset="0"/>
              </a:rPr>
              <a:t> value</a:t>
            </a:r>
            <a:r>
              <a:rPr lang="en-US" sz="2000" dirty="0">
                <a:solidFill>
                  <a:srgbClr val="0000CD"/>
                </a:solidFill>
                <a:latin typeface="Consolas" panose="020B0609020204030204" pitchFamily="49" charset="0"/>
              </a:rPr>
              <a:t>="Submit Title"&gt;</a:t>
            </a:r>
            <a:br>
              <a:rPr lang="en-US" sz="2000" dirty="0"/>
            </a:br>
            <a:r>
              <a:rPr lang="en-US" sz="2000" dirty="0">
                <a:solidFill>
                  <a:srgbClr val="0000CD"/>
                </a:solidFill>
                <a:latin typeface="Consolas" panose="020B0609020204030204" pitchFamily="49" charset="0"/>
              </a:rPr>
              <a:t>&lt;</a:t>
            </a:r>
            <a:r>
              <a:rPr lang="en-US" sz="2000" dirty="0">
                <a:solidFill>
                  <a:srgbClr val="A52A2A"/>
                </a:solidFill>
                <a:latin typeface="Consolas" panose="020B0609020204030204" pitchFamily="49" charset="0"/>
              </a:rPr>
              <a:t>/form</a:t>
            </a:r>
            <a:r>
              <a:rPr lang="en-US" sz="2000" dirty="0">
                <a:solidFill>
                  <a:srgbClr val="0000CD"/>
                </a:solidFill>
                <a:latin typeface="Consolas" panose="020B0609020204030204" pitchFamily="49" charset="0"/>
              </a:rPr>
              <a:t>&gt;</a:t>
            </a:r>
            <a:endParaRPr lang="en-US" sz="2000" dirty="0"/>
          </a:p>
        </p:txBody>
      </p:sp>
      <p:grpSp>
        <p:nvGrpSpPr>
          <p:cNvPr id="11" name="Group 10">
            <a:extLst>
              <a:ext uri="{FF2B5EF4-FFF2-40B4-BE49-F238E27FC236}">
                <a16:creationId xmlns:a16="http://schemas.microsoft.com/office/drawing/2014/main" id="{E11732CF-F8EA-4CCE-A48F-BAAD15D19EFD}"/>
              </a:ext>
            </a:extLst>
          </p:cNvPr>
          <p:cNvGrpSpPr/>
          <p:nvPr/>
        </p:nvGrpSpPr>
        <p:grpSpPr>
          <a:xfrm>
            <a:off x="2819400" y="3657600"/>
            <a:ext cx="5350984" cy="935639"/>
            <a:chOff x="2819400" y="3341670"/>
            <a:chExt cx="5350984" cy="935639"/>
          </a:xfrm>
        </p:grpSpPr>
        <p:grpSp>
          <p:nvGrpSpPr>
            <p:cNvPr id="10" name="Group 9">
              <a:extLst>
                <a:ext uri="{FF2B5EF4-FFF2-40B4-BE49-F238E27FC236}">
                  <a16:creationId xmlns:a16="http://schemas.microsoft.com/office/drawing/2014/main" id="{38D9217B-A848-45EE-B222-84E67118B646}"/>
                </a:ext>
              </a:extLst>
            </p:cNvPr>
            <p:cNvGrpSpPr/>
            <p:nvPr/>
          </p:nvGrpSpPr>
          <p:grpSpPr>
            <a:xfrm>
              <a:off x="2819400" y="3341670"/>
              <a:ext cx="5350984" cy="523220"/>
              <a:chOff x="2819400" y="3025854"/>
              <a:chExt cx="5350984" cy="523220"/>
            </a:xfrm>
          </p:grpSpPr>
          <p:sp>
            <p:nvSpPr>
              <p:cNvPr id="8" name="TextBox 7">
                <a:extLst>
                  <a:ext uri="{FF2B5EF4-FFF2-40B4-BE49-F238E27FC236}">
                    <a16:creationId xmlns:a16="http://schemas.microsoft.com/office/drawing/2014/main" id="{E03AF68A-4996-46C6-B871-055957A0C6B3}"/>
                  </a:ext>
                </a:extLst>
              </p:cNvPr>
              <p:cNvSpPr txBox="1"/>
              <p:nvPr/>
            </p:nvSpPr>
            <p:spPr>
              <a:xfrm>
                <a:off x="2819400" y="3025854"/>
                <a:ext cx="2269852" cy="523220"/>
              </a:xfrm>
              <a:prstGeom prst="rect">
                <a:avLst/>
              </a:prstGeom>
              <a:noFill/>
            </p:spPr>
            <p:txBody>
              <a:bodyPr wrap="none" rtlCol="0">
                <a:spAutoFit/>
              </a:bodyPr>
              <a:lstStyle/>
              <a:p>
                <a:r>
                  <a:rPr lang="en-US" sz="2800" dirty="0"/>
                  <a:t>Favorite Book:</a:t>
                </a:r>
              </a:p>
            </p:txBody>
          </p:sp>
          <p:sp>
            <p:nvSpPr>
              <p:cNvPr id="9" name="Rectangle 8">
                <a:extLst>
                  <a:ext uri="{FF2B5EF4-FFF2-40B4-BE49-F238E27FC236}">
                    <a16:creationId xmlns:a16="http://schemas.microsoft.com/office/drawing/2014/main" id="{D74D25C5-F4FD-48E5-B45D-88B6664C0DB6}"/>
                  </a:ext>
                </a:extLst>
              </p:cNvPr>
              <p:cNvSpPr/>
              <p:nvPr/>
            </p:nvSpPr>
            <p:spPr>
              <a:xfrm>
                <a:off x="5089252" y="3060922"/>
                <a:ext cx="3081132" cy="40314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D93073DD-CC45-4CAC-B80D-0113A3678F4C}"/>
                </a:ext>
              </a:extLst>
            </p:cNvPr>
            <p:cNvSpPr/>
            <p:nvPr/>
          </p:nvSpPr>
          <p:spPr>
            <a:xfrm>
              <a:off x="2925415" y="3874163"/>
              <a:ext cx="1951385" cy="40314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Submit Title</a:t>
              </a:r>
            </a:p>
          </p:txBody>
        </p:sp>
      </p:grpSp>
      <p:sp>
        <p:nvSpPr>
          <p:cNvPr id="3" name="Speech Bubble: Oval 2">
            <a:extLst>
              <a:ext uri="{FF2B5EF4-FFF2-40B4-BE49-F238E27FC236}">
                <a16:creationId xmlns:a16="http://schemas.microsoft.com/office/drawing/2014/main" id="{D4E5314E-5562-AB5C-65DD-46B0B89412F4}"/>
              </a:ext>
            </a:extLst>
          </p:cNvPr>
          <p:cNvSpPr/>
          <p:nvPr/>
        </p:nvSpPr>
        <p:spPr>
          <a:xfrm>
            <a:off x="457200" y="4109836"/>
            <a:ext cx="2173672" cy="1220107"/>
          </a:xfrm>
          <a:prstGeom prst="wedgeEllipseCallout">
            <a:avLst>
              <a:gd name="adj1" fmla="val 59230"/>
              <a:gd name="adj2" fmla="val -58378"/>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bg1"/>
                </a:solidFill>
              </a:rPr>
              <a:t>Label created outside the input element</a:t>
            </a:r>
          </a:p>
        </p:txBody>
      </p:sp>
      <p:sp>
        <p:nvSpPr>
          <p:cNvPr id="4" name="TextBox 3">
            <a:extLst>
              <a:ext uri="{FF2B5EF4-FFF2-40B4-BE49-F238E27FC236}">
                <a16:creationId xmlns:a16="http://schemas.microsoft.com/office/drawing/2014/main" id="{3431181D-0C18-9197-41A8-1B4BC5560853}"/>
              </a:ext>
            </a:extLst>
          </p:cNvPr>
          <p:cNvSpPr txBox="1"/>
          <p:nvPr/>
        </p:nvSpPr>
        <p:spPr>
          <a:xfrm>
            <a:off x="3505200" y="5181600"/>
            <a:ext cx="4724400" cy="1200329"/>
          </a:xfrm>
          <a:prstGeom prst="rect">
            <a:avLst/>
          </a:prstGeom>
          <a:noFill/>
        </p:spPr>
        <p:txBody>
          <a:bodyPr wrap="square" rtlCol="0">
            <a:spAutoFit/>
          </a:bodyPr>
          <a:lstStyle/>
          <a:p>
            <a:r>
              <a:rPr lang="en-US" sz="2400" dirty="0">
                <a:solidFill>
                  <a:srgbClr val="7030A0"/>
                </a:solidFill>
              </a:rPr>
              <a:t>The label for an input field can also be created inside the input element (next slide)</a:t>
            </a:r>
          </a:p>
        </p:txBody>
      </p:sp>
    </p:spTree>
    <p:extLst>
      <p:ext uri="{BB962C8B-B14F-4D97-AF65-F5344CB8AC3E}">
        <p14:creationId xmlns:p14="http://schemas.microsoft.com/office/powerpoint/2010/main" val="113351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274638"/>
            <a:ext cx="4724400" cy="1143000"/>
          </a:xfrm>
        </p:spPr>
        <p:txBody>
          <a:bodyPr/>
          <a:lstStyle/>
          <a:p>
            <a:r>
              <a:rPr lang="en-US" dirty="0"/>
              <a:t>INPUT -  &lt;label&gt; tag</a:t>
            </a:r>
          </a:p>
        </p:txBody>
      </p:sp>
      <p:sp>
        <p:nvSpPr>
          <p:cNvPr id="2" name="Rectangle 1">
            <a:extLst>
              <a:ext uri="{FF2B5EF4-FFF2-40B4-BE49-F238E27FC236}">
                <a16:creationId xmlns:a16="http://schemas.microsoft.com/office/drawing/2014/main" id="{A9D8D867-2C42-4D8B-A21C-D3DA77F12047}"/>
              </a:ext>
            </a:extLst>
          </p:cNvPr>
          <p:cNvSpPr/>
          <p:nvPr/>
        </p:nvSpPr>
        <p:spPr>
          <a:xfrm>
            <a:off x="457200" y="1974250"/>
            <a:ext cx="8116957" cy="2150589"/>
          </a:xfrm>
          <a:prstGeom prst="rect">
            <a:avLst/>
          </a:prstGeom>
        </p:spPr>
        <p:txBody>
          <a:bodyPr wrap="square">
            <a:spAutoFit/>
          </a:bodyPr>
          <a:lstStyle/>
          <a:p>
            <a:pPr>
              <a:lnSpc>
                <a:spcPts val="2700"/>
              </a:lnSpc>
            </a:pPr>
            <a:r>
              <a:rPr lang="en-US" sz="2000" dirty="0">
                <a:solidFill>
                  <a:srgbClr val="0000CD"/>
                </a:solidFill>
                <a:latin typeface="Consolas" panose="020B0609020204030204" pitchFamily="49" charset="0"/>
              </a:rPr>
              <a:t>&lt;</a:t>
            </a:r>
            <a:r>
              <a:rPr lang="en-US" sz="2000" dirty="0">
                <a:solidFill>
                  <a:srgbClr val="A52A2A"/>
                </a:solidFill>
                <a:latin typeface="Consolas" panose="020B0609020204030204" pitchFamily="49" charset="0"/>
              </a:rPr>
              <a:t>form</a:t>
            </a:r>
            <a:r>
              <a:rPr lang="en-US" sz="2000" dirty="0">
                <a:solidFill>
                  <a:srgbClr val="FF0000"/>
                </a:solidFill>
                <a:latin typeface="Consolas" panose="020B0609020204030204" pitchFamily="49" charset="0"/>
              </a:rPr>
              <a:t> action</a:t>
            </a:r>
            <a:r>
              <a:rPr lang="en-US" sz="2000" dirty="0">
                <a:solidFill>
                  <a:srgbClr val="0000CD"/>
                </a:solidFill>
                <a:latin typeface="Consolas" panose="020B0609020204030204" pitchFamily="49" charset="0"/>
              </a:rPr>
              <a:t>="/</a:t>
            </a:r>
            <a:r>
              <a:rPr lang="en-US" sz="2000" dirty="0" err="1">
                <a:solidFill>
                  <a:srgbClr val="0000CD"/>
                </a:solidFill>
                <a:latin typeface="Consolas" panose="020B0609020204030204" pitchFamily="49" charset="0"/>
              </a:rPr>
              <a:t>action_page.php</a:t>
            </a:r>
            <a:r>
              <a:rPr lang="en-US" sz="2000" dirty="0">
                <a:solidFill>
                  <a:srgbClr val="0000CD"/>
                </a:solidFill>
                <a:latin typeface="Consolas" panose="020B0609020204030204" pitchFamily="49" charset="0"/>
              </a:rPr>
              <a:t>”&gt;</a:t>
            </a:r>
            <a:br>
              <a:rPr lang="en-US" sz="2000" dirty="0"/>
            </a:br>
            <a:r>
              <a:rPr lang="en-US" sz="2000" dirty="0">
                <a:solidFill>
                  <a:srgbClr val="000000"/>
                </a:solidFill>
                <a:latin typeface="Consolas" panose="020B0609020204030204" pitchFamily="49" charset="0"/>
              </a:rPr>
              <a:t>  </a:t>
            </a:r>
            <a:r>
              <a:rPr lang="en-US" sz="2000" dirty="0">
                <a:solidFill>
                  <a:srgbClr val="0000CD"/>
                </a:solidFill>
                <a:latin typeface="Consolas" panose="020B0609020204030204" pitchFamily="49" charset="0"/>
              </a:rPr>
              <a:t>&lt;</a:t>
            </a:r>
            <a:r>
              <a:rPr lang="en-US" sz="2000" dirty="0">
                <a:solidFill>
                  <a:srgbClr val="A52A2A"/>
                </a:solidFill>
                <a:latin typeface="Consolas" panose="020B0609020204030204" pitchFamily="49" charset="0"/>
              </a:rPr>
              <a:t>label</a:t>
            </a:r>
            <a:r>
              <a:rPr lang="en-US" sz="2000" dirty="0">
                <a:solidFill>
                  <a:srgbClr val="FF0000"/>
                </a:solidFill>
                <a:latin typeface="Consolas" panose="020B0609020204030204" pitchFamily="49" charset="0"/>
              </a:rPr>
              <a:t> </a:t>
            </a:r>
            <a:r>
              <a:rPr lang="en-US" sz="2000" b="1" dirty="0">
                <a:solidFill>
                  <a:srgbClr val="FF0000"/>
                </a:solidFill>
                <a:latin typeface="Consolas" panose="020B0609020204030204" pitchFamily="49" charset="0"/>
              </a:rPr>
              <a:t>for</a:t>
            </a:r>
            <a:r>
              <a:rPr lang="en-US" sz="2000" b="1" dirty="0">
                <a:solidFill>
                  <a:srgbClr val="0000CD"/>
                </a:solidFill>
                <a:latin typeface="Consolas" panose="020B0609020204030204" pitchFamily="49" charset="0"/>
              </a:rPr>
              <a:t>=“favorite-book”</a:t>
            </a:r>
            <a:r>
              <a:rPr lang="en-US" sz="2000" dirty="0">
                <a:solidFill>
                  <a:srgbClr val="0000CD"/>
                </a:solidFill>
                <a:latin typeface="Consolas" panose="020B0609020204030204" pitchFamily="49" charset="0"/>
              </a:rPr>
              <a:t>&gt;</a:t>
            </a:r>
          </a:p>
          <a:p>
            <a:pPr>
              <a:lnSpc>
                <a:spcPts val="2700"/>
              </a:lnSpc>
            </a:pPr>
            <a:endParaRPr lang="en-US" sz="2000" dirty="0">
              <a:solidFill>
                <a:srgbClr val="000000"/>
              </a:solidFill>
              <a:latin typeface="Consolas" panose="020B0609020204030204" pitchFamily="49" charset="0"/>
            </a:endParaRPr>
          </a:p>
          <a:p>
            <a:pPr>
              <a:lnSpc>
                <a:spcPts val="2700"/>
              </a:lnSpc>
            </a:pPr>
            <a:endParaRPr lang="en-US" sz="2000" dirty="0">
              <a:solidFill>
                <a:srgbClr val="000000"/>
              </a:solidFill>
              <a:latin typeface="Consolas" panose="020B0609020204030204" pitchFamily="49" charset="0"/>
            </a:endParaRPr>
          </a:p>
          <a:p>
            <a:pPr>
              <a:lnSpc>
                <a:spcPts val="2700"/>
              </a:lnSpc>
            </a:pPr>
            <a:r>
              <a:rPr lang="en-US" sz="2000" dirty="0">
                <a:solidFill>
                  <a:srgbClr val="000000"/>
                </a:solidFill>
                <a:latin typeface="Consolas" panose="020B0609020204030204" pitchFamily="49" charset="0"/>
              </a:rPr>
              <a:t>    </a:t>
            </a:r>
            <a:r>
              <a:rPr lang="en-US" sz="2000" dirty="0">
                <a:solidFill>
                  <a:srgbClr val="0000CD"/>
                </a:solidFill>
                <a:latin typeface="Consolas" panose="020B0609020204030204" pitchFamily="49" charset="0"/>
              </a:rPr>
              <a:t>&lt;</a:t>
            </a:r>
            <a:r>
              <a:rPr lang="en-US" sz="2000" dirty="0">
                <a:solidFill>
                  <a:srgbClr val="A52A2A"/>
                </a:solidFill>
                <a:latin typeface="Consolas" panose="020B0609020204030204" pitchFamily="49" charset="0"/>
              </a:rPr>
              <a:t>input</a:t>
            </a:r>
            <a:r>
              <a:rPr lang="en-US" sz="2000" dirty="0">
                <a:solidFill>
                  <a:srgbClr val="FF0000"/>
                </a:solidFill>
                <a:latin typeface="Consolas" panose="020B0609020204030204" pitchFamily="49" charset="0"/>
              </a:rPr>
              <a:t> type</a:t>
            </a:r>
            <a:r>
              <a:rPr lang="en-US" sz="2000" dirty="0">
                <a:solidFill>
                  <a:srgbClr val="0000CD"/>
                </a:solidFill>
                <a:latin typeface="Consolas" panose="020B0609020204030204" pitchFamily="49" charset="0"/>
              </a:rPr>
              <a:t>="submit"</a:t>
            </a:r>
            <a:r>
              <a:rPr lang="en-US" sz="2000" dirty="0">
                <a:solidFill>
                  <a:srgbClr val="FF0000"/>
                </a:solidFill>
                <a:latin typeface="Consolas" panose="020B0609020204030204" pitchFamily="49" charset="0"/>
              </a:rPr>
              <a:t> value</a:t>
            </a:r>
            <a:r>
              <a:rPr lang="en-US" sz="2000" dirty="0">
                <a:solidFill>
                  <a:srgbClr val="0000CD"/>
                </a:solidFill>
                <a:latin typeface="Consolas" panose="020B0609020204030204" pitchFamily="49" charset="0"/>
              </a:rPr>
              <a:t>="Submit Title"&gt;</a:t>
            </a:r>
            <a:br>
              <a:rPr lang="en-US" sz="2000" dirty="0"/>
            </a:br>
            <a:r>
              <a:rPr lang="en-US" sz="2000" dirty="0">
                <a:solidFill>
                  <a:srgbClr val="0000CD"/>
                </a:solidFill>
                <a:latin typeface="Consolas" panose="020B0609020204030204" pitchFamily="49" charset="0"/>
              </a:rPr>
              <a:t>&lt;</a:t>
            </a:r>
            <a:r>
              <a:rPr lang="en-US" sz="2000" dirty="0">
                <a:solidFill>
                  <a:srgbClr val="A52A2A"/>
                </a:solidFill>
                <a:latin typeface="Consolas" panose="020B0609020204030204" pitchFamily="49" charset="0"/>
              </a:rPr>
              <a:t>/form</a:t>
            </a:r>
            <a:r>
              <a:rPr lang="en-US" sz="2000" dirty="0">
                <a:solidFill>
                  <a:srgbClr val="0000CD"/>
                </a:solidFill>
                <a:latin typeface="Consolas" panose="020B0609020204030204" pitchFamily="49" charset="0"/>
              </a:rPr>
              <a:t>&gt;</a:t>
            </a:r>
            <a:endParaRPr lang="en-US" sz="2000" dirty="0"/>
          </a:p>
        </p:txBody>
      </p:sp>
      <p:sp>
        <p:nvSpPr>
          <p:cNvPr id="8" name="TextBox 7">
            <a:extLst>
              <a:ext uri="{FF2B5EF4-FFF2-40B4-BE49-F238E27FC236}">
                <a16:creationId xmlns:a16="http://schemas.microsoft.com/office/drawing/2014/main" id="{E03AF68A-4996-46C6-B871-055957A0C6B3}"/>
              </a:ext>
            </a:extLst>
          </p:cNvPr>
          <p:cNvSpPr txBox="1"/>
          <p:nvPr/>
        </p:nvSpPr>
        <p:spPr>
          <a:xfrm>
            <a:off x="689326" y="4142424"/>
            <a:ext cx="4664675" cy="523220"/>
          </a:xfrm>
          <a:prstGeom prst="rect">
            <a:avLst/>
          </a:prstGeom>
          <a:noFill/>
        </p:spPr>
        <p:txBody>
          <a:bodyPr wrap="none" rtlCol="0">
            <a:spAutoFit/>
          </a:bodyPr>
          <a:lstStyle/>
          <a:p>
            <a:r>
              <a:rPr lang="en-US" sz="2800" dirty="0"/>
              <a:t>Click me to enter favorite book</a:t>
            </a:r>
          </a:p>
        </p:txBody>
      </p:sp>
      <p:sp>
        <p:nvSpPr>
          <p:cNvPr id="9" name="Rectangle 8">
            <a:extLst>
              <a:ext uri="{FF2B5EF4-FFF2-40B4-BE49-F238E27FC236}">
                <a16:creationId xmlns:a16="http://schemas.microsoft.com/office/drawing/2014/main" id="{D74D25C5-F4FD-48E5-B45D-88B6664C0DB6}"/>
              </a:ext>
            </a:extLst>
          </p:cNvPr>
          <p:cNvSpPr/>
          <p:nvPr/>
        </p:nvSpPr>
        <p:spPr>
          <a:xfrm>
            <a:off x="5373539" y="4188605"/>
            <a:ext cx="3081132" cy="40314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93073DD-CC45-4CAC-B80D-0113A3678F4C}"/>
              </a:ext>
            </a:extLst>
          </p:cNvPr>
          <p:cNvSpPr/>
          <p:nvPr/>
        </p:nvSpPr>
        <p:spPr>
          <a:xfrm>
            <a:off x="826354" y="4702254"/>
            <a:ext cx="1993046" cy="40314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Submit Title</a:t>
            </a:r>
          </a:p>
        </p:txBody>
      </p:sp>
      <p:sp>
        <p:nvSpPr>
          <p:cNvPr id="3" name="Rounded Rectangular Callout 4">
            <a:extLst>
              <a:ext uri="{FF2B5EF4-FFF2-40B4-BE49-F238E27FC236}">
                <a16:creationId xmlns:a16="http://schemas.microsoft.com/office/drawing/2014/main" id="{0B02C58C-E1E6-A5F5-A055-64F04880D524}"/>
              </a:ext>
            </a:extLst>
          </p:cNvPr>
          <p:cNvSpPr/>
          <p:nvPr/>
        </p:nvSpPr>
        <p:spPr bwMode="auto">
          <a:xfrm>
            <a:off x="5334000" y="5181600"/>
            <a:ext cx="2687436" cy="1451534"/>
          </a:xfrm>
          <a:prstGeom prst="wedgeRoundRectCallout">
            <a:avLst>
              <a:gd name="adj1" fmla="val 5938"/>
              <a:gd name="adj2" fmla="val -102955"/>
              <a:gd name="adj3" fmla="val 16667"/>
            </a:avLst>
          </a:prstGeom>
          <a:solidFill>
            <a:srgbClr val="FF8E1D"/>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nSpc>
                <a:spcPts val="2500"/>
              </a:lnSpc>
              <a:spcAft>
                <a:spcPts val="600"/>
              </a:spcAft>
              <a:defRPr/>
            </a:pPr>
            <a:r>
              <a:rPr lang="en-US" sz="2000" dirty="0">
                <a:solidFill>
                  <a:schemeClr val="bg2">
                    <a:lumMod val="10000"/>
                  </a:schemeClr>
                </a:solidFill>
                <a:latin typeface="Calibri" pitchFamily="34" charset="0"/>
              </a:rPr>
              <a:t>This window is highlighted when “Click me to enter favorite book” is click</a:t>
            </a:r>
          </a:p>
        </p:txBody>
      </p:sp>
      <p:pic>
        <p:nvPicPr>
          <p:cNvPr id="6" name="Picture 5">
            <a:extLst>
              <a:ext uri="{FF2B5EF4-FFF2-40B4-BE49-F238E27FC236}">
                <a16:creationId xmlns:a16="http://schemas.microsoft.com/office/drawing/2014/main" id="{E01812B3-9ABC-98D1-79F7-F5D4A0363F64}"/>
              </a:ext>
            </a:extLst>
          </p:cNvPr>
          <p:cNvPicPr>
            <a:picLocks noChangeAspect="1"/>
          </p:cNvPicPr>
          <p:nvPr/>
        </p:nvPicPr>
        <p:blipFill>
          <a:blip r:embed="rId3"/>
          <a:stretch>
            <a:fillRect/>
          </a:stretch>
        </p:blipFill>
        <p:spPr>
          <a:xfrm>
            <a:off x="691280" y="2640579"/>
            <a:ext cx="1786283" cy="536494"/>
          </a:xfrm>
          <a:prstGeom prst="rect">
            <a:avLst/>
          </a:prstGeom>
        </p:spPr>
      </p:pic>
      <p:pic>
        <p:nvPicPr>
          <p:cNvPr id="14" name="Picture 13">
            <a:extLst>
              <a:ext uri="{FF2B5EF4-FFF2-40B4-BE49-F238E27FC236}">
                <a16:creationId xmlns:a16="http://schemas.microsoft.com/office/drawing/2014/main" id="{45C06C41-A045-D782-EF75-1034CBC07656}"/>
              </a:ext>
            </a:extLst>
          </p:cNvPr>
          <p:cNvPicPr>
            <a:picLocks noChangeAspect="1"/>
          </p:cNvPicPr>
          <p:nvPr/>
        </p:nvPicPr>
        <p:blipFill>
          <a:blip r:embed="rId4"/>
          <a:stretch>
            <a:fillRect/>
          </a:stretch>
        </p:blipFill>
        <p:spPr>
          <a:xfrm>
            <a:off x="689326" y="2652872"/>
            <a:ext cx="8126672" cy="841321"/>
          </a:xfrm>
          <a:prstGeom prst="rect">
            <a:avLst/>
          </a:prstGeom>
        </p:spPr>
      </p:pic>
      <p:sp>
        <p:nvSpPr>
          <p:cNvPr id="15" name="Rectangle: Rounded Corners 14">
            <a:extLst>
              <a:ext uri="{FF2B5EF4-FFF2-40B4-BE49-F238E27FC236}">
                <a16:creationId xmlns:a16="http://schemas.microsoft.com/office/drawing/2014/main" id="{411450CF-C328-6A58-8B8F-F5D39EBD2F5C}"/>
              </a:ext>
            </a:extLst>
          </p:cNvPr>
          <p:cNvSpPr/>
          <p:nvPr/>
        </p:nvSpPr>
        <p:spPr>
          <a:xfrm>
            <a:off x="689326" y="2353147"/>
            <a:ext cx="5787674" cy="690671"/>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ular Callout 4"/>
          <p:cNvSpPr/>
          <p:nvPr/>
        </p:nvSpPr>
        <p:spPr bwMode="auto">
          <a:xfrm>
            <a:off x="5486928" y="772104"/>
            <a:ext cx="2554358" cy="1143000"/>
          </a:xfrm>
          <a:prstGeom prst="wedgeRoundRectCallout">
            <a:avLst>
              <a:gd name="adj1" fmla="val -43373"/>
              <a:gd name="adj2" fmla="val 101224"/>
              <a:gd name="adj3" fmla="val 16667"/>
            </a:avLst>
          </a:prstGeom>
          <a:solidFill>
            <a:srgbClr val="FF8E1D"/>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nSpc>
                <a:spcPts val="2500"/>
              </a:lnSpc>
              <a:spcAft>
                <a:spcPts val="600"/>
              </a:spcAft>
              <a:defRPr/>
            </a:pPr>
            <a:r>
              <a:rPr lang="en-US" sz="2000" dirty="0">
                <a:solidFill>
                  <a:schemeClr val="bg2">
                    <a:lumMod val="10000"/>
                  </a:schemeClr>
                </a:solidFill>
                <a:latin typeface="Calibri" pitchFamily="34" charset="0"/>
              </a:rPr>
              <a:t>Common to add a </a:t>
            </a:r>
            <a:r>
              <a:rPr lang="en-US" sz="2000" b="1" dirty="0">
                <a:solidFill>
                  <a:schemeClr val="bg1"/>
                </a:solidFill>
                <a:latin typeface="Calibri" pitchFamily="34" charset="0"/>
              </a:rPr>
              <a:t>&lt;label&gt;</a:t>
            </a:r>
            <a:r>
              <a:rPr lang="en-US" sz="2000" b="1" dirty="0">
                <a:solidFill>
                  <a:srgbClr val="00B050"/>
                </a:solidFill>
                <a:latin typeface="Calibri" pitchFamily="34" charset="0"/>
              </a:rPr>
              <a:t> </a:t>
            </a:r>
            <a:r>
              <a:rPr lang="en-US" sz="2000" dirty="0">
                <a:solidFill>
                  <a:schemeClr val="bg2">
                    <a:lumMod val="10000"/>
                  </a:schemeClr>
                </a:solidFill>
                <a:latin typeface="Calibri" pitchFamily="34" charset="0"/>
              </a:rPr>
              <a:t>tag for best accessibility practice.</a:t>
            </a:r>
          </a:p>
        </p:txBody>
      </p:sp>
      <p:pic>
        <p:nvPicPr>
          <p:cNvPr id="16" name="Picture 15">
            <a:extLst>
              <a:ext uri="{FF2B5EF4-FFF2-40B4-BE49-F238E27FC236}">
                <a16:creationId xmlns:a16="http://schemas.microsoft.com/office/drawing/2014/main" id="{94734653-968F-E7D4-D96C-27C42054ECD3}"/>
              </a:ext>
            </a:extLst>
          </p:cNvPr>
          <p:cNvPicPr>
            <a:picLocks noChangeAspect="1"/>
          </p:cNvPicPr>
          <p:nvPr/>
        </p:nvPicPr>
        <p:blipFill>
          <a:blip r:embed="rId5"/>
          <a:stretch>
            <a:fillRect/>
          </a:stretch>
        </p:blipFill>
        <p:spPr>
          <a:xfrm>
            <a:off x="3008168" y="4103793"/>
            <a:ext cx="2402032" cy="749873"/>
          </a:xfrm>
          <a:prstGeom prst="rect">
            <a:avLst/>
          </a:prstGeom>
        </p:spPr>
      </p:pic>
      <p:sp>
        <p:nvSpPr>
          <p:cNvPr id="4" name="Rounded Rectangular Callout 4">
            <a:extLst>
              <a:ext uri="{FF2B5EF4-FFF2-40B4-BE49-F238E27FC236}">
                <a16:creationId xmlns:a16="http://schemas.microsoft.com/office/drawing/2014/main" id="{1CB8EC86-E0EA-0D68-ECB0-4DC4CBED8239}"/>
              </a:ext>
            </a:extLst>
          </p:cNvPr>
          <p:cNvSpPr/>
          <p:nvPr/>
        </p:nvSpPr>
        <p:spPr bwMode="auto">
          <a:xfrm>
            <a:off x="6791146" y="1876185"/>
            <a:ext cx="2200454" cy="874753"/>
          </a:xfrm>
          <a:prstGeom prst="wedgeRoundRectCallout">
            <a:avLst>
              <a:gd name="adj1" fmla="val -38760"/>
              <a:gd name="adj2" fmla="val 83607"/>
              <a:gd name="adj3" fmla="val 16667"/>
            </a:avLst>
          </a:prstGeom>
          <a:solidFill>
            <a:srgbClr val="00B0F0"/>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nSpc>
                <a:spcPts val="2500"/>
              </a:lnSpc>
              <a:spcAft>
                <a:spcPts val="600"/>
              </a:spcAft>
              <a:defRPr/>
            </a:pPr>
            <a:r>
              <a:rPr lang="en-US" sz="2000" b="1" dirty="0">
                <a:solidFill>
                  <a:srgbClr val="7030A0"/>
                </a:solidFill>
                <a:latin typeface="Calibri" pitchFamily="34" charset="0"/>
              </a:rPr>
              <a:t>Add </a:t>
            </a:r>
            <a:r>
              <a:rPr lang="en-US" sz="2000" b="1" dirty="0">
                <a:solidFill>
                  <a:schemeClr val="bg1"/>
                </a:solidFill>
                <a:latin typeface="Calibri" pitchFamily="34" charset="0"/>
              </a:rPr>
              <a:t>&lt;label&gt;</a:t>
            </a:r>
            <a:r>
              <a:rPr lang="en-US" sz="2000" b="1" dirty="0">
                <a:solidFill>
                  <a:srgbClr val="00B050"/>
                </a:solidFill>
                <a:latin typeface="Calibri" pitchFamily="34" charset="0"/>
              </a:rPr>
              <a:t> </a:t>
            </a:r>
            <a:r>
              <a:rPr lang="en-US" sz="2000" dirty="0">
                <a:solidFill>
                  <a:schemeClr val="bg2">
                    <a:lumMod val="10000"/>
                  </a:schemeClr>
                </a:solidFill>
                <a:latin typeface="Calibri" pitchFamily="34" charset="0"/>
              </a:rPr>
              <a:t>inside the </a:t>
            </a:r>
            <a:r>
              <a:rPr lang="en-US" sz="2000" dirty="0" err="1">
                <a:solidFill>
                  <a:schemeClr val="bg2">
                    <a:lumMod val="10000"/>
                  </a:schemeClr>
                </a:solidFill>
                <a:latin typeface="Calibri" pitchFamily="34" charset="0"/>
              </a:rPr>
              <a:t>iput</a:t>
            </a:r>
            <a:r>
              <a:rPr lang="en-US" sz="2000" dirty="0">
                <a:solidFill>
                  <a:schemeClr val="bg2">
                    <a:lumMod val="10000"/>
                  </a:schemeClr>
                </a:solidFill>
                <a:latin typeface="Calibri" pitchFamily="34" charset="0"/>
              </a:rPr>
              <a:t> element</a:t>
            </a:r>
          </a:p>
        </p:txBody>
      </p:sp>
    </p:spTree>
    <p:extLst>
      <p:ext uri="{BB962C8B-B14F-4D97-AF65-F5344CB8AC3E}">
        <p14:creationId xmlns:p14="http://schemas.microsoft.com/office/powerpoint/2010/main" val="1270618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2000"/>
                                        <p:tgtEl>
                                          <p:spTgt spid="16"/>
                                        </p:tgtEl>
                                      </p:cBhvr>
                                    </p:animEffect>
                                    <p:set>
                                      <p:cBhvr>
                                        <p:cTn id="10" dur="1" fill="hold">
                                          <p:stCondLst>
                                            <p:cond delay="1999"/>
                                          </p:stCondLst>
                                        </p:cTn>
                                        <p:tgtEl>
                                          <p:spTgt spid="16"/>
                                        </p:tgtEl>
                                        <p:attrNameLst>
                                          <p:attrName>style.visibility</p:attrName>
                                        </p:attrNameLst>
                                      </p:cBhvr>
                                      <p:to>
                                        <p:strVal val="hidden"/>
                                      </p:to>
                                    </p:se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left)">
                                      <p:cBhvr>
                                        <p:cTn id="18" dur="500"/>
                                        <p:tgtEl>
                                          <p:spTgt spid="8">
                                            <p:txEl>
                                              <p:pRg st="0" end="0"/>
                                            </p:txEl>
                                          </p:spTgt>
                                        </p:tgtEl>
                                      </p:cBhvr>
                                    </p:animEffect>
                                  </p:childTnLst>
                                </p:cTn>
                              </p:par>
                            </p:childTnLst>
                          </p:cTn>
                        </p:par>
                        <p:par>
                          <p:cTn id="19" fill="hold">
                            <p:stCondLst>
                              <p:cond delay="3000"/>
                            </p:stCondLst>
                            <p:childTnLst>
                              <p:par>
                                <p:cTn id="20" presetID="21" presetClass="entr" presetSubtype="1"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500"/>
                                        <p:tgtEl>
                                          <p:spTgt spid="15"/>
                                        </p:tgtEl>
                                      </p:cBhvr>
                                    </p:animEffect>
                                  </p:childTnLst>
                                </p:cTn>
                              </p:par>
                            </p:childTnLst>
                          </p:cTn>
                        </p:par>
                        <p:par>
                          <p:cTn id="23" fill="hold">
                            <p:stCondLst>
                              <p:cond delay="3500"/>
                            </p:stCondLst>
                            <p:childTnLst>
                              <p:par>
                                <p:cTn id="24" presetID="22" presetClass="entr" presetSubtype="1"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cTn>
                              </p:par>
                            </p:childTnLst>
                          </p:cTn>
                        </p:par>
                        <p:par>
                          <p:cTn id="27" fill="hold">
                            <p:stCondLst>
                              <p:cond delay="4000"/>
                            </p:stCondLst>
                            <p:childTnLst>
                              <p:par>
                                <p:cTn id="28" presetID="22" presetClass="entr" presetSubtype="4"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par>
                          <p:cTn id="31" fill="hold">
                            <p:stCondLst>
                              <p:cond delay="4500"/>
                            </p:stCondLst>
                            <p:childTnLst>
                              <p:par>
                                <p:cTn id="32" presetID="22" presetClass="entr" presetSubtype="1"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up)">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5" grpId="0" animBg="1"/>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274638"/>
            <a:ext cx="4724400" cy="1143000"/>
          </a:xfrm>
        </p:spPr>
        <p:txBody>
          <a:bodyPr/>
          <a:lstStyle/>
          <a:p>
            <a:r>
              <a:rPr lang="en-US" dirty="0"/>
              <a:t>INPUT -  &lt;label&gt; tag</a:t>
            </a:r>
          </a:p>
        </p:txBody>
      </p:sp>
      <p:sp>
        <p:nvSpPr>
          <p:cNvPr id="2" name="Rectangle 1">
            <a:extLst>
              <a:ext uri="{FF2B5EF4-FFF2-40B4-BE49-F238E27FC236}">
                <a16:creationId xmlns:a16="http://schemas.microsoft.com/office/drawing/2014/main" id="{A9D8D867-2C42-4D8B-A21C-D3DA77F12047}"/>
              </a:ext>
            </a:extLst>
          </p:cNvPr>
          <p:cNvSpPr/>
          <p:nvPr/>
        </p:nvSpPr>
        <p:spPr>
          <a:xfrm>
            <a:off x="457200" y="1528057"/>
            <a:ext cx="8116957" cy="1804340"/>
          </a:xfrm>
          <a:prstGeom prst="rect">
            <a:avLst/>
          </a:prstGeom>
        </p:spPr>
        <p:txBody>
          <a:bodyPr wrap="square">
            <a:spAutoFit/>
          </a:bodyPr>
          <a:lstStyle/>
          <a:p>
            <a:pPr>
              <a:lnSpc>
                <a:spcPts val="2700"/>
              </a:lnSpc>
            </a:pPr>
            <a:r>
              <a:rPr lang="en-US" sz="2000" dirty="0">
                <a:solidFill>
                  <a:srgbClr val="0000CD"/>
                </a:solidFill>
                <a:latin typeface="Consolas" panose="020B0609020204030204" pitchFamily="49" charset="0"/>
              </a:rPr>
              <a:t>&lt;</a:t>
            </a:r>
            <a:r>
              <a:rPr lang="en-US" sz="2000" dirty="0">
                <a:solidFill>
                  <a:srgbClr val="A52A2A"/>
                </a:solidFill>
                <a:latin typeface="Consolas" panose="020B0609020204030204" pitchFamily="49" charset="0"/>
              </a:rPr>
              <a:t>form</a:t>
            </a:r>
            <a:r>
              <a:rPr lang="en-US" sz="2000" dirty="0">
                <a:solidFill>
                  <a:srgbClr val="FF0000"/>
                </a:solidFill>
                <a:latin typeface="Consolas" panose="020B0609020204030204" pitchFamily="49" charset="0"/>
              </a:rPr>
              <a:t> action</a:t>
            </a:r>
            <a:r>
              <a:rPr lang="en-US" sz="2000" dirty="0">
                <a:solidFill>
                  <a:srgbClr val="0000CD"/>
                </a:solidFill>
                <a:latin typeface="Consolas" panose="020B0609020204030204" pitchFamily="49" charset="0"/>
              </a:rPr>
              <a:t>="/</a:t>
            </a:r>
            <a:r>
              <a:rPr lang="en-US" sz="2000" dirty="0" err="1">
                <a:solidFill>
                  <a:srgbClr val="0000CD"/>
                </a:solidFill>
                <a:latin typeface="Consolas" panose="020B0609020204030204" pitchFamily="49" charset="0"/>
              </a:rPr>
              <a:t>action_page.php</a:t>
            </a:r>
            <a:r>
              <a:rPr lang="en-US" sz="2000" dirty="0">
                <a:solidFill>
                  <a:srgbClr val="0000CD"/>
                </a:solidFill>
                <a:latin typeface="Consolas" panose="020B0609020204030204" pitchFamily="49" charset="0"/>
              </a:rPr>
              <a:t>”&gt;</a:t>
            </a:r>
            <a:br>
              <a:rPr lang="en-US" sz="2000" dirty="0"/>
            </a:br>
            <a:r>
              <a:rPr lang="en-US" sz="2000" dirty="0">
                <a:solidFill>
                  <a:srgbClr val="000000"/>
                </a:solidFill>
                <a:latin typeface="Consolas" panose="020B0609020204030204" pitchFamily="49" charset="0"/>
              </a:rPr>
              <a:t>  </a:t>
            </a:r>
            <a:r>
              <a:rPr lang="en-US" sz="2000" dirty="0">
                <a:solidFill>
                  <a:srgbClr val="0000CD"/>
                </a:solidFill>
                <a:latin typeface="Consolas" panose="020B0609020204030204" pitchFamily="49" charset="0"/>
              </a:rPr>
              <a:t>&lt;</a:t>
            </a:r>
            <a:r>
              <a:rPr lang="en-US" sz="2000" dirty="0">
                <a:solidFill>
                  <a:srgbClr val="A52A2A"/>
                </a:solidFill>
                <a:latin typeface="Consolas" panose="020B0609020204030204" pitchFamily="49" charset="0"/>
              </a:rPr>
              <a:t>label</a:t>
            </a:r>
            <a:r>
              <a:rPr lang="en-US" sz="2000" dirty="0">
                <a:solidFill>
                  <a:srgbClr val="FF0000"/>
                </a:solidFill>
                <a:latin typeface="Consolas" panose="020B0609020204030204" pitchFamily="49" charset="0"/>
              </a:rPr>
              <a:t> </a:t>
            </a:r>
            <a:r>
              <a:rPr lang="en-US" sz="2000" b="1" dirty="0">
                <a:solidFill>
                  <a:srgbClr val="FF0000"/>
                </a:solidFill>
                <a:latin typeface="Consolas" panose="020B0609020204030204" pitchFamily="49" charset="0"/>
              </a:rPr>
              <a:t>for</a:t>
            </a:r>
            <a:r>
              <a:rPr lang="en-US" sz="2000" b="1" dirty="0">
                <a:solidFill>
                  <a:srgbClr val="0000CD"/>
                </a:solidFill>
                <a:latin typeface="Consolas" panose="020B0609020204030204" pitchFamily="49" charset="0"/>
              </a:rPr>
              <a:t>=“favorite-book”</a:t>
            </a:r>
            <a:r>
              <a:rPr lang="en-US" sz="2000" dirty="0">
                <a:solidFill>
                  <a:srgbClr val="0000CD"/>
                </a:solidFill>
                <a:latin typeface="Consolas" panose="020B0609020204030204" pitchFamily="49" charset="0"/>
              </a:rPr>
              <a:t>&gt;</a:t>
            </a:r>
            <a:r>
              <a:rPr lang="en-US" sz="2000" dirty="0">
                <a:solidFill>
                  <a:srgbClr val="000000"/>
                </a:solidFill>
                <a:latin typeface="Consolas" panose="020B0609020204030204" pitchFamily="49" charset="0"/>
              </a:rPr>
              <a:t>Favorite Book</a:t>
            </a:r>
            <a:r>
              <a:rPr lang="en-US" sz="2000" dirty="0">
                <a:solidFill>
                  <a:srgbClr val="0000CD"/>
                </a:solidFill>
                <a:latin typeface="Consolas" panose="020B0609020204030204" pitchFamily="49" charset="0"/>
              </a:rPr>
              <a:t>&lt;</a:t>
            </a:r>
            <a:r>
              <a:rPr lang="en-US" sz="2000" dirty="0">
                <a:solidFill>
                  <a:srgbClr val="A52A2A"/>
                </a:solidFill>
                <a:latin typeface="Consolas" panose="020B0609020204030204" pitchFamily="49" charset="0"/>
              </a:rPr>
              <a:t>/label</a:t>
            </a:r>
            <a:r>
              <a:rPr lang="en-US" sz="2000" dirty="0">
                <a:solidFill>
                  <a:srgbClr val="0000CD"/>
                </a:solidFill>
                <a:latin typeface="Consolas" panose="020B0609020204030204" pitchFamily="49" charset="0"/>
              </a:rPr>
              <a:t>&gt;</a:t>
            </a:r>
            <a:br>
              <a:rPr lang="en-US" sz="2000" dirty="0"/>
            </a:br>
            <a:r>
              <a:rPr lang="en-US" sz="2000" dirty="0">
                <a:solidFill>
                  <a:srgbClr val="000000"/>
                </a:solidFill>
                <a:latin typeface="Consolas" panose="020B0609020204030204" pitchFamily="49" charset="0"/>
              </a:rPr>
              <a:t>  </a:t>
            </a:r>
            <a:r>
              <a:rPr lang="en-US" sz="2000" dirty="0">
                <a:solidFill>
                  <a:srgbClr val="0000CD"/>
                </a:solidFill>
                <a:latin typeface="Consolas" panose="020B0609020204030204" pitchFamily="49" charset="0"/>
              </a:rPr>
              <a:t>&lt;</a:t>
            </a:r>
            <a:r>
              <a:rPr lang="en-US" sz="2000" dirty="0">
                <a:solidFill>
                  <a:srgbClr val="A52A2A"/>
                </a:solidFill>
                <a:latin typeface="Consolas" panose="020B0609020204030204" pitchFamily="49" charset="0"/>
              </a:rPr>
              <a:t>input</a:t>
            </a:r>
            <a:r>
              <a:rPr lang="en-US" sz="2000" dirty="0">
                <a:solidFill>
                  <a:srgbClr val="FF0000"/>
                </a:solidFill>
                <a:latin typeface="Consolas" panose="020B0609020204030204" pitchFamily="49" charset="0"/>
              </a:rPr>
              <a:t> type</a:t>
            </a:r>
            <a:r>
              <a:rPr lang="en-US" sz="2000" dirty="0">
                <a:solidFill>
                  <a:srgbClr val="0000CD"/>
                </a:solidFill>
                <a:latin typeface="Consolas" panose="020B0609020204030204" pitchFamily="49" charset="0"/>
              </a:rPr>
              <a:t>=“text”</a:t>
            </a:r>
            <a:r>
              <a:rPr lang="en-US" sz="2000" dirty="0">
                <a:solidFill>
                  <a:srgbClr val="FF0000"/>
                </a:solidFill>
                <a:latin typeface="Consolas" panose="020B0609020204030204" pitchFamily="49" charset="0"/>
              </a:rPr>
              <a:t> name</a:t>
            </a:r>
            <a:r>
              <a:rPr lang="en-US" sz="2000" dirty="0">
                <a:solidFill>
                  <a:srgbClr val="0000CD"/>
                </a:solidFill>
                <a:latin typeface="Consolas" panose="020B0609020204030204" pitchFamily="49" charset="0"/>
              </a:rPr>
              <a:t>=“Book”</a:t>
            </a:r>
            <a:r>
              <a:rPr lang="en-US" sz="2000" dirty="0">
                <a:solidFill>
                  <a:srgbClr val="FF0000"/>
                </a:solidFill>
                <a:latin typeface="Consolas" panose="020B0609020204030204" pitchFamily="49" charset="0"/>
              </a:rPr>
              <a:t> </a:t>
            </a:r>
            <a:r>
              <a:rPr lang="en-US" sz="2000" b="1" dirty="0">
                <a:solidFill>
                  <a:srgbClr val="FF0000"/>
                </a:solidFill>
                <a:latin typeface="Consolas" panose="020B0609020204030204" pitchFamily="49" charset="0"/>
              </a:rPr>
              <a:t>id</a:t>
            </a:r>
            <a:r>
              <a:rPr lang="en-US" sz="2000" b="1" dirty="0">
                <a:solidFill>
                  <a:srgbClr val="0000CD"/>
                </a:solidFill>
                <a:latin typeface="Consolas" panose="020B0609020204030204" pitchFamily="49" charset="0"/>
              </a:rPr>
              <a:t>=“favorite-book”&gt;&lt;</a:t>
            </a:r>
            <a:r>
              <a:rPr lang="en-US" sz="2000" dirty="0" err="1">
                <a:solidFill>
                  <a:srgbClr val="A52A2A"/>
                </a:solidFill>
                <a:latin typeface="Consolas" panose="020B0609020204030204" pitchFamily="49" charset="0"/>
              </a:rPr>
              <a:t>br</a:t>
            </a:r>
            <a:r>
              <a:rPr lang="en-US" sz="2000" dirty="0">
                <a:solidFill>
                  <a:srgbClr val="0000CD"/>
                </a:solidFill>
                <a:latin typeface="Consolas" panose="020B0609020204030204" pitchFamily="49" charset="0"/>
              </a:rPr>
              <a:t>&gt;</a:t>
            </a:r>
            <a:br>
              <a:rPr lang="en-US" sz="2000" dirty="0"/>
            </a:br>
            <a:r>
              <a:rPr lang="en-US" sz="2000" dirty="0">
                <a:solidFill>
                  <a:srgbClr val="000000"/>
                </a:solidFill>
                <a:latin typeface="Consolas" panose="020B0609020204030204" pitchFamily="49" charset="0"/>
              </a:rPr>
              <a:t>      </a:t>
            </a:r>
            <a:r>
              <a:rPr lang="en-US" sz="2000" dirty="0">
                <a:solidFill>
                  <a:srgbClr val="0000CD"/>
                </a:solidFill>
                <a:latin typeface="Consolas" panose="020B0609020204030204" pitchFamily="49" charset="0"/>
              </a:rPr>
              <a:t>&lt;</a:t>
            </a:r>
            <a:r>
              <a:rPr lang="en-US" sz="2000" dirty="0">
                <a:solidFill>
                  <a:srgbClr val="A52A2A"/>
                </a:solidFill>
                <a:latin typeface="Consolas" panose="020B0609020204030204" pitchFamily="49" charset="0"/>
              </a:rPr>
              <a:t>input</a:t>
            </a:r>
            <a:r>
              <a:rPr lang="en-US" sz="2000" dirty="0">
                <a:solidFill>
                  <a:srgbClr val="FF0000"/>
                </a:solidFill>
                <a:latin typeface="Consolas" panose="020B0609020204030204" pitchFamily="49" charset="0"/>
              </a:rPr>
              <a:t> type</a:t>
            </a:r>
            <a:r>
              <a:rPr lang="en-US" sz="2000" dirty="0">
                <a:solidFill>
                  <a:srgbClr val="0000CD"/>
                </a:solidFill>
                <a:latin typeface="Consolas" panose="020B0609020204030204" pitchFamily="49" charset="0"/>
              </a:rPr>
              <a:t>="submit"</a:t>
            </a:r>
            <a:r>
              <a:rPr lang="en-US" sz="2000" dirty="0">
                <a:solidFill>
                  <a:srgbClr val="FF0000"/>
                </a:solidFill>
                <a:latin typeface="Consolas" panose="020B0609020204030204" pitchFamily="49" charset="0"/>
              </a:rPr>
              <a:t> value</a:t>
            </a:r>
            <a:r>
              <a:rPr lang="en-US" sz="2000" dirty="0">
                <a:solidFill>
                  <a:srgbClr val="0000CD"/>
                </a:solidFill>
                <a:latin typeface="Consolas" panose="020B0609020204030204" pitchFamily="49" charset="0"/>
              </a:rPr>
              <a:t>="Submit Title"&gt;</a:t>
            </a:r>
            <a:br>
              <a:rPr lang="en-US" sz="2000" dirty="0"/>
            </a:br>
            <a:r>
              <a:rPr lang="en-US" sz="2000" dirty="0">
                <a:solidFill>
                  <a:srgbClr val="0000CD"/>
                </a:solidFill>
                <a:latin typeface="Consolas" panose="020B0609020204030204" pitchFamily="49" charset="0"/>
              </a:rPr>
              <a:t>&lt;</a:t>
            </a:r>
            <a:r>
              <a:rPr lang="en-US" sz="2000" dirty="0">
                <a:solidFill>
                  <a:srgbClr val="A52A2A"/>
                </a:solidFill>
                <a:latin typeface="Consolas" panose="020B0609020204030204" pitchFamily="49" charset="0"/>
              </a:rPr>
              <a:t>/form</a:t>
            </a:r>
            <a:r>
              <a:rPr lang="en-US" sz="2000" dirty="0">
                <a:solidFill>
                  <a:srgbClr val="0000CD"/>
                </a:solidFill>
                <a:latin typeface="Consolas" panose="020B0609020204030204" pitchFamily="49" charset="0"/>
              </a:rPr>
              <a:t>&gt;</a:t>
            </a:r>
            <a:endParaRPr lang="en-US" sz="2000" dirty="0"/>
          </a:p>
        </p:txBody>
      </p:sp>
      <p:sp>
        <p:nvSpPr>
          <p:cNvPr id="7" name="TextBox 6">
            <a:extLst>
              <a:ext uri="{FF2B5EF4-FFF2-40B4-BE49-F238E27FC236}">
                <a16:creationId xmlns:a16="http://schemas.microsoft.com/office/drawing/2014/main" id="{B86CE50E-0834-4FAC-9D71-5B2F5BB0F759}"/>
              </a:ext>
            </a:extLst>
          </p:cNvPr>
          <p:cNvSpPr txBox="1"/>
          <p:nvPr/>
        </p:nvSpPr>
        <p:spPr>
          <a:xfrm>
            <a:off x="360565" y="4689729"/>
            <a:ext cx="8250036" cy="1723549"/>
          </a:xfrm>
          <a:prstGeom prst="rect">
            <a:avLst/>
          </a:prstGeom>
          <a:solidFill>
            <a:srgbClr val="92D050"/>
          </a:solidFill>
          <a:effectLst>
            <a:outerShdw blurRad="50800" dist="38100" dir="18900000" algn="bl" rotWithShape="0">
              <a:prstClr val="black">
                <a:alpha val="40000"/>
              </a:prstClr>
            </a:outerShdw>
          </a:effectLst>
        </p:spPr>
        <p:txBody>
          <a:bodyPr wrap="square" rtlCol="0">
            <a:spAutoFit/>
          </a:bodyPr>
          <a:lstStyle/>
          <a:p>
            <a:pPr marL="342900" indent="-342900">
              <a:spcAft>
                <a:spcPts val="600"/>
              </a:spcAft>
              <a:buFont typeface="Arial" panose="020B0604020202020204" pitchFamily="34" charset="0"/>
              <a:buChar char="•"/>
            </a:pPr>
            <a:r>
              <a:rPr lang="en-US" sz="2400" dirty="0"/>
              <a:t>The </a:t>
            </a:r>
            <a:r>
              <a:rPr lang="en-US" sz="2400" b="1" dirty="0"/>
              <a:t>for</a:t>
            </a:r>
            <a:r>
              <a:rPr lang="en-US" sz="2400" dirty="0"/>
              <a:t> attribute’s value should match the </a:t>
            </a:r>
            <a:r>
              <a:rPr lang="en-US" sz="2400" b="1" dirty="0">
                <a:solidFill>
                  <a:srgbClr val="FF0000"/>
                </a:solidFill>
              </a:rPr>
              <a:t>i</a:t>
            </a:r>
            <a:r>
              <a:rPr lang="en-US" sz="2400" dirty="0">
                <a:solidFill>
                  <a:srgbClr val="FF0000"/>
                </a:solidFill>
              </a:rPr>
              <a:t>d</a:t>
            </a:r>
            <a:r>
              <a:rPr lang="en-US" sz="2400" dirty="0"/>
              <a:t> (e.g., </a:t>
            </a:r>
            <a:r>
              <a:rPr lang="en-US" sz="2400" dirty="0">
                <a:solidFill>
                  <a:srgbClr val="0070C0"/>
                </a:solidFill>
              </a:rPr>
              <a:t>favorite-book</a:t>
            </a:r>
            <a:r>
              <a:rPr lang="en-US" sz="2400" dirty="0"/>
              <a:t>), not the </a:t>
            </a:r>
            <a:r>
              <a:rPr lang="en-US" sz="2400" b="1" dirty="0">
                <a:solidFill>
                  <a:srgbClr val="FF0000"/>
                </a:solidFill>
              </a:rPr>
              <a:t>name</a:t>
            </a:r>
            <a:r>
              <a:rPr lang="en-US" sz="2400" dirty="0"/>
              <a:t> (e.g., </a:t>
            </a:r>
            <a:r>
              <a:rPr lang="en-US" sz="2400" b="1" dirty="0">
                <a:solidFill>
                  <a:srgbClr val="0070C0"/>
                </a:solidFill>
              </a:rPr>
              <a:t>Book</a:t>
            </a:r>
            <a:r>
              <a:rPr lang="en-US" sz="2400" dirty="0"/>
              <a:t>) of the input </a:t>
            </a:r>
          </a:p>
          <a:p>
            <a:pPr marL="342900" indent="-342900">
              <a:spcAft>
                <a:spcPts val="600"/>
              </a:spcAft>
              <a:buFont typeface="Arial" panose="020B0604020202020204" pitchFamily="34" charset="0"/>
              <a:buChar char="•"/>
            </a:pPr>
            <a:r>
              <a:rPr lang="en-US" sz="2400" dirty="0"/>
              <a:t>Form submission relies on </a:t>
            </a:r>
            <a:r>
              <a:rPr lang="en-US" sz="2400" b="1" dirty="0">
                <a:solidFill>
                  <a:srgbClr val="FF0000"/>
                </a:solidFill>
              </a:rPr>
              <a:t>name</a:t>
            </a:r>
            <a:r>
              <a:rPr lang="en-US" sz="2400" dirty="0"/>
              <a:t>, and label pairing relies on </a:t>
            </a:r>
            <a:r>
              <a:rPr lang="en-US" sz="2400" b="1" dirty="0">
                <a:solidFill>
                  <a:srgbClr val="FF0000"/>
                </a:solidFill>
              </a:rPr>
              <a:t>id</a:t>
            </a:r>
            <a:endParaRPr lang="en-US" sz="2400" b="1" dirty="0">
              <a:solidFill>
                <a:srgbClr val="0070C0"/>
              </a:solidFill>
            </a:endParaRPr>
          </a:p>
          <a:p>
            <a:pPr marL="342900" indent="-342900">
              <a:spcAft>
                <a:spcPts val="600"/>
              </a:spcAft>
              <a:buFont typeface="Arial" panose="020B0604020202020204" pitchFamily="34" charset="0"/>
              <a:buChar char="•"/>
            </a:pPr>
            <a:r>
              <a:rPr lang="en-US" sz="2400" dirty="0"/>
              <a:t>Often see the same value in both </a:t>
            </a:r>
            <a:r>
              <a:rPr lang="en-US" sz="2400" b="1" dirty="0"/>
              <a:t>id</a:t>
            </a:r>
            <a:r>
              <a:rPr lang="en-US" sz="2400" dirty="0"/>
              <a:t> and </a:t>
            </a:r>
            <a:r>
              <a:rPr lang="en-US" sz="2400" b="1" dirty="0"/>
              <a:t>name</a:t>
            </a:r>
            <a:r>
              <a:rPr lang="en-US" sz="2400" dirty="0"/>
              <a:t> attributes</a:t>
            </a:r>
          </a:p>
        </p:txBody>
      </p:sp>
      <p:grpSp>
        <p:nvGrpSpPr>
          <p:cNvPr id="11" name="Group 10">
            <a:extLst>
              <a:ext uri="{FF2B5EF4-FFF2-40B4-BE49-F238E27FC236}">
                <a16:creationId xmlns:a16="http://schemas.microsoft.com/office/drawing/2014/main" id="{E11732CF-F8EA-4CCE-A48F-BAAD15D19EFD}"/>
              </a:ext>
            </a:extLst>
          </p:cNvPr>
          <p:cNvGrpSpPr/>
          <p:nvPr/>
        </p:nvGrpSpPr>
        <p:grpSpPr>
          <a:xfrm>
            <a:off x="2819400" y="3341670"/>
            <a:ext cx="5334000" cy="935639"/>
            <a:chOff x="2819400" y="3341670"/>
            <a:chExt cx="5334000" cy="935639"/>
          </a:xfrm>
        </p:grpSpPr>
        <p:grpSp>
          <p:nvGrpSpPr>
            <p:cNvPr id="10" name="Group 9">
              <a:extLst>
                <a:ext uri="{FF2B5EF4-FFF2-40B4-BE49-F238E27FC236}">
                  <a16:creationId xmlns:a16="http://schemas.microsoft.com/office/drawing/2014/main" id="{38D9217B-A848-45EE-B222-84E67118B646}"/>
                </a:ext>
              </a:extLst>
            </p:cNvPr>
            <p:cNvGrpSpPr/>
            <p:nvPr/>
          </p:nvGrpSpPr>
          <p:grpSpPr>
            <a:xfrm>
              <a:off x="2819400" y="3341670"/>
              <a:ext cx="5334000" cy="523220"/>
              <a:chOff x="2819400" y="3025854"/>
              <a:chExt cx="5334000" cy="523220"/>
            </a:xfrm>
          </p:grpSpPr>
          <p:sp>
            <p:nvSpPr>
              <p:cNvPr id="8" name="TextBox 7">
                <a:extLst>
                  <a:ext uri="{FF2B5EF4-FFF2-40B4-BE49-F238E27FC236}">
                    <a16:creationId xmlns:a16="http://schemas.microsoft.com/office/drawing/2014/main" id="{E03AF68A-4996-46C6-B871-055957A0C6B3}"/>
                  </a:ext>
                </a:extLst>
              </p:cNvPr>
              <p:cNvSpPr txBox="1"/>
              <p:nvPr/>
            </p:nvSpPr>
            <p:spPr>
              <a:xfrm>
                <a:off x="2819400" y="3025854"/>
                <a:ext cx="2173672" cy="523220"/>
              </a:xfrm>
              <a:prstGeom prst="rect">
                <a:avLst/>
              </a:prstGeom>
              <a:noFill/>
            </p:spPr>
            <p:txBody>
              <a:bodyPr wrap="none" rtlCol="0">
                <a:spAutoFit/>
              </a:bodyPr>
              <a:lstStyle/>
              <a:p>
                <a:r>
                  <a:rPr lang="en-US" sz="2800" dirty="0"/>
                  <a:t>Favorite Book</a:t>
                </a:r>
              </a:p>
            </p:txBody>
          </p:sp>
          <p:sp>
            <p:nvSpPr>
              <p:cNvPr id="9" name="Rectangle 8">
                <a:extLst>
                  <a:ext uri="{FF2B5EF4-FFF2-40B4-BE49-F238E27FC236}">
                    <a16:creationId xmlns:a16="http://schemas.microsoft.com/office/drawing/2014/main" id="{D74D25C5-F4FD-48E5-B45D-88B6664C0DB6}"/>
                  </a:ext>
                </a:extLst>
              </p:cNvPr>
              <p:cNvSpPr/>
              <p:nvPr/>
            </p:nvSpPr>
            <p:spPr>
              <a:xfrm>
                <a:off x="5072268" y="3025854"/>
                <a:ext cx="3081132" cy="40314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D93073DD-CC45-4CAC-B80D-0113A3678F4C}"/>
                </a:ext>
              </a:extLst>
            </p:cNvPr>
            <p:cNvSpPr/>
            <p:nvPr/>
          </p:nvSpPr>
          <p:spPr>
            <a:xfrm>
              <a:off x="2925415" y="3874163"/>
              <a:ext cx="1951385" cy="40314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Submit Title</a:t>
              </a:r>
            </a:p>
          </p:txBody>
        </p:sp>
      </p:grpSp>
    </p:spTree>
    <p:extLst>
      <p:ext uri="{BB962C8B-B14F-4D97-AF65-F5344CB8AC3E}">
        <p14:creationId xmlns:p14="http://schemas.microsoft.com/office/powerpoint/2010/main" val="33267103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dirty="0"/>
              <a:t>Case Sensitive ?</a:t>
            </a:r>
          </a:p>
        </p:txBody>
      </p:sp>
      <p:sp>
        <p:nvSpPr>
          <p:cNvPr id="67587" name="Content Placeholder 2"/>
          <p:cNvSpPr>
            <a:spLocks noGrp="1"/>
          </p:cNvSpPr>
          <p:nvPr>
            <p:ph idx="1"/>
          </p:nvPr>
        </p:nvSpPr>
        <p:spPr>
          <a:xfrm>
            <a:off x="609600" y="1752600"/>
            <a:ext cx="8001000" cy="457200"/>
          </a:xfrm>
        </p:spPr>
        <p:txBody>
          <a:bodyPr>
            <a:noAutofit/>
          </a:bodyPr>
          <a:lstStyle/>
          <a:p>
            <a:pPr>
              <a:buFont typeface="Wingdings" pitchFamily="2" charset="2"/>
              <a:buNone/>
            </a:pPr>
            <a:r>
              <a:rPr lang="en-US" sz="2600" dirty="0">
                <a:latin typeface="Calibri" pitchFamily="34" charset="0"/>
              </a:rPr>
              <a:t>&lt;INPUT  TYPE=“text”  NAME=“username”  VALUE=“Joe”&gt;</a:t>
            </a:r>
          </a:p>
        </p:txBody>
      </p:sp>
      <p:sp>
        <p:nvSpPr>
          <p:cNvPr id="2" name="TextBox 1">
            <a:extLst>
              <a:ext uri="{FF2B5EF4-FFF2-40B4-BE49-F238E27FC236}">
                <a16:creationId xmlns:a16="http://schemas.microsoft.com/office/drawing/2014/main" id="{11D1981E-14DB-4B61-8E22-4601F02A927D}"/>
              </a:ext>
            </a:extLst>
          </p:cNvPr>
          <p:cNvSpPr txBox="1"/>
          <p:nvPr/>
        </p:nvSpPr>
        <p:spPr>
          <a:xfrm>
            <a:off x="990601" y="2895600"/>
            <a:ext cx="7391400" cy="1969770"/>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800" dirty="0">
                <a:solidFill>
                  <a:schemeClr val="accent6">
                    <a:lumMod val="50000"/>
                  </a:schemeClr>
                </a:solidFill>
              </a:rPr>
              <a:t>HTML is not case sensitive</a:t>
            </a:r>
          </a:p>
          <a:p>
            <a:pPr marL="342900" indent="-342900">
              <a:buFont typeface="Arial" panose="020B0604020202020204" pitchFamily="34" charset="0"/>
              <a:buChar char="•"/>
            </a:pPr>
            <a:r>
              <a:rPr lang="en-US" sz="2800" dirty="0">
                <a:solidFill>
                  <a:schemeClr val="accent6">
                    <a:lumMod val="50000"/>
                  </a:schemeClr>
                </a:solidFill>
              </a:rPr>
              <a:t>Using uppercase to make them stand out from the content, or all lowercase to save holding the shift key</a:t>
            </a:r>
          </a:p>
        </p:txBody>
      </p:sp>
    </p:spTree>
    <p:extLst>
      <p:ext uri="{BB962C8B-B14F-4D97-AF65-F5344CB8AC3E}">
        <p14:creationId xmlns:p14="http://schemas.microsoft.com/office/powerpoint/2010/main" val="155600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45741" y="51952"/>
            <a:ext cx="8229600" cy="1143000"/>
          </a:xfrm>
        </p:spPr>
        <p:txBody>
          <a:bodyPr>
            <a:normAutofit fontScale="90000"/>
          </a:bodyPr>
          <a:lstStyle/>
          <a:p>
            <a:r>
              <a:rPr lang="en-US" dirty="0"/>
              <a:t>Three Ways of Specifying User Input </a:t>
            </a:r>
          </a:p>
        </p:txBody>
      </p:sp>
      <p:sp>
        <p:nvSpPr>
          <p:cNvPr id="66563" name="Content Placeholder 2"/>
          <p:cNvSpPr>
            <a:spLocks noGrp="1"/>
          </p:cNvSpPr>
          <p:nvPr>
            <p:ph idx="1"/>
          </p:nvPr>
        </p:nvSpPr>
        <p:spPr>
          <a:xfrm>
            <a:off x="406400" y="1053915"/>
            <a:ext cx="8001000" cy="1219200"/>
          </a:xfrm>
        </p:spPr>
        <p:txBody>
          <a:bodyPr/>
          <a:lstStyle/>
          <a:p>
            <a:pPr marL="514350" indent="-514350">
              <a:buFont typeface="+mj-lt"/>
              <a:buAutoNum type="arabicPeriod"/>
            </a:pPr>
            <a:r>
              <a:rPr lang="en-US" sz="3200" dirty="0">
                <a:latin typeface="Calibri" pitchFamily="34" charset="0"/>
              </a:rPr>
              <a:t>INPUT tag  </a:t>
            </a:r>
            <a:r>
              <a:rPr lang="en-US" sz="3200" dirty="0">
                <a:solidFill>
                  <a:schemeClr val="accent4">
                    <a:lumMod val="60000"/>
                    <a:lumOff val="40000"/>
                  </a:schemeClr>
                </a:solidFill>
                <a:latin typeface="Calibri" pitchFamily="34" charset="0"/>
              </a:rPr>
              <a:t>(last page)</a:t>
            </a:r>
          </a:p>
          <a:p>
            <a:pPr marL="514350" indent="-514350">
              <a:spcAft>
                <a:spcPts val="1200"/>
              </a:spcAft>
              <a:buFont typeface="+mj-lt"/>
              <a:buAutoNum type="arabicPeriod"/>
            </a:pPr>
            <a:r>
              <a:rPr lang="en-US" sz="3200" dirty="0">
                <a:latin typeface="Calibri" pitchFamily="34" charset="0"/>
              </a:rPr>
              <a:t>TEXTAREA tag </a:t>
            </a:r>
          </a:p>
        </p:txBody>
      </p:sp>
      <p:grpSp>
        <p:nvGrpSpPr>
          <p:cNvPr id="4" name="Group 3"/>
          <p:cNvGrpSpPr/>
          <p:nvPr/>
        </p:nvGrpSpPr>
        <p:grpSpPr>
          <a:xfrm>
            <a:off x="5842000" y="3419833"/>
            <a:ext cx="2895600" cy="3296548"/>
            <a:chOff x="5867400" y="3352800"/>
            <a:chExt cx="2895600" cy="3296548"/>
          </a:xfrm>
        </p:grpSpPr>
        <p:sp>
          <p:nvSpPr>
            <p:cNvPr id="7" name="Content Placeholder 2"/>
            <p:cNvSpPr txBox="1">
              <a:spLocks/>
            </p:cNvSpPr>
            <p:nvPr/>
          </p:nvSpPr>
          <p:spPr bwMode="auto">
            <a:xfrm>
              <a:off x="5867400" y="3352800"/>
              <a:ext cx="2590800" cy="838200"/>
            </a:xfrm>
            <a:prstGeom prst="rect">
              <a:avLst/>
            </a:prstGeom>
            <a:noFill/>
            <a:ln w="9525">
              <a:noFill/>
              <a:miter lim="800000"/>
              <a:headEnd/>
              <a:tailEnd/>
            </a:ln>
          </p:spPr>
          <p:txBody>
            <a:bodyPr lIns="90488" tIns="44450" rIns="90488" bIns="44450"/>
            <a:lstStyle/>
            <a:p>
              <a:pPr marL="457200" indent="-457200">
                <a:spcBef>
                  <a:spcPct val="20000"/>
                </a:spcBef>
                <a:spcAft>
                  <a:spcPts val="0"/>
                </a:spcAft>
                <a:buClr>
                  <a:schemeClr val="tx1"/>
                </a:buClr>
                <a:buSzPct val="100000"/>
                <a:buFont typeface="+mj-lt"/>
                <a:buAutoNum type="arabicPeriod" startAt="3"/>
                <a:defRPr/>
              </a:pPr>
              <a:r>
                <a:rPr lang="en-US" sz="3200" kern="0" dirty="0">
                  <a:latin typeface="Calibri" pitchFamily="34" charset="0"/>
                </a:rPr>
                <a:t>SELECT tag </a:t>
              </a:r>
            </a:p>
          </p:txBody>
        </p:sp>
        <p:sp>
          <p:nvSpPr>
            <p:cNvPr id="12" name="Rectangle 7"/>
            <p:cNvSpPr>
              <a:spLocks noChangeArrowheads="1"/>
            </p:cNvSpPr>
            <p:nvPr/>
          </p:nvSpPr>
          <p:spPr bwMode="auto">
            <a:xfrm>
              <a:off x="6400800" y="3859213"/>
              <a:ext cx="2362200" cy="1169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175" lvl="2" indent="-3175">
                <a:lnSpc>
                  <a:spcPts val="2100"/>
                </a:lnSpc>
                <a:spcAft>
                  <a:spcPts val="1200"/>
                </a:spcAft>
              </a:pPr>
              <a:r>
                <a:rPr lang="en-US" sz="2000" dirty="0">
                  <a:solidFill>
                    <a:srgbClr val="000000"/>
                  </a:solidFill>
                  <a:latin typeface="Calibri" pitchFamily="34" charset="0"/>
                </a:rPr>
                <a:t>Allows the user to choose from a fixed set of values; one or several at once.</a:t>
              </a:r>
            </a:p>
          </p:txBody>
        </p:sp>
        <p:grpSp>
          <p:nvGrpSpPr>
            <p:cNvPr id="5" name="Group 4"/>
            <p:cNvGrpSpPr>
              <a:grpSpLocks/>
            </p:cNvGrpSpPr>
            <p:nvPr/>
          </p:nvGrpSpPr>
          <p:grpSpPr bwMode="auto">
            <a:xfrm>
              <a:off x="6400800" y="5105400"/>
              <a:ext cx="2120900" cy="1543948"/>
              <a:chOff x="6927850" y="5029200"/>
              <a:chExt cx="2120900" cy="1543948"/>
            </a:xfrm>
          </p:grpSpPr>
          <p:pic>
            <p:nvPicPr>
              <p:cNvPr id="68616" name="Picture 3" descr="C:\Users\Kien\Pictures\FireShot capture #016 - 'WDVL_ HTML Forms_ SELECT Tag' - www_wdvl_com_Style_HTML_Forms_select_htm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7850" y="5531748"/>
                <a:ext cx="2120900" cy="104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8617" name="Picture 4" descr="C:\Users\Kien\Pictures\FireShot capture #016 - 'WDVL_ HTML Forms_ SELECT Tag' - www_wdvl_com_Style_HTML_Forms_select_html - Cop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7850" y="5029200"/>
                <a:ext cx="2006600"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grpSp>
        <p:nvGrpSpPr>
          <p:cNvPr id="13" name="Group 12">
            <a:extLst>
              <a:ext uri="{FF2B5EF4-FFF2-40B4-BE49-F238E27FC236}">
                <a16:creationId xmlns:a16="http://schemas.microsoft.com/office/drawing/2014/main" id="{1999CB2F-8603-4FCC-BDBE-0CE70A4CFBDC}"/>
              </a:ext>
            </a:extLst>
          </p:cNvPr>
          <p:cNvGrpSpPr/>
          <p:nvPr/>
        </p:nvGrpSpPr>
        <p:grpSpPr>
          <a:xfrm>
            <a:off x="496711" y="2172058"/>
            <a:ext cx="8342489" cy="3803808"/>
            <a:chOff x="496711" y="2172058"/>
            <a:chExt cx="8342489" cy="3803808"/>
          </a:xfrm>
        </p:grpSpPr>
        <p:grpSp>
          <p:nvGrpSpPr>
            <p:cNvPr id="2" name="Group 1"/>
            <p:cNvGrpSpPr>
              <a:grpSpLocks/>
            </p:cNvGrpSpPr>
            <p:nvPr/>
          </p:nvGrpSpPr>
          <p:grpSpPr bwMode="auto">
            <a:xfrm>
              <a:off x="914400" y="2172058"/>
              <a:ext cx="7924800" cy="3374310"/>
              <a:chOff x="762000" y="2514600"/>
              <a:chExt cx="7924800" cy="3374310"/>
            </a:xfrm>
          </p:grpSpPr>
          <p:sp>
            <p:nvSpPr>
              <p:cNvPr id="68618" name="TextBox 3"/>
              <p:cNvSpPr txBox="1">
                <a:spLocks noChangeArrowheads="1"/>
              </p:cNvSpPr>
              <p:nvPr/>
            </p:nvSpPr>
            <p:spPr bwMode="auto">
              <a:xfrm>
                <a:off x="762000" y="2514600"/>
                <a:ext cx="7924800" cy="1292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600" dirty="0">
                    <a:solidFill>
                      <a:srgbClr val="0070C0"/>
                    </a:solidFill>
                    <a:latin typeface="Calibri" pitchFamily="34" charset="0"/>
                    <a:cs typeface="Calibri" pitchFamily="34" charset="0"/>
                  </a:rPr>
                  <a:t>&lt;</a:t>
                </a:r>
                <a:r>
                  <a:rPr lang="en-US" sz="2600" dirty="0" err="1">
                    <a:solidFill>
                      <a:srgbClr val="0070C0"/>
                    </a:solidFill>
                    <a:latin typeface="Calibri" pitchFamily="34" charset="0"/>
                    <a:cs typeface="Calibri" pitchFamily="34" charset="0"/>
                  </a:rPr>
                  <a:t>textarea</a:t>
                </a:r>
                <a:r>
                  <a:rPr lang="en-US" sz="2600" dirty="0">
                    <a:solidFill>
                      <a:srgbClr val="0070C0"/>
                    </a:solidFill>
                    <a:latin typeface="Calibri" pitchFamily="34" charset="0"/>
                    <a:cs typeface="Calibri" pitchFamily="34" charset="0"/>
                  </a:rPr>
                  <a:t> name=“comments” cols=“45” row=“10”&gt;</a:t>
                </a:r>
              </a:p>
              <a:p>
                <a:r>
                  <a:rPr lang="en-US" sz="2600" dirty="0">
                    <a:solidFill>
                      <a:schemeClr val="tx1">
                        <a:lumMod val="65000"/>
                        <a:lumOff val="35000"/>
                      </a:schemeClr>
                    </a:solidFill>
                    <a:latin typeface="Calibri" pitchFamily="34" charset="0"/>
                    <a:cs typeface="Calibri" pitchFamily="34" charset="0"/>
                  </a:rPr>
                  <a:t>Please give your input here – as many words as you like.</a:t>
                </a:r>
              </a:p>
              <a:p>
                <a:r>
                  <a:rPr lang="en-US" sz="2600" dirty="0">
                    <a:solidFill>
                      <a:srgbClr val="0070C0"/>
                    </a:solidFill>
                    <a:latin typeface="Calibri" pitchFamily="34" charset="0"/>
                    <a:cs typeface="Calibri" pitchFamily="34" charset="0"/>
                  </a:rPr>
                  <a:t>&lt;/</a:t>
                </a:r>
                <a:r>
                  <a:rPr lang="en-US" sz="2600" dirty="0" err="1">
                    <a:solidFill>
                      <a:srgbClr val="0070C0"/>
                    </a:solidFill>
                    <a:latin typeface="Calibri" pitchFamily="34" charset="0"/>
                    <a:cs typeface="Calibri" pitchFamily="34" charset="0"/>
                  </a:rPr>
                  <a:t>textarea</a:t>
                </a:r>
                <a:r>
                  <a:rPr lang="en-US" sz="2600" dirty="0">
                    <a:solidFill>
                      <a:srgbClr val="0070C0"/>
                    </a:solidFill>
                    <a:latin typeface="Calibri" pitchFamily="34" charset="0"/>
                    <a:cs typeface="Calibri" pitchFamily="34" charset="0"/>
                  </a:rPr>
                  <a:t>&gt;</a:t>
                </a:r>
              </a:p>
            </p:txBody>
          </p:sp>
          <p:sp>
            <p:nvSpPr>
              <p:cNvPr id="68619" name="Rectangle 4"/>
              <p:cNvSpPr>
                <a:spLocks noChangeArrowheads="1"/>
              </p:cNvSpPr>
              <p:nvPr/>
            </p:nvSpPr>
            <p:spPr bwMode="auto">
              <a:xfrm>
                <a:off x="876300" y="3983910"/>
                <a:ext cx="4305300" cy="1905000"/>
              </a:xfrm>
              <a:prstGeom prst="rect">
                <a:avLst/>
              </a:prstGeom>
              <a:noFill/>
              <a:ln w="12700" algn="ctr">
                <a:solidFill>
                  <a:schemeClr val="tx2"/>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68620" name="Rectangle 5"/>
              <p:cNvSpPr>
                <a:spLocks noChangeArrowheads="1"/>
              </p:cNvSpPr>
              <p:nvPr/>
            </p:nvSpPr>
            <p:spPr bwMode="auto">
              <a:xfrm>
                <a:off x="891196" y="3998685"/>
                <a:ext cx="421481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400" dirty="0">
                    <a:solidFill>
                      <a:srgbClr val="000000"/>
                    </a:solidFill>
                    <a:latin typeface="Calibri" pitchFamily="34" charset="0"/>
                    <a:cs typeface="Calibri" pitchFamily="34" charset="0"/>
                  </a:rPr>
                  <a:t>Please give your input here – as many words as you like</a:t>
                </a:r>
              </a:p>
            </p:txBody>
          </p:sp>
        </p:grpSp>
        <p:cxnSp>
          <p:nvCxnSpPr>
            <p:cNvPr id="6" name="Straight Arrow Connector 5">
              <a:extLst>
                <a:ext uri="{FF2B5EF4-FFF2-40B4-BE49-F238E27FC236}">
                  <a16:creationId xmlns:a16="http://schemas.microsoft.com/office/drawing/2014/main" id="{036D8A89-D249-4D6E-A469-70FDCCAD947B}"/>
                </a:ext>
              </a:extLst>
            </p:cNvPr>
            <p:cNvCxnSpPr>
              <a:cxnSpLocks/>
            </p:cNvCxnSpPr>
            <p:nvPr/>
          </p:nvCxnSpPr>
          <p:spPr>
            <a:xfrm>
              <a:off x="1028700" y="5791200"/>
              <a:ext cx="4305300" cy="0"/>
            </a:xfrm>
            <a:prstGeom prst="straightConnector1">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101AC94-85F6-4621-A436-461DC08B50BB}"/>
                </a:ext>
              </a:extLst>
            </p:cNvPr>
            <p:cNvSpPr txBox="1"/>
            <p:nvPr/>
          </p:nvSpPr>
          <p:spPr>
            <a:xfrm>
              <a:off x="2430292" y="5606534"/>
              <a:ext cx="1441420" cy="369332"/>
            </a:xfrm>
            <a:prstGeom prst="rect">
              <a:avLst/>
            </a:prstGeom>
            <a:noFill/>
          </p:spPr>
          <p:txBody>
            <a:bodyPr wrap="none" rtlCol="0">
              <a:spAutoFit/>
            </a:bodyPr>
            <a:lstStyle/>
            <a:p>
              <a:r>
                <a:rPr lang="en-US" dirty="0"/>
                <a:t>45 characters</a:t>
              </a:r>
            </a:p>
          </p:txBody>
        </p:sp>
        <p:cxnSp>
          <p:nvCxnSpPr>
            <p:cNvPr id="18" name="Straight Arrow Connector 17">
              <a:extLst>
                <a:ext uri="{FF2B5EF4-FFF2-40B4-BE49-F238E27FC236}">
                  <a16:creationId xmlns:a16="http://schemas.microsoft.com/office/drawing/2014/main" id="{1A9D21DF-F124-40D4-88B6-2B1EF1B7C813}"/>
                </a:ext>
              </a:extLst>
            </p:cNvPr>
            <p:cNvCxnSpPr>
              <a:cxnSpLocks/>
            </p:cNvCxnSpPr>
            <p:nvPr/>
          </p:nvCxnSpPr>
          <p:spPr>
            <a:xfrm flipV="1">
              <a:off x="685800" y="3643532"/>
              <a:ext cx="17585" cy="1902837"/>
            </a:xfrm>
            <a:prstGeom prst="straightConnector1">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BFA8590-73F8-4E0E-B7B3-D26462A12B31}"/>
                </a:ext>
              </a:extLst>
            </p:cNvPr>
            <p:cNvSpPr txBox="1"/>
            <p:nvPr/>
          </p:nvSpPr>
          <p:spPr>
            <a:xfrm rot="16200000">
              <a:off x="229169" y="4409201"/>
              <a:ext cx="904415" cy="369332"/>
            </a:xfrm>
            <a:prstGeom prst="rect">
              <a:avLst/>
            </a:prstGeom>
            <a:noFill/>
          </p:spPr>
          <p:txBody>
            <a:bodyPr wrap="none" rtlCol="0">
              <a:spAutoFit/>
            </a:bodyPr>
            <a:lstStyle/>
            <a:p>
              <a:r>
                <a:rPr lang="en-US" dirty="0"/>
                <a:t>10 lines</a:t>
              </a:r>
            </a:p>
          </p:txBody>
        </p:sp>
      </p:grpSp>
    </p:spTree>
    <p:extLst>
      <p:ext uri="{BB962C8B-B14F-4D97-AF65-F5344CB8AC3E}">
        <p14:creationId xmlns:p14="http://schemas.microsoft.com/office/powerpoint/2010/main" val="3253085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fade">
                                      <p:cBhvr>
                                        <p:cTn id="7" dur="1000"/>
                                        <p:tgtEl>
                                          <p:spTgt spid="66563">
                                            <p:txEl>
                                              <p:pRg st="0" end="0"/>
                                            </p:txEl>
                                          </p:spTgt>
                                        </p:tgtEl>
                                      </p:cBhvr>
                                    </p:animEffect>
                                    <p:anim calcmode="lin" valueType="num">
                                      <p:cBhvr>
                                        <p:cTn id="8" dur="10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65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6563">
                                            <p:txEl>
                                              <p:pRg st="1" end="1"/>
                                            </p:txEl>
                                          </p:spTgt>
                                        </p:tgtEl>
                                        <p:attrNameLst>
                                          <p:attrName>style.visibility</p:attrName>
                                        </p:attrNameLst>
                                      </p:cBhvr>
                                      <p:to>
                                        <p:strVal val="visible"/>
                                      </p:to>
                                    </p:set>
                                    <p:animEffect transition="in" filter="fade">
                                      <p:cBhvr>
                                        <p:cTn id="14" dur="1000"/>
                                        <p:tgtEl>
                                          <p:spTgt spid="66563">
                                            <p:txEl>
                                              <p:pRg st="1" end="1"/>
                                            </p:txEl>
                                          </p:spTgt>
                                        </p:tgtEl>
                                      </p:cBhvr>
                                    </p:animEffect>
                                    <p:anim calcmode="lin" valueType="num">
                                      <p:cBhvr>
                                        <p:cTn id="15" dur="10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656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DA31A6A-E330-4A02-B718-90A86C9B819E}"/>
              </a:ext>
            </a:extLst>
          </p:cNvPr>
          <p:cNvGrpSpPr/>
          <p:nvPr/>
        </p:nvGrpSpPr>
        <p:grpSpPr>
          <a:xfrm>
            <a:off x="4877465" y="1810884"/>
            <a:ext cx="4266535" cy="3798243"/>
            <a:chOff x="4897173" y="1513748"/>
            <a:chExt cx="4266535" cy="3798243"/>
          </a:xfrm>
        </p:grpSpPr>
        <p:pic>
          <p:nvPicPr>
            <p:cNvPr id="5" name="Picture 4">
              <a:extLst>
                <a:ext uri="{FF2B5EF4-FFF2-40B4-BE49-F238E27FC236}">
                  <a16:creationId xmlns:a16="http://schemas.microsoft.com/office/drawing/2014/main" id="{7993A63B-178F-4F03-A68F-81824B3FE8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7173" y="1546009"/>
              <a:ext cx="4266535" cy="376598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2286000"/>
              <a:ext cx="2341014" cy="1314624"/>
            </a:xfrm>
            <a:prstGeom prst="rect">
              <a:avLst/>
            </a:prstGeom>
            <a:ln>
              <a:noFill/>
            </a:ln>
          </p:spPr>
        </p:pic>
        <p:sp>
          <p:nvSpPr>
            <p:cNvPr id="7" name="TextBox 6"/>
            <p:cNvSpPr txBox="1"/>
            <p:nvPr/>
          </p:nvSpPr>
          <p:spPr>
            <a:xfrm>
              <a:off x="5633568" y="1513748"/>
              <a:ext cx="1078244" cy="461665"/>
            </a:xfrm>
            <a:prstGeom prst="rect">
              <a:avLst/>
            </a:prstGeom>
            <a:noFill/>
          </p:spPr>
          <p:txBody>
            <a:bodyPr wrap="none" rtlCol="0">
              <a:spAutoFit/>
            </a:bodyPr>
            <a:lstStyle/>
            <a:p>
              <a:r>
                <a:rPr lang="en-US" sz="2400" dirty="0">
                  <a:solidFill>
                    <a:schemeClr val="accent5">
                      <a:lumMod val="50000"/>
                    </a:schemeClr>
                  </a:solidFill>
                </a:rPr>
                <a:t>Display</a:t>
              </a:r>
            </a:p>
          </p:txBody>
        </p:sp>
      </p:grpSp>
      <p:sp>
        <p:nvSpPr>
          <p:cNvPr id="67586" name="Title 1"/>
          <p:cNvSpPr>
            <a:spLocks noGrp="1"/>
          </p:cNvSpPr>
          <p:nvPr>
            <p:ph type="title"/>
          </p:nvPr>
        </p:nvSpPr>
        <p:spPr>
          <a:xfrm>
            <a:off x="457200" y="117764"/>
            <a:ext cx="8229600" cy="1143000"/>
          </a:xfrm>
        </p:spPr>
        <p:txBody>
          <a:bodyPr/>
          <a:lstStyle/>
          <a:p>
            <a:r>
              <a:rPr lang="en-US" dirty="0"/>
              <a:t>SELECT Tag -  Drop-down List</a:t>
            </a:r>
          </a:p>
        </p:txBody>
      </p:sp>
      <p:sp>
        <p:nvSpPr>
          <p:cNvPr id="2" name="Content Placeholder 1"/>
          <p:cNvSpPr>
            <a:spLocks noGrp="1"/>
          </p:cNvSpPr>
          <p:nvPr>
            <p:ph idx="1"/>
          </p:nvPr>
        </p:nvSpPr>
        <p:spPr>
          <a:xfrm>
            <a:off x="381000" y="1233055"/>
            <a:ext cx="5638800" cy="5334000"/>
          </a:xfrm>
        </p:spPr>
        <p:txBody>
          <a:bodyPr>
            <a:normAutofit fontScale="62500" lnSpcReduction="20000"/>
          </a:bodyPr>
          <a:lstStyle/>
          <a:p>
            <a:pPr marL="0" indent="0">
              <a:buNone/>
            </a:pPr>
            <a:r>
              <a:rPr lang="en-US" sz="2800" dirty="0"/>
              <a:t>&lt;!DOCTYPE html&gt;</a:t>
            </a:r>
          </a:p>
          <a:p>
            <a:pPr marL="0" indent="0">
              <a:buNone/>
            </a:pPr>
            <a:r>
              <a:rPr lang="en-US" sz="2800" dirty="0"/>
              <a:t>&lt;html&gt;</a:t>
            </a:r>
          </a:p>
          <a:p>
            <a:pPr marL="0" indent="0">
              <a:buNone/>
            </a:pPr>
            <a:r>
              <a:rPr lang="en-US" sz="2800" dirty="0"/>
              <a:t>&lt;body&gt;</a:t>
            </a:r>
          </a:p>
          <a:p>
            <a:pPr marL="0" indent="0">
              <a:buNone/>
            </a:pPr>
            <a:endParaRPr lang="en-US" sz="2800" dirty="0"/>
          </a:p>
          <a:p>
            <a:pPr marL="0" indent="0">
              <a:buNone/>
            </a:pPr>
            <a:r>
              <a:rPr lang="en-US" sz="2800" dirty="0"/>
              <a:t>&lt;h2&gt;The Select Element&lt;/h2&gt;</a:t>
            </a:r>
          </a:p>
          <a:p>
            <a:pPr marL="0" indent="0">
              <a:buNone/>
            </a:pPr>
            <a:r>
              <a:rPr lang="en-US" sz="2800" dirty="0"/>
              <a:t>&lt;p&gt; This is an example of a drop-down list&lt;/p&gt;</a:t>
            </a:r>
          </a:p>
          <a:p>
            <a:pPr marL="0" indent="0">
              <a:buNone/>
            </a:pPr>
            <a:endParaRPr lang="en-US" sz="2800" dirty="0"/>
          </a:p>
          <a:p>
            <a:pPr marL="0" indent="0">
              <a:lnSpc>
                <a:spcPct val="110000"/>
              </a:lnSpc>
              <a:buNone/>
            </a:pPr>
            <a:r>
              <a:rPr lang="en-US" sz="2800" dirty="0"/>
              <a:t>&lt;form action=“/</a:t>
            </a:r>
            <a:r>
              <a:rPr lang="en-US" sz="2800" dirty="0" err="1"/>
              <a:t>action_page.php</a:t>
            </a:r>
            <a:r>
              <a:rPr lang="en-US" sz="2800" dirty="0"/>
              <a:t>”&gt;</a:t>
            </a:r>
          </a:p>
          <a:p>
            <a:pPr marL="0" indent="0">
              <a:lnSpc>
                <a:spcPct val="110000"/>
              </a:lnSpc>
              <a:spcBef>
                <a:spcPts val="0"/>
              </a:spcBef>
              <a:buNone/>
            </a:pPr>
            <a:r>
              <a:rPr lang="en-US" sz="2800" dirty="0">
                <a:solidFill>
                  <a:srgbClr val="7030A0"/>
                </a:solidFill>
              </a:rPr>
              <a:t>   </a:t>
            </a:r>
            <a:r>
              <a:rPr lang="en-US" sz="2800" b="1" dirty="0">
                <a:solidFill>
                  <a:srgbClr val="7030A0"/>
                </a:solidFill>
              </a:rPr>
              <a:t>&lt;select name=“semester"&gt;</a:t>
            </a:r>
            <a:br>
              <a:rPr lang="en-US" sz="2800" b="1" dirty="0">
                <a:solidFill>
                  <a:srgbClr val="7030A0"/>
                </a:solidFill>
              </a:rPr>
            </a:br>
            <a:r>
              <a:rPr lang="en-US" sz="2800" b="1" dirty="0">
                <a:solidFill>
                  <a:srgbClr val="7030A0"/>
                </a:solidFill>
              </a:rPr>
              <a:t>      &lt;option value=“</a:t>
            </a:r>
            <a:r>
              <a:rPr lang="en-US" sz="2800" b="1" dirty="0" err="1">
                <a:solidFill>
                  <a:srgbClr val="7030A0"/>
                </a:solidFill>
              </a:rPr>
              <a:t>fallsem</a:t>
            </a:r>
            <a:r>
              <a:rPr lang="en-US" sz="2800" b="1" dirty="0">
                <a:solidFill>
                  <a:srgbClr val="7030A0"/>
                </a:solidFill>
              </a:rPr>
              <a:t>"&gt;Fall&lt;/option&gt;</a:t>
            </a:r>
            <a:br>
              <a:rPr lang="en-US" sz="2800" b="1" dirty="0">
                <a:solidFill>
                  <a:srgbClr val="7030A0"/>
                </a:solidFill>
              </a:rPr>
            </a:br>
            <a:r>
              <a:rPr lang="en-US" sz="2800" b="1" dirty="0">
                <a:solidFill>
                  <a:srgbClr val="7030A0"/>
                </a:solidFill>
              </a:rPr>
              <a:t>      &lt;option value=“</a:t>
            </a:r>
            <a:r>
              <a:rPr lang="en-US" sz="2800" b="1" dirty="0" err="1">
                <a:solidFill>
                  <a:srgbClr val="7030A0"/>
                </a:solidFill>
              </a:rPr>
              <a:t>springsem</a:t>
            </a:r>
            <a:r>
              <a:rPr lang="en-US" sz="2800" b="1" dirty="0">
                <a:solidFill>
                  <a:srgbClr val="7030A0"/>
                </a:solidFill>
              </a:rPr>
              <a:t>"&gt;Spring&lt;/option&gt;</a:t>
            </a:r>
            <a:br>
              <a:rPr lang="en-US" sz="2800" b="1" dirty="0">
                <a:solidFill>
                  <a:srgbClr val="7030A0"/>
                </a:solidFill>
              </a:rPr>
            </a:br>
            <a:r>
              <a:rPr lang="en-US" sz="2800" b="1" dirty="0">
                <a:solidFill>
                  <a:srgbClr val="7030A0"/>
                </a:solidFill>
              </a:rPr>
              <a:t>      &lt;option value=“</a:t>
            </a:r>
            <a:r>
              <a:rPr lang="en-US" sz="2800" b="1" dirty="0" err="1">
                <a:solidFill>
                  <a:srgbClr val="7030A0"/>
                </a:solidFill>
              </a:rPr>
              <a:t>summerses</a:t>
            </a:r>
            <a:r>
              <a:rPr lang="en-US" sz="2800" b="1" dirty="0">
                <a:solidFill>
                  <a:srgbClr val="7030A0"/>
                </a:solidFill>
              </a:rPr>
              <a:t>"&gt;Summer&lt;/option&gt;</a:t>
            </a:r>
            <a:br>
              <a:rPr lang="en-US" sz="2800" b="1" dirty="0">
                <a:solidFill>
                  <a:srgbClr val="7030A0"/>
                </a:solidFill>
              </a:rPr>
            </a:br>
            <a:r>
              <a:rPr lang="en-US" sz="2800" b="1" dirty="0">
                <a:solidFill>
                  <a:srgbClr val="7030A0"/>
                </a:solidFill>
              </a:rPr>
              <a:t>   &lt;/select&gt;</a:t>
            </a:r>
          </a:p>
          <a:p>
            <a:pPr marL="0" indent="0">
              <a:lnSpc>
                <a:spcPct val="110000"/>
              </a:lnSpc>
              <a:buNone/>
            </a:pPr>
            <a:r>
              <a:rPr lang="en-US" sz="2800" dirty="0"/>
              <a:t>   &lt;</a:t>
            </a:r>
            <a:r>
              <a:rPr lang="en-US" sz="2800" dirty="0" err="1"/>
              <a:t>br</a:t>
            </a:r>
            <a:r>
              <a:rPr lang="en-US" sz="2800" dirty="0"/>
              <a:t>&gt;&lt;</a:t>
            </a:r>
            <a:r>
              <a:rPr lang="en-US" sz="2800" dirty="0" err="1"/>
              <a:t>br</a:t>
            </a:r>
            <a:r>
              <a:rPr lang="en-US" sz="2800" dirty="0"/>
              <a:t>&gt;</a:t>
            </a:r>
          </a:p>
          <a:p>
            <a:pPr marL="0" indent="0">
              <a:lnSpc>
                <a:spcPct val="110000"/>
              </a:lnSpc>
              <a:buNone/>
            </a:pPr>
            <a:r>
              <a:rPr lang="en-US" sz="2800" dirty="0"/>
              <a:t>   &lt;input type=“submit” value=“Submit Query”&gt;</a:t>
            </a:r>
          </a:p>
          <a:p>
            <a:pPr marL="0" indent="0">
              <a:lnSpc>
                <a:spcPct val="110000"/>
              </a:lnSpc>
              <a:buNone/>
            </a:pPr>
            <a:r>
              <a:rPr lang="en-US" sz="2800" dirty="0"/>
              <a:t>&lt;/form&gt;</a:t>
            </a:r>
          </a:p>
          <a:p>
            <a:pPr marL="0" indent="0">
              <a:buNone/>
            </a:pPr>
            <a:endParaRPr lang="en-US" sz="2800" dirty="0"/>
          </a:p>
          <a:p>
            <a:pPr marL="0" indent="0">
              <a:buNone/>
            </a:pPr>
            <a:r>
              <a:rPr lang="en-US" sz="2800" dirty="0"/>
              <a:t>&lt;/body&gt;</a:t>
            </a:r>
          </a:p>
          <a:p>
            <a:pPr marL="0" indent="0">
              <a:buNone/>
            </a:pPr>
            <a:r>
              <a:rPr lang="en-US" sz="2800" dirty="0"/>
              <a:t>&lt;/html&gt; </a:t>
            </a:r>
          </a:p>
        </p:txBody>
      </p:sp>
      <p:sp>
        <p:nvSpPr>
          <p:cNvPr id="8" name="Rounded Rectangular Callout 7"/>
          <p:cNvSpPr/>
          <p:nvPr/>
        </p:nvSpPr>
        <p:spPr bwMode="auto">
          <a:xfrm>
            <a:off x="5143500" y="5229241"/>
            <a:ext cx="2209800" cy="1318418"/>
          </a:xfrm>
          <a:prstGeom prst="wedgeRoundRectCallout">
            <a:avLst>
              <a:gd name="adj1" fmla="val -52903"/>
              <a:gd name="adj2" fmla="val -108758"/>
              <a:gd name="adj3" fmla="val 16667"/>
            </a:avLst>
          </a:prstGeom>
          <a:solidFill>
            <a:schemeClr val="accent2">
              <a:lumMod val="20000"/>
              <a:lumOff val="80000"/>
            </a:schemeClr>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nSpc>
                <a:spcPts val="2000"/>
              </a:lnSpc>
              <a:spcAft>
                <a:spcPts val="600"/>
              </a:spcAft>
              <a:defRPr/>
            </a:pPr>
            <a:r>
              <a:rPr lang="en-US" sz="2200" dirty="0">
                <a:solidFill>
                  <a:schemeClr val="bg2">
                    <a:lumMod val="10000"/>
                  </a:schemeClr>
                </a:solidFill>
                <a:latin typeface="Calibri" pitchFamily="34" charset="0"/>
              </a:rPr>
              <a:t>An &lt;option&gt; element defines an option that can be selected</a:t>
            </a:r>
          </a:p>
        </p:txBody>
      </p:sp>
      <p:sp>
        <p:nvSpPr>
          <p:cNvPr id="9" name="Oval Callout 8"/>
          <p:cNvSpPr/>
          <p:nvPr/>
        </p:nvSpPr>
        <p:spPr>
          <a:xfrm>
            <a:off x="1794159" y="4495800"/>
            <a:ext cx="914400" cy="381000"/>
          </a:xfrm>
          <a:prstGeom prst="wedgeEllipseCallout">
            <a:avLst>
              <a:gd name="adj1" fmla="val 29892"/>
              <a:gd name="adj2" fmla="val -62138"/>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r>
              <a:rPr lang="en-US" dirty="0"/>
              <a:t>Value</a:t>
            </a:r>
          </a:p>
        </p:txBody>
      </p:sp>
      <p:sp>
        <p:nvSpPr>
          <p:cNvPr id="12" name="Oval Callout 11"/>
          <p:cNvSpPr/>
          <p:nvPr/>
        </p:nvSpPr>
        <p:spPr>
          <a:xfrm>
            <a:off x="2785424" y="4512365"/>
            <a:ext cx="1481776" cy="381000"/>
          </a:xfrm>
          <a:prstGeom prst="wedgeEllipseCallout">
            <a:avLst>
              <a:gd name="adj1" fmla="val 24079"/>
              <a:gd name="adj2" fmla="val -79529"/>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r>
              <a:rPr lang="en-US" dirty="0"/>
              <a:t>For display</a:t>
            </a:r>
          </a:p>
        </p:txBody>
      </p:sp>
      <p:sp>
        <p:nvSpPr>
          <p:cNvPr id="11" name="Rectangle: Rounded Corners 10">
            <a:extLst>
              <a:ext uri="{FF2B5EF4-FFF2-40B4-BE49-F238E27FC236}">
                <a16:creationId xmlns:a16="http://schemas.microsoft.com/office/drawing/2014/main" id="{0BD5A392-FD8A-3C2A-E3EC-AB9DC43C89BA}"/>
              </a:ext>
            </a:extLst>
          </p:cNvPr>
          <p:cNvSpPr/>
          <p:nvPr/>
        </p:nvSpPr>
        <p:spPr>
          <a:xfrm>
            <a:off x="1676400" y="5652655"/>
            <a:ext cx="2971800" cy="914400"/>
          </a:xfrm>
          <a:prstGeom prst="roundRect">
            <a:avLst>
              <a:gd name="adj" fmla="val 12635"/>
            </a:avLst>
          </a:prstGeom>
          <a:solidFill>
            <a:srgbClr val="FF3B3B"/>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Example:</a:t>
            </a:r>
          </a:p>
          <a:p>
            <a:r>
              <a:rPr lang="en-US" sz="2400" dirty="0">
                <a:solidFill>
                  <a:schemeClr val="bg1"/>
                </a:solidFill>
              </a:rPr>
              <a:t>Semester = “</a:t>
            </a:r>
            <a:r>
              <a:rPr lang="en-US" sz="2400" dirty="0" err="1">
                <a:solidFill>
                  <a:schemeClr val="bg1"/>
                </a:solidFill>
              </a:rPr>
              <a:t>fallsem</a:t>
            </a:r>
            <a:r>
              <a:rPr lang="en-US" sz="2400" dirty="0">
                <a:solidFill>
                  <a:schemeClr val="bg1"/>
                </a:solidFill>
              </a:rPr>
              <a:t>”</a:t>
            </a:r>
          </a:p>
        </p:txBody>
      </p:sp>
      <p:sp>
        <p:nvSpPr>
          <p:cNvPr id="13" name="Rectangle 12">
            <a:extLst>
              <a:ext uri="{FF2B5EF4-FFF2-40B4-BE49-F238E27FC236}">
                <a16:creationId xmlns:a16="http://schemas.microsoft.com/office/drawing/2014/main" id="{8FD23D8C-B96A-E62E-6601-12C8ABB02E31}"/>
              </a:ext>
            </a:extLst>
          </p:cNvPr>
          <p:cNvSpPr/>
          <p:nvPr/>
        </p:nvSpPr>
        <p:spPr>
          <a:xfrm>
            <a:off x="5715000" y="2563740"/>
            <a:ext cx="2473706" cy="676708"/>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BA5D7B3-015B-7F4E-14DC-70CAEFC9DD02}"/>
              </a:ext>
            </a:extLst>
          </p:cNvPr>
          <p:cNvSpPr/>
          <p:nvPr/>
        </p:nvSpPr>
        <p:spPr>
          <a:xfrm>
            <a:off x="5715000" y="3297937"/>
            <a:ext cx="1905000" cy="619219"/>
          </a:xfrm>
          <a:prstGeom prst="rect">
            <a:avLst/>
          </a:prstGeom>
          <a:noFill/>
          <a:ln w="38100">
            <a:solidFill>
              <a:srgbClr val="9148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ular Callout 12">
            <a:extLst>
              <a:ext uri="{FF2B5EF4-FFF2-40B4-BE49-F238E27FC236}">
                <a16:creationId xmlns:a16="http://schemas.microsoft.com/office/drawing/2014/main" id="{832EE1DC-FA3A-C98D-4BBA-D070BCF23E5F}"/>
              </a:ext>
            </a:extLst>
          </p:cNvPr>
          <p:cNvSpPr/>
          <p:nvPr/>
        </p:nvSpPr>
        <p:spPr bwMode="auto">
          <a:xfrm>
            <a:off x="6998442" y="4172384"/>
            <a:ext cx="1096501" cy="436034"/>
          </a:xfrm>
          <a:prstGeom prst="wedgeRoundRectCallout">
            <a:avLst>
              <a:gd name="adj1" fmla="val -53245"/>
              <a:gd name="adj2" fmla="val -164580"/>
              <a:gd name="adj3" fmla="val 16667"/>
            </a:avLst>
          </a:prstGeom>
          <a:solidFill>
            <a:srgbClr val="7030A0"/>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0" rIns="0" anchor="ctr" anchorCtr="1"/>
          <a:lstStyle/>
          <a:p>
            <a:pPr algn="ctr">
              <a:lnSpc>
                <a:spcPts val="2000"/>
              </a:lnSpc>
              <a:spcAft>
                <a:spcPts val="600"/>
              </a:spcAft>
              <a:defRPr/>
            </a:pPr>
            <a:r>
              <a:rPr lang="en-US" sz="2000" dirty="0">
                <a:solidFill>
                  <a:schemeClr val="accent5">
                    <a:lumMod val="20000"/>
                    <a:lumOff val="80000"/>
                  </a:schemeClr>
                </a:solidFill>
                <a:latin typeface="Calibri" pitchFamily="34" charset="0"/>
              </a:rPr>
              <a:t>A form</a:t>
            </a:r>
          </a:p>
        </p:txBody>
      </p:sp>
      <p:sp>
        <p:nvSpPr>
          <p:cNvPr id="16" name="Rounded Rectangular Callout 8">
            <a:extLst>
              <a:ext uri="{FF2B5EF4-FFF2-40B4-BE49-F238E27FC236}">
                <a16:creationId xmlns:a16="http://schemas.microsoft.com/office/drawing/2014/main" id="{94B6FE96-5FCE-E536-91F6-D86BFDB90EB7}"/>
              </a:ext>
            </a:extLst>
          </p:cNvPr>
          <p:cNvSpPr/>
          <p:nvPr/>
        </p:nvSpPr>
        <p:spPr bwMode="auto">
          <a:xfrm>
            <a:off x="7479558" y="1503745"/>
            <a:ext cx="1207242" cy="609600"/>
          </a:xfrm>
          <a:prstGeom prst="wedgeRoundRectCallout">
            <a:avLst>
              <a:gd name="adj1" fmla="val -37371"/>
              <a:gd name="adj2" fmla="val 135798"/>
              <a:gd name="adj3" fmla="val 16667"/>
            </a:avLst>
          </a:prstGeom>
          <a:solidFill>
            <a:srgbClr val="00B050"/>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a:lnSpc>
                <a:spcPts val="2000"/>
              </a:lnSpc>
              <a:spcAft>
                <a:spcPts val="600"/>
              </a:spcAft>
              <a:defRPr/>
            </a:pPr>
            <a:r>
              <a:rPr lang="en-US" sz="2000" dirty="0">
                <a:solidFill>
                  <a:schemeClr val="accent5">
                    <a:lumMod val="20000"/>
                    <a:lumOff val="80000"/>
                  </a:schemeClr>
                </a:solidFill>
                <a:latin typeface="Calibri" pitchFamily="34" charset="0"/>
              </a:rPr>
              <a:t>Standard HTML</a:t>
            </a:r>
          </a:p>
        </p:txBody>
      </p:sp>
    </p:spTree>
    <p:extLst>
      <p:ext uri="{BB962C8B-B14F-4D97-AF65-F5344CB8AC3E}">
        <p14:creationId xmlns:p14="http://schemas.microsoft.com/office/powerpoint/2010/main" val="4897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D9EFBE-8978-4DD1-A3EB-BA041AB835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027" y="2514600"/>
            <a:ext cx="4626268" cy="4451783"/>
          </a:xfrm>
          <a:prstGeom prst="rect">
            <a:avLst/>
          </a:prstGeom>
        </p:spPr>
      </p:pic>
      <p:sp>
        <p:nvSpPr>
          <p:cNvPr id="67586" name="Title 1"/>
          <p:cNvSpPr>
            <a:spLocks noGrp="1"/>
          </p:cNvSpPr>
          <p:nvPr>
            <p:ph type="title"/>
          </p:nvPr>
        </p:nvSpPr>
        <p:spPr>
          <a:xfrm>
            <a:off x="457200" y="117764"/>
            <a:ext cx="8229600" cy="1143000"/>
          </a:xfrm>
        </p:spPr>
        <p:txBody>
          <a:bodyPr/>
          <a:lstStyle/>
          <a:p>
            <a:r>
              <a:rPr lang="en-US" dirty="0"/>
              <a:t>SELECT Tag -  Drop-down List</a:t>
            </a:r>
          </a:p>
        </p:txBody>
      </p:sp>
      <p:sp>
        <p:nvSpPr>
          <p:cNvPr id="2" name="Content Placeholder 1"/>
          <p:cNvSpPr>
            <a:spLocks noGrp="1"/>
          </p:cNvSpPr>
          <p:nvPr>
            <p:ph idx="1"/>
          </p:nvPr>
        </p:nvSpPr>
        <p:spPr>
          <a:xfrm>
            <a:off x="228600" y="1233055"/>
            <a:ext cx="7010400" cy="5334000"/>
          </a:xfrm>
        </p:spPr>
        <p:txBody>
          <a:bodyPr>
            <a:normAutofit fontScale="62500" lnSpcReduction="20000"/>
          </a:bodyPr>
          <a:lstStyle/>
          <a:p>
            <a:pPr marL="0" indent="0">
              <a:buNone/>
            </a:pPr>
            <a:r>
              <a:rPr lang="en-US" sz="2800" dirty="0"/>
              <a:t>&lt;!DOCTYPE html&gt;</a:t>
            </a:r>
          </a:p>
          <a:p>
            <a:pPr marL="0" indent="0">
              <a:buNone/>
            </a:pPr>
            <a:r>
              <a:rPr lang="en-US" sz="2800" dirty="0"/>
              <a:t>&lt;html&gt;</a:t>
            </a:r>
          </a:p>
          <a:p>
            <a:pPr marL="0" indent="0">
              <a:buNone/>
            </a:pPr>
            <a:r>
              <a:rPr lang="en-US" sz="2800" dirty="0"/>
              <a:t>&lt;body&gt;</a:t>
            </a:r>
          </a:p>
          <a:p>
            <a:pPr marL="0" indent="0">
              <a:buNone/>
            </a:pPr>
            <a:endParaRPr lang="en-US" sz="2800" dirty="0"/>
          </a:p>
          <a:p>
            <a:pPr marL="0" indent="0">
              <a:buNone/>
            </a:pPr>
            <a:r>
              <a:rPr lang="en-US" sz="2800" dirty="0"/>
              <a:t>&lt;h2&gt;Visible Option Values&lt;/h2&gt;</a:t>
            </a:r>
          </a:p>
          <a:p>
            <a:pPr marL="0" indent="0">
              <a:buNone/>
            </a:pPr>
            <a:r>
              <a:rPr lang="en-US" sz="2800" dirty="0"/>
              <a:t>&lt;p&gt; Use the size attribute to specify the number of visible values&lt;/p&gt;</a:t>
            </a:r>
          </a:p>
          <a:p>
            <a:pPr marL="0" indent="0">
              <a:buNone/>
            </a:pPr>
            <a:endParaRPr lang="en-US" sz="2800" dirty="0"/>
          </a:p>
          <a:p>
            <a:pPr marL="0" indent="0">
              <a:lnSpc>
                <a:spcPct val="110000"/>
              </a:lnSpc>
              <a:buNone/>
            </a:pPr>
            <a:r>
              <a:rPr lang="en-US" sz="2800" dirty="0"/>
              <a:t>&lt;form action=“/</a:t>
            </a:r>
            <a:r>
              <a:rPr lang="en-US" sz="2800" dirty="0" err="1"/>
              <a:t>action_page.php</a:t>
            </a:r>
            <a:r>
              <a:rPr lang="en-US" sz="2800" dirty="0"/>
              <a:t>”&gt;</a:t>
            </a:r>
          </a:p>
          <a:p>
            <a:pPr marL="0" indent="0">
              <a:lnSpc>
                <a:spcPct val="110000"/>
              </a:lnSpc>
              <a:spcBef>
                <a:spcPts val="0"/>
              </a:spcBef>
              <a:buNone/>
            </a:pPr>
            <a:r>
              <a:rPr lang="en-US" sz="2800" dirty="0">
                <a:solidFill>
                  <a:srgbClr val="7030A0"/>
                </a:solidFill>
              </a:rPr>
              <a:t>   &lt;select name=“semester“ </a:t>
            </a:r>
            <a:r>
              <a:rPr lang="en-US" sz="2800" b="1" dirty="0">
                <a:solidFill>
                  <a:srgbClr val="C00000"/>
                </a:solidFill>
              </a:rPr>
              <a:t>size=“3” </a:t>
            </a:r>
            <a:r>
              <a:rPr lang="en-US" sz="2800" dirty="0">
                <a:solidFill>
                  <a:srgbClr val="7030A0"/>
                </a:solidFill>
              </a:rPr>
              <a:t>&gt;</a:t>
            </a:r>
            <a:br>
              <a:rPr lang="en-US" sz="2800" dirty="0">
                <a:solidFill>
                  <a:srgbClr val="7030A0"/>
                </a:solidFill>
              </a:rPr>
            </a:br>
            <a:r>
              <a:rPr lang="en-US" sz="2800" dirty="0">
                <a:solidFill>
                  <a:srgbClr val="7030A0"/>
                </a:solidFill>
              </a:rPr>
              <a:t>      &lt;option value=“</a:t>
            </a:r>
            <a:r>
              <a:rPr lang="en-US" sz="2800" dirty="0" err="1">
                <a:solidFill>
                  <a:srgbClr val="7030A0"/>
                </a:solidFill>
              </a:rPr>
              <a:t>fallsem</a:t>
            </a:r>
            <a:r>
              <a:rPr lang="en-US" sz="2800" dirty="0">
                <a:solidFill>
                  <a:srgbClr val="7030A0"/>
                </a:solidFill>
              </a:rPr>
              <a:t>"&gt;Fall&lt;/option&gt;</a:t>
            </a:r>
            <a:br>
              <a:rPr lang="en-US" sz="2800" dirty="0">
                <a:solidFill>
                  <a:srgbClr val="7030A0"/>
                </a:solidFill>
              </a:rPr>
            </a:br>
            <a:r>
              <a:rPr lang="en-US" sz="2800" dirty="0">
                <a:solidFill>
                  <a:srgbClr val="7030A0"/>
                </a:solidFill>
              </a:rPr>
              <a:t>      &lt;option value=“</a:t>
            </a:r>
            <a:r>
              <a:rPr lang="en-US" sz="2800" dirty="0" err="1">
                <a:solidFill>
                  <a:srgbClr val="7030A0"/>
                </a:solidFill>
              </a:rPr>
              <a:t>springsem</a:t>
            </a:r>
            <a:r>
              <a:rPr lang="en-US" sz="2800" dirty="0">
                <a:solidFill>
                  <a:srgbClr val="7030A0"/>
                </a:solidFill>
              </a:rPr>
              <a:t>"&gt;Spring&lt;/option&gt;</a:t>
            </a:r>
            <a:br>
              <a:rPr lang="en-US" sz="2800" dirty="0">
                <a:solidFill>
                  <a:srgbClr val="7030A0"/>
                </a:solidFill>
              </a:rPr>
            </a:br>
            <a:r>
              <a:rPr lang="en-US" sz="2800" dirty="0">
                <a:solidFill>
                  <a:srgbClr val="7030A0"/>
                </a:solidFill>
              </a:rPr>
              <a:t>      &lt;option value=“</a:t>
            </a:r>
            <a:r>
              <a:rPr lang="en-US" sz="2800" dirty="0" err="1">
                <a:solidFill>
                  <a:srgbClr val="7030A0"/>
                </a:solidFill>
              </a:rPr>
              <a:t>summerses</a:t>
            </a:r>
            <a:r>
              <a:rPr lang="en-US" sz="2800" dirty="0">
                <a:solidFill>
                  <a:srgbClr val="7030A0"/>
                </a:solidFill>
              </a:rPr>
              <a:t>"&gt;Summer&lt;/option&gt;</a:t>
            </a:r>
            <a:br>
              <a:rPr lang="en-US" sz="2800" dirty="0">
                <a:solidFill>
                  <a:srgbClr val="7030A0"/>
                </a:solidFill>
              </a:rPr>
            </a:br>
            <a:r>
              <a:rPr lang="en-US" sz="2800" dirty="0">
                <a:solidFill>
                  <a:srgbClr val="7030A0"/>
                </a:solidFill>
              </a:rPr>
              <a:t>   &lt;/select&gt;</a:t>
            </a:r>
          </a:p>
          <a:p>
            <a:pPr marL="0" indent="0">
              <a:lnSpc>
                <a:spcPct val="110000"/>
              </a:lnSpc>
              <a:buNone/>
            </a:pPr>
            <a:r>
              <a:rPr lang="en-US" sz="2800" dirty="0"/>
              <a:t>   &lt;</a:t>
            </a:r>
            <a:r>
              <a:rPr lang="en-US" sz="2800" dirty="0" err="1"/>
              <a:t>br</a:t>
            </a:r>
            <a:r>
              <a:rPr lang="en-US" sz="2800" dirty="0"/>
              <a:t>&gt;&lt;</a:t>
            </a:r>
            <a:r>
              <a:rPr lang="en-US" sz="2800" dirty="0" err="1"/>
              <a:t>br</a:t>
            </a:r>
            <a:r>
              <a:rPr lang="en-US" sz="2800" dirty="0"/>
              <a:t>&gt;</a:t>
            </a:r>
          </a:p>
          <a:p>
            <a:pPr marL="0" indent="0">
              <a:lnSpc>
                <a:spcPct val="110000"/>
              </a:lnSpc>
              <a:buNone/>
            </a:pPr>
            <a:r>
              <a:rPr lang="en-US" sz="2800" dirty="0"/>
              <a:t>   &lt;input type=“submit”&gt;</a:t>
            </a:r>
          </a:p>
          <a:p>
            <a:pPr marL="0" indent="0">
              <a:buNone/>
            </a:pPr>
            <a:r>
              <a:rPr lang="en-US" sz="2800" dirty="0"/>
              <a:t>&lt;/form&gt;</a:t>
            </a:r>
          </a:p>
          <a:p>
            <a:pPr marL="0" indent="0">
              <a:buNone/>
            </a:pPr>
            <a:endParaRPr lang="en-US" sz="2800" dirty="0"/>
          </a:p>
          <a:p>
            <a:pPr marL="0" indent="0">
              <a:buNone/>
            </a:pPr>
            <a:r>
              <a:rPr lang="en-US" sz="2800" dirty="0"/>
              <a:t>&lt;/body&gt;</a:t>
            </a:r>
          </a:p>
          <a:p>
            <a:pPr marL="0" indent="0">
              <a:buNone/>
            </a:pPr>
            <a:r>
              <a:rPr lang="en-US" sz="2800" dirty="0"/>
              <a:t>&lt;/html&gt; </a:t>
            </a:r>
          </a:p>
        </p:txBody>
      </p:sp>
      <p:sp>
        <p:nvSpPr>
          <p:cNvPr id="7" name="TextBox 6"/>
          <p:cNvSpPr txBox="1"/>
          <p:nvPr/>
        </p:nvSpPr>
        <p:spPr>
          <a:xfrm>
            <a:off x="7608556" y="2514600"/>
            <a:ext cx="1078244" cy="461665"/>
          </a:xfrm>
          <a:prstGeom prst="rect">
            <a:avLst/>
          </a:prstGeom>
          <a:noFill/>
        </p:spPr>
        <p:txBody>
          <a:bodyPr wrap="none" rtlCol="0">
            <a:spAutoFit/>
          </a:bodyPr>
          <a:lstStyle/>
          <a:p>
            <a:r>
              <a:rPr lang="en-US" sz="2400" dirty="0">
                <a:solidFill>
                  <a:schemeClr val="accent5">
                    <a:lumMod val="50000"/>
                  </a:schemeClr>
                </a:solidFill>
              </a:rPr>
              <a:t>Display</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5092" y="3550920"/>
            <a:ext cx="2571168" cy="1203960"/>
          </a:xfrm>
          <a:prstGeom prst="rect">
            <a:avLst/>
          </a:prstGeom>
          <a:ln>
            <a:noFill/>
          </a:ln>
        </p:spPr>
      </p:pic>
      <p:sp>
        <p:nvSpPr>
          <p:cNvPr id="8" name="Oval Callout 7"/>
          <p:cNvSpPr/>
          <p:nvPr/>
        </p:nvSpPr>
        <p:spPr>
          <a:xfrm>
            <a:off x="6477000" y="4114800"/>
            <a:ext cx="1198088" cy="780222"/>
          </a:xfrm>
          <a:prstGeom prst="wedgeEllipseCallout">
            <a:avLst>
              <a:gd name="adj1" fmla="val -79342"/>
              <a:gd name="adj2" fmla="val -29423"/>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r>
              <a:rPr lang="en-US" dirty="0"/>
              <a:t>Display size is 3</a:t>
            </a:r>
          </a:p>
        </p:txBody>
      </p:sp>
      <p:sp>
        <p:nvSpPr>
          <p:cNvPr id="3" name="Speech Bubble: Rectangle with Corners Rounded 2">
            <a:extLst>
              <a:ext uri="{FF2B5EF4-FFF2-40B4-BE49-F238E27FC236}">
                <a16:creationId xmlns:a16="http://schemas.microsoft.com/office/drawing/2014/main" id="{6AECACB9-610B-666D-3910-0DF8C44E521D}"/>
              </a:ext>
            </a:extLst>
          </p:cNvPr>
          <p:cNvSpPr/>
          <p:nvPr/>
        </p:nvSpPr>
        <p:spPr>
          <a:xfrm>
            <a:off x="3962400" y="1233547"/>
            <a:ext cx="1795092" cy="1219200"/>
          </a:xfrm>
          <a:prstGeom prst="wedgeRoundRectCallout">
            <a:avLst>
              <a:gd name="adj1" fmla="val -64378"/>
              <a:gd name="adj2" fmla="val 125403"/>
              <a:gd name="adj3"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Scrolling if the option list is longer than the window size</a:t>
            </a:r>
          </a:p>
        </p:txBody>
      </p:sp>
    </p:spTree>
    <p:extLst>
      <p:ext uri="{BB962C8B-B14F-4D97-AF65-F5344CB8AC3E}">
        <p14:creationId xmlns:p14="http://schemas.microsoft.com/office/powerpoint/2010/main" val="101316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752600" y="4038600"/>
            <a:ext cx="6858000" cy="2209800"/>
          </a:xfrm>
          <a:prstGeom prst="roundRect">
            <a:avLst/>
          </a:prstGeom>
          <a:solidFill>
            <a:schemeClr val="tx1">
              <a:lumMod val="10000"/>
              <a:lumOff val="90000"/>
            </a:schemeClr>
          </a:solidFill>
          <a:ln w="12700" cap="flat" cmpd="sng" algn="ctr">
            <a:noFill/>
            <a:prstDash val="solid"/>
            <a:round/>
            <a:headEnd type="none" w="sm" len="sm"/>
            <a:tailEnd type="none" w="sm" len="sm"/>
          </a:ln>
          <a:effectLst/>
        </p:spPr>
        <p:txBody>
          <a:bodyPr/>
          <a:lstStyle/>
          <a:p>
            <a:pPr>
              <a:defRPr/>
            </a:pPr>
            <a:endParaRPr lang="en-US"/>
          </a:p>
        </p:txBody>
      </p:sp>
      <p:sp>
        <p:nvSpPr>
          <p:cNvPr id="69635" name="Rectangle 2"/>
          <p:cNvSpPr>
            <a:spLocks noGrp="1" noChangeArrowheads="1"/>
          </p:cNvSpPr>
          <p:nvPr>
            <p:ph type="title"/>
          </p:nvPr>
        </p:nvSpPr>
        <p:spPr>
          <a:xfrm>
            <a:off x="609600" y="419100"/>
            <a:ext cx="8001000" cy="800100"/>
          </a:xfrm>
        </p:spPr>
        <p:txBody>
          <a:bodyPr/>
          <a:lstStyle/>
          <a:p>
            <a:r>
              <a:rPr lang="en-US" dirty="0"/>
              <a:t>Passing Arguments</a:t>
            </a:r>
          </a:p>
        </p:txBody>
      </p:sp>
      <p:sp>
        <p:nvSpPr>
          <p:cNvPr id="60419" name="Rectangle 3"/>
          <p:cNvSpPr>
            <a:spLocks noGrp="1" noChangeArrowheads="1"/>
          </p:cNvSpPr>
          <p:nvPr>
            <p:ph type="body" idx="1"/>
          </p:nvPr>
        </p:nvSpPr>
        <p:spPr>
          <a:xfrm>
            <a:off x="533400" y="1524000"/>
            <a:ext cx="8229600" cy="4800600"/>
          </a:xfrm>
        </p:spPr>
        <p:txBody>
          <a:bodyPr>
            <a:normAutofit/>
          </a:bodyPr>
          <a:lstStyle/>
          <a:p>
            <a:pPr marL="0" indent="0">
              <a:spcAft>
                <a:spcPts val="600"/>
              </a:spcAft>
              <a:buFont typeface="Wingdings" pitchFamily="2" charset="2"/>
              <a:buNone/>
              <a:defRPr/>
            </a:pPr>
            <a:r>
              <a:rPr lang="en-US" sz="3600" dirty="0">
                <a:latin typeface="Calibri" pitchFamily="34" charset="0"/>
              </a:rPr>
              <a:t>Two methods for submitting HTML Form data to the Web server: </a:t>
            </a:r>
          </a:p>
          <a:p>
            <a:pPr marL="1377950">
              <a:defRPr/>
            </a:pPr>
            <a:r>
              <a:rPr lang="en-US" dirty="0">
                <a:solidFill>
                  <a:schemeClr val="accent6">
                    <a:lumMod val="75000"/>
                  </a:schemeClr>
                </a:solidFill>
                <a:latin typeface="Calibri" pitchFamily="34" charset="0"/>
              </a:rPr>
              <a:t>GET</a:t>
            </a:r>
            <a:r>
              <a:rPr lang="en-US" dirty="0">
                <a:latin typeface="Calibri" pitchFamily="34" charset="0"/>
              </a:rPr>
              <a:t> </a:t>
            </a:r>
          </a:p>
          <a:p>
            <a:pPr marL="1377950">
              <a:spcAft>
                <a:spcPts val="1200"/>
              </a:spcAft>
              <a:defRPr/>
            </a:pPr>
            <a:r>
              <a:rPr lang="en-US" dirty="0">
                <a:solidFill>
                  <a:schemeClr val="accent6">
                    <a:lumMod val="75000"/>
                  </a:schemeClr>
                </a:solidFill>
                <a:latin typeface="Calibri" pitchFamily="34" charset="0"/>
              </a:rPr>
              <a:t>POST</a:t>
            </a:r>
            <a:r>
              <a:rPr lang="en-US" b="1" dirty="0">
                <a:solidFill>
                  <a:schemeClr val="accent2"/>
                </a:solidFill>
                <a:latin typeface="Calibri" pitchFamily="34" charset="0"/>
              </a:rPr>
              <a:t> </a:t>
            </a:r>
          </a:p>
          <a:p>
            <a:pPr marL="1377950">
              <a:buFont typeface="Wingdings" pitchFamily="2" charset="2"/>
              <a:buNone/>
              <a:defRPr/>
            </a:pPr>
            <a:r>
              <a:rPr lang="en-US" b="1" dirty="0">
                <a:solidFill>
                  <a:schemeClr val="accent2"/>
                </a:solidFill>
                <a:latin typeface="Calibri" pitchFamily="34" charset="0"/>
              </a:rPr>
              <a:t>	</a:t>
            </a:r>
            <a:r>
              <a:rPr lang="en-US" dirty="0">
                <a:solidFill>
                  <a:srgbClr val="000000"/>
                </a:solidFill>
                <a:latin typeface="Calibri" pitchFamily="34" charset="0"/>
              </a:rPr>
              <a:t>&lt;FORM  </a:t>
            </a:r>
            <a:r>
              <a:rPr lang="en-US" dirty="0">
                <a:solidFill>
                  <a:schemeClr val="bg2">
                    <a:lumMod val="10000"/>
                  </a:schemeClr>
                </a:solidFill>
                <a:latin typeface="Calibri" pitchFamily="34" charset="0"/>
              </a:rPr>
              <a:t>ACTION=“</a:t>
            </a:r>
            <a:r>
              <a:rPr lang="en-US" dirty="0" err="1">
                <a:solidFill>
                  <a:schemeClr val="bg2">
                    <a:lumMod val="10000"/>
                  </a:schemeClr>
                </a:solidFill>
                <a:latin typeface="Calibri" pitchFamily="34" charset="0"/>
              </a:rPr>
              <a:t>page.jsp</a:t>
            </a:r>
            <a:r>
              <a:rPr lang="en-US" dirty="0">
                <a:solidFill>
                  <a:schemeClr val="bg2">
                    <a:lumMod val="10000"/>
                  </a:schemeClr>
                </a:solidFill>
                <a:latin typeface="Calibri" pitchFamily="34" charset="0"/>
              </a:rPr>
              <a:t>”  METHOD=“</a:t>
            </a:r>
            <a:r>
              <a:rPr lang="en-US" b="1" dirty="0">
                <a:solidFill>
                  <a:schemeClr val="accent6">
                    <a:lumMod val="75000"/>
                  </a:schemeClr>
                </a:solidFill>
                <a:latin typeface="Calibri" pitchFamily="34" charset="0"/>
              </a:rPr>
              <a:t>GET</a:t>
            </a:r>
            <a:r>
              <a:rPr lang="en-US" dirty="0">
                <a:solidFill>
                  <a:schemeClr val="bg2">
                    <a:lumMod val="10000"/>
                  </a:schemeClr>
                </a:solidFill>
                <a:latin typeface="Calibri" pitchFamily="34" charset="0"/>
              </a:rPr>
              <a:t>” NAME=“</a:t>
            </a:r>
            <a:r>
              <a:rPr lang="en-US" dirty="0" err="1">
                <a:solidFill>
                  <a:schemeClr val="bg2">
                    <a:lumMod val="10000"/>
                  </a:schemeClr>
                </a:solidFill>
                <a:latin typeface="Calibri" pitchFamily="34" charset="0"/>
              </a:rPr>
              <a:t>LoginForm</a:t>
            </a:r>
            <a:r>
              <a:rPr lang="en-US" dirty="0">
                <a:solidFill>
                  <a:schemeClr val="bg2">
                    <a:lumMod val="10000"/>
                  </a:schemeClr>
                </a:solidFill>
                <a:latin typeface="Calibri" pitchFamily="34" charset="0"/>
              </a:rPr>
              <a:t>”</a:t>
            </a:r>
            <a:r>
              <a:rPr lang="en-US" dirty="0">
                <a:solidFill>
                  <a:srgbClr val="000000"/>
                </a:solidFill>
                <a:latin typeface="Calibri" pitchFamily="34" charset="0"/>
              </a:rPr>
              <a:t>&gt;</a:t>
            </a:r>
            <a:br>
              <a:rPr lang="en-US" dirty="0">
                <a:solidFill>
                  <a:schemeClr val="accent2"/>
                </a:solidFill>
                <a:latin typeface="Calibri" pitchFamily="34" charset="0"/>
              </a:rPr>
            </a:br>
            <a:r>
              <a:rPr lang="en-US" dirty="0">
                <a:solidFill>
                  <a:srgbClr val="000000"/>
                </a:solidFill>
                <a:latin typeface="Calibri" pitchFamily="34" charset="0"/>
              </a:rPr>
              <a:t>…</a:t>
            </a:r>
            <a:br>
              <a:rPr lang="en-US" dirty="0">
                <a:solidFill>
                  <a:srgbClr val="000000"/>
                </a:solidFill>
                <a:latin typeface="Calibri" pitchFamily="34" charset="0"/>
              </a:rPr>
            </a:br>
            <a:r>
              <a:rPr lang="en-US" dirty="0">
                <a:solidFill>
                  <a:srgbClr val="000000"/>
                </a:solidFill>
                <a:latin typeface="Calibri" pitchFamily="34" charset="0"/>
              </a:rPr>
              <a:t>&lt;/FORM&gt;</a:t>
            </a:r>
          </a:p>
        </p:txBody>
      </p:sp>
    </p:spTree>
    <p:extLst>
      <p:ext uri="{BB962C8B-B14F-4D97-AF65-F5344CB8AC3E}">
        <p14:creationId xmlns:p14="http://schemas.microsoft.com/office/powerpoint/2010/main" val="25244586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304800" y="209550"/>
            <a:ext cx="3276600" cy="723900"/>
          </a:xfrm>
        </p:spPr>
        <p:txBody>
          <a:bodyPr>
            <a:normAutofit fontScale="90000"/>
          </a:bodyPr>
          <a:lstStyle/>
          <a:p>
            <a:r>
              <a:rPr lang="en-US" b="1" dirty="0"/>
              <a:t>GET Method</a:t>
            </a:r>
          </a:p>
        </p:txBody>
      </p:sp>
      <p:pic>
        <p:nvPicPr>
          <p:cNvPr id="7065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073150"/>
            <a:ext cx="5257800" cy="2117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pic>
      <p:pic>
        <p:nvPicPr>
          <p:cNvPr id="7066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4086" y="3928570"/>
            <a:ext cx="5767388" cy="26029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pic>
      <p:sp>
        <p:nvSpPr>
          <p:cNvPr id="8" name="Rectangle 7"/>
          <p:cNvSpPr/>
          <p:nvPr/>
        </p:nvSpPr>
        <p:spPr bwMode="auto">
          <a:xfrm>
            <a:off x="6472286" y="4239474"/>
            <a:ext cx="1265237" cy="212405"/>
          </a:xfrm>
          <a:prstGeom prst="rect">
            <a:avLst/>
          </a:prstGeom>
          <a:noFill/>
          <a:ln w="12700" cap="flat" cmpd="sng" algn="ctr">
            <a:solidFill>
              <a:schemeClr val="accent6">
                <a:lumMod val="75000"/>
              </a:schemeClr>
            </a:solidFill>
            <a:prstDash val="solid"/>
            <a:round/>
            <a:headEnd type="none" w="sm" len="sm"/>
            <a:tailEnd type="none" w="sm" len="sm"/>
          </a:ln>
          <a:effectLst/>
        </p:spPr>
        <p:txBody>
          <a:bodyPr/>
          <a:lstStyle/>
          <a:p>
            <a:pPr>
              <a:defRPr/>
            </a:pPr>
            <a:endParaRPr lang="en-US"/>
          </a:p>
        </p:txBody>
      </p:sp>
      <p:sp>
        <p:nvSpPr>
          <p:cNvPr id="9" name="Rectangle 3"/>
          <p:cNvSpPr txBox="1">
            <a:spLocks noChangeArrowheads="1"/>
          </p:cNvSpPr>
          <p:nvPr/>
        </p:nvSpPr>
        <p:spPr bwMode="auto">
          <a:xfrm>
            <a:off x="228600" y="1158875"/>
            <a:ext cx="3048000" cy="2590800"/>
          </a:xfrm>
          <a:prstGeom prst="rect">
            <a:avLst/>
          </a:prstGeom>
          <a:noFill/>
          <a:ln w="9525">
            <a:noFill/>
            <a:miter lim="800000"/>
            <a:headEnd/>
            <a:tailEnd/>
          </a:ln>
        </p:spPr>
        <p:txBody>
          <a:bodyPr lIns="90488" tIns="44450" rIns="90488" bIns="44450"/>
          <a:lstStyle/>
          <a:p>
            <a:pPr marL="285750" lvl="1" indent="-285750">
              <a:spcBef>
                <a:spcPct val="20000"/>
              </a:spcBef>
              <a:spcAft>
                <a:spcPts val="1200"/>
              </a:spcAft>
              <a:buClr>
                <a:schemeClr val="tx1"/>
              </a:buClr>
              <a:buFont typeface="Wingdings" pitchFamily="2" charset="2"/>
              <a:buChar char="§"/>
              <a:defRPr/>
            </a:pPr>
            <a:r>
              <a:rPr lang="en-US" sz="2000" kern="0" dirty="0">
                <a:latin typeface="Calibri" pitchFamily="34" charset="0"/>
              </a:rPr>
              <a:t>The form contents are directly visible to the user as the constructed URI</a:t>
            </a:r>
          </a:p>
          <a:p>
            <a:pPr marL="285750" lvl="1" indent="-285750">
              <a:spcBef>
                <a:spcPct val="20000"/>
              </a:spcBef>
              <a:spcAft>
                <a:spcPts val="600"/>
              </a:spcAft>
              <a:buClr>
                <a:schemeClr val="tx1"/>
              </a:buClr>
              <a:buFont typeface="Wingdings" pitchFamily="2" charset="2"/>
              <a:buChar char="§"/>
              <a:defRPr/>
            </a:pPr>
            <a:r>
              <a:rPr lang="en-US" sz="2000" kern="0" dirty="0">
                <a:latin typeface="Calibri" pitchFamily="34" charset="0"/>
              </a:rPr>
              <a:t>The users can bookmark the page with the constructed URI</a:t>
            </a:r>
          </a:p>
        </p:txBody>
      </p:sp>
      <p:sp>
        <p:nvSpPr>
          <p:cNvPr id="10" name="TextBox 9"/>
          <p:cNvSpPr txBox="1"/>
          <p:nvPr/>
        </p:nvSpPr>
        <p:spPr>
          <a:xfrm>
            <a:off x="3467100" y="609600"/>
            <a:ext cx="4305300" cy="523875"/>
          </a:xfrm>
          <a:prstGeom prst="rect">
            <a:avLst/>
          </a:prstGeom>
          <a:noFill/>
        </p:spPr>
        <p:txBody>
          <a:bodyPr wrap="none">
            <a:spAutoFit/>
          </a:bodyPr>
          <a:lstStyle/>
          <a:p>
            <a:pPr>
              <a:defRPr/>
            </a:pPr>
            <a:r>
              <a:rPr lang="en-US" sz="2800" dirty="0">
                <a:solidFill>
                  <a:schemeClr val="accent6">
                    <a:lumMod val="75000"/>
                  </a:schemeClr>
                </a:solidFill>
                <a:latin typeface="Calibri" pitchFamily="34" charset="0"/>
                <a:cs typeface="Calibri" pitchFamily="34" charset="0"/>
              </a:rPr>
              <a:t>Before clinking on “Submit”</a:t>
            </a:r>
          </a:p>
        </p:txBody>
      </p:sp>
      <p:sp>
        <p:nvSpPr>
          <p:cNvPr id="11" name="TextBox 10"/>
          <p:cNvSpPr txBox="1"/>
          <p:nvPr/>
        </p:nvSpPr>
        <p:spPr>
          <a:xfrm>
            <a:off x="3043286" y="3392487"/>
            <a:ext cx="3998913" cy="523875"/>
          </a:xfrm>
          <a:prstGeom prst="rect">
            <a:avLst/>
          </a:prstGeom>
          <a:noFill/>
        </p:spPr>
        <p:txBody>
          <a:bodyPr wrap="none">
            <a:spAutoFit/>
          </a:bodyPr>
          <a:lstStyle/>
          <a:p>
            <a:pPr>
              <a:defRPr/>
            </a:pPr>
            <a:r>
              <a:rPr lang="en-US" sz="2800" dirty="0">
                <a:solidFill>
                  <a:schemeClr val="accent6">
                    <a:lumMod val="75000"/>
                  </a:schemeClr>
                </a:solidFill>
                <a:latin typeface="Calibri" pitchFamily="34" charset="0"/>
                <a:cs typeface="Calibri" pitchFamily="34" charset="0"/>
              </a:rPr>
              <a:t>After clinking on “Submit”</a:t>
            </a:r>
          </a:p>
        </p:txBody>
      </p:sp>
      <p:sp>
        <p:nvSpPr>
          <p:cNvPr id="13" name="Rounded Rectangular Callout 12"/>
          <p:cNvSpPr/>
          <p:nvPr/>
        </p:nvSpPr>
        <p:spPr bwMode="auto">
          <a:xfrm>
            <a:off x="5339605" y="4897966"/>
            <a:ext cx="3405187" cy="1546225"/>
          </a:xfrm>
          <a:prstGeom prst="wedgeRoundRectCallout">
            <a:avLst>
              <a:gd name="adj1" fmla="val 3247"/>
              <a:gd name="adj2" fmla="val -80020"/>
              <a:gd name="adj3" fmla="val 16667"/>
            </a:avLst>
          </a:prstGeom>
          <a:solidFill>
            <a:srgbClr val="7030A0"/>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0" rIns="0" anchor="ctr" anchorCtr="1"/>
          <a:lstStyle/>
          <a:p>
            <a:pPr algn="ctr">
              <a:lnSpc>
                <a:spcPts val="2000"/>
              </a:lnSpc>
              <a:spcAft>
                <a:spcPts val="600"/>
              </a:spcAft>
              <a:defRPr/>
            </a:pPr>
            <a:r>
              <a:rPr lang="en-US" sz="2000" dirty="0">
                <a:solidFill>
                  <a:schemeClr val="accent5">
                    <a:lumMod val="20000"/>
                    <a:lumOff val="80000"/>
                  </a:schemeClr>
                </a:solidFill>
                <a:latin typeface="Calibri" pitchFamily="34" charset="0"/>
              </a:rPr>
              <a:t>Constructed URI - Contents of the form are assembled into the query URI (i.e., Middle tier receives header that actually contains data from the form)</a:t>
            </a:r>
          </a:p>
        </p:txBody>
      </p:sp>
      <p:sp>
        <p:nvSpPr>
          <p:cNvPr id="2" name="Arrow: Curved Left 1">
            <a:extLst>
              <a:ext uri="{FF2B5EF4-FFF2-40B4-BE49-F238E27FC236}">
                <a16:creationId xmlns:a16="http://schemas.microsoft.com/office/drawing/2014/main" id="{C137983D-8F67-4D91-9418-4EDACAA63C2C}"/>
              </a:ext>
            </a:extLst>
          </p:cNvPr>
          <p:cNvSpPr/>
          <p:nvPr/>
        </p:nvSpPr>
        <p:spPr>
          <a:xfrm rot="19034349">
            <a:off x="6146291" y="1327733"/>
            <a:ext cx="684087" cy="319141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5505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nodeType="afterGroup">
                            <p:stCondLst>
                              <p:cond delay="0"/>
                            </p:stCondLst>
                            <p:childTnLst>
                              <p:par>
                                <p:cTn id="5" presetID="21" presetClass="entr" presetSubtype="1" fill="hold" grpId="1"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EE3A6C-1CA6-4CE5-917C-CF1F67C2BEFC}"/>
              </a:ext>
            </a:extLst>
          </p:cNvPr>
          <p:cNvSpPr/>
          <p:nvPr/>
        </p:nvSpPr>
        <p:spPr>
          <a:xfrm>
            <a:off x="609600" y="3124200"/>
            <a:ext cx="2286000" cy="2438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386" name="Title 1"/>
          <p:cNvSpPr>
            <a:spLocks noGrp="1"/>
          </p:cNvSpPr>
          <p:nvPr>
            <p:ph type="title"/>
          </p:nvPr>
        </p:nvSpPr>
        <p:spPr/>
        <p:txBody>
          <a:bodyPr/>
          <a:lstStyle/>
          <a:p>
            <a:r>
              <a:rPr lang="en-US"/>
              <a:t>HTML:  Basic Contructs </a:t>
            </a:r>
          </a:p>
        </p:txBody>
      </p:sp>
      <p:sp>
        <p:nvSpPr>
          <p:cNvPr id="16387" name="Content Placeholder 2"/>
          <p:cNvSpPr>
            <a:spLocks noGrp="1"/>
          </p:cNvSpPr>
          <p:nvPr>
            <p:ph idx="1"/>
          </p:nvPr>
        </p:nvSpPr>
        <p:spPr>
          <a:xfrm>
            <a:off x="609600" y="1524000"/>
            <a:ext cx="8001000" cy="4800600"/>
          </a:xfrm>
        </p:spPr>
        <p:txBody>
          <a:bodyPr>
            <a:normAutofit lnSpcReduction="10000"/>
          </a:bodyPr>
          <a:lstStyle/>
          <a:p>
            <a:pPr>
              <a:buFont typeface="Wingdings" pitchFamily="2" charset="2"/>
              <a:buNone/>
            </a:pPr>
            <a:r>
              <a:rPr lang="en-US" sz="2400">
                <a:latin typeface="Calibri" pitchFamily="34" charset="0"/>
              </a:rPr>
              <a:t>&lt;html&gt;</a:t>
            </a:r>
          </a:p>
          <a:p>
            <a:pPr>
              <a:buFont typeface="Wingdings" pitchFamily="2" charset="2"/>
              <a:buNone/>
            </a:pPr>
            <a:r>
              <a:rPr lang="en-US" sz="2400">
                <a:latin typeface="Calibri" pitchFamily="34" charset="0"/>
              </a:rPr>
              <a:t>&lt;head&gt;</a:t>
            </a:r>
          </a:p>
          <a:p>
            <a:pPr>
              <a:buFont typeface="Wingdings" pitchFamily="2" charset="2"/>
              <a:buNone/>
            </a:pPr>
            <a:r>
              <a:rPr lang="en-US" sz="2400">
                <a:latin typeface="Calibri" pitchFamily="34" charset="0"/>
              </a:rPr>
              <a:t>…</a:t>
            </a:r>
          </a:p>
          <a:p>
            <a:pPr>
              <a:buFont typeface="Wingdings" pitchFamily="2" charset="2"/>
              <a:buNone/>
            </a:pPr>
            <a:r>
              <a:rPr lang="en-US" sz="2400">
                <a:latin typeface="Calibri" pitchFamily="34" charset="0"/>
              </a:rPr>
              <a:t>&lt;/head&gt;</a:t>
            </a:r>
          </a:p>
          <a:p>
            <a:pPr>
              <a:buFont typeface="Wingdings" pitchFamily="2" charset="2"/>
              <a:buNone/>
            </a:pPr>
            <a:r>
              <a:rPr lang="en-US" sz="2400">
                <a:solidFill>
                  <a:srgbClr val="FF0000"/>
                </a:solidFill>
                <a:latin typeface="Calibri" pitchFamily="34" charset="0"/>
              </a:rPr>
              <a:t>&lt;body&gt;</a:t>
            </a:r>
          </a:p>
          <a:p>
            <a:pPr>
              <a:buFont typeface="Wingdings" pitchFamily="2" charset="2"/>
              <a:buNone/>
            </a:pPr>
            <a:endParaRPr lang="en-US" sz="2400">
              <a:latin typeface="Calibri" pitchFamily="34" charset="0"/>
            </a:endParaRPr>
          </a:p>
          <a:p>
            <a:pPr>
              <a:buFont typeface="Wingdings" pitchFamily="2" charset="2"/>
              <a:buNone/>
            </a:pPr>
            <a:endParaRPr lang="en-US" sz="2400">
              <a:latin typeface="Calibri" pitchFamily="34" charset="0"/>
            </a:endParaRPr>
          </a:p>
          <a:p>
            <a:pPr>
              <a:buFont typeface="Wingdings" pitchFamily="2" charset="2"/>
              <a:buNone/>
            </a:pPr>
            <a:endParaRPr lang="en-US" sz="2400">
              <a:latin typeface="Calibri" pitchFamily="34" charset="0"/>
            </a:endParaRPr>
          </a:p>
          <a:p>
            <a:pPr>
              <a:buFont typeface="Wingdings" pitchFamily="2" charset="2"/>
              <a:buNone/>
            </a:pPr>
            <a:endParaRPr lang="en-US" sz="2400">
              <a:latin typeface="Calibri" pitchFamily="34" charset="0"/>
            </a:endParaRPr>
          </a:p>
          <a:p>
            <a:pPr>
              <a:buFont typeface="Wingdings" pitchFamily="2" charset="2"/>
              <a:buNone/>
            </a:pPr>
            <a:r>
              <a:rPr lang="en-US" sz="2400">
                <a:solidFill>
                  <a:srgbClr val="FF0000"/>
                </a:solidFill>
                <a:latin typeface="Calibri" pitchFamily="34" charset="0"/>
              </a:rPr>
              <a:t>&lt;/body&gt;</a:t>
            </a:r>
          </a:p>
          <a:p>
            <a:pPr>
              <a:buFont typeface="Wingdings" pitchFamily="2" charset="2"/>
              <a:buNone/>
            </a:pPr>
            <a:r>
              <a:rPr lang="en-US" sz="2400">
                <a:latin typeface="Calibri" pitchFamily="34" charset="0"/>
              </a:rPr>
              <a:t>&lt;/html&gt;</a:t>
            </a:r>
          </a:p>
        </p:txBody>
      </p:sp>
      <p:grpSp>
        <p:nvGrpSpPr>
          <p:cNvPr id="3" name="Group 2">
            <a:extLst>
              <a:ext uri="{FF2B5EF4-FFF2-40B4-BE49-F238E27FC236}">
                <a16:creationId xmlns:a16="http://schemas.microsoft.com/office/drawing/2014/main" id="{62671018-8C5C-4743-9F8C-0DDBF89E62F7}"/>
              </a:ext>
            </a:extLst>
          </p:cNvPr>
          <p:cNvGrpSpPr/>
          <p:nvPr/>
        </p:nvGrpSpPr>
        <p:grpSpPr>
          <a:xfrm>
            <a:off x="3581400" y="1981200"/>
            <a:ext cx="3962400" cy="3433273"/>
            <a:chOff x="3581400" y="1981200"/>
            <a:chExt cx="3962400" cy="3433273"/>
          </a:xfrm>
        </p:grpSpPr>
        <p:sp>
          <p:nvSpPr>
            <p:cNvPr id="5" name="Rounded Rectangular Callout 4"/>
            <p:cNvSpPr/>
            <p:nvPr/>
          </p:nvSpPr>
          <p:spPr bwMode="auto">
            <a:xfrm>
              <a:off x="3581400" y="1981200"/>
              <a:ext cx="3962400" cy="3352800"/>
            </a:xfrm>
            <a:prstGeom prst="wedgeRoundRectCallout">
              <a:avLst>
                <a:gd name="adj1" fmla="val -84556"/>
                <a:gd name="adj2" fmla="val 20783"/>
                <a:gd name="adj3" fmla="val 16667"/>
              </a:avLst>
            </a:prstGeom>
            <a:solidFill>
              <a:srgbClr val="0070C0"/>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0"/>
            <a:lstStyle/>
            <a:p>
              <a:pPr marL="0" marR="0" lvl="0" indent="0" algn="l" defTabSz="914400" rtl="0" eaLnBrk="1" fontAlgn="auto" latinLnBrk="0" hangingPunct="1">
                <a:lnSpc>
                  <a:spcPts val="25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itchFamily="34" charset="0"/>
                  <a:ea typeface="+mn-ea"/>
                  <a:cs typeface="+mn-cs"/>
                </a:rPr>
                <a:t>The body section contains the parts of the web page the browser will display: text, images, links, etc.</a:t>
              </a:r>
            </a:p>
          </p:txBody>
        </p:sp>
        <p:pic>
          <p:nvPicPr>
            <p:cNvPr id="6" name="Picture 5">
              <a:extLst>
                <a:ext uri="{FF2B5EF4-FFF2-40B4-BE49-F238E27FC236}">
                  <a16:creationId xmlns:a16="http://schemas.microsoft.com/office/drawing/2014/main" id="{6BC178F2-35D5-431D-AD0F-BE6954E4D7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3044439"/>
              <a:ext cx="1981200" cy="2370034"/>
            </a:xfrm>
            <a:prstGeom prst="rect">
              <a:avLst/>
            </a:prstGeom>
            <a:ln>
              <a:noFill/>
            </a:ln>
            <a:effectLst>
              <a:outerShdw blurRad="149987" dist="250190" dir="8460000" algn="ctr">
                <a:srgbClr val="000000">
                  <a:alpha val="28000"/>
                </a:srgbClr>
              </a:outerShdw>
            </a:effectLst>
            <a:scene3d>
              <a:camera prst="isometricTopUp"/>
              <a:lightRig rig="contrasting" dir="t">
                <a:rot lat="0" lon="0" rev="1500000"/>
              </a:lightRig>
            </a:scene3d>
            <a:sp3d prstMaterial="metal">
              <a:bevelT w="88900" h="88900"/>
            </a:sp3d>
          </p:spPr>
        </p:pic>
      </p:grpSp>
    </p:spTree>
    <p:extLst>
      <p:ext uri="{BB962C8B-B14F-4D97-AF65-F5344CB8AC3E}">
        <p14:creationId xmlns:p14="http://schemas.microsoft.com/office/powerpoint/2010/main" val="128723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155575" y="173107"/>
            <a:ext cx="3581400" cy="800100"/>
          </a:xfrm>
        </p:spPr>
        <p:txBody>
          <a:bodyPr/>
          <a:lstStyle/>
          <a:p>
            <a:r>
              <a:rPr lang="en-US" dirty="0"/>
              <a:t>POST Method</a:t>
            </a:r>
          </a:p>
        </p:txBody>
      </p:sp>
      <p:pic>
        <p:nvPicPr>
          <p:cNvPr id="7168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5975" y="1371600"/>
            <a:ext cx="5483225"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pic>
      <p:pic>
        <p:nvPicPr>
          <p:cNvPr id="7168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0425" y="4114800"/>
            <a:ext cx="5421313" cy="218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pic>
      <p:sp>
        <p:nvSpPr>
          <p:cNvPr id="9" name="Rectangle 3"/>
          <p:cNvSpPr txBox="1">
            <a:spLocks noChangeArrowheads="1"/>
          </p:cNvSpPr>
          <p:nvPr/>
        </p:nvSpPr>
        <p:spPr bwMode="auto">
          <a:xfrm>
            <a:off x="152400" y="1676400"/>
            <a:ext cx="2971800" cy="3581400"/>
          </a:xfrm>
          <a:prstGeom prst="rect">
            <a:avLst/>
          </a:prstGeom>
          <a:noFill/>
          <a:ln w="9525">
            <a:noFill/>
            <a:miter lim="800000"/>
            <a:headEnd/>
            <a:tailEnd/>
          </a:ln>
        </p:spPr>
        <p:txBody>
          <a:bodyPr lIns="90488" tIns="44450" rIns="90488" bIns="44450"/>
          <a:lstStyle/>
          <a:p>
            <a:pPr marL="112712" lvl="1">
              <a:spcBef>
                <a:spcPct val="20000"/>
              </a:spcBef>
              <a:spcAft>
                <a:spcPts val="1200"/>
              </a:spcAft>
              <a:buClr>
                <a:schemeClr val="tx1"/>
              </a:buClr>
              <a:defRPr/>
            </a:pPr>
            <a:r>
              <a:rPr lang="en-US" sz="2400" kern="0" dirty="0">
                <a:latin typeface="Calibri" pitchFamily="34" charset="0"/>
              </a:rPr>
              <a:t>The contents of the form are encoded as in the GET method, but they are </a:t>
            </a:r>
            <a:r>
              <a:rPr lang="en-US" sz="2400" b="1" kern="0" dirty="0">
                <a:latin typeface="Calibri" pitchFamily="34" charset="0"/>
              </a:rPr>
              <a:t>sent in the HTTP request body</a:t>
            </a:r>
            <a:r>
              <a:rPr lang="en-US" sz="2400" kern="0" dirty="0">
                <a:latin typeface="Calibri" pitchFamily="34" charset="0"/>
              </a:rPr>
              <a:t>, a separate data block </a:t>
            </a:r>
            <a:r>
              <a:rPr lang="en-US" sz="2400" kern="0" dirty="0">
                <a:solidFill>
                  <a:srgbClr val="9148C8"/>
                </a:solidFill>
                <a:latin typeface="Calibri" pitchFamily="34" charset="0"/>
              </a:rPr>
              <a:t>not visible to the user</a:t>
            </a:r>
          </a:p>
        </p:txBody>
      </p:sp>
      <p:sp>
        <p:nvSpPr>
          <p:cNvPr id="10" name="TextBox 9"/>
          <p:cNvSpPr txBox="1"/>
          <p:nvPr/>
        </p:nvSpPr>
        <p:spPr>
          <a:xfrm>
            <a:off x="3238500" y="914400"/>
            <a:ext cx="4305300" cy="523875"/>
          </a:xfrm>
          <a:prstGeom prst="rect">
            <a:avLst/>
          </a:prstGeom>
          <a:noFill/>
        </p:spPr>
        <p:txBody>
          <a:bodyPr wrap="none">
            <a:spAutoFit/>
          </a:bodyPr>
          <a:lstStyle/>
          <a:p>
            <a:pPr>
              <a:defRPr/>
            </a:pPr>
            <a:r>
              <a:rPr lang="en-US" sz="2800" dirty="0">
                <a:solidFill>
                  <a:schemeClr val="accent6">
                    <a:lumMod val="75000"/>
                  </a:schemeClr>
                </a:solidFill>
                <a:latin typeface="Calibri" pitchFamily="34" charset="0"/>
                <a:cs typeface="Calibri" pitchFamily="34" charset="0"/>
              </a:rPr>
              <a:t>Before clinking on “Submit”</a:t>
            </a:r>
          </a:p>
        </p:txBody>
      </p:sp>
      <p:sp>
        <p:nvSpPr>
          <p:cNvPr id="11" name="TextBox 10"/>
          <p:cNvSpPr txBox="1"/>
          <p:nvPr/>
        </p:nvSpPr>
        <p:spPr>
          <a:xfrm>
            <a:off x="3316288" y="3657600"/>
            <a:ext cx="3998912" cy="523875"/>
          </a:xfrm>
          <a:prstGeom prst="rect">
            <a:avLst/>
          </a:prstGeom>
          <a:noFill/>
        </p:spPr>
        <p:txBody>
          <a:bodyPr wrap="none">
            <a:spAutoFit/>
          </a:bodyPr>
          <a:lstStyle/>
          <a:p>
            <a:pPr>
              <a:defRPr/>
            </a:pPr>
            <a:r>
              <a:rPr lang="en-US" sz="2800" dirty="0">
                <a:solidFill>
                  <a:schemeClr val="accent6">
                    <a:lumMod val="75000"/>
                  </a:schemeClr>
                </a:solidFill>
                <a:latin typeface="Calibri" pitchFamily="34" charset="0"/>
                <a:cs typeface="Calibri" pitchFamily="34" charset="0"/>
              </a:rPr>
              <a:t>After clinking on “Submit”</a:t>
            </a:r>
          </a:p>
        </p:txBody>
      </p:sp>
      <p:sp>
        <p:nvSpPr>
          <p:cNvPr id="8" name="Rounded Rectangular Callout 7"/>
          <p:cNvSpPr/>
          <p:nvPr/>
        </p:nvSpPr>
        <p:spPr bwMode="auto">
          <a:xfrm>
            <a:off x="6858000" y="4638675"/>
            <a:ext cx="1712913" cy="990600"/>
          </a:xfrm>
          <a:prstGeom prst="wedgeRoundRectCallout">
            <a:avLst>
              <a:gd name="adj1" fmla="val -93935"/>
              <a:gd name="adj2" fmla="val -65436"/>
              <a:gd name="adj3" fmla="val 16667"/>
            </a:avLst>
          </a:prstGeom>
          <a:solidFill>
            <a:srgbClr val="7030A0"/>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a:lnSpc>
                <a:spcPts val="2000"/>
              </a:lnSpc>
              <a:spcAft>
                <a:spcPts val="600"/>
              </a:spcAft>
              <a:defRPr/>
            </a:pPr>
            <a:r>
              <a:rPr lang="en-US" sz="2000" dirty="0">
                <a:solidFill>
                  <a:schemeClr val="accent5">
                    <a:lumMod val="20000"/>
                    <a:lumOff val="80000"/>
                  </a:schemeClr>
                </a:solidFill>
                <a:latin typeface="Calibri" pitchFamily="34" charset="0"/>
              </a:rPr>
              <a:t>Contents of the form not included</a:t>
            </a:r>
          </a:p>
        </p:txBody>
      </p:sp>
      <p:sp>
        <p:nvSpPr>
          <p:cNvPr id="2" name="TextBox 1"/>
          <p:cNvSpPr txBox="1"/>
          <p:nvPr/>
        </p:nvSpPr>
        <p:spPr>
          <a:xfrm>
            <a:off x="413543" y="5715000"/>
            <a:ext cx="5421313" cy="923330"/>
          </a:xfrm>
          <a:prstGeom prst="rect">
            <a:avLst/>
          </a:prstGeom>
          <a:solidFill>
            <a:schemeClr val="accent6">
              <a:lumMod val="40000"/>
              <a:lumOff val="60000"/>
            </a:schemeClr>
          </a:solidFill>
          <a:effectLst>
            <a:outerShdw blurRad="50800" dist="38100" dir="18900000" algn="bl" rotWithShape="0">
              <a:prstClr val="black">
                <a:alpha val="40000"/>
              </a:prstClr>
            </a:outerShdw>
          </a:effectLst>
        </p:spPr>
        <p:txBody>
          <a:bodyPr wrap="square" rtlCol="0">
            <a:spAutoFit/>
          </a:bodyPr>
          <a:lstStyle/>
          <a:p>
            <a:r>
              <a:rPr lang="en-US" dirty="0"/>
              <a:t>Use POST if form data contain sensitive information, or when a great deal of data would need to be specified in the URI</a:t>
            </a:r>
          </a:p>
        </p:txBody>
      </p:sp>
    </p:spTree>
    <p:extLst>
      <p:ext uri="{BB962C8B-B14F-4D97-AF65-F5344CB8AC3E}">
        <p14:creationId xmlns:p14="http://schemas.microsoft.com/office/powerpoint/2010/main" val="214655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5105400" y="231913"/>
            <a:ext cx="3352800" cy="1898374"/>
          </a:xfrm>
        </p:spPr>
        <p:txBody>
          <a:bodyPr>
            <a:normAutofit/>
          </a:bodyPr>
          <a:lstStyle/>
          <a:p>
            <a:pPr algn="r"/>
            <a:r>
              <a:rPr lang="en-US" dirty="0"/>
              <a:t> Google Search</a:t>
            </a:r>
          </a:p>
        </p:txBody>
      </p:sp>
      <p:pic>
        <p:nvPicPr>
          <p:cNvPr id="7270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838200"/>
            <a:ext cx="5943600" cy="393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Oval 7"/>
          <p:cNvSpPr/>
          <p:nvPr/>
        </p:nvSpPr>
        <p:spPr bwMode="auto">
          <a:xfrm>
            <a:off x="1676400" y="2438400"/>
            <a:ext cx="457200" cy="381000"/>
          </a:xfrm>
          <a:prstGeom prst="ellipse">
            <a:avLst/>
          </a:prstGeom>
          <a:noFill/>
          <a:ln w="12700" cap="flat" cmpd="sng" algn="ctr">
            <a:solidFill>
              <a:schemeClr val="accent6">
                <a:lumMod val="75000"/>
              </a:schemeClr>
            </a:solidFill>
            <a:prstDash val="solid"/>
            <a:round/>
            <a:headEnd type="none" w="sm" len="sm"/>
            <a:tailEnd type="none" w="sm" len="sm"/>
          </a:ln>
          <a:effectLst/>
        </p:spPr>
        <p:txBody>
          <a:bodyPr/>
          <a:lstStyle/>
          <a:p>
            <a:pPr>
              <a:defRPr/>
            </a:pPr>
            <a:endParaRPr lang="en-US"/>
          </a:p>
        </p:txBody>
      </p:sp>
      <p:pic>
        <p:nvPicPr>
          <p:cNvPr id="7066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2590800"/>
            <a:ext cx="5943600" cy="393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Oval 8"/>
          <p:cNvSpPr/>
          <p:nvPr/>
        </p:nvSpPr>
        <p:spPr bwMode="auto">
          <a:xfrm>
            <a:off x="4800600" y="2667000"/>
            <a:ext cx="609600" cy="381000"/>
          </a:xfrm>
          <a:prstGeom prst="ellipse">
            <a:avLst/>
          </a:prstGeom>
          <a:noFill/>
          <a:ln w="12700" cap="flat" cmpd="sng" algn="ctr">
            <a:solidFill>
              <a:schemeClr val="accent6">
                <a:lumMod val="75000"/>
              </a:schemeClr>
            </a:solidFill>
            <a:prstDash val="solid"/>
            <a:round/>
            <a:headEnd type="none" w="sm" len="sm"/>
            <a:tailEnd type="none" w="sm" len="sm"/>
          </a:ln>
          <a:effectLst/>
        </p:spPr>
        <p:txBody>
          <a:bodyPr/>
          <a:lstStyle/>
          <a:p>
            <a:pPr>
              <a:defRPr/>
            </a:pPr>
            <a:endParaRPr lang="en-US"/>
          </a:p>
        </p:txBody>
      </p:sp>
      <p:sp>
        <p:nvSpPr>
          <p:cNvPr id="7" name="Rounded Rectangular Callout 6"/>
          <p:cNvSpPr/>
          <p:nvPr/>
        </p:nvSpPr>
        <p:spPr bwMode="auto">
          <a:xfrm>
            <a:off x="4953000" y="2057400"/>
            <a:ext cx="1295400" cy="457200"/>
          </a:xfrm>
          <a:prstGeom prst="wedgeRoundRectCallout">
            <a:avLst>
              <a:gd name="adj1" fmla="val -35146"/>
              <a:gd name="adj2" fmla="val 112764"/>
              <a:gd name="adj3" fmla="val 16667"/>
            </a:avLst>
          </a:prstGeom>
          <a:solidFill>
            <a:srgbClr val="7030A0"/>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nSpc>
                <a:spcPts val="2000"/>
              </a:lnSpc>
              <a:spcAft>
                <a:spcPts val="600"/>
              </a:spcAft>
              <a:defRPr/>
            </a:pPr>
            <a:r>
              <a:rPr lang="en-US" sz="2000" dirty="0">
                <a:solidFill>
                  <a:schemeClr val="bg1">
                    <a:lumMod val="90000"/>
                  </a:schemeClr>
                </a:solidFill>
                <a:latin typeface="Calibri" pitchFamily="34" charset="0"/>
              </a:rPr>
              <a:t>Using GET</a:t>
            </a:r>
          </a:p>
        </p:txBody>
      </p:sp>
    </p:spTree>
    <p:extLst>
      <p:ext uri="{BB962C8B-B14F-4D97-AF65-F5344CB8AC3E}">
        <p14:creationId xmlns:p14="http://schemas.microsoft.com/office/powerpoint/2010/main" val="3729218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0665"/>
                                        </p:tgtEl>
                                        <p:attrNameLst>
                                          <p:attrName>style.visibility</p:attrName>
                                        </p:attrNameLst>
                                      </p:cBhvr>
                                      <p:to>
                                        <p:strVal val="visible"/>
                                      </p:to>
                                    </p:set>
                                    <p:animEffect transition="in" filter="dissolve">
                                      <p:cBhvr>
                                        <p:cTn id="12" dur="500"/>
                                        <p:tgtEl>
                                          <p:spTgt spid="70665"/>
                                        </p:tgtEl>
                                      </p:cBhvr>
                                    </p:animEffect>
                                  </p:childTnLst>
                                </p:cTn>
                              </p:par>
                            </p:childTnLst>
                          </p:cTn>
                        </p:par>
                        <p:par>
                          <p:cTn id="13" fill="hold" nodeType="afterGroup">
                            <p:stCondLst>
                              <p:cond delay="500"/>
                            </p:stCondLst>
                            <p:childTnLst>
                              <p:par>
                                <p:cTn id="14" presetID="21"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1000"/>
                                        <p:tgtEl>
                                          <p:spTgt spid="9"/>
                                        </p:tgtEl>
                                      </p:cBhvr>
                                    </p:animEffect>
                                  </p:childTnLst>
                                </p:cTn>
                              </p:par>
                            </p:childTnLst>
                          </p:cTn>
                        </p:par>
                        <p:par>
                          <p:cTn id="17" fill="hold" nodeType="afterGroup">
                            <p:stCondLst>
                              <p:cond delay="1500"/>
                            </p:stCondLst>
                            <p:childTnLst>
                              <p:par>
                                <p:cTn id="18" presetID="22"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Down 9">
            <a:extLst>
              <a:ext uri="{FF2B5EF4-FFF2-40B4-BE49-F238E27FC236}">
                <a16:creationId xmlns:a16="http://schemas.microsoft.com/office/drawing/2014/main" id="{7ABA6EDB-5D27-4B85-AC2E-0F034A17FE86}"/>
              </a:ext>
            </a:extLst>
          </p:cNvPr>
          <p:cNvSpPr/>
          <p:nvPr/>
        </p:nvSpPr>
        <p:spPr>
          <a:xfrm rot="2296515">
            <a:off x="2415331" y="3626147"/>
            <a:ext cx="484632" cy="3093267"/>
          </a:xfrm>
          <a:prstGeom prst="downArrow">
            <a:avLst/>
          </a:prstGeom>
          <a:solidFill>
            <a:srgbClr val="FF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drawing&#10;&#10;Description automatically generated">
            <a:extLst>
              <a:ext uri="{FF2B5EF4-FFF2-40B4-BE49-F238E27FC236}">
                <a16:creationId xmlns:a16="http://schemas.microsoft.com/office/drawing/2014/main" id="{D28A043F-5D8A-4DF3-A3AF-7BB66891BD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6274118"/>
            <a:ext cx="1752600" cy="507682"/>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D803C253-E84A-45F1-8319-BBAB5C74EC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0" y="3429000"/>
            <a:ext cx="1981200" cy="568642"/>
          </a:xfrm>
          <a:prstGeom prst="rect">
            <a:avLst/>
          </a:prstGeom>
        </p:spPr>
      </p:pic>
      <p:sp>
        <p:nvSpPr>
          <p:cNvPr id="73730" name="Rectangle 7"/>
          <p:cNvSpPr>
            <a:spLocks noChangeArrowheads="1"/>
          </p:cNvSpPr>
          <p:nvPr/>
        </p:nvSpPr>
        <p:spPr bwMode="auto">
          <a:xfrm>
            <a:off x="1676400" y="1371600"/>
            <a:ext cx="6705600" cy="609600"/>
          </a:xfrm>
          <a:prstGeom prst="rect">
            <a:avLst/>
          </a:prstGeom>
          <a:solidFill>
            <a:schemeClr val="bg2"/>
          </a:solidFill>
          <a:ln>
            <a:noFill/>
          </a:ln>
          <a:extLst>
            <a:ext uri="{91240B29-F687-4f45-9708-019B960494DF}">
              <a14:hiddenLine xmlns="" xmlns:a14="http://schemas.microsoft.com/office/drawing/2010/main" w="12700" algn="ctr">
                <a:solidFill>
                  <a:srgbClr val="000000"/>
                </a:solidFill>
                <a:round/>
                <a:headEnd type="none" w="sm" len="sm"/>
                <a:tailEnd type="none" w="sm" len="sm"/>
              </a14:hiddenLine>
            </a:ext>
          </a:extLst>
        </p:spPr>
        <p:txBody>
          <a:bodyPr/>
          <a:lstStyle/>
          <a:p>
            <a:endParaRPr lang="en-US"/>
          </a:p>
        </p:txBody>
      </p:sp>
      <p:sp>
        <p:nvSpPr>
          <p:cNvPr id="73731" name="Title 1"/>
          <p:cNvSpPr>
            <a:spLocks noGrp="1"/>
          </p:cNvSpPr>
          <p:nvPr>
            <p:ph type="title"/>
          </p:nvPr>
        </p:nvSpPr>
        <p:spPr>
          <a:xfrm>
            <a:off x="457200" y="228600"/>
            <a:ext cx="3048000" cy="1104900"/>
          </a:xfrm>
        </p:spPr>
        <p:txBody>
          <a:bodyPr>
            <a:normAutofit fontScale="90000"/>
          </a:bodyPr>
          <a:lstStyle/>
          <a:p>
            <a:r>
              <a:rPr lang="en-US" dirty="0"/>
              <a:t>Encoded URI</a:t>
            </a:r>
          </a:p>
        </p:txBody>
      </p:sp>
      <p:sp>
        <p:nvSpPr>
          <p:cNvPr id="73732" name="Content Placeholder 2"/>
          <p:cNvSpPr>
            <a:spLocks noGrp="1"/>
          </p:cNvSpPr>
          <p:nvPr>
            <p:ph idx="1"/>
          </p:nvPr>
        </p:nvSpPr>
        <p:spPr>
          <a:xfrm>
            <a:off x="609600" y="1447800"/>
            <a:ext cx="8153400" cy="457200"/>
          </a:xfrm>
        </p:spPr>
        <p:txBody>
          <a:bodyPr>
            <a:normAutofit fontScale="85000" lnSpcReduction="20000"/>
          </a:bodyPr>
          <a:lstStyle/>
          <a:p>
            <a:pPr>
              <a:buFont typeface="Wingdings" pitchFamily="2" charset="2"/>
              <a:buNone/>
            </a:pPr>
            <a:r>
              <a:rPr lang="en-US">
                <a:latin typeface="Calibri" pitchFamily="34" charset="0"/>
              </a:rPr>
              <a:t>action?name1=value1&amp;name2=value2&amp;name3=value3</a:t>
            </a:r>
          </a:p>
        </p:txBody>
      </p:sp>
      <p:grpSp>
        <p:nvGrpSpPr>
          <p:cNvPr id="2" name="Group 1">
            <a:extLst>
              <a:ext uri="{FF2B5EF4-FFF2-40B4-BE49-F238E27FC236}">
                <a16:creationId xmlns:a16="http://schemas.microsoft.com/office/drawing/2014/main" id="{B2DD758A-B734-4FAF-86FC-A369C0ABA8D7}"/>
              </a:ext>
            </a:extLst>
          </p:cNvPr>
          <p:cNvGrpSpPr/>
          <p:nvPr/>
        </p:nvGrpSpPr>
        <p:grpSpPr>
          <a:xfrm>
            <a:off x="533400" y="3581400"/>
            <a:ext cx="8382000" cy="2362200"/>
            <a:chOff x="533400" y="3581400"/>
            <a:chExt cx="8382000" cy="2362200"/>
          </a:xfrm>
        </p:grpSpPr>
        <p:sp>
          <p:nvSpPr>
            <p:cNvPr id="6" name="Content Placeholder 2"/>
            <p:cNvSpPr txBox="1">
              <a:spLocks/>
            </p:cNvSpPr>
            <p:nvPr/>
          </p:nvSpPr>
          <p:spPr bwMode="auto">
            <a:xfrm>
              <a:off x="533400" y="3657600"/>
              <a:ext cx="8382000" cy="2286000"/>
            </a:xfrm>
            <a:prstGeom prst="rect">
              <a:avLst/>
            </a:prstGeom>
            <a:noFill/>
            <a:ln w="9525">
              <a:noFill/>
              <a:miter lim="800000"/>
              <a:headEnd/>
              <a:tailEnd/>
            </a:ln>
          </p:spPr>
          <p:txBody>
            <a:bodyPr lIns="90488" tIns="44450" rIns="90488" bIns="44450"/>
            <a:lstStyle/>
            <a:p>
              <a:pPr marL="342900" indent="-342900">
                <a:spcBef>
                  <a:spcPct val="20000"/>
                </a:spcBef>
                <a:buClr>
                  <a:schemeClr val="tx1"/>
                </a:buClr>
                <a:buSzPct val="75000"/>
                <a:buFont typeface="Wingdings" pitchFamily="2" charset="2"/>
                <a:buNone/>
                <a:defRPr/>
              </a:pPr>
              <a:r>
                <a:rPr lang="en-US" sz="2800" u="sng" kern="0" dirty="0">
                  <a:solidFill>
                    <a:srgbClr val="002060"/>
                  </a:solidFill>
                  <a:latin typeface="Calibri" pitchFamily="34" charset="0"/>
                </a:rPr>
                <a:t>Example</a:t>
              </a:r>
              <a:r>
                <a:rPr lang="en-US" sz="2800" kern="0" dirty="0">
                  <a:solidFill>
                    <a:srgbClr val="002060"/>
                  </a:solidFill>
                  <a:latin typeface="Calibri" pitchFamily="34" charset="0"/>
                </a:rPr>
                <a:t>:  </a:t>
              </a:r>
            </a:p>
            <a:p>
              <a:pPr marL="342900" indent="-342900">
                <a:spcBef>
                  <a:spcPct val="20000"/>
                </a:spcBef>
                <a:buClr>
                  <a:schemeClr val="tx1"/>
                </a:buClr>
                <a:buSzPct val="75000"/>
                <a:buFont typeface="Wingdings" pitchFamily="2" charset="2"/>
                <a:buNone/>
                <a:defRPr/>
              </a:pPr>
              <a:endParaRPr lang="en-US" sz="2800" kern="0" dirty="0">
                <a:solidFill>
                  <a:srgbClr val="002060"/>
                </a:solidFill>
                <a:latin typeface="Calibri" pitchFamily="34" charset="0"/>
              </a:endParaRPr>
            </a:p>
            <a:p>
              <a:pPr marL="342900" indent="-342900">
                <a:spcBef>
                  <a:spcPct val="20000"/>
                </a:spcBef>
                <a:buClr>
                  <a:schemeClr val="tx1"/>
                </a:buClr>
                <a:buSzPct val="75000"/>
                <a:buFont typeface="Wingdings" pitchFamily="2" charset="2"/>
                <a:buNone/>
                <a:defRPr/>
              </a:pPr>
              <a:endParaRPr lang="en-US" sz="2800" kern="0" dirty="0">
                <a:solidFill>
                  <a:srgbClr val="002060"/>
                </a:solidFill>
                <a:latin typeface="Calibri" pitchFamily="34" charset="0"/>
              </a:endParaRPr>
            </a:p>
            <a:p>
              <a:pPr marL="342900" indent="-342900">
                <a:spcBef>
                  <a:spcPct val="20000"/>
                </a:spcBef>
                <a:buClr>
                  <a:schemeClr val="tx1"/>
                </a:buClr>
                <a:buSzPct val="75000"/>
                <a:buFont typeface="Wingdings" pitchFamily="2" charset="2"/>
                <a:buNone/>
                <a:defRPr/>
              </a:pPr>
              <a:endParaRPr lang="en-US" sz="2800" kern="0" dirty="0">
                <a:solidFill>
                  <a:srgbClr val="002060"/>
                </a:solidFill>
                <a:latin typeface="Calibri" pitchFamily="34" charset="0"/>
              </a:endParaRPr>
            </a:p>
            <a:p>
              <a:pPr marL="342900" indent="-342900">
                <a:spcBef>
                  <a:spcPct val="20000"/>
                </a:spcBef>
                <a:buClr>
                  <a:schemeClr val="tx1"/>
                </a:buClr>
                <a:buSzPct val="75000"/>
                <a:buFont typeface="Wingdings" pitchFamily="2" charset="2"/>
                <a:buNone/>
                <a:defRPr/>
              </a:pPr>
              <a:endParaRPr lang="en-US" sz="2800" kern="0" dirty="0">
                <a:solidFill>
                  <a:srgbClr val="002060"/>
                </a:solidFill>
                <a:latin typeface="Calibri" pitchFamily="34" charset="0"/>
              </a:endParaRPr>
            </a:p>
            <a:p>
              <a:pPr marL="342900" indent="-342900">
                <a:spcBef>
                  <a:spcPct val="20000"/>
                </a:spcBef>
                <a:buClr>
                  <a:schemeClr val="tx1"/>
                </a:buClr>
                <a:buSzPct val="75000"/>
                <a:buFont typeface="Wingdings" pitchFamily="2" charset="2"/>
                <a:buNone/>
                <a:defRPr/>
              </a:pPr>
              <a:r>
                <a:rPr lang="en-US" sz="2800" kern="0" dirty="0">
                  <a:solidFill>
                    <a:srgbClr val="002060"/>
                  </a:solidFill>
                  <a:latin typeface="Calibri" pitchFamily="34" charset="0"/>
                </a:rPr>
                <a:t>     </a:t>
              </a:r>
              <a:r>
                <a:rPr lang="en-US" sz="2800" kern="0" dirty="0" err="1">
                  <a:solidFill>
                    <a:srgbClr val="002060"/>
                  </a:solidFill>
                  <a:latin typeface="Calibri" pitchFamily="34" charset="0"/>
                </a:rPr>
                <a:t>page.jsp?</a:t>
              </a:r>
              <a:r>
                <a:rPr lang="en-US" sz="2800" b="1" kern="0" dirty="0" err="1">
                  <a:solidFill>
                    <a:srgbClr val="9148C8"/>
                  </a:solidFill>
                  <a:latin typeface="Calibri" pitchFamily="34" charset="0"/>
                </a:rPr>
                <a:t>username</a:t>
              </a:r>
              <a:r>
                <a:rPr lang="en-US" sz="2800" kern="0" dirty="0">
                  <a:solidFill>
                    <a:srgbClr val="002060"/>
                  </a:solidFill>
                  <a:latin typeface="Calibri" pitchFamily="34" charset="0"/>
                </a:rPr>
                <a:t>=</a:t>
              </a:r>
              <a:r>
                <a:rPr lang="en-US" sz="2800" kern="0" dirty="0" err="1">
                  <a:solidFill>
                    <a:srgbClr val="002060"/>
                  </a:solidFill>
                  <a:latin typeface="Calibri" pitchFamily="34" charset="0"/>
                </a:rPr>
                <a:t>John+Doe&amp;</a:t>
              </a:r>
              <a:r>
                <a:rPr lang="en-US" sz="2800" b="1" kern="0" dirty="0" err="1">
                  <a:solidFill>
                    <a:srgbClr val="00A249"/>
                  </a:solidFill>
                  <a:latin typeface="Calibri" pitchFamily="34" charset="0"/>
                </a:rPr>
                <a:t>password</a:t>
              </a:r>
              <a:r>
                <a:rPr lang="en-US" sz="2800" kern="0" dirty="0">
                  <a:solidFill>
                    <a:srgbClr val="002060"/>
                  </a:solidFill>
                  <a:latin typeface="Calibri" pitchFamily="34" charset="0"/>
                </a:rPr>
                <a:t>=secret</a:t>
              </a:r>
            </a:p>
          </p:txBody>
        </p:sp>
        <p:sp>
          <p:nvSpPr>
            <p:cNvPr id="73740" name="Rectangle 9"/>
            <p:cNvSpPr>
              <a:spLocks noChangeArrowheads="1"/>
            </p:cNvSpPr>
            <p:nvPr/>
          </p:nvSpPr>
          <p:spPr bwMode="auto">
            <a:xfrm>
              <a:off x="2057400" y="3581400"/>
              <a:ext cx="5181600" cy="206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lvl="1">
                <a:lnSpc>
                  <a:spcPts val="2200"/>
                </a:lnSpc>
                <a:buFont typeface="Wingdings" pitchFamily="2" charset="2"/>
                <a:buNone/>
              </a:pPr>
              <a:r>
                <a:rPr lang="en-US" sz="1800" dirty="0">
                  <a:solidFill>
                    <a:srgbClr val="000000"/>
                  </a:solidFill>
                  <a:latin typeface="Calibri" pitchFamily="34" charset="0"/>
                </a:rPr>
                <a:t>&lt;FORM ACTION=“page.jsp” METHOD=“GET” NAME=“</a:t>
              </a:r>
              <a:r>
                <a:rPr lang="en-US" sz="1800" dirty="0" err="1">
                  <a:solidFill>
                    <a:srgbClr val="000000"/>
                  </a:solidFill>
                  <a:latin typeface="Calibri" pitchFamily="34" charset="0"/>
                </a:rPr>
                <a:t>loggin</a:t>
              </a:r>
              <a:r>
                <a:rPr lang="en-US" sz="1800" dirty="0">
                  <a:solidFill>
                    <a:srgbClr val="000000"/>
                  </a:solidFill>
                  <a:latin typeface="Calibri" pitchFamily="34" charset="0"/>
                </a:rPr>
                <a:t>”&gt;</a:t>
              </a:r>
            </a:p>
            <a:p>
              <a:pPr marL="0" lvl="1">
                <a:lnSpc>
                  <a:spcPts val="2200"/>
                </a:lnSpc>
                <a:buFont typeface="Wingdings" pitchFamily="2" charset="2"/>
                <a:buNone/>
              </a:pPr>
              <a:r>
                <a:rPr lang="en-US" sz="1800" dirty="0">
                  <a:solidFill>
                    <a:srgbClr val="000000"/>
                  </a:solidFill>
                  <a:latin typeface="Calibri" pitchFamily="34" charset="0"/>
                </a:rPr>
                <a:t>Login:</a:t>
              </a:r>
            </a:p>
            <a:p>
              <a:pPr marL="0" lvl="1">
                <a:lnSpc>
                  <a:spcPts val="2200"/>
                </a:lnSpc>
                <a:buFont typeface="Wingdings" pitchFamily="2" charset="2"/>
                <a:buNone/>
              </a:pPr>
              <a:r>
                <a:rPr lang="en-US" sz="1800" dirty="0">
                  <a:solidFill>
                    <a:srgbClr val="000000"/>
                  </a:solidFill>
                  <a:latin typeface="Calibri" pitchFamily="34" charset="0"/>
                </a:rPr>
                <a:t>&lt;INPUT TYPE=“text” NAME=“</a:t>
              </a:r>
              <a:r>
                <a:rPr lang="en-US" sz="1800" b="1" dirty="0">
                  <a:solidFill>
                    <a:srgbClr val="9148C8"/>
                  </a:solidFill>
                  <a:latin typeface="Calibri" pitchFamily="34" charset="0"/>
                </a:rPr>
                <a:t>username</a:t>
              </a:r>
              <a:r>
                <a:rPr lang="en-US" sz="1800" dirty="0">
                  <a:solidFill>
                    <a:srgbClr val="000000"/>
                  </a:solidFill>
                  <a:latin typeface="Calibri" pitchFamily="34" charset="0"/>
                </a:rPr>
                <a:t>”&gt;   &lt;</a:t>
              </a:r>
              <a:r>
                <a:rPr lang="en-US" sz="1800" dirty="0" err="1">
                  <a:solidFill>
                    <a:srgbClr val="000000"/>
                  </a:solidFill>
                  <a:latin typeface="Calibri" pitchFamily="34" charset="0"/>
                </a:rPr>
                <a:t>br</a:t>
              </a:r>
              <a:r>
                <a:rPr lang="en-US" sz="1800" dirty="0">
                  <a:solidFill>
                    <a:srgbClr val="000000"/>
                  </a:solidFill>
                  <a:latin typeface="Calibri" pitchFamily="34" charset="0"/>
                </a:rPr>
                <a:t>&gt;</a:t>
              </a:r>
            </a:p>
            <a:p>
              <a:pPr marL="0" lvl="1">
                <a:lnSpc>
                  <a:spcPts val="2200"/>
                </a:lnSpc>
                <a:buFont typeface="Wingdings" pitchFamily="2" charset="2"/>
                <a:buNone/>
              </a:pPr>
              <a:r>
                <a:rPr lang="en-US" sz="1800" dirty="0">
                  <a:solidFill>
                    <a:srgbClr val="000000"/>
                  </a:solidFill>
                  <a:latin typeface="Calibri" pitchFamily="34" charset="0"/>
                </a:rPr>
                <a:t>&lt;INPUT TYPE=“password” NAME=“</a:t>
              </a:r>
              <a:r>
                <a:rPr lang="en-US" sz="1800" b="1" dirty="0">
                  <a:solidFill>
                    <a:srgbClr val="00A249"/>
                  </a:solidFill>
                  <a:latin typeface="Calibri" pitchFamily="34" charset="0"/>
                </a:rPr>
                <a:t>password</a:t>
              </a:r>
              <a:r>
                <a:rPr lang="en-US" sz="1800" dirty="0">
                  <a:solidFill>
                    <a:srgbClr val="000000"/>
                  </a:solidFill>
                  <a:latin typeface="Calibri" pitchFamily="34" charset="0"/>
                </a:rPr>
                <a:t>”&gt;  &lt;</a:t>
              </a:r>
              <a:r>
                <a:rPr lang="en-US" sz="1800" dirty="0" err="1">
                  <a:solidFill>
                    <a:srgbClr val="000000"/>
                  </a:solidFill>
                  <a:latin typeface="Calibri" pitchFamily="34" charset="0"/>
                </a:rPr>
                <a:t>br</a:t>
              </a:r>
              <a:r>
                <a:rPr lang="en-US" sz="1800" dirty="0">
                  <a:solidFill>
                    <a:srgbClr val="000000"/>
                  </a:solidFill>
                  <a:latin typeface="Calibri" pitchFamily="34" charset="0"/>
                </a:rPr>
                <a:t>&gt;</a:t>
              </a:r>
            </a:p>
            <a:p>
              <a:pPr marL="0" lvl="1">
                <a:lnSpc>
                  <a:spcPts val="2200"/>
                </a:lnSpc>
                <a:buFont typeface="Wingdings" pitchFamily="2" charset="2"/>
                <a:buNone/>
              </a:pPr>
              <a:r>
                <a:rPr lang="en-US" sz="1800" dirty="0">
                  <a:solidFill>
                    <a:srgbClr val="000000"/>
                  </a:solidFill>
                  <a:latin typeface="Calibri" pitchFamily="34" charset="0"/>
                </a:rPr>
                <a:t>&lt;INPUTTYPE=“submit”  VALUE=“Login”&gt;</a:t>
              </a:r>
            </a:p>
            <a:p>
              <a:pPr marL="0" lvl="1">
                <a:lnSpc>
                  <a:spcPts val="2200"/>
                </a:lnSpc>
                <a:spcAft>
                  <a:spcPts val="600"/>
                </a:spcAft>
                <a:buFont typeface="Wingdings" pitchFamily="2" charset="2"/>
                <a:buNone/>
              </a:pPr>
              <a:r>
                <a:rPr lang="en-US" sz="1800" dirty="0">
                  <a:solidFill>
                    <a:srgbClr val="000000"/>
                  </a:solidFill>
                  <a:latin typeface="Calibri" pitchFamily="34" charset="0"/>
                </a:rPr>
                <a:t>&lt;/FORM&gt;</a:t>
              </a:r>
            </a:p>
          </p:txBody>
        </p:sp>
      </p:grpSp>
      <p:cxnSp>
        <p:nvCxnSpPr>
          <p:cNvPr id="3" name="Straight Connector 2"/>
          <p:cNvCxnSpPr/>
          <p:nvPr/>
        </p:nvCxnSpPr>
        <p:spPr bwMode="auto">
          <a:xfrm>
            <a:off x="685800" y="1828800"/>
            <a:ext cx="914400" cy="0"/>
          </a:xfrm>
          <a:prstGeom prst="line">
            <a:avLst/>
          </a:prstGeom>
          <a:solidFill>
            <a:schemeClr val="accent1"/>
          </a:solidFill>
          <a:ln w="28575" cap="flat" cmpd="sng" algn="ctr">
            <a:solidFill>
              <a:srgbClr val="FF0000"/>
            </a:solidFill>
            <a:prstDash val="solid"/>
            <a:round/>
            <a:headEnd type="none" w="sm" len="sm"/>
            <a:tailEnd type="none" w="sm" len="sm"/>
          </a:ln>
          <a:effectLst/>
        </p:spPr>
      </p:cxnSp>
      <p:sp>
        <p:nvSpPr>
          <p:cNvPr id="5" name="Speech Bubble: Rectangle with Corners Rounded 4">
            <a:extLst>
              <a:ext uri="{FF2B5EF4-FFF2-40B4-BE49-F238E27FC236}">
                <a16:creationId xmlns:a16="http://schemas.microsoft.com/office/drawing/2014/main" id="{3719E8F2-D59E-0D02-7E3D-B978B0189711}"/>
              </a:ext>
            </a:extLst>
          </p:cNvPr>
          <p:cNvSpPr/>
          <p:nvPr/>
        </p:nvSpPr>
        <p:spPr>
          <a:xfrm>
            <a:off x="7320305" y="4834006"/>
            <a:ext cx="1666190" cy="1196732"/>
          </a:xfrm>
          <a:prstGeom prst="wedgeRoundRectCallout">
            <a:avLst>
              <a:gd name="adj1" fmla="val -100254"/>
              <a:gd name="adj2" fmla="val 73960"/>
              <a:gd name="adj3" fmla="val 16667"/>
            </a:avLst>
          </a:prstGeom>
          <a:solidFill>
            <a:srgbClr val="F86B1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Passing two parameters to </a:t>
            </a:r>
            <a:r>
              <a:rPr lang="en-US" dirty="0" err="1"/>
              <a:t>page.jsp</a:t>
            </a:r>
            <a:r>
              <a:rPr lang="en-US" dirty="0"/>
              <a:t> in the middle </a:t>
            </a:r>
            <a:r>
              <a:rPr lang="en-US" dirty="0" err="1"/>
              <a:t>teir</a:t>
            </a:r>
            <a:endParaRPr lang="en-US" dirty="0"/>
          </a:p>
        </p:txBody>
      </p:sp>
      <p:sp>
        <p:nvSpPr>
          <p:cNvPr id="29" name="Freeform: Shape 28">
            <a:extLst>
              <a:ext uri="{FF2B5EF4-FFF2-40B4-BE49-F238E27FC236}">
                <a16:creationId xmlns:a16="http://schemas.microsoft.com/office/drawing/2014/main" id="{6077EAC9-1975-8FA6-974F-86248B69704F}"/>
              </a:ext>
            </a:extLst>
          </p:cNvPr>
          <p:cNvSpPr/>
          <p:nvPr/>
        </p:nvSpPr>
        <p:spPr>
          <a:xfrm>
            <a:off x="1066800" y="1905000"/>
            <a:ext cx="2438400" cy="1752600"/>
          </a:xfrm>
          <a:custGeom>
            <a:avLst/>
            <a:gdLst>
              <a:gd name="connsiteX0" fmla="*/ 0 w 2352525"/>
              <a:gd name="connsiteY0" fmla="*/ 0 h 1557508"/>
              <a:gd name="connsiteX1" fmla="*/ 54708 w 2352525"/>
              <a:gd name="connsiteY1" fmla="*/ 70339 h 1557508"/>
              <a:gd name="connsiteX2" fmla="*/ 78154 w 2352525"/>
              <a:gd name="connsiteY2" fmla="*/ 156308 h 1557508"/>
              <a:gd name="connsiteX3" fmla="*/ 101600 w 2352525"/>
              <a:gd name="connsiteY3" fmla="*/ 171939 h 1557508"/>
              <a:gd name="connsiteX4" fmla="*/ 117231 w 2352525"/>
              <a:gd name="connsiteY4" fmla="*/ 195385 h 1557508"/>
              <a:gd name="connsiteX5" fmla="*/ 140677 w 2352525"/>
              <a:gd name="connsiteY5" fmla="*/ 234462 h 1557508"/>
              <a:gd name="connsiteX6" fmla="*/ 164123 w 2352525"/>
              <a:gd name="connsiteY6" fmla="*/ 250093 h 1557508"/>
              <a:gd name="connsiteX7" fmla="*/ 187569 w 2352525"/>
              <a:gd name="connsiteY7" fmla="*/ 273539 h 1557508"/>
              <a:gd name="connsiteX8" fmla="*/ 250092 w 2352525"/>
              <a:gd name="connsiteY8" fmla="*/ 312616 h 1557508"/>
              <a:gd name="connsiteX9" fmla="*/ 320431 w 2352525"/>
              <a:gd name="connsiteY9" fmla="*/ 390769 h 1557508"/>
              <a:gd name="connsiteX10" fmla="*/ 336061 w 2352525"/>
              <a:gd name="connsiteY10" fmla="*/ 414216 h 1557508"/>
              <a:gd name="connsiteX11" fmla="*/ 422031 w 2352525"/>
              <a:gd name="connsiteY11" fmla="*/ 468923 h 1557508"/>
              <a:gd name="connsiteX12" fmla="*/ 633046 w 2352525"/>
              <a:gd name="connsiteY12" fmla="*/ 578339 h 1557508"/>
              <a:gd name="connsiteX13" fmla="*/ 961292 w 2352525"/>
              <a:gd name="connsiteY13" fmla="*/ 687754 h 1557508"/>
              <a:gd name="connsiteX14" fmla="*/ 1187938 w 2352525"/>
              <a:gd name="connsiteY14" fmla="*/ 719016 h 1557508"/>
              <a:gd name="connsiteX15" fmla="*/ 1398954 w 2352525"/>
              <a:gd name="connsiteY15" fmla="*/ 758093 h 1557508"/>
              <a:gd name="connsiteX16" fmla="*/ 1586523 w 2352525"/>
              <a:gd name="connsiteY16" fmla="*/ 789354 h 1557508"/>
              <a:gd name="connsiteX17" fmla="*/ 1820984 w 2352525"/>
              <a:gd name="connsiteY17" fmla="*/ 836246 h 1557508"/>
              <a:gd name="connsiteX18" fmla="*/ 1883508 w 2352525"/>
              <a:gd name="connsiteY18" fmla="*/ 851877 h 1557508"/>
              <a:gd name="connsiteX19" fmla="*/ 1914769 w 2352525"/>
              <a:gd name="connsiteY19" fmla="*/ 883139 h 1557508"/>
              <a:gd name="connsiteX20" fmla="*/ 1953846 w 2352525"/>
              <a:gd name="connsiteY20" fmla="*/ 937846 h 1557508"/>
              <a:gd name="connsiteX21" fmla="*/ 1985108 w 2352525"/>
              <a:gd name="connsiteY21" fmla="*/ 961293 h 1557508"/>
              <a:gd name="connsiteX22" fmla="*/ 2008554 w 2352525"/>
              <a:gd name="connsiteY22" fmla="*/ 1016000 h 1557508"/>
              <a:gd name="connsiteX23" fmla="*/ 2016369 w 2352525"/>
              <a:gd name="connsiteY23" fmla="*/ 1039446 h 1557508"/>
              <a:gd name="connsiteX24" fmla="*/ 2039815 w 2352525"/>
              <a:gd name="connsiteY24" fmla="*/ 1047262 h 1557508"/>
              <a:gd name="connsiteX25" fmla="*/ 2063261 w 2352525"/>
              <a:gd name="connsiteY25" fmla="*/ 1109785 h 1557508"/>
              <a:gd name="connsiteX26" fmla="*/ 2110154 w 2352525"/>
              <a:gd name="connsiteY26" fmla="*/ 1195754 h 1557508"/>
              <a:gd name="connsiteX27" fmla="*/ 2164861 w 2352525"/>
              <a:gd name="connsiteY27" fmla="*/ 1273908 h 1557508"/>
              <a:gd name="connsiteX28" fmla="*/ 2188308 w 2352525"/>
              <a:gd name="connsiteY28" fmla="*/ 1320800 h 1557508"/>
              <a:gd name="connsiteX29" fmla="*/ 2227384 w 2352525"/>
              <a:gd name="connsiteY29" fmla="*/ 1367693 h 1557508"/>
              <a:gd name="connsiteX30" fmla="*/ 2250831 w 2352525"/>
              <a:gd name="connsiteY30" fmla="*/ 1406769 h 1557508"/>
              <a:gd name="connsiteX31" fmla="*/ 2328984 w 2352525"/>
              <a:gd name="connsiteY31" fmla="*/ 1524000 h 1557508"/>
              <a:gd name="connsiteX32" fmla="*/ 2352431 w 2352525"/>
              <a:gd name="connsiteY32" fmla="*/ 1555262 h 1557508"/>
              <a:gd name="connsiteX33" fmla="*/ 2336800 w 2352525"/>
              <a:gd name="connsiteY33" fmla="*/ 1555262 h 155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52525" h="1557508">
                <a:moveTo>
                  <a:pt x="0" y="0"/>
                </a:moveTo>
                <a:cubicBezTo>
                  <a:pt x="32219" y="32219"/>
                  <a:pt x="40387" y="32148"/>
                  <a:pt x="54708" y="70339"/>
                </a:cubicBezTo>
                <a:cubicBezTo>
                  <a:pt x="65582" y="99337"/>
                  <a:pt x="62293" y="127757"/>
                  <a:pt x="78154" y="156308"/>
                </a:cubicBezTo>
                <a:cubicBezTo>
                  <a:pt x="82716" y="164519"/>
                  <a:pt x="93785" y="166729"/>
                  <a:pt x="101600" y="171939"/>
                </a:cubicBezTo>
                <a:cubicBezTo>
                  <a:pt x="106810" y="179754"/>
                  <a:pt x="112253" y="187420"/>
                  <a:pt x="117231" y="195385"/>
                </a:cubicBezTo>
                <a:cubicBezTo>
                  <a:pt x="125282" y="208266"/>
                  <a:pt x="130791" y="222929"/>
                  <a:pt x="140677" y="234462"/>
                </a:cubicBezTo>
                <a:cubicBezTo>
                  <a:pt x="146790" y="241594"/>
                  <a:pt x="156907" y="244080"/>
                  <a:pt x="164123" y="250093"/>
                </a:cubicBezTo>
                <a:cubicBezTo>
                  <a:pt x="172614" y="257169"/>
                  <a:pt x="178727" y="266907"/>
                  <a:pt x="187569" y="273539"/>
                </a:cubicBezTo>
                <a:cubicBezTo>
                  <a:pt x="194003" y="278365"/>
                  <a:pt x="239172" y="303061"/>
                  <a:pt x="250092" y="312616"/>
                </a:cubicBezTo>
                <a:cubicBezTo>
                  <a:pt x="278497" y="337471"/>
                  <a:pt x="298005" y="360868"/>
                  <a:pt x="320431" y="390769"/>
                </a:cubicBezTo>
                <a:cubicBezTo>
                  <a:pt x="326067" y="398283"/>
                  <a:pt x="328616" y="408489"/>
                  <a:pt x="336061" y="414216"/>
                </a:cubicBezTo>
                <a:cubicBezTo>
                  <a:pt x="362984" y="434926"/>
                  <a:pt x="393150" y="451044"/>
                  <a:pt x="422031" y="468923"/>
                </a:cubicBezTo>
                <a:cubicBezTo>
                  <a:pt x="514159" y="525955"/>
                  <a:pt x="517799" y="527118"/>
                  <a:pt x="633046" y="578339"/>
                </a:cubicBezTo>
                <a:cubicBezTo>
                  <a:pt x="764891" y="636937"/>
                  <a:pt x="814567" y="659538"/>
                  <a:pt x="961292" y="687754"/>
                </a:cubicBezTo>
                <a:cubicBezTo>
                  <a:pt x="1036184" y="702156"/>
                  <a:pt x="1112640" y="706915"/>
                  <a:pt x="1187938" y="719016"/>
                </a:cubicBezTo>
                <a:cubicBezTo>
                  <a:pt x="1258566" y="730367"/>
                  <a:pt x="1328508" y="745661"/>
                  <a:pt x="1398954" y="758093"/>
                </a:cubicBezTo>
                <a:cubicBezTo>
                  <a:pt x="1461375" y="769108"/>
                  <a:pt x="1524317" y="777183"/>
                  <a:pt x="1586523" y="789354"/>
                </a:cubicBezTo>
                <a:cubicBezTo>
                  <a:pt x="1865059" y="843850"/>
                  <a:pt x="1669366" y="817295"/>
                  <a:pt x="1820984" y="836246"/>
                </a:cubicBezTo>
                <a:cubicBezTo>
                  <a:pt x="1841825" y="841456"/>
                  <a:pt x="1868318" y="836686"/>
                  <a:pt x="1883508" y="851877"/>
                </a:cubicBezTo>
                <a:cubicBezTo>
                  <a:pt x="1893928" y="862298"/>
                  <a:pt x="1905437" y="871733"/>
                  <a:pt x="1914769" y="883139"/>
                </a:cubicBezTo>
                <a:cubicBezTo>
                  <a:pt x="1928960" y="900483"/>
                  <a:pt x="1938854" y="921189"/>
                  <a:pt x="1953846" y="937846"/>
                </a:cubicBezTo>
                <a:cubicBezTo>
                  <a:pt x="1962560" y="947528"/>
                  <a:pt x="1974687" y="953477"/>
                  <a:pt x="1985108" y="961293"/>
                </a:cubicBezTo>
                <a:cubicBezTo>
                  <a:pt x="1992923" y="979529"/>
                  <a:pt x="2001186" y="997579"/>
                  <a:pt x="2008554" y="1016000"/>
                </a:cubicBezTo>
                <a:cubicBezTo>
                  <a:pt x="2011614" y="1023649"/>
                  <a:pt x="2010544" y="1033621"/>
                  <a:pt x="2016369" y="1039446"/>
                </a:cubicBezTo>
                <a:cubicBezTo>
                  <a:pt x="2022194" y="1045271"/>
                  <a:pt x="2032000" y="1044657"/>
                  <a:pt x="2039815" y="1047262"/>
                </a:cubicBezTo>
                <a:cubicBezTo>
                  <a:pt x="2047630" y="1068103"/>
                  <a:pt x="2054700" y="1089239"/>
                  <a:pt x="2063261" y="1109785"/>
                </a:cubicBezTo>
                <a:cubicBezTo>
                  <a:pt x="2071652" y="1129924"/>
                  <a:pt x="2103098" y="1184849"/>
                  <a:pt x="2110154" y="1195754"/>
                </a:cubicBezTo>
                <a:cubicBezTo>
                  <a:pt x="2127429" y="1222452"/>
                  <a:pt x="2148007" y="1246942"/>
                  <a:pt x="2164861" y="1273908"/>
                </a:cubicBezTo>
                <a:cubicBezTo>
                  <a:pt x="2174123" y="1288727"/>
                  <a:pt x="2178614" y="1306259"/>
                  <a:pt x="2188308" y="1320800"/>
                </a:cubicBezTo>
                <a:cubicBezTo>
                  <a:pt x="2199594" y="1337729"/>
                  <a:pt x="2215417" y="1351238"/>
                  <a:pt x="2227384" y="1367693"/>
                </a:cubicBezTo>
                <a:cubicBezTo>
                  <a:pt x="2236318" y="1379978"/>
                  <a:pt x="2241717" y="1394617"/>
                  <a:pt x="2250831" y="1406769"/>
                </a:cubicBezTo>
                <a:cubicBezTo>
                  <a:pt x="2372504" y="1568997"/>
                  <a:pt x="2229146" y="1352849"/>
                  <a:pt x="2328984" y="1524000"/>
                </a:cubicBezTo>
                <a:cubicBezTo>
                  <a:pt x="2335547" y="1535252"/>
                  <a:pt x="2349272" y="1542625"/>
                  <a:pt x="2352431" y="1555262"/>
                </a:cubicBezTo>
                <a:cubicBezTo>
                  <a:pt x="2353695" y="1560317"/>
                  <a:pt x="2342010" y="1555262"/>
                  <a:pt x="2336800" y="1555262"/>
                </a:cubicBezTo>
              </a:path>
            </a:pathLst>
          </a:custGeom>
          <a:noFill/>
          <a:ln w="38100">
            <a:solidFill>
              <a:schemeClr val="accent5">
                <a:lumMod val="60000"/>
                <a:lumOff val="4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DFB44D8-9A51-9F91-4428-7563C30CADCD}"/>
              </a:ext>
            </a:extLst>
          </p:cNvPr>
          <p:cNvSpPr txBox="1"/>
          <p:nvPr/>
        </p:nvSpPr>
        <p:spPr>
          <a:xfrm>
            <a:off x="3152090" y="2197153"/>
            <a:ext cx="2696260" cy="923330"/>
          </a:xfrm>
          <a:prstGeom prst="rect">
            <a:avLst/>
          </a:prstGeom>
          <a:noFill/>
        </p:spPr>
        <p:txBody>
          <a:bodyPr wrap="square">
            <a:spAutoFit/>
          </a:bodyPr>
          <a:lstStyle/>
          <a:p>
            <a:r>
              <a:rPr lang="en-US" dirty="0"/>
              <a:t>The action is the URI specified in the ACTION attribute of the FORM tag</a:t>
            </a:r>
          </a:p>
        </p:txBody>
      </p:sp>
    </p:spTree>
    <p:extLst>
      <p:ext uri="{BB962C8B-B14F-4D97-AF65-F5344CB8AC3E}">
        <p14:creationId xmlns:p14="http://schemas.microsoft.com/office/powerpoint/2010/main" val="384680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500"/>
                                        <p:tgtEl>
                                          <p:spTgt spid="31"/>
                                        </p:tgtEl>
                                      </p:cBhvr>
                                    </p:animEffect>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heel(1)">
                                      <p:cBhvr>
                                        <p:cTn id="18" dur="500"/>
                                        <p:tgtEl>
                                          <p:spTgt spid="14"/>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par>
                          <p:cTn id="23" fill="hold">
                            <p:stCondLst>
                              <p:cond delay="2000"/>
                            </p:stCondLst>
                            <p:childTnLst>
                              <p:par>
                                <p:cTn id="24" presetID="21" presetClass="entr" presetSubtype="1"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heel(1)">
                                      <p:cBhvr>
                                        <p:cTn id="26" dur="500"/>
                                        <p:tgtEl>
                                          <p:spTgt spid="15"/>
                                        </p:tgtEl>
                                      </p:cBhvr>
                                    </p:animEffect>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29" grpId="0" animBg="1"/>
      <p:bldP spid="3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Arrow Connector 21">
            <a:extLst>
              <a:ext uri="{FF2B5EF4-FFF2-40B4-BE49-F238E27FC236}">
                <a16:creationId xmlns:a16="http://schemas.microsoft.com/office/drawing/2014/main" id="{F89D4031-834D-450B-92F0-A0DDD0ECDC8B}"/>
              </a:ext>
            </a:extLst>
          </p:cNvPr>
          <p:cNvCxnSpPr>
            <a:cxnSpLocks/>
          </p:cNvCxnSpPr>
          <p:nvPr/>
        </p:nvCxnSpPr>
        <p:spPr>
          <a:xfrm flipH="1">
            <a:off x="6128386" y="5089208"/>
            <a:ext cx="204787" cy="1235392"/>
          </a:xfrm>
          <a:prstGeom prst="straightConnector1">
            <a:avLst/>
          </a:prstGeom>
          <a:ln w="76200">
            <a:solidFill>
              <a:srgbClr val="CFDDED"/>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9F181A2-C9B6-43E0-B9FD-76E895792A1C}"/>
              </a:ext>
            </a:extLst>
          </p:cNvPr>
          <p:cNvCxnSpPr/>
          <p:nvPr/>
        </p:nvCxnSpPr>
        <p:spPr>
          <a:xfrm flipH="1">
            <a:off x="3124200" y="4747260"/>
            <a:ext cx="1783080" cy="1653540"/>
          </a:xfrm>
          <a:prstGeom prst="straightConnector1">
            <a:avLst/>
          </a:prstGeom>
          <a:ln w="76200">
            <a:solidFill>
              <a:srgbClr val="CFDDED"/>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D186CA81-2F15-43D9-BF96-036D7F389392}"/>
              </a:ext>
            </a:extLst>
          </p:cNvPr>
          <p:cNvSpPr/>
          <p:nvPr/>
        </p:nvSpPr>
        <p:spPr>
          <a:xfrm>
            <a:off x="5410200" y="4784408"/>
            <a:ext cx="1143000" cy="26765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07178D54-2247-49D5-A67B-A561C91D3A2C}"/>
              </a:ext>
            </a:extLst>
          </p:cNvPr>
          <p:cNvSpPr/>
          <p:nvPr/>
        </p:nvSpPr>
        <p:spPr>
          <a:xfrm>
            <a:off x="4907280" y="4438650"/>
            <a:ext cx="1165860" cy="30861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5195D081-367D-4EB3-B410-0BCD77AB8A73}"/>
              </a:ext>
            </a:extLst>
          </p:cNvPr>
          <p:cNvSpPr/>
          <p:nvPr/>
        </p:nvSpPr>
        <p:spPr>
          <a:xfrm>
            <a:off x="5715000" y="6324600"/>
            <a:ext cx="1371600" cy="3429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91853E7-2EBD-472D-A4CC-92F28165C686}"/>
              </a:ext>
            </a:extLst>
          </p:cNvPr>
          <p:cNvSpPr/>
          <p:nvPr/>
        </p:nvSpPr>
        <p:spPr>
          <a:xfrm>
            <a:off x="2362200" y="6334126"/>
            <a:ext cx="1447800" cy="3429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30" name="Rectangle 7"/>
          <p:cNvSpPr>
            <a:spLocks noChangeArrowheads="1"/>
          </p:cNvSpPr>
          <p:nvPr/>
        </p:nvSpPr>
        <p:spPr bwMode="auto">
          <a:xfrm>
            <a:off x="1676400" y="1371600"/>
            <a:ext cx="6705600" cy="609600"/>
          </a:xfrm>
          <a:prstGeom prst="rect">
            <a:avLst/>
          </a:prstGeom>
          <a:solidFill>
            <a:schemeClr val="bg2"/>
          </a:solidFill>
          <a:ln>
            <a:noFill/>
          </a:ln>
          <a:extLst>
            <a:ext uri="{91240B29-F687-4f45-9708-019B960494DF}">
              <a14:hiddenLine xmlns="" xmlns:a14="http://schemas.microsoft.com/office/drawing/2010/main" w="12700" algn="ctr">
                <a:solidFill>
                  <a:srgbClr val="000000"/>
                </a:solidFill>
                <a:round/>
                <a:headEnd type="none" w="sm" len="sm"/>
                <a:tailEnd type="none" w="sm" len="sm"/>
              </a14:hiddenLine>
            </a:ext>
          </a:extLst>
        </p:spPr>
        <p:txBody>
          <a:bodyPr/>
          <a:lstStyle/>
          <a:p>
            <a:endParaRPr lang="en-US"/>
          </a:p>
        </p:txBody>
      </p:sp>
      <p:sp>
        <p:nvSpPr>
          <p:cNvPr id="73731" name="Title 1"/>
          <p:cNvSpPr>
            <a:spLocks noGrp="1"/>
          </p:cNvSpPr>
          <p:nvPr>
            <p:ph type="title"/>
          </p:nvPr>
        </p:nvSpPr>
        <p:spPr>
          <a:xfrm>
            <a:off x="457200" y="228600"/>
            <a:ext cx="3048000" cy="1104900"/>
          </a:xfrm>
        </p:spPr>
        <p:txBody>
          <a:bodyPr>
            <a:normAutofit fontScale="90000"/>
          </a:bodyPr>
          <a:lstStyle/>
          <a:p>
            <a:r>
              <a:rPr lang="en-US" dirty="0"/>
              <a:t>Encoded URI</a:t>
            </a:r>
          </a:p>
        </p:txBody>
      </p:sp>
      <p:sp>
        <p:nvSpPr>
          <p:cNvPr id="73732" name="Content Placeholder 2"/>
          <p:cNvSpPr>
            <a:spLocks noGrp="1"/>
          </p:cNvSpPr>
          <p:nvPr>
            <p:ph idx="1"/>
          </p:nvPr>
        </p:nvSpPr>
        <p:spPr>
          <a:xfrm>
            <a:off x="609600" y="1447800"/>
            <a:ext cx="8153400" cy="457200"/>
          </a:xfrm>
        </p:spPr>
        <p:txBody>
          <a:bodyPr>
            <a:normAutofit fontScale="85000" lnSpcReduction="20000"/>
          </a:bodyPr>
          <a:lstStyle/>
          <a:p>
            <a:pPr>
              <a:buFont typeface="Wingdings" pitchFamily="2" charset="2"/>
              <a:buNone/>
            </a:pPr>
            <a:r>
              <a:rPr lang="en-US">
                <a:latin typeface="Calibri" pitchFamily="34" charset="0"/>
              </a:rPr>
              <a:t>action?name1=value1&amp;name2=value2&amp;name3=value3</a:t>
            </a:r>
          </a:p>
        </p:txBody>
      </p:sp>
      <p:sp>
        <p:nvSpPr>
          <p:cNvPr id="9" name="Rounded Rectangular Callout 8"/>
          <p:cNvSpPr/>
          <p:nvPr/>
        </p:nvSpPr>
        <p:spPr bwMode="auto">
          <a:xfrm>
            <a:off x="5791200" y="457200"/>
            <a:ext cx="1828800" cy="609600"/>
          </a:xfrm>
          <a:prstGeom prst="wedgeRoundRectCallout">
            <a:avLst>
              <a:gd name="adj1" fmla="val -37982"/>
              <a:gd name="adj2" fmla="val 112814"/>
              <a:gd name="adj3" fmla="val 16667"/>
            </a:avLst>
          </a:prstGeom>
          <a:solidFill>
            <a:schemeClr val="accent5">
              <a:lumMod val="50000"/>
            </a:schemeClr>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nSpc>
                <a:spcPts val="2000"/>
              </a:lnSpc>
              <a:spcAft>
                <a:spcPts val="600"/>
              </a:spcAft>
              <a:defRPr/>
            </a:pPr>
            <a:r>
              <a:rPr lang="en-US" sz="2000" dirty="0">
                <a:solidFill>
                  <a:schemeClr val="accent5">
                    <a:lumMod val="20000"/>
                    <a:lumOff val="80000"/>
                  </a:schemeClr>
                </a:solidFill>
                <a:latin typeface="Calibri" pitchFamily="34" charset="0"/>
              </a:rPr>
              <a:t>Only shown for GET method</a:t>
            </a:r>
          </a:p>
        </p:txBody>
      </p:sp>
      <p:sp>
        <p:nvSpPr>
          <p:cNvPr id="7" name="Rounded Rectangular Callout 6"/>
          <p:cNvSpPr/>
          <p:nvPr/>
        </p:nvSpPr>
        <p:spPr bwMode="auto">
          <a:xfrm>
            <a:off x="3962400" y="5486400"/>
            <a:ext cx="1905000" cy="685800"/>
          </a:xfrm>
          <a:prstGeom prst="wedgeRoundRectCallout">
            <a:avLst>
              <a:gd name="adj1" fmla="val -9803"/>
              <a:gd name="adj2" fmla="val 78896"/>
              <a:gd name="adj3" fmla="val 16667"/>
            </a:avLst>
          </a:prstGeom>
          <a:solidFill>
            <a:srgbClr val="A3E7FF"/>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nSpc>
                <a:spcPts val="2000"/>
              </a:lnSpc>
              <a:spcAft>
                <a:spcPts val="600"/>
              </a:spcAft>
              <a:defRPr/>
            </a:pPr>
            <a:r>
              <a:rPr lang="en-US" sz="2000" dirty="0">
                <a:solidFill>
                  <a:schemeClr val="bg2">
                    <a:lumMod val="10000"/>
                  </a:schemeClr>
                </a:solidFill>
                <a:latin typeface="Calibri" pitchFamily="34" charset="0"/>
              </a:rPr>
              <a:t>‘+’ represents a space character</a:t>
            </a:r>
          </a:p>
        </p:txBody>
      </p:sp>
      <p:grpSp>
        <p:nvGrpSpPr>
          <p:cNvPr id="2" name="Group 1">
            <a:extLst>
              <a:ext uri="{FF2B5EF4-FFF2-40B4-BE49-F238E27FC236}">
                <a16:creationId xmlns:a16="http://schemas.microsoft.com/office/drawing/2014/main" id="{B2DD758A-B734-4FAF-86FC-A369C0ABA8D7}"/>
              </a:ext>
            </a:extLst>
          </p:cNvPr>
          <p:cNvGrpSpPr/>
          <p:nvPr/>
        </p:nvGrpSpPr>
        <p:grpSpPr>
          <a:xfrm>
            <a:off x="533400" y="3581400"/>
            <a:ext cx="8382000" cy="2362200"/>
            <a:chOff x="533400" y="3581400"/>
            <a:chExt cx="8382000" cy="2362200"/>
          </a:xfrm>
        </p:grpSpPr>
        <p:sp>
          <p:nvSpPr>
            <p:cNvPr id="6" name="Content Placeholder 2"/>
            <p:cNvSpPr txBox="1">
              <a:spLocks/>
            </p:cNvSpPr>
            <p:nvPr/>
          </p:nvSpPr>
          <p:spPr bwMode="auto">
            <a:xfrm>
              <a:off x="533400" y="3657600"/>
              <a:ext cx="8382000" cy="2286000"/>
            </a:xfrm>
            <a:prstGeom prst="rect">
              <a:avLst/>
            </a:prstGeom>
            <a:noFill/>
            <a:ln w="9525">
              <a:noFill/>
              <a:miter lim="800000"/>
              <a:headEnd/>
              <a:tailEnd/>
            </a:ln>
          </p:spPr>
          <p:txBody>
            <a:bodyPr lIns="90488" tIns="44450" rIns="90488" bIns="44450"/>
            <a:lstStyle/>
            <a:p>
              <a:pPr marL="342900" indent="-342900">
                <a:spcBef>
                  <a:spcPct val="20000"/>
                </a:spcBef>
                <a:buClr>
                  <a:schemeClr val="tx1"/>
                </a:buClr>
                <a:buSzPct val="75000"/>
                <a:buFont typeface="Wingdings" pitchFamily="2" charset="2"/>
                <a:buNone/>
                <a:defRPr/>
              </a:pPr>
              <a:r>
                <a:rPr lang="en-US" sz="2800" u="sng" kern="0" dirty="0">
                  <a:solidFill>
                    <a:srgbClr val="002060"/>
                  </a:solidFill>
                  <a:latin typeface="Calibri" pitchFamily="34" charset="0"/>
                </a:rPr>
                <a:t>Example</a:t>
              </a:r>
              <a:r>
                <a:rPr lang="en-US" sz="2800" kern="0" dirty="0">
                  <a:solidFill>
                    <a:srgbClr val="002060"/>
                  </a:solidFill>
                  <a:latin typeface="Calibri" pitchFamily="34" charset="0"/>
                </a:rPr>
                <a:t>:  </a:t>
              </a:r>
            </a:p>
            <a:p>
              <a:pPr marL="342900" indent="-342900">
                <a:spcBef>
                  <a:spcPct val="20000"/>
                </a:spcBef>
                <a:buClr>
                  <a:schemeClr val="tx1"/>
                </a:buClr>
                <a:buSzPct val="75000"/>
                <a:buFont typeface="Wingdings" pitchFamily="2" charset="2"/>
                <a:buNone/>
                <a:defRPr/>
              </a:pPr>
              <a:endParaRPr lang="en-US" sz="2800" kern="0" dirty="0">
                <a:solidFill>
                  <a:srgbClr val="002060"/>
                </a:solidFill>
                <a:latin typeface="Calibri" pitchFamily="34" charset="0"/>
              </a:endParaRPr>
            </a:p>
            <a:p>
              <a:pPr marL="342900" indent="-342900">
                <a:spcBef>
                  <a:spcPct val="20000"/>
                </a:spcBef>
                <a:buClr>
                  <a:schemeClr val="tx1"/>
                </a:buClr>
                <a:buSzPct val="75000"/>
                <a:buFont typeface="Wingdings" pitchFamily="2" charset="2"/>
                <a:buNone/>
                <a:defRPr/>
              </a:pPr>
              <a:endParaRPr lang="en-US" sz="2800" kern="0" dirty="0">
                <a:solidFill>
                  <a:srgbClr val="002060"/>
                </a:solidFill>
                <a:latin typeface="Calibri" pitchFamily="34" charset="0"/>
              </a:endParaRPr>
            </a:p>
            <a:p>
              <a:pPr marL="342900" indent="-342900">
                <a:spcBef>
                  <a:spcPct val="20000"/>
                </a:spcBef>
                <a:buClr>
                  <a:schemeClr val="tx1"/>
                </a:buClr>
                <a:buSzPct val="75000"/>
                <a:buFont typeface="Wingdings" pitchFamily="2" charset="2"/>
                <a:buNone/>
                <a:defRPr/>
              </a:pPr>
              <a:endParaRPr lang="en-US" sz="2800" kern="0" dirty="0">
                <a:solidFill>
                  <a:srgbClr val="002060"/>
                </a:solidFill>
                <a:latin typeface="Calibri" pitchFamily="34" charset="0"/>
              </a:endParaRPr>
            </a:p>
            <a:p>
              <a:pPr marL="342900" indent="-342900">
                <a:spcBef>
                  <a:spcPct val="20000"/>
                </a:spcBef>
                <a:buClr>
                  <a:schemeClr val="tx1"/>
                </a:buClr>
                <a:buSzPct val="75000"/>
                <a:buFont typeface="Wingdings" pitchFamily="2" charset="2"/>
                <a:buNone/>
                <a:defRPr/>
              </a:pPr>
              <a:endParaRPr lang="en-US" sz="2800" kern="0" dirty="0">
                <a:solidFill>
                  <a:srgbClr val="002060"/>
                </a:solidFill>
                <a:latin typeface="Calibri" pitchFamily="34" charset="0"/>
              </a:endParaRPr>
            </a:p>
            <a:p>
              <a:pPr marL="342900" indent="-342900">
                <a:spcBef>
                  <a:spcPct val="20000"/>
                </a:spcBef>
                <a:buClr>
                  <a:schemeClr val="tx1"/>
                </a:buClr>
                <a:buSzPct val="75000"/>
                <a:buFont typeface="Wingdings" pitchFamily="2" charset="2"/>
                <a:buNone/>
                <a:defRPr/>
              </a:pPr>
              <a:r>
                <a:rPr lang="en-US" sz="2800" kern="0" dirty="0">
                  <a:solidFill>
                    <a:srgbClr val="002060"/>
                  </a:solidFill>
                  <a:latin typeface="Calibri" pitchFamily="34" charset="0"/>
                </a:rPr>
                <a:t>     </a:t>
              </a:r>
              <a:r>
                <a:rPr lang="en-US" sz="2800" kern="0" dirty="0" err="1">
                  <a:solidFill>
                    <a:srgbClr val="002060"/>
                  </a:solidFill>
                  <a:latin typeface="Calibri" pitchFamily="34" charset="0"/>
                </a:rPr>
                <a:t>page.jsp?username</a:t>
              </a:r>
              <a:r>
                <a:rPr lang="en-US" sz="2800" kern="0" dirty="0">
                  <a:solidFill>
                    <a:srgbClr val="002060"/>
                  </a:solidFill>
                  <a:latin typeface="Calibri" pitchFamily="34" charset="0"/>
                </a:rPr>
                <a:t>=</a:t>
              </a:r>
              <a:r>
                <a:rPr lang="en-US" sz="2800" kern="0" dirty="0" err="1">
                  <a:solidFill>
                    <a:srgbClr val="002060"/>
                  </a:solidFill>
                  <a:latin typeface="Calibri" pitchFamily="34" charset="0"/>
                </a:rPr>
                <a:t>John+Doe&amp;password</a:t>
              </a:r>
              <a:r>
                <a:rPr lang="en-US" sz="2800" kern="0" dirty="0">
                  <a:solidFill>
                    <a:srgbClr val="002060"/>
                  </a:solidFill>
                  <a:latin typeface="Calibri" pitchFamily="34" charset="0"/>
                </a:rPr>
                <a:t>=secret</a:t>
              </a:r>
            </a:p>
          </p:txBody>
        </p:sp>
        <p:sp>
          <p:nvSpPr>
            <p:cNvPr id="73740" name="Rectangle 9"/>
            <p:cNvSpPr>
              <a:spLocks noChangeArrowheads="1"/>
            </p:cNvSpPr>
            <p:nvPr/>
          </p:nvSpPr>
          <p:spPr bwMode="auto">
            <a:xfrm>
              <a:off x="2209800" y="3581400"/>
              <a:ext cx="5181600" cy="206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lvl="1">
                <a:lnSpc>
                  <a:spcPts val="2200"/>
                </a:lnSpc>
                <a:buFont typeface="Wingdings" pitchFamily="2" charset="2"/>
                <a:buNone/>
              </a:pPr>
              <a:r>
                <a:rPr lang="en-US" sz="1800" dirty="0">
                  <a:solidFill>
                    <a:srgbClr val="000000"/>
                  </a:solidFill>
                  <a:latin typeface="Calibri" pitchFamily="34" charset="0"/>
                </a:rPr>
                <a:t>&lt;FORM ACTION=“page.jsp” METHOD=“GET” NAME=“</a:t>
              </a:r>
              <a:r>
                <a:rPr lang="en-US" sz="1800" dirty="0" err="1">
                  <a:solidFill>
                    <a:srgbClr val="000000"/>
                  </a:solidFill>
                  <a:latin typeface="Calibri" pitchFamily="34" charset="0"/>
                </a:rPr>
                <a:t>loggin</a:t>
              </a:r>
              <a:r>
                <a:rPr lang="en-US" sz="1800" dirty="0">
                  <a:solidFill>
                    <a:srgbClr val="000000"/>
                  </a:solidFill>
                  <a:latin typeface="Calibri" pitchFamily="34" charset="0"/>
                </a:rPr>
                <a:t>”&gt;</a:t>
              </a:r>
            </a:p>
            <a:p>
              <a:pPr marL="0" lvl="1">
                <a:lnSpc>
                  <a:spcPts val="2200"/>
                </a:lnSpc>
                <a:buFont typeface="Wingdings" pitchFamily="2" charset="2"/>
                <a:buNone/>
              </a:pPr>
              <a:r>
                <a:rPr lang="en-US" sz="1800" dirty="0">
                  <a:solidFill>
                    <a:srgbClr val="000000"/>
                  </a:solidFill>
                  <a:latin typeface="Calibri" pitchFamily="34" charset="0"/>
                </a:rPr>
                <a:t>Login:</a:t>
              </a:r>
            </a:p>
            <a:p>
              <a:pPr marL="0" lvl="1">
                <a:lnSpc>
                  <a:spcPts val="2200"/>
                </a:lnSpc>
                <a:buFont typeface="Wingdings" pitchFamily="2" charset="2"/>
                <a:buNone/>
              </a:pPr>
              <a:r>
                <a:rPr lang="en-US" sz="1800" dirty="0">
                  <a:solidFill>
                    <a:srgbClr val="000000"/>
                  </a:solidFill>
                  <a:latin typeface="Calibri" pitchFamily="34" charset="0"/>
                </a:rPr>
                <a:t>&lt;INPUT TYPE=“text” NAME=“username”&gt;   &lt;</a:t>
              </a:r>
              <a:r>
                <a:rPr lang="en-US" sz="1800" dirty="0" err="1">
                  <a:solidFill>
                    <a:srgbClr val="000000"/>
                  </a:solidFill>
                  <a:latin typeface="Calibri" pitchFamily="34" charset="0"/>
                </a:rPr>
                <a:t>br</a:t>
              </a:r>
              <a:r>
                <a:rPr lang="en-US" sz="1800" dirty="0">
                  <a:solidFill>
                    <a:srgbClr val="000000"/>
                  </a:solidFill>
                  <a:latin typeface="Calibri" pitchFamily="34" charset="0"/>
                </a:rPr>
                <a:t>&gt;</a:t>
              </a:r>
            </a:p>
            <a:p>
              <a:pPr marL="0" lvl="1">
                <a:lnSpc>
                  <a:spcPts val="2200"/>
                </a:lnSpc>
                <a:buFont typeface="Wingdings" pitchFamily="2" charset="2"/>
                <a:buNone/>
              </a:pPr>
              <a:r>
                <a:rPr lang="en-US" sz="1800" dirty="0">
                  <a:solidFill>
                    <a:srgbClr val="000000"/>
                  </a:solidFill>
                  <a:latin typeface="Calibri" pitchFamily="34" charset="0"/>
                </a:rPr>
                <a:t>&lt;INPUT TYPE=“password” NAME=“password”&gt;  &lt;</a:t>
              </a:r>
              <a:r>
                <a:rPr lang="en-US" sz="1800" dirty="0" err="1">
                  <a:solidFill>
                    <a:srgbClr val="000000"/>
                  </a:solidFill>
                  <a:latin typeface="Calibri" pitchFamily="34" charset="0"/>
                </a:rPr>
                <a:t>br</a:t>
              </a:r>
              <a:r>
                <a:rPr lang="en-US" sz="1800" dirty="0">
                  <a:solidFill>
                    <a:srgbClr val="000000"/>
                  </a:solidFill>
                  <a:latin typeface="Calibri" pitchFamily="34" charset="0"/>
                </a:rPr>
                <a:t>&gt;</a:t>
              </a:r>
            </a:p>
            <a:p>
              <a:pPr marL="0" lvl="1">
                <a:lnSpc>
                  <a:spcPts val="2200"/>
                </a:lnSpc>
                <a:buFont typeface="Wingdings" pitchFamily="2" charset="2"/>
                <a:buNone/>
              </a:pPr>
              <a:r>
                <a:rPr lang="en-US" sz="1800" dirty="0">
                  <a:solidFill>
                    <a:srgbClr val="000000"/>
                  </a:solidFill>
                  <a:latin typeface="Calibri" pitchFamily="34" charset="0"/>
                </a:rPr>
                <a:t>&lt;INPUTTYPE=“submit”  VALUE=“Login”&gt;</a:t>
              </a:r>
            </a:p>
            <a:p>
              <a:pPr marL="0" lvl="1">
                <a:lnSpc>
                  <a:spcPts val="2200"/>
                </a:lnSpc>
                <a:spcAft>
                  <a:spcPts val="600"/>
                </a:spcAft>
                <a:buFont typeface="Wingdings" pitchFamily="2" charset="2"/>
                <a:buNone/>
              </a:pPr>
              <a:r>
                <a:rPr lang="en-US" sz="1800" dirty="0">
                  <a:solidFill>
                    <a:srgbClr val="000000"/>
                  </a:solidFill>
                  <a:latin typeface="Calibri" pitchFamily="34" charset="0"/>
                </a:rPr>
                <a:t>&lt;/FORM&gt;</a:t>
              </a:r>
            </a:p>
          </p:txBody>
        </p:sp>
      </p:grpSp>
      <p:cxnSp>
        <p:nvCxnSpPr>
          <p:cNvPr id="13" name="Straight Connector 12"/>
          <p:cNvCxnSpPr/>
          <p:nvPr/>
        </p:nvCxnSpPr>
        <p:spPr bwMode="auto">
          <a:xfrm>
            <a:off x="3962400" y="1828800"/>
            <a:ext cx="2057400" cy="0"/>
          </a:xfrm>
          <a:prstGeom prst="line">
            <a:avLst/>
          </a:prstGeom>
          <a:solidFill>
            <a:schemeClr val="accent1"/>
          </a:solidFill>
          <a:ln w="28575" cap="flat" cmpd="sng" algn="ctr">
            <a:solidFill>
              <a:srgbClr val="00B0F0"/>
            </a:solidFill>
            <a:prstDash val="solid"/>
            <a:round/>
            <a:headEnd type="none" w="sm" len="sm"/>
            <a:tailEnd type="none" w="sm" len="sm"/>
          </a:ln>
          <a:effectLst/>
        </p:spPr>
      </p:cxnSp>
      <p:sp>
        <p:nvSpPr>
          <p:cNvPr id="5" name="Rounded Rectangular Callout 4"/>
          <p:cNvSpPr/>
          <p:nvPr/>
        </p:nvSpPr>
        <p:spPr bwMode="auto">
          <a:xfrm>
            <a:off x="4419600" y="2209800"/>
            <a:ext cx="2895600" cy="990600"/>
          </a:xfrm>
          <a:prstGeom prst="wedgeRoundRectCallout">
            <a:avLst>
              <a:gd name="adj1" fmla="val -29256"/>
              <a:gd name="adj2" fmla="val -83884"/>
              <a:gd name="adj3" fmla="val 16667"/>
            </a:avLst>
          </a:prstGeom>
          <a:solidFill>
            <a:schemeClr val="accent5"/>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nSpc>
                <a:spcPts val="2000"/>
              </a:lnSpc>
              <a:spcAft>
                <a:spcPts val="600"/>
              </a:spcAft>
              <a:defRPr/>
            </a:pPr>
            <a:r>
              <a:rPr lang="en-US" sz="2000" b="1" dirty="0">
                <a:solidFill>
                  <a:schemeClr val="bg1">
                    <a:lumMod val="95000"/>
                  </a:schemeClr>
                </a:solidFill>
                <a:latin typeface="Calibri" pitchFamily="34" charset="0"/>
              </a:rPr>
              <a:t>‘name=value’ pairs are the user inputs from the INPUT fields in the form</a:t>
            </a:r>
          </a:p>
        </p:txBody>
      </p:sp>
      <p:sp>
        <p:nvSpPr>
          <p:cNvPr id="3" name="Speech Bubble: Rectangle with Corners Rounded 2">
            <a:extLst>
              <a:ext uri="{FF2B5EF4-FFF2-40B4-BE49-F238E27FC236}">
                <a16:creationId xmlns:a16="http://schemas.microsoft.com/office/drawing/2014/main" id="{7ACED40C-E675-0987-E00C-612DFE0BBECF}"/>
              </a:ext>
            </a:extLst>
          </p:cNvPr>
          <p:cNvSpPr/>
          <p:nvPr/>
        </p:nvSpPr>
        <p:spPr>
          <a:xfrm>
            <a:off x="7086601" y="5052060"/>
            <a:ext cx="1828800" cy="1082040"/>
          </a:xfrm>
          <a:prstGeom prst="wedgeRoundRectCallout">
            <a:avLst>
              <a:gd name="adj1" fmla="val -31706"/>
              <a:gd name="adj2" fmla="val 68508"/>
              <a:gd name="adj3" fmla="val 16667"/>
            </a:avLst>
          </a:prstGeom>
          <a:solidFill>
            <a:srgbClr val="F86B1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en-US" dirty="0"/>
              <a:t>Use the POST method to protect sensitive information</a:t>
            </a:r>
          </a:p>
        </p:txBody>
      </p:sp>
    </p:spTree>
    <p:extLst>
      <p:ext uri="{BB962C8B-B14F-4D97-AF65-F5344CB8AC3E}">
        <p14:creationId xmlns:p14="http://schemas.microsoft.com/office/powerpoint/2010/main" val="276431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500"/>
                                        <p:tgtEl>
                                          <p:spTgt spid="2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20" grpId="0" animBg="1"/>
      <p:bldP spid="8"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ChangeArrowheads="1"/>
          </p:cNvSpPr>
          <p:nvPr/>
        </p:nvSpPr>
        <p:spPr bwMode="auto">
          <a:xfrm>
            <a:off x="1676400" y="1371600"/>
            <a:ext cx="6705600" cy="609600"/>
          </a:xfrm>
          <a:prstGeom prst="rect">
            <a:avLst/>
          </a:prstGeom>
          <a:solidFill>
            <a:schemeClr val="bg2"/>
          </a:solidFill>
          <a:ln>
            <a:noFill/>
          </a:ln>
          <a:extLst>
            <a:ext uri="{91240B29-F687-4f45-9708-019B960494DF}">
              <a14:hiddenLine xmlns="" xmlns:a14="http://schemas.microsoft.com/office/drawing/2010/main" w="12700" algn="ctr">
                <a:solidFill>
                  <a:srgbClr val="000000"/>
                </a:solidFill>
                <a:round/>
                <a:headEnd type="none" w="sm" len="sm"/>
                <a:tailEnd type="none" w="sm" len="sm"/>
              </a14:hiddenLine>
            </a:ext>
          </a:extLst>
        </p:spPr>
        <p:txBody>
          <a:bodyPr/>
          <a:lstStyle/>
          <a:p>
            <a:endParaRPr lang="en-US"/>
          </a:p>
        </p:txBody>
      </p:sp>
      <p:sp>
        <p:nvSpPr>
          <p:cNvPr id="73731" name="Title 1"/>
          <p:cNvSpPr>
            <a:spLocks noGrp="1"/>
          </p:cNvSpPr>
          <p:nvPr>
            <p:ph type="title"/>
          </p:nvPr>
        </p:nvSpPr>
        <p:spPr>
          <a:xfrm>
            <a:off x="457200" y="228600"/>
            <a:ext cx="3048000" cy="1104900"/>
          </a:xfrm>
        </p:spPr>
        <p:txBody>
          <a:bodyPr>
            <a:normAutofit fontScale="90000"/>
          </a:bodyPr>
          <a:lstStyle/>
          <a:p>
            <a:r>
              <a:rPr lang="en-US" dirty="0"/>
              <a:t>Encoded URI</a:t>
            </a:r>
          </a:p>
        </p:txBody>
      </p:sp>
      <p:sp>
        <p:nvSpPr>
          <p:cNvPr id="73732" name="Content Placeholder 2"/>
          <p:cNvSpPr>
            <a:spLocks noGrp="1"/>
          </p:cNvSpPr>
          <p:nvPr>
            <p:ph idx="1"/>
          </p:nvPr>
        </p:nvSpPr>
        <p:spPr>
          <a:xfrm>
            <a:off x="609600" y="1447800"/>
            <a:ext cx="8153400" cy="457200"/>
          </a:xfrm>
        </p:spPr>
        <p:txBody>
          <a:bodyPr>
            <a:normAutofit fontScale="85000" lnSpcReduction="20000"/>
          </a:bodyPr>
          <a:lstStyle/>
          <a:p>
            <a:pPr>
              <a:buFont typeface="Wingdings" pitchFamily="2" charset="2"/>
              <a:buNone/>
            </a:pPr>
            <a:r>
              <a:rPr lang="en-US">
                <a:latin typeface="Calibri" pitchFamily="34" charset="0"/>
              </a:rPr>
              <a:t>action?name1=value1&amp;name2=value2&amp;name3=value3</a:t>
            </a:r>
          </a:p>
        </p:txBody>
      </p:sp>
      <p:sp>
        <p:nvSpPr>
          <p:cNvPr id="9" name="Rounded Rectangular Callout 8"/>
          <p:cNvSpPr/>
          <p:nvPr/>
        </p:nvSpPr>
        <p:spPr bwMode="auto">
          <a:xfrm>
            <a:off x="381000" y="4637722"/>
            <a:ext cx="1524000" cy="1181100"/>
          </a:xfrm>
          <a:prstGeom prst="wedgeRoundRectCallout">
            <a:avLst>
              <a:gd name="adj1" fmla="val 37518"/>
              <a:gd name="adj2" fmla="val 92268"/>
              <a:gd name="adj3" fmla="val 16667"/>
            </a:avLst>
          </a:prstGeom>
          <a:solidFill>
            <a:schemeClr val="accent5">
              <a:lumMod val="50000"/>
            </a:schemeClr>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nSpc>
                <a:spcPts val="2000"/>
              </a:lnSpc>
              <a:spcAft>
                <a:spcPts val="600"/>
              </a:spcAft>
              <a:defRPr/>
            </a:pPr>
            <a:r>
              <a:rPr lang="en-US" sz="2000" dirty="0">
                <a:solidFill>
                  <a:schemeClr val="accent5">
                    <a:lumMod val="20000"/>
                    <a:lumOff val="80000"/>
                  </a:schemeClr>
                </a:solidFill>
                <a:latin typeface="Calibri" pitchFamily="34" charset="0"/>
              </a:rPr>
              <a:t>This is submitted to the Web Server</a:t>
            </a:r>
          </a:p>
        </p:txBody>
      </p:sp>
      <p:grpSp>
        <p:nvGrpSpPr>
          <p:cNvPr id="2" name="Group 1">
            <a:extLst>
              <a:ext uri="{FF2B5EF4-FFF2-40B4-BE49-F238E27FC236}">
                <a16:creationId xmlns:a16="http://schemas.microsoft.com/office/drawing/2014/main" id="{B2DD758A-B734-4FAF-86FC-A369C0ABA8D7}"/>
              </a:ext>
            </a:extLst>
          </p:cNvPr>
          <p:cNvGrpSpPr/>
          <p:nvPr/>
        </p:nvGrpSpPr>
        <p:grpSpPr>
          <a:xfrm>
            <a:off x="533400" y="3581400"/>
            <a:ext cx="8382000" cy="2362200"/>
            <a:chOff x="533400" y="3581400"/>
            <a:chExt cx="8382000" cy="2362200"/>
          </a:xfrm>
        </p:grpSpPr>
        <p:sp>
          <p:nvSpPr>
            <p:cNvPr id="6" name="Content Placeholder 2"/>
            <p:cNvSpPr txBox="1">
              <a:spLocks/>
            </p:cNvSpPr>
            <p:nvPr/>
          </p:nvSpPr>
          <p:spPr bwMode="auto">
            <a:xfrm>
              <a:off x="533400" y="3657600"/>
              <a:ext cx="8382000" cy="2286000"/>
            </a:xfrm>
            <a:prstGeom prst="rect">
              <a:avLst/>
            </a:prstGeom>
            <a:noFill/>
            <a:ln w="9525">
              <a:noFill/>
              <a:miter lim="800000"/>
              <a:headEnd/>
              <a:tailEnd/>
            </a:ln>
          </p:spPr>
          <p:txBody>
            <a:bodyPr lIns="90488" tIns="44450" rIns="90488" bIns="44450"/>
            <a:lstStyle/>
            <a:p>
              <a:pPr marL="342900" indent="-342900">
                <a:spcBef>
                  <a:spcPct val="20000"/>
                </a:spcBef>
                <a:buClr>
                  <a:schemeClr val="tx1"/>
                </a:buClr>
                <a:buSzPct val="75000"/>
                <a:buFont typeface="Wingdings" pitchFamily="2" charset="2"/>
                <a:buNone/>
                <a:defRPr/>
              </a:pPr>
              <a:r>
                <a:rPr lang="en-US" sz="2800" u="sng" kern="0" dirty="0">
                  <a:solidFill>
                    <a:srgbClr val="002060"/>
                  </a:solidFill>
                  <a:latin typeface="Calibri" pitchFamily="34" charset="0"/>
                </a:rPr>
                <a:t>Example</a:t>
              </a:r>
              <a:r>
                <a:rPr lang="en-US" sz="2800" kern="0" dirty="0">
                  <a:solidFill>
                    <a:srgbClr val="002060"/>
                  </a:solidFill>
                  <a:latin typeface="Calibri" pitchFamily="34" charset="0"/>
                </a:rPr>
                <a:t>:  </a:t>
              </a:r>
            </a:p>
            <a:p>
              <a:pPr marL="342900" indent="-342900">
                <a:spcBef>
                  <a:spcPct val="20000"/>
                </a:spcBef>
                <a:buClr>
                  <a:schemeClr val="tx1"/>
                </a:buClr>
                <a:buSzPct val="75000"/>
                <a:buFont typeface="Wingdings" pitchFamily="2" charset="2"/>
                <a:buNone/>
                <a:defRPr/>
              </a:pPr>
              <a:endParaRPr lang="en-US" sz="2800" kern="0" dirty="0">
                <a:solidFill>
                  <a:srgbClr val="002060"/>
                </a:solidFill>
                <a:latin typeface="Calibri" pitchFamily="34" charset="0"/>
              </a:endParaRPr>
            </a:p>
            <a:p>
              <a:pPr marL="342900" indent="-342900">
                <a:spcBef>
                  <a:spcPct val="20000"/>
                </a:spcBef>
                <a:buClr>
                  <a:schemeClr val="tx1"/>
                </a:buClr>
                <a:buSzPct val="75000"/>
                <a:buFont typeface="Wingdings" pitchFamily="2" charset="2"/>
                <a:buNone/>
                <a:defRPr/>
              </a:pPr>
              <a:endParaRPr lang="en-US" sz="2800" kern="0" dirty="0">
                <a:solidFill>
                  <a:srgbClr val="002060"/>
                </a:solidFill>
                <a:latin typeface="Calibri" pitchFamily="34" charset="0"/>
              </a:endParaRPr>
            </a:p>
            <a:p>
              <a:pPr marL="342900" indent="-342900">
                <a:spcBef>
                  <a:spcPct val="20000"/>
                </a:spcBef>
                <a:buClr>
                  <a:schemeClr val="tx1"/>
                </a:buClr>
                <a:buSzPct val="75000"/>
                <a:buFont typeface="Wingdings" pitchFamily="2" charset="2"/>
                <a:buNone/>
                <a:defRPr/>
              </a:pPr>
              <a:endParaRPr lang="en-US" sz="2800" kern="0" dirty="0">
                <a:solidFill>
                  <a:srgbClr val="002060"/>
                </a:solidFill>
                <a:latin typeface="Calibri" pitchFamily="34" charset="0"/>
              </a:endParaRPr>
            </a:p>
            <a:p>
              <a:pPr marL="342900" indent="-342900">
                <a:spcBef>
                  <a:spcPct val="20000"/>
                </a:spcBef>
                <a:buClr>
                  <a:schemeClr val="tx1"/>
                </a:buClr>
                <a:buSzPct val="75000"/>
                <a:buFont typeface="Wingdings" pitchFamily="2" charset="2"/>
                <a:buNone/>
                <a:defRPr/>
              </a:pPr>
              <a:endParaRPr lang="en-US" sz="2800" kern="0" dirty="0">
                <a:solidFill>
                  <a:srgbClr val="002060"/>
                </a:solidFill>
                <a:latin typeface="Calibri" pitchFamily="34" charset="0"/>
              </a:endParaRPr>
            </a:p>
            <a:p>
              <a:pPr marL="342900" indent="-342900">
                <a:spcBef>
                  <a:spcPct val="20000"/>
                </a:spcBef>
                <a:buClr>
                  <a:schemeClr val="tx1"/>
                </a:buClr>
                <a:buSzPct val="75000"/>
                <a:buFont typeface="Wingdings" pitchFamily="2" charset="2"/>
                <a:buNone/>
                <a:defRPr/>
              </a:pPr>
              <a:r>
                <a:rPr lang="en-US" sz="2800" kern="0" dirty="0">
                  <a:solidFill>
                    <a:srgbClr val="002060"/>
                  </a:solidFill>
                  <a:latin typeface="Calibri" pitchFamily="34" charset="0"/>
                </a:rPr>
                <a:t>     </a:t>
              </a:r>
              <a:r>
                <a:rPr lang="en-US" sz="2800" kern="0" dirty="0" err="1">
                  <a:solidFill>
                    <a:srgbClr val="002060"/>
                  </a:solidFill>
                  <a:latin typeface="Calibri" pitchFamily="34" charset="0"/>
                </a:rPr>
                <a:t>page.jsp?username</a:t>
              </a:r>
              <a:r>
                <a:rPr lang="en-US" sz="2800" kern="0" dirty="0">
                  <a:solidFill>
                    <a:srgbClr val="002060"/>
                  </a:solidFill>
                  <a:latin typeface="Calibri" pitchFamily="34" charset="0"/>
                </a:rPr>
                <a:t>=</a:t>
              </a:r>
              <a:r>
                <a:rPr lang="en-US" sz="2800" kern="0" dirty="0" err="1">
                  <a:solidFill>
                    <a:srgbClr val="002060"/>
                  </a:solidFill>
                  <a:latin typeface="Calibri" pitchFamily="34" charset="0"/>
                </a:rPr>
                <a:t>John+Doe&amp;password</a:t>
              </a:r>
              <a:r>
                <a:rPr lang="en-US" sz="2800" kern="0" dirty="0">
                  <a:solidFill>
                    <a:srgbClr val="002060"/>
                  </a:solidFill>
                  <a:latin typeface="Calibri" pitchFamily="34" charset="0"/>
                </a:rPr>
                <a:t>=secret</a:t>
              </a:r>
            </a:p>
          </p:txBody>
        </p:sp>
        <p:sp>
          <p:nvSpPr>
            <p:cNvPr id="73740" name="Rectangle 9"/>
            <p:cNvSpPr>
              <a:spLocks noChangeArrowheads="1"/>
            </p:cNvSpPr>
            <p:nvPr/>
          </p:nvSpPr>
          <p:spPr bwMode="auto">
            <a:xfrm>
              <a:off x="2209800" y="3581400"/>
              <a:ext cx="5181600" cy="206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lvl="1">
                <a:lnSpc>
                  <a:spcPts val="2200"/>
                </a:lnSpc>
                <a:buFont typeface="Wingdings" pitchFamily="2" charset="2"/>
                <a:buNone/>
              </a:pPr>
              <a:r>
                <a:rPr lang="en-US" sz="1800" dirty="0">
                  <a:solidFill>
                    <a:srgbClr val="000000"/>
                  </a:solidFill>
                  <a:latin typeface="Calibri" pitchFamily="34" charset="0"/>
                </a:rPr>
                <a:t>&lt;FORM ACTION=“page.jsp” METHOD=“GET” NAME=“</a:t>
              </a:r>
              <a:r>
                <a:rPr lang="en-US" sz="1800" dirty="0" err="1">
                  <a:solidFill>
                    <a:srgbClr val="000000"/>
                  </a:solidFill>
                  <a:latin typeface="Calibri" pitchFamily="34" charset="0"/>
                </a:rPr>
                <a:t>loggin</a:t>
              </a:r>
              <a:r>
                <a:rPr lang="en-US" sz="1800" dirty="0">
                  <a:solidFill>
                    <a:srgbClr val="000000"/>
                  </a:solidFill>
                  <a:latin typeface="Calibri" pitchFamily="34" charset="0"/>
                </a:rPr>
                <a:t>”&gt;</a:t>
              </a:r>
            </a:p>
            <a:p>
              <a:pPr marL="0" lvl="1">
                <a:lnSpc>
                  <a:spcPts val="2200"/>
                </a:lnSpc>
                <a:buFont typeface="Wingdings" pitchFamily="2" charset="2"/>
                <a:buNone/>
              </a:pPr>
              <a:r>
                <a:rPr lang="en-US" sz="1800" dirty="0">
                  <a:solidFill>
                    <a:srgbClr val="000000"/>
                  </a:solidFill>
                  <a:latin typeface="Calibri" pitchFamily="34" charset="0"/>
                </a:rPr>
                <a:t>Login:</a:t>
              </a:r>
            </a:p>
            <a:p>
              <a:pPr marL="0" lvl="1">
                <a:lnSpc>
                  <a:spcPts val="2200"/>
                </a:lnSpc>
                <a:buFont typeface="Wingdings" pitchFamily="2" charset="2"/>
                <a:buNone/>
              </a:pPr>
              <a:r>
                <a:rPr lang="en-US" sz="1800" dirty="0">
                  <a:solidFill>
                    <a:srgbClr val="000000"/>
                  </a:solidFill>
                  <a:latin typeface="Calibri" pitchFamily="34" charset="0"/>
                </a:rPr>
                <a:t>&lt;INPUT TYPE=“text” NAME=“username”&gt;   &lt;</a:t>
              </a:r>
              <a:r>
                <a:rPr lang="en-US" sz="1800" dirty="0" err="1">
                  <a:solidFill>
                    <a:srgbClr val="000000"/>
                  </a:solidFill>
                  <a:latin typeface="Calibri" pitchFamily="34" charset="0"/>
                </a:rPr>
                <a:t>br</a:t>
              </a:r>
              <a:r>
                <a:rPr lang="en-US" sz="1800" dirty="0">
                  <a:solidFill>
                    <a:srgbClr val="000000"/>
                  </a:solidFill>
                  <a:latin typeface="Calibri" pitchFamily="34" charset="0"/>
                </a:rPr>
                <a:t>&gt;</a:t>
              </a:r>
            </a:p>
            <a:p>
              <a:pPr marL="0" lvl="1">
                <a:lnSpc>
                  <a:spcPts val="2200"/>
                </a:lnSpc>
                <a:buFont typeface="Wingdings" pitchFamily="2" charset="2"/>
                <a:buNone/>
              </a:pPr>
              <a:r>
                <a:rPr lang="en-US" sz="1800" dirty="0">
                  <a:solidFill>
                    <a:srgbClr val="000000"/>
                  </a:solidFill>
                  <a:latin typeface="Calibri" pitchFamily="34" charset="0"/>
                </a:rPr>
                <a:t>&lt;INPUT TYPE=“password” NAME=“password”&gt;  &lt;</a:t>
              </a:r>
              <a:r>
                <a:rPr lang="en-US" sz="1800" dirty="0" err="1">
                  <a:solidFill>
                    <a:srgbClr val="000000"/>
                  </a:solidFill>
                  <a:latin typeface="Calibri" pitchFamily="34" charset="0"/>
                </a:rPr>
                <a:t>br</a:t>
              </a:r>
              <a:r>
                <a:rPr lang="en-US" sz="1800" dirty="0">
                  <a:solidFill>
                    <a:srgbClr val="000000"/>
                  </a:solidFill>
                  <a:latin typeface="Calibri" pitchFamily="34" charset="0"/>
                </a:rPr>
                <a:t>&gt;</a:t>
              </a:r>
            </a:p>
            <a:p>
              <a:pPr marL="0" lvl="1">
                <a:lnSpc>
                  <a:spcPts val="2200"/>
                </a:lnSpc>
                <a:buFont typeface="Wingdings" pitchFamily="2" charset="2"/>
                <a:buNone/>
              </a:pPr>
              <a:r>
                <a:rPr lang="en-US" sz="1800" dirty="0">
                  <a:solidFill>
                    <a:srgbClr val="000000"/>
                  </a:solidFill>
                  <a:latin typeface="Calibri" pitchFamily="34" charset="0"/>
                </a:rPr>
                <a:t>&lt;INPUTTYPE=“submit”  VALUE=“Login”&gt;</a:t>
              </a:r>
            </a:p>
            <a:p>
              <a:pPr marL="0" lvl="1">
                <a:lnSpc>
                  <a:spcPts val="2200"/>
                </a:lnSpc>
                <a:spcAft>
                  <a:spcPts val="600"/>
                </a:spcAft>
                <a:buFont typeface="Wingdings" pitchFamily="2" charset="2"/>
                <a:buNone/>
              </a:pPr>
              <a:r>
                <a:rPr lang="en-US" sz="1800" dirty="0">
                  <a:solidFill>
                    <a:srgbClr val="000000"/>
                  </a:solidFill>
                  <a:latin typeface="Calibri" pitchFamily="34" charset="0"/>
                </a:rPr>
                <a:t>&lt;/FORM&gt;</a:t>
              </a:r>
            </a:p>
          </p:txBody>
        </p:sp>
      </p:grpSp>
    </p:spTree>
    <p:extLst>
      <p:ext uri="{BB962C8B-B14F-4D97-AF65-F5344CB8AC3E}">
        <p14:creationId xmlns:p14="http://schemas.microsoft.com/office/powerpoint/2010/main" val="108814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28600"/>
            <a:ext cx="8077200" cy="1104900"/>
          </a:xfrm>
        </p:spPr>
        <p:txBody>
          <a:bodyPr/>
          <a:lstStyle/>
          <a:p>
            <a:r>
              <a:rPr lang="en-US"/>
              <a:t>HTTP GET: Encoding Form Fields</a:t>
            </a:r>
          </a:p>
        </p:txBody>
      </p:sp>
      <p:sp>
        <p:nvSpPr>
          <p:cNvPr id="74755" name="Rectangle 3"/>
          <p:cNvSpPr>
            <a:spLocks noGrp="1" noChangeArrowheads="1"/>
          </p:cNvSpPr>
          <p:nvPr>
            <p:ph type="body" idx="1"/>
          </p:nvPr>
        </p:nvSpPr>
        <p:spPr>
          <a:xfrm>
            <a:off x="533400" y="1295400"/>
            <a:ext cx="8153400" cy="5029200"/>
          </a:xfrm>
        </p:spPr>
        <p:txBody>
          <a:bodyPr>
            <a:normAutofit/>
          </a:bodyPr>
          <a:lstStyle/>
          <a:p>
            <a:pPr marL="0" indent="0">
              <a:buNone/>
            </a:pPr>
            <a:r>
              <a:rPr lang="en-US" dirty="0">
                <a:latin typeface="Calibri" pitchFamily="34" charset="0"/>
              </a:rPr>
              <a:t>Form fields can contain general ASCII characters that cannot appear in an URI (e.g., space character)</a:t>
            </a:r>
          </a:p>
          <a:p>
            <a:pPr marL="533400" indent="-533400">
              <a:spcBef>
                <a:spcPts val="0"/>
              </a:spcBef>
              <a:buFont typeface="Wingdings" pitchFamily="2" charset="2"/>
              <a:buNone/>
            </a:pPr>
            <a:r>
              <a:rPr lang="en-US" dirty="0">
                <a:latin typeface="Calibri" pitchFamily="34" charset="0"/>
              </a:rPr>
              <a:t>			             Name:  </a:t>
            </a:r>
            <a:r>
              <a:rPr lang="en-US" sz="2400" dirty="0">
                <a:latin typeface="Calibri" pitchFamily="34" charset="0"/>
              </a:rPr>
              <a:t>Jane Doe</a:t>
            </a:r>
          </a:p>
        </p:txBody>
      </p:sp>
      <p:sp>
        <p:nvSpPr>
          <p:cNvPr id="74756" name="Rectangle 4"/>
          <p:cNvSpPr>
            <a:spLocks noChangeArrowheads="1"/>
          </p:cNvSpPr>
          <p:nvPr/>
        </p:nvSpPr>
        <p:spPr bwMode="auto">
          <a:xfrm>
            <a:off x="4876800" y="2895600"/>
            <a:ext cx="2590800" cy="381000"/>
          </a:xfrm>
          <a:prstGeom prst="rect">
            <a:avLst/>
          </a:prstGeom>
          <a:noFill/>
          <a:ln w="12700" algn="ctr">
            <a:solidFill>
              <a:schemeClr val="tx2"/>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6" name="Rounded Rectangular Callout 5"/>
          <p:cNvSpPr/>
          <p:nvPr/>
        </p:nvSpPr>
        <p:spPr bwMode="auto">
          <a:xfrm>
            <a:off x="5160832" y="3505200"/>
            <a:ext cx="2382968" cy="1066800"/>
          </a:xfrm>
          <a:prstGeom prst="wedgeRoundRectCallout">
            <a:avLst>
              <a:gd name="adj1" fmla="val -33550"/>
              <a:gd name="adj2" fmla="val -76051"/>
              <a:gd name="adj3" fmla="val 16667"/>
            </a:avLst>
          </a:prstGeom>
          <a:solidFill>
            <a:srgbClr val="FF0000"/>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nSpc>
                <a:spcPts val="2300"/>
              </a:lnSpc>
              <a:spcAft>
                <a:spcPts val="600"/>
              </a:spcAft>
              <a:defRPr/>
            </a:pPr>
            <a:r>
              <a:rPr lang="en-US" sz="2400" b="1" dirty="0">
                <a:solidFill>
                  <a:schemeClr val="bg1">
                    <a:lumMod val="95000"/>
                  </a:schemeClr>
                </a:solidFill>
                <a:latin typeface="Calibri" pitchFamily="34" charset="0"/>
              </a:rPr>
              <a:t>Space is allowed here, but not in the URI</a:t>
            </a:r>
          </a:p>
        </p:txBody>
      </p:sp>
      <p:sp>
        <p:nvSpPr>
          <p:cNvPr id="7" name="Rounded Rectangular Callout 8">
            <a:extLst>
              <a:ext uri="{FF2B5EF4-FFF2-40B4-BE49-F238E27FC236}">
                <a16:creationId xmlns:a16="http://schemas.microsoft.com/office/drawing/2014/main" id="{CA29C9D2-2656-4924-A24D-4E27F37DE91C}"/>
              </a:ext>
            </a:extLst>
          </p:cNvPr>
          <p:cNvSpPr/>
          <p:nvPr/>
        </p:nvSpPr>
        <p:spPr bwMode="auto">
          <a:xfrm>
            <a:off x="762000" y="3657600"/>
            <a:ext cx="3505200" cy="2667000"/>
          </a:xfrm>
          <a:prstGeom prst="wedgeRoundRectCallout">
            <a:avLst>
              <a:gd name="adj1" fmla="val 77715"/>
              <a:gd name="adj2" fmla="val -33508"/>
              <a:gd name="adj3" fmla="val 16667"/>
            </a:avLst>
          </a:prstGeom>
          <a:solidFill>
            <a:schemeClr val="accent5">
              <a:lumMod val="50000"/>
            </a:schemeClr>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tIns="182880" bIns="182880" anchor="ctr" anchorCtr="1"/>
          <a:lstStyle/>
          <a:p>
            <a:pPr>
              <a:spcAft>
                <a:spcPts val="600"/>
              </a:spcAft>
              <a:defRPr/>
            </a:pPr>
            <a:r>
              <a:rPr lang="en-US" sz="2800" dirty="0">
                <a:solidFill>
                  <a:schemeClr val="accent5">
                    <a:lumMod val="20000"/>
                    <a:lumOff val="80000"/>
                  </a:schemeClr>
                </a:solidFill>
                <a:latin typeface="Calibri" pitchFamily="34" charset="0"/>
              </a:rPr>
              <a:t>A special encoding convention converts such field values into “URI-compatible” characters</a:t>
            </a:r>
          </a:p>
        </p:txBody>
      </p:sp>
    </p:spTree>
    <p:extLst>
      <p:ext uri="{BB962C8B-B14F-4D97-AF65-F5344CB8AC3E}">
        <p14:creationId xmlns:p14="http://schemas.microsoft.com/office/powerpoint/2010/main" val="183968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228600"/>
            <a:ext cx="8077200" cy="1104900"/>
          </a:xfrm>
        </p:spPr>
        <p:txBody>
          <a:bodyPr/>
          <a:lstStyle/>
          <a:p>
            <a:r>
              <a:rPr lang="en-US"/>
              <a:t>HTTP GET: Encoding Form Fields</a:t>
            </a:r>
          </a:p>
        </p:txBody>
      </p:sp>
      <p:sp>
        <p:nvSpPr>
          <p:cNvPr id="61443" name="Rectangle 3"/>
          <p:cNvSpPr>
            <a:spLocks noGrp="1" noChangeArrowheads="1"/>
          </p:cNvSpPr>
          <p:nvPr>
            <p:ph type="body" idx="1"/>
          </p:nvPr>
        </p:nvSpPr>
        <p:spPr>
          <a:xfrm>
            <a:off x="495300" y="1447800"/>
            <a:ext cx="8153400" cy="5029200"/>
          </a:xfrm>
        </p:spPr>
        <p:txBody>
          <a:bodyPr>
            <a:normAutofit/>
          </a:bodyPr>
          <a:lstStyle/>
          <a:p>
            <a:pPr marL="914400" lvl="1" indent="-457200">
              <a:spcAft>
                <a:spcPts val="500"/>
              </a:spcAft>
              <a:buClr>
                <a:schemeClr val="tx1"/>
              </a:buClr>
              <a:buFont typeface="Wingdings" pitchFamily="2" charset="2"/>
              <a:buAutoNum type="arabicPeriod"/>
              <a:defRPr/>
            </a:pPr>
            <a:r>
              <a:rPr lang="en-US" dirty="0">
                <a:latin typeface="Calibri" pitchFamily="34" charset="0"/>
              </a:rPr>
              <a:t>Convert all </a:t>
            </a:r>
            <a:r>
              <a:rPr lang="en-US" dirty="0">
                <a:solidFill>
                  <a:schemeClr val="accent6">
                    <a:lumMod val="75000"/>
                  </a:schemeClr>
                </a:solidFill>
                <a:latin typeface="Calibri" pitchFamily="34" charset="0"/>
              </a:rPr>
              <a:t>spaces</a:t>
            </a:r>
            <a:r>
              <a:rPr lang="en-US" dirty="0">
                <a:latin typeface="Calibri" pitchFamily="34" charset="0"/>
              </a:rPr>
              <a:t> to the “+” character</a:t>
            </a:r>
          </a:p>
          <a:p>
            <a:pPr marL="914400" lvl="1" indent="-457200">
              <a:buClr>
                <a:schemeClr val="tx1"/>
              </a:buClr>
              <a:buFont typeface="Wingdings" pitchFamily="2" charset="2"/>
              <a:buAutoNum type="arabicPeriod"/>
              <a:defRPr/>
            </a:pPr>
            <a:r>
              <a:rPr lang="en-US" dirty="0">
                <a:solidFill>
                  <a:schemeClr val="accent6">
                    <a:lumMod val="75000"/>
                  </a:schemeClr>
                </a:solidFill>
                <a:latin typeface="Calibri" pitchFamily="34" charset="0"/>
              </a:rPr>
              <a:t>Glue (</a:t>
            </a:r>
            <a:r>
              <a:rPr lang="en-US" dirty="0" err="1">
                <a:solidFill>
                  <a:schemeClr val="accent6">
                    <a:lumMod val="75000"/>
                  </a:schemeClr>
                </a:solidFill>
                <a:latin typeface="Calibri" pitchFamily="34" charset="0"/>
              </a:rPr>
              <a:t>name,value</a:t>
            </a:r>
            <a:r>
              <a:rPr lang="en-US" dirty="0">
                <a:solidFill>
                  <a:schemeClr val="accent6">
                    <a:lumMod val="75000"/>
                  </a:schemeClr>
                </a:solidFill>
                <a:latin typeface="Calibri" pitchFamily="34" charset="0"/>
              </a:rPr>
              <a:t>)-pairs </a:t>
            </a:r>
            <a:r>
              <a:rPr lang="en-US" dirty="0">
                <a:latin typeface="Calibri" pitchFamily="34" charset="0"/>
              </a:rPr>
              <a:t>from the form INPUT tags together with “&amp;” to form the URI</a:t>
            </a:r>
          </a:p>
          <a:p>
            <a:pPr marL="914400" lvl="1" indent="-457200">
              <a:spcBef>
                <a:spcPts val="1200"/>
              </a:spcBef>
              <a:spcAft>
                <a:spcPts val="600"/>
              </a:spcAft>
              <a:buFont typeface="Wingdings" pitchFamily="2" charset="2"/>
              <a:buAutoNum type="arabicPeriod"/>
              <a:defRPr/>
            </a:pPr>
            <a:endParaRPr lang="en-US" dirty="0">
              <a:latin typeface="Calibri" pitchFamily="34" charset="0"/>
            </a:endParaRPr>
          </a:p>
          <a:p>
            <a:pPr marL="914400" lvl="1" indent="-457200">
              <a:buFont typeface="Wingdings" pitchFamily="2" charset="2"/>
              <a:buAutoNum type="arabicPeriod"/>
              <a:defRPr/>
            </a:pPr>
            <a:endParaRPr lang="en-US" dirty="0">
              <a:latin typeface="Calibri" pitchFamily="34" charset="0"/>
            </a:endParaRPr>
          </a:p>
          <a:p>
            <a:pPr marL="914400" lvl="1" indent="-457200">
              <a:buFont typeface="Wingdings" pitchFamily="2" charset="2"/>
              <a:buAutoNum type="arabicPeriod"/>
              <a:defRPr/>
            </a:pPr>
            <a:endParaRPr lang="en-US" dirty="0">
              <a:latin typeface="Calibri" pitchFamily="34" charset="0"/>
            </a:endParaRPr>
          </a:p>
          <a:p>
            <a:pPr marL="914400" lvl="1" indent="-457200">
              <a:buFont typeface="Wingdings" pitchFamily="2" charset="2"/>
              <a:buAutoNum type="arabicPeriod"/>
              <a:defRPr/>
            </a:pPr>
            <a:r>
              <a:rPr lang="en-US" dirty="0">
                <a:latin typeface="Calibri" pitchFamily="34" charset="0"/>
              </a:rPr>
              <a:t>Convert all </a:t>
            </a:r>
            <a:r>
              <a:rPr lang="en-US" dirty="0">
                <a:solidFill>
                  <a:schemeClr val="accent6">
                    <a:lumMod val="75000"/>
                  </a:schemeClr>
                </a:solidFill>
                <a:latin typeface="Calibri" pitchFamily="34" charset="0"/>
              </a:rPr>
              <a:t>reserved characters </a:t>
            </a:r>
            <a:r>
              <a:rPr lang="en-US" dirty="0">
                <a:latin typeface="Calibri" pitchFamily="34" charset="0"/>
              </a:rPr>
              <a:t>to %xyz, where xyz is the ASCII code of the character.  Special characters include  ? + &amp; = % ( ) @, etc.</a:t>
            </a:r>
          </a:p>
        </p:txBody>
      </p:sp>
      <p:grpSp>
        <p:nvGrpSpPr>
          <p:cNvPr id="7" name="Group 6">
            <a:extLst>
              <a:ext uri="{FF2B5EF4-FFF2-40B4-BE49-F238E27FC236}">
                <a16:creationId xmlns:a16="http://schemas.microsoft.com/office/drawing/2014/main" id="{12386770-9DCD-4B62-936A-B65FFF08FCFA}"/>
              </a:ext>
            </a:extLst>
          </p:cNvPr>
          <p:cNvGrpSpPr/>
          <p:nvPr/>
        </p:nvGrpSpPr>
        <p:grpSpPr>
          <a:xfrm>
            <a:off x="571500" y="2959210"/>
            <a:ext cx="8001000" cy="1494257"/>
            <a:chOff x="609600" y="2806810"/>
            <a:chExt cx="8001000" cy="1494257"/>
          </a:xfrm>
        </p:grpSpPr>
        <p:sp>
          <p:nvSpPr>
            <p:cNvPr id="4" name="Rectangle 3"/>
            <p:cNvSpPr/>
            <p:nvPr/>
          </p:nvSpPr>
          <p:spPr>
            <a:xfrm>
              <a:off x="609600" y="3059668"/>
              <a:ext cx="8001000" cy="430887"/>
            </a:xfrm>
            <a:prstGeom prst="rect">
              <a:avLst/>
            </a:prstGeom>
            <a:noFill/>
          </p:spPr>
          <p:txBody>
            <a:bodyPr wrap="square">
              <a:spAutoFit/>
            </a:bodyPr>
            <a:lstStyle/>
            <a:p>
              <a:pPr algn="ctr">
                <a:defRPr/>
              </a:pPr>
              <a:r>
                <a:rPr lang="en-US" sz="2200" kern="0" dirty="0" err="1">
                  <a:solidFill>
                    <a:srgbClr val="002060"/>
                  </a:solidFill>
                  <a:latin typeface="Calibri" pitchFamily="34" charset="0"/>
                </a:rPr>
                <a:t>page.jsp?coursename</a:t>
              </a:r>
              <a:r>
                <a:rPr lang="en-US" sz="2200" kern="0" dirty="0">
                  <a:solidFill>
                    <a:srgbClr val="002060"/>
                  </a:solidFill>
                  <a:latin typeface="Calibri" pitchFamily="34" charset="0"/>
                </a:rPr>
                <a:t>=</a:t>
              </a:r>
              <a:r>
                <a:rPr lang="en-US" sz="2200" kern="0" dirty="0" err="1">
                  <a:solidFill>
                    <a:srgbClr val="002060"/>
                  </a:solidFill>
                  <a:latin typeface="Calibri" pitchFamily="34" charset="0"/>
                </a:rPr>
                <a:t>Database+Systems&amp;CourseID</a:t>
              </a:r>
              <a:r>
                <a:rPr lang="en-US" sz="2200" kern="0" dirty="0">
                  <a:solidFill>
                    <a:srgbClr val="002060"/>
                  </a:solidFill>
                  <a:latin typeface="Calibri" pitchFamily="34" charset="0"/>
                </a:rPr>
                <a:t>=COP4710</a:t>
              </a:r>
              <a:endParaRPr lang="en-US" sz="2200" dirty="0"/>
            </a:p>
          </p:txBody>
        </p:sp>
        <p:grpSp>
          <p:nvGrpSpPr>
            <p:cNvPr id="2" name="Group 6"/>
            <p:cNvGrpSpPr>
              <a:grpSpLocks/>
            </p:cNvGrpSpPr>
            <p:nvPr/>
          </p:nvGrpSpPr>
          <p:grpSpPr bwMode="auto">
            <a:xfrm>
              <a:off x="2963336" y="3810000"/>
              <a:ext cx="5308600" cy="491067"/>
              <a:chOff x="3505200" y="5486400"/>
              <a:chExt cx="5308600" cy="491067"/>
            </a:xfrm>
          </p:grpSpPr>
          <p:sp>
            <p:nvSpPr>
              <p:cNvPr id="5" name="Rounded Rectangular Callout 4"/>
              <p:cNvSpPr/>
              <p:nvPr/>
            </p:nvSpPr>
            <p:spPr bwMode="auto">
              <a:xfrm>
                <a:off x="3505200" y="5486400"/>
                <a:ext cx="1371600" cy="457200"/>
              </a:xfrm>
              <a:prstGeom prst="wedgeRoundRectCallout">
                <a:avLst>
                  <a:gd name="adj1" fmla="val 23361"/>
                  <a:gd name="adj2" fmla="val -96620"/>
                  <a:gd name="adj3" fmla="val 16667"/>
                </a:avLst>
              </a:prstGeom>
              <a:solidFill>
                <a:schemeClr val="bg1">
                  <a:lumMod val="75000"/>
                </a:schemeClr>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a:lnSpc>
                    <a:spcPts val="2000"/>
                  </a:lnSpc>
                  <a:defRPr/>
                </a:pPr>
                <a:r>
                  <a:rPr lang="en-US" sz="1800" b="1" dirty="0">
                    <a:solidFill>
                      <a:srgbClr val="000000"/>
                    </a:solidFill>
                    <a:latin typeface="Calibri" pitchFamily="34" charset="0"/>
                  </a:rPr>
                  <a:t>First INPUT</a:t>
                </a:r>
              </a:p>
            </p:txBody>
          </p:sp>
          <p:sp>
            <p:nvSpPr>
              <p:cNvPr id="6" name="Rounded Rectangular Callout 5"/>
              <p:cNvSpPr/>
              <p:nvPr/>
            </p:nvSpPr>
            <p:spPr bwMode="auto">
              <a:xfrm>
                <a:off x="7137400" y="5520267"/>
                <a:ext cx="1676400" cy="457200"/>
              </a:xfrm>
              <a:prstGeom prst="wedgeRoundRectCallout">
                <a:avLst>
                  <a:gd name="adj1" fmla="val -18169"/>
                  <a:gd name="adj2" fmla="val -100496"/>
                  <a:gd name="adj3" fmla="val 16667"/>
                </a:avLst>
              </a:prstGeom>
              <a:solidFill>
                <a:schemeClr val="bg1">
                  <a:lumMod val="75000"/>
                </a:schemeClr>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a:lnSpc>
                    <a:spcPts val="2000"/>
                  </a:lnSpc>
                  <a:defRPr/>
                </a:pPr>
                <a:r>
                  <a:rPr lang="en-US" sz="1800" b="1" dirty="0">
                    <a:solidFill>
                      <a:srgbClr val="000000"/>
                    </a:solidFill>
                    <a:latin typeface="Calibri" pitchFamily="34" charset="0"/>
                  </a:rPr>
                  <a:t>Second INPUT</a:t>
                </a:r>
              </a:p>
            </p:txBody>
          </p:sp>
        </p:grpSp>
        <p:grpSp>
          <p:nvGrpSpPr>
            <p:cNvPr id="10" name="Group 9"/>
            <p:cNvGrpSpPr/>
            <p:nvPr/>
          </p:nvGrpSpPr>
          <p:grpSpPr>
            <a:xfrm>
              <a:off x="2112433" y="3364467"/>
              <a:ext cx="6091767" cy="208466"/>
              <a:chOff x="2264833" y="4952999"/>
              <a:chExt cx="6091767" cy="208466"/>
            </a:xfrm>
          </p:grpSpPr>
          <p:sp>
            <p:nvSpPr>
              <p:cNvPr id="8" name="Left Brace 7"/>
              <p:cNvSpPr/>
              <p:nvPr/>
            </p:nvSpPr>
            <p:spPr>
              <a:xfrm rot="16200000">
                <a:off x="3999985" y="3217847"/>
                <a:ext cx="208466" cy="3678769"/>
              </a:xfrm>
              <a:prstGeom prst="lef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9" name="Left Brace 8"/>
              <p:cNvSpPr/>
              <p:nvPr/>
            </p:nvSpPr>
            <p:spPr>
              <a:xfrm rot="16200000">
                <a:off x="7155934" y="3952332"/>
                <a:ext cx="199998" cy="2201334"/>
              </a:xfrm>
              <a:prstGeom prst="lef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3" name="Oval 2">
              <a:extLst>
                <a:ext uri="{FF2B5EF4-FFF2-40B4-BE49-F238E27FC236}">
                  <a16:creationId xmlns:a16="http://schemas.microsoft.com/office/drawing/2014/main" id="{ABA9E50A-4A85-47B1-82B9-D9C538B8697A}"/>
                </a:ext>
              </a:extLst>
            </p:cNvPr>
            <p:cNvSpPr/>
            <p:nvPr/>
          </p:nvSpPr>
          <p:spPr>
            <a:xfrm>
              <a:off x="4533900" y="2842224"/>
              <a:ext cx="381000" cy="320589"/>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a:t>
              </a:r>
            </a:p>
          </p:txBody>
        </p:sp>
        <p:sp>
          <p:nvSpPr>
            <p:cNvPr id="12" name="Oval 11">
              <a:extLst>
                <a:ext uri="{FF2B5EF4-FFF2-40B4-BE49-F238E27FC236}">
                  <a16:creationId xmlns:a16="http://schemas.microsoft.com/office/drawing/2014/main" id="{83CC529D-5E8B-4F0B-BADB-5CA392655622}"/>
                </a:ext>
              </a:extLst>
            </p:cNvPr>
            <p:cNvSpPr/>
            <p:nvPr/>
          </p:nvSpPr>
          <p:spPr>
            <a:xfrm>
              <a:off x="5791203" y="2806810"/>
              <a:ext cx="381000" cy="320589"/>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p>
          </p:txBody>
        </p:sp>
      </p:grpSp>
      <p:sp>
        <p:nvSpPr>
          <p:cNvPr id="11" name="Speech Bubble: Rectangle with Corners Rounded 10">
            <a:extLst>
              <a:ext uri="{FF2B5EF4-FFF2-40B4-BE49-F238E27FC236}">
                <a16:creationId xmlns:a16="http://schemas.microsoft.com/office/drawing/2014/main" id="{CE9885A5-E78F-4263-8D4D-E07C185E3645}"/>
              </a:ext>
            </a:extLst>
          </p:cNvPr>
          <p:cNvSpPr/>
          <p:nvPr/>
        </p:nvSpPr>
        <p:spPr>
          <a:xfrm>
            <a:off x="5105400" y="3856566"/>
            <a:ext cx="1143000" cy="612648"/>
          </a:xfrm>
          <a:prstGeom prst="wedgeRoundRectCallout">
            <a:avLst>
              <a:gd name="adj1" fmla="val 16204"/>
              <a:gd name="adj2" fmla="val -89518"/>
              <a:gd name="adj3" fmla="val 16667"/>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Reserved character</a:t>
            </a:r>
          </a:p>
        </p:txBody>
      </p:sp>
    </p:spTree>
    <p:extLst>
      <p:ext uri="{BB962C8B-B14F-4D97-AF65-F5344CB8AC3E}">
        <p14:creationId xmlns:p14="http://schemas.microsoft.com/office/powerpoint/2010/main" val="1738016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1000"/>
                                        <p:tgtEl>
                                          <p:spTgt spid="61443">
                                            <p:txEl>
                                              <p:pRg st="0" end="0"/>
                                            </p:txEl>
                                          </p:spTgt>
                                        </p:tgtEl>
                                      </p:cBhvr>
                                    </p:animEffect>
                                    <p:anim calcmode="lin" valueType="num">
                                      <p:cBhvr>
                                        <p:cTn id="8" dur="10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44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fade">
                                      <p:cBhvr>
                                        <p:cTn id="12" dur="1000"/>
                                        <p:tgtEl>
                                          <p:spTgt spid="61443">
                                            <p:txEl>
                                              <p:pRg st="1" end="1"/>
                                            </p:txEl>
                                          </p:spTgt>
                                        </p:tgtEl>
                                      </p:cBhvr>
                                    </p:animEffect>
                                    <p:anim calcmode="lin" valueType="num">
                                      <p:cBhvr>
                                        <p:cTn id="13" dur="10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1443">
                                            <p:txEl>
                                              <p:pRg st="1" end="1"/>
                                            </p:txEl>
                                          </p:spTgt>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9"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61443">
                                            <p:txEl>
                                              <p:pRg st="5" end="5"/>
                                            </p:txEl>
                                          </p:spTgt>
                                        </p:tgtEl>
                                        <p:attrNameLst>
                                          <p:attrName>style.visibility</p:attrName>
                                        </p:attrNameLst>
                                      </p:cBhvr>
                                      <p:to>
                                        <p:strVal val="visible"/>
                                      </p:to>
                                    </p:set>
                                    <p:animEffect transition="in" filter="fade">
                                      <p:cBhvr>
                                        <p:cTn id="23" dur="1000"/>
                                        <p:tgtEl>
                                          <p:spTgt spid="61443">
                                            <p:txEl>
                                              <p:pRg st="5" end="5"/>
                                            </p:txEl>
                                          </p:spTgt>
                                        </p:tgtEl>
                                      </p:cBhvr>
                                    </p:animEffect>
                                    <p:anim calcmode="lin" valueType="num">
                                      <p:cBhvr>
                                        <p:cTn id="24" dur="1000" fill="hold"/>
                                        <p:tgtEl>
                                          <p:spTgt spid="61443">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61443">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2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t>JavaScript</a:t>
            </a:r>
          </a:p>
        </p:txBody>
      </p:sp>
      <p:sp>
        <p:nvSpPr>
          <p:cNvPr id="71683" name="Rectangle 3"/>
          <p:cNvSpPr>
            <a:spLocks noGrp="1" noChangeArrowheads="1"/>
          </p:cNvSpPr>
          <p:nvPr>
            <p:ph type="body" idx="1"/>
          </p:nvPr>
        </p:nvSpPr>
        <p:spPr>
          <a:xfrm>
            <a:off x="738331" y="1343910"/>
            <a:ext cx="8077200" cy="4876800"/>
          </a:xfrm>
        </p:spPr>
        <p:txBody>
          <a:bodyPr>
            <a:normAutofit/>
          </a:bodyPr>
          <a:lstStyle/>
          <a:p>
            <a:pPr marL="0" indent="0">
              <a:lnSpc>
                <a:spcPct val="90000"/>
              </a:lnSpc>
              <a:spcAft>
                <a:spcPts val="300"/>
              </a:spcAft>
              <a:buNone/>
            </a:pPr>
            <a:r>
              <a:rPr lang="en-US" dirty="0">
                <a:solidFill>
                  <a:srgbClr val="0070C0"/>
                </a:solidFill>
                <a:latin typeface="Calibri" pitchFamily="34" charset="0"/>
              </a:rPr>
              <a:t>JavaScript is an interpreted scripting language</a:t>
            </a:r>
          </a:p>
          <a:p>
            <a:pPr lvl="1">
              <a:lnSpc>
                <a:spcPct val="90000"/>
              </a:lnSpc>
              <a:spcAft>
                <a:spcPts val="300"/>
              </a:spcAft>
            </a:pPr>
            <a:r>
              <a:rPr lang="en-US" dirty="0">
                <a:latin typeface="Calibri" pitchFamily="34" charset="0"/>
              </a:rPr>
              <a:t>A JavaScript is a program added to a Web page.</a:t>
            </a:r>
          </a:p>
          <a:p>
            <a:pPr lvl="1">
              <a:lnSpc>
                <a:spcPct val="90000"/>
              </a:lnSpc>
              <a:spcAft>
                <a:spcPts val="900"/>
              </a:spcAft>
            </a:pPr>
            <a:r>
              <a:rPr lang="en-US" dirty="0">
                <a:latin typeface="Calibri" pitchFamily="34" charset="0"/>
              </a:rPr>
              <a:t>It runs at the client tier</a:t>
            </a:r>
            <a:r>
              <a:rPr lang="en-US" b="1" dirty="0">
                <a:latin typeface="Calibri" pitchFamily="34" charset="0"/>
              </a:rPr>
              <a:t> </a:t>
            </a:r>
            <a:r>
              <a:rPr lang="en-US" dirty="0">
                <a:latin typeface="Calibri" pitchFamily="34" charset="0"/>
              </a:rPr>
              <a:t>to </a:t>
            </a:r>
            <a:r>
              <a:rPr lang="en-US" b="1" dirty="0">
                <a:latin typeface="Calibri" pitchFamily="34" charset="0"/>
              </a:rPr>
              <a:t>add functionality </a:t>
            </a:r>
            <a:r>
              <a:rPr lang="en-US" dirty="0">
                <a:latin typeface="Calibri" pitchFamily="34" charset="0"/>
              </a:rPr>
              <a:t>to the presentation</a:t>
            </a:r>
          </a:p>
        </p:txBody>
      </p:sp>
      <p:sp>
        <p:nvSpPr>
          <p:cNvPr id="2" name="Rectangle 1"/>
          <p:cNvSpPr/>
          <p:nvPr/>
        </p:nvSpPr>
        <p:spPr>
          <a:xfrm>
            <a:off x="3810000" y="3581400"/>
            <a:ext cx="2438400" cy="2743200"/>
          </a:xfrm>
          <a:prstGeom prst="rect">
            <a:avLst/>
          </a:prstGeom>
          <a:solidFill>
            <a:schemeClr val="bg1"/>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810000" y="3581400"/>
            <a:ext cx="966931" cy="369332"/>
          </a:xfrm>
          <a:prstGeom prst="rect">
            <a:avLst/>
          </a:prstGeom>
          <a:noFill/>
        </p:spPr>
        <p:txBody>
          <a:bodyPr wrap="none" rtlCol="0">
            <a:spAutoFit/>
          </a:bodyPr>
          <a:lstStyle/>
          <a:p>
            <a:r>
              <a:rPr lang="en-US" dirty="0"/>
              <a:t>&lt;HTML&gt;</a:t>
            </a:r>
          </a:p>
        </p:txBody>
      </p:sp>
      <p:sp>
        <p:nvSpPr>
          <p:cNvPr id="6" name="TextBox 5"/>
          <p:cNvSpPr txBox="1"/>
          <p:nvPr/>
        </p:nvSpPr>
        <p:spPr>
          <a:xfrm>
            <a:off x="3810000" y="5943600"/>
            <a:ext cx="1056700" cy="369332"/>
          </a:xfrm>
          <a:prstGeom prst="rect">
            <a:avLst/>
          </a:prstGeom>
          <a:noFill/>
        </p:spPr>
        <p:txBody>
          <a:bodyPr wrap="none" rtlCol="0">
            <a:spAutoFit/>
          </a:bodyPr>
          <a:lstStyle/>
          <a:p>
            <a:r>
              <a:rPr lang="en-US" dirty="0"/>
              <a:t>&lt;/HTML&gt;</a:t>
            </a:r>
          </a:p>
        </p:txBody>
      </p:sp>
      <p:grpSp>
        <p:nvGrpSpPr>
          <p:cNvPr id="10" name="Group 9"/>
          <p:cNvGrpSpPr/>
          <p:nvPr/>
        </p:nvGrpSpPr>
        <p:grpSpPr>
          <a:xfrm>
            <a:off x="6139070" y="4248720"/>
            <a:ext cx="2133600" cy="2035848"/>
            <a:chOff x="6477000" y="4236712"/>
            <a:chExt cx="2133600" cy="2035848"/>
          </a:xfrm>
        </p:grpSpPr>
        <p:sp>
          <p:nvSpPr>
            <p:cNvPr id="11" name="Oval Callout 10"/>
            <p:cNvSpPr/>
            <p:nvPr/>
          </p:nvSpPr>
          <p:spPr>
            <a:xfrm>
              <a:off x="7467600" y="4236712"/>
              <a:ext cx="1143000" cy="670575"/>
            </a:xfrm>
            <a:prstGeom prst="wedgeEllipseCallout">
              <a:avLst>
                <a:gd name="adj1" fmla="val -46715"/>
                <a:gd name="adj2" fmla="val 1133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900"/>
                </a:lnSpc>
              </a:pPr>
              <a:r>
                <a:rPr lang="en-US" dirty="0"/>
                <a:t>A Web page</a:t>
              </a:r>
            </a:p>
          </p:txBody>
        </p:sp>
        <p:pic>
          <p:nvPicPr>
            <p:cNvPr id="1027" name="Picture 3" descr="C:\Users\Kien\AppData\Local\Microsoft\Windows\Temporary Internet Files\Content.IE5\KH00I5CS\MC900438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5377934"/>
              <a:ext cx="1312863" cy="894626"/>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2" name="Group 11"/>
          <p:cNvGrpSpPr/>
          <p:nvPr/>
        </p:nvGrpSpPr>
        <p:grpSpPr>
          <a:xfrm>
            <a:off x="4114800" y="3886200"/>
            <a:ext cx="1828800" cy="1175266"/>
            <a:chOff x="4648200" y="4202668"/>
            <a:chExt cx="1828800" cy="1359932"/>
          </a:xfrm>
        </p:grpSpPr>
        <p:sp>
          <p:nvSpPr>
            <p:cNvPr id="4" name="Rectangle 3"/>
            <p:cNvSpPr/>
            <p:nvPr/>
          </p:nvSpPr>
          <p:spPr>
            <a:xfrm>
              <a:off x="4670612" y="4215190"/>
              <a:ext cx="1806388" cy="1347409"/>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648200" y="4202668"/>
              <a:ext cx="1057277" cy="369332"/>
            </a:xfrm>
            <a:prstGeom prst="rect">
              <a:avLst/>
            </a:prstGeom>
            <a:noFill/>
          </p:spPr>
          <p:txBody>
            <a:bodyPr wrap="none" rtlCol="0">
              <a:spAutoFit/>
            </a:bodyPr>
            <a:lstStyle/>
            <a:p>
              <a:r>
                <a:rPr lang="en-US" dirty="0">
                  <a:solidFill>
                    <a:schemeClr val="bg1"/>
                  </a:solidFill>
                </a:rPr>
                <a:t>&lt;SCRIPT&gt;</a:t>
              </a:r>
            </a:p>
          </p:txBody>
        </p:sp>
        <p:sp>
          <p:nvSpPr>
            <p:cNvPr id="9" name="TextBox 8"/>
            <p:cNvSpPr txBox="1"/>
            <p:nvPr/>
          </p:nvSpPr>
          <p:spPr>
            <a:xfrm>
              <a:off x="4648200" y="5193268"/>
              <a:ext cx="1147045" cy="369332"/>
            </a:xfrm>
            <a:prstGeom prst="rect">
              <a:avLst/>
            </a:prstGeom>
            <a:noFill/>
          </p:spPr>
          <p:txBody>
            <a:bodyPr wrap="none" rtlCol="0">
              <a:spAutoFit/>
            </a:bodyPr>
            <a:lstStyle/>
            <a:p>
              <a:r>
                <a:rPr lang="en-US" dirty="0">
                  <a:solidFill>
                    <a:schemeClr val="bg1"/>
                  </a:solidFill>
                </a:rPr>
                <a:t>&lt;/SCRIPT&gt;</a:t>
              </a:r>
            </a:p>
          </p:txBody>
        </p:sp>
      </p:grpSp>
      <p:grpSp>
        <p:nvGrpSpPr>
          <p:cNvPr id="13" name="Group 12"/>
          <p:cNvGrpSpPr/>
          <p:nvPr/>
        </p:nvGrpSpPr>
        <p:grpSpPr>
          <a:xfrm>
            <a:off x="416068" y="3336244"/>
            <a:ext cx="3850770" cy="1499751"/>
            <a:chOff x="1291046" y="3687260"/>
            <a:chExt cx="3850770" cy="1499751"/>
          </a:xfrm>
        </p:grpSpPr>
        <p:sp>
          <p:nvSpPr>
            <p:cNvPr id="5" name="Oval Callout 4"/>
            <p:cNvSpPr/>
            <p:nvPr/>
          </p:nvSpPr>
          <p:spPr>
            <a:xfrm>
              <a:off x="1291046" y="3687260"/>
              <a:ext cx="1858097" cy="1143000"/>
            </a:xfrm>
            <a:prstGeom prst="wedgeEllipseCallout">
              <a:avLst>
                <a:gd name="adj1" fmla="val 65351"/>
                <a:gd name="adj2" fmla="val 2690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2200"/>
                </a:lnSpc>
              </a:pPr>
              <a:r>
                <a:rPr lang="en-US" sz="2400" dirty="0"/>
                <a:t>A program running at client</a:t>
              </a:r>
            </a:p>
          </p:txBody>
        </p:sp>
        <p:pic>
          <p:nvPicPr>
            <p:cNvPr id="1028" name="Picture 4" descr="C:\Users\Kien\AppData\Local\Microsoft\Windows\Temporary Internet Files\Content.IE5\24K4XVN9\MC90043800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6663" y="4048364"/>
              <a:ext cx="1675153" cy="1138647"/>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7" name="Picture 6"/>
          <p:cNvPicPr>
            <a:picLocks noChangeAspect="1"/>
          </p:cNvPicPr>
          <p:nvPr/>
        </p:nvPicPr>
        <p:blipFill>
          <a:blip r:embed="rId5"/>
          <a:stretch>
            <a:fillRect/>
          </a:stretch>
        </p:blipFill>
        <p:spPr>
          <a:xfrm>
            <a:off x="4126006" y="5140151"/>
            <a:ext cx="1828800" cy="831168"/>
          </a:xfrm>
          <a:prstGeom prst="rect">
            <a:avLst/>
          </a:prstGeom>
          <a:solidFill>
            <a:schemeClr val="accent5">
              <a:lumMod val="40000"/>
              <a:lumOff val="60000"/>
            </a:schemeClr>
          </a:solidFill>
        </p:spPr>
      </p:pic>
    </p:spTree>
    <p:extLst>
      <p:ext uri="{BB962C8B-B14F-4D97-AF65-F5344CB8AC3E}">
        <p14:creationId xmlns:p14="http://schemas.microsoft.com/office/powerpoint/2010/main" val="208659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150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2500"/>
                            </p:stCondLst>
                            <p:childTnLst>
                              <p:par>
                                <p:cTn id="15" presetID="22" presetClass="entr" presetSubtype="2"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t>JavaScript</a:t>
            </a:r>
          </a:p>
        </p:txBody>
      </p:sp>
      <p:sp>
        <p:nvSpPr>
          <p:cNvPr id="71683" name="Rectangle 3"/>
          <p:cNvSpPr>
            <a:spLocks noGrp="1" noChangeArrowheads="1"/>
          </p:cNvSpPr>
          <p:nvPr>
            <p:ph type="body" idx="1"/>
          </p:nvPr>
        </p:nvSpPr>
        <p:spPr>
          <a:xfrm>
            <a:off x="609600" y="1371600"/>
            <a:ext cx="8001000" cy="4876800"/>
          </a:xfrm>
        </p:spPr>
        <p:txBody>
          <a:bodyPr>
            <a:normAutofit fontScale="92500" lnSpcReduction="10000"/>
          </a:bodyPr>
          <a:lstStyle/>
          <a:p>
            <a:pPr>
              <a:lnSpc>
                <a:spcPct val="90000"/>
              </a:lnSpc>
              <a:spcAft>
                <a:spcPts val="300"/>
              </a:spcAft>
            </a:pPr>
            <a:r>
              <a:rPr lang="en-US" dirty="0">
                <a:solidFill>
                  <a:srgbClr val="0070C0"/>
                </a:solidFill>
                <a:latin typeface="Calibri" pitchFamily="34" charset="0"/>
              </a:rPr>
              <a:t>JavaScript is an interpreted scripting language</a:t>
            </a:r>
          </a:p>
          <a:p>
            <a:pPr lvl="1">
              <a:lnSpc>
                <a:spcPct val="90000"/>
              </a:lnSpc>
              <a:spcAft>
                <a:spcPts val="300"/>
              </a:spcAft>
            </a:pPr>
            <a:r>
              <a:rPr lang="en-US" dirty="0">
                <a:latin typeface="Calibri" pitchFamily="34" charset="0"/>
              </a:rPr>
              <a:t>A JavaScript is a program added to a Web page.</a:t>
            </a:r>
          </a:p>
          <a:p>
            <a:pPr lvl="1">
              <a:lnSpc>
                <a:spcPct val="90000"/>
              </a:lnSpc>
              <a:spcAft>
                <a:spcPts val="900"/>
              </a:spcAft>
            </a:pPr>
            <a:r>
              <a:rPr lang="en-US" dirty="0">
                <a:latin typeface="Calibri" pitchFamily="34" charset="0"/>
              </a:rPr>
              <a:t>It </a:t>
            </a:r>
            <a:r>
              <a:rPr lang="en-US" b="1" dirty="0">
                <a:latin typeface="Calibri" pitchFamily="34" charset="0"/>
              </a:rPr>
              <a:t>runs at the client tier </a:t>
            </a:r>
            <a:r>
              <a:rPr lang="en-US" dirty="0">
                <a:latin typeface="Calibri" pitchFamily="34" charset="0"/>
              </a:rPr>
              <a:t>to add functionality to the presentation</a:t>
            </a:r>
          </a:p>
          <a:p>
            <a:pPr>
              <a:lnSpc>
                <a:spcPct val="90000"/>
              </a:lnSpc>
              <a:spcAft>
                <a:spcPts val="300"/>
              </a:spcAft>
            </a:pPr>
            <a:r>
              <a:rPr lang="en-US" dirty="0">
                <a:solidFill>
                  <a:srgbClr val="0070C0"/>
                </a:solidFill>
                <a:latin typeface="Calibri" pitchFamily="34" charset="0"/>
              </a:rPr>
              <a:t>Sample applications:</a:t>
            </a:r>
          </a:p>
          <a:p>
            <a:pPr lvl="1">
              <a:lnSpc>
                <a:spcPct val="90000"/>
              </a:lnSpc>
              <a:spcAft>
                <a:spcPts val="300"/>
              </a:spcAft>
            </a:pPr>
            <a:r>
              <a:rPr lang="en-US" dirty="0">
                <a:solidFill>
                  <a:srgbClr val="7030A0"/>
                </a:solidFill>
                <a:latin typeface="Calibri" pitchFamily="34" charset="0"/>
              </a:rPr>
              <a:t>Browser Detection</a:t>
            </a:r>
            <a:r>
              <a:rPr lang="en-US" dirty="0">
                <a:latin typeface="Calibri" pitchFamily="34" charset="0"/>
              </a:rPr>
              <a:t>:  Detect browser type and load browser-specific page.</a:t>
            </a:r>
          </a:p>
          <a:p>
            <a:pPr lvl="1">
              <a:lnSpc>
                <a:spcPct val="90000"/>
              </a:lnSpc>
              <a:spcAft>
                <a:spcPts val="300"/>
              </a:spcAft>
            </a:pPr>
            <a:r>
              <a:rPr lang="en-US" dirty="0">
                <a:solidFill>
                  <a:srgbClr val="7030A0"/>
                </a:solidFill>
                <a:latin typeface="Calibri" pitchFamily="34" charset="0"/>
              </a:rPr>
              <a:t>Form validation</a:t>
            </a:r>
            <a:r>
              <a:rPr lang="en-US" dirty="0">
                <a:latin typeface="Calibri" pitchFamily="34" charset="0"/>
              </a:rPr>
              <a:t>: Validate form input fields (e.g., an email address contains ‘@’), or if all required fields have input data. </a:t>
            </a:r>
          </a:p>
          <a:p>
            <a:pPr lvl="1">
              <a:lnSpc>
                <a:spcPct val="90000"/>
              </a:lnSpc>
            </a:pPr>
            <a:r>
              <a:rPr lang="en-US" dirty="0">
                <a:solidFill>
                  <a:srgbClr val="7030A0"/>
                </a:solidFill>
                <a:latin typeface="Calibri" pitchFamily="34" charset="0"/>
              </a:rPr>
              <a:t>Browser control</a:t>
            </a:r>
            <a:r>
              <a:rPr lang="en-US" dirty="0">
                <a:latin typeface="Calibri" pitchFamily="34" charset="0"/>
              </a:rPr>
              <a:t>:  Open new windows (e.g., pop-up ads)</a:t>
            </a:r>
          </a:p>
        </p:txBody>
      </p:sp>
    </p:spTree>
    <p:extLst>
      <p:ext uri="{BB962C8B-B14F-4D97-AF65-F5344CB8AC3E}">
        <p14:creationId xmlns:p14="http://schemas.microsoft.com/office/powerpoint/2010/main" val="1466418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71683">
                                            <p:txEl>
                                              <p:pRg st="3" end="3"/>
                                            </p:txEl>
                                          </p:spTgt>
                                        </p:tgtEl>
                                        <p:attrNameLst>
                                          <p:attrName>style.visibility</p:attrName>
                                        </p:attrNameLst>
                                      </p:cBhvr>
                                      <p:to>
                                        <p:strVal val="visible"/>
                                      </p:to>
                                    </p:set>
                                    <p:animEffect transition="in" filter="fade">
                                      <p:cBhvr>
                                        <p:cTn id="7" dur="1000"/>
                                        <p:tgtEl>
                                          <p:spTgt spid="71683">
                                            <p:txEl>
                                              <p:pRg st="3" end="3"/>
                                            </p:txEl>
                                          </p:spTgt>
                                        </p:tgtEl>
                                      </p:cBhvr>
                                    </p:animEffect>
                                    <p:anim calcmode="lin" valueType="num">
                                      <p:cBhvr>
                                        <p:cTn id="8" dur="1000" fill="hold"/>
                                        <p:tgtEl>
                                          <p:spTgt spid="7168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168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683">
                                            <p:txEl>
                                              <p:pRg st="4" end="4"/>
                                            </p:txEl>
                                          </p:spTgt>
                                        </p:tgtEl>
                                        <p:attrNameLst>
                                          <p:attrName>style.visibility</p:attrName>
                                        </p:attrNameLst>
                                      </p:cBhvr>
                                      <p:to>
                                        <p:strVal val="visible"/>
                                      </p:to>
                                    </p:set>
                                    <p:animEffect transition="in" filter="fade">
                                      <p:cBhvr>
                                        <p:cTn id="12" dur="1000"/>
                                        <p:tgtEl>
                                          <p:spTgt spid="71683">
                                            <p:txEl>
                                              <p:pRg st="4" end="4"/>
                                            </p:txEl>
                                          </p:spTgt>
                                        </p:tgtEl>
                                      </p:cBhvr>
                                    </p:animEffect>
                                    <p:anim calcmode="lin" valueType="num">
                                      <p:cBhvr>
                                        <p:cTn id="13" dur="1000" fill="hold"/>
                                        <p:tgtEl>
                                          <p:spTgt spid="7168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7168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683">
                                            <p:txEl>
                                              <p:pRg st="5" end="5"/>
                                            </p:txEl>
                                          </p:spTgt>
                                        </p:tgtEl>
                                        <p:attrNameLst>
                                          <p:attrName>style.visibility</p:attrName>
                                        </p:attrNameLst>
                                      </p:cBhvr>
                                      <p:to>
                                        <p:strVal val="visible"/>
                                      </p:to>
                                    </p:set>
                                    <p:animEffect transition="in" filter="fade">
                                      <p:cBhvr>
                                        <p:cTn id="19" dur="1000"/>
                                        <p:tgtEl>
                                          <p:spTgt spid="71683">
                                            <p:txEl>
                                              <p:pRg st="5" end="5"/>
                                            </p:txEl>
                                          </p:spTgt>
                                        </p:tgtEl>
                                      </p:cBhvr>
                                    </p:animEffect>
                                    <p:anim calcmode="lin" valueType="num">
                                      <p:cBhvr>
                                        <p:cTn id="20" dur="1000" fill="hold"/>
                                        <p:tgtEl>
                                          <p:spTgt spid="7168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7168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1683">
                                            <p:txEl>
                                              <p:pRg st="6" end="6"/>
                                            </p:txEl>
                                          </p:spTgt>
                                        </p:tgtEl>
                                        <p:attrNameLst>
                                          <p:attrName>style.visibility</p:attrName>
                                        </p:attrNameLst>
                                      </p:cBhvr>
                                      <p:to>
                                        <p:strVal val="visible"/>
                                      </p:to>
                                    </p:set>
                                    <p:animEffect transition="in" filter="fade">
                                      <p:cBhvr>
                                        <p:cTn id="26" dur="1000"/>
                                        <p:tgtEl>
                                          <p:spTgt spid="71683">
                                            <p:txEl>
                                              <p:pRg st="6" end="6"/>
                                            </p:txEl>
                                          </p:spTgt>
                                        </p:tgtEl>
                                      </p:cBhvr>
                                    </p:animEffect>
                                    <p:anim calcmode="lin" valueType="num">
                                      <p:cBhvr>
                                        <p:cTn id="27" dur="1000" fill="hold"/>
                                        <p:tgtEl>
                                          <p:spTgt spid="7168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7168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274638"/>
            <a:ext cx="8229600" cy="1020762"/>
          </a:xfrm>
        </p:spPr>
        <p:txBody>
          <a:bodyPr/>
          <a:lstStyle/>
          <a:p>
            <a:r>
              <a:rPr lang="en-US" dirty="0"/>
              <a:t>JavaScript:  SCRIPT Tags</a:t>
            </a:r>
          </a:p>
        </p:txBody>
      </p:sp>
      <p:sp>
        <p:nvSpPr>
          <p:cNvPr id="71683" name="Rectangle 3"/>
          <p:cNvSpPr>
            <a:spLocks noGrp="1" noChangeArrowheads="1"/>
          </p:cNvSpPr>
          <p:nvPr>
            <p:ph type="body" idx="1"/>
          </p:nvPr>
        </p:nvSpPr>
        <p:spPr>
          <a:xfrm>
            <a:off x="381000" y="1447800"/>
            <a:ext cx="8382000" cy="4876800"/>
          </a:xfrm>
        </p:spPr>
        <p:txBody>
          <a:bodyPr>
            <a:normAutofit/>
          </a:bodyPr>
          <a:lstStyle/>
          <a:p>
            <a:pPr>
              <a:lnSpc>
                <a:spcPct val="90000"/>
              </a:lnSpc>
              <a:spcAft>
                <a:spcPts val="1800"/>
              </a:spcAft>
              <a:defRPr/>
            </a:pPr>
            <a:r>
              <a:rPr lang="en-US" dirty="0">
                <a:latin typeface="Calibri" pitchFamily="34" charset="0"/>
              </a:rPr>
              <a:t>A JavaScript is usually embedded inside the HTML with the </a:t>
            </a:r>
            <a:r>
              <a:rPr lang="en-US" dirty="0">
                <a:solidFill>
                  <a:schemeClr val="accent2"/>
                </a:solidFill>
                <a:latin typeface="Calibri" pitchFamily="34" charset="0"/>
              </a:rPr>
              <a:t>&lt;SCRIPT&gt;</a:t>
            </a:r>
            <a:r>
              <a:rPr lang="en-US" dirty="0">
                <a:latin typeface="Calibri" pitchFamily="34" charset="0"/>
              </a:rPr>
              <a:t> … </a:t>
            </a:r>
            <a:r>
              <a:rPr lang="en-US" dirty="0">
                <a:solidFill>
                  <a:schemeClr val="accent2"/>
                </a:solidFill>
                <a:latin typeface="Calibri" pitchFamily="34" charset="0"/>
              </a:rPr>
              <a:t>&lt;/SCRIPT&gt;</a:t>
            </a:r>
            <a:r>
              <a:rPr lang="en-US" dirty="0">
                <a:latin typeface="Calibri" pitchFamily="34" charset="0"/>
              </a:rPr>
              <a:t> tags.</a:t>
            </a:r>
          </a:p>
          <a:p>
            <a:pPr>
              <a:lnSpc>
                <a:spcPct val="90000"/>
              </a:lnSpc>
              <a:spcAft>
                <a:spcPts val="1200"/>
              </a:spcAft>
              <a:defRPr/>
            </a:pPr>
            <a:r>
              <a:rPr lang="en-US" dirty="0">
                <a:solidFill>
                  <a:schemeClr val="accent2"/>
                </a:solidFill>
                <a:latin typeface="Calibri" pitchFamily="34" charset="0"/>
              </a:rPr>
              <a:t>&lt;SCRIPT&gt;</a:t>
            </a:r>
            <a:r>
              <a:rPr lang="en-US" dirty="0">
                <a:latin typeface="Calibri" pitchFamily="34" charset="0"/>
              </a:rPr>
              <a:t> tag has several attributes:</a:t>
            </a:r>
          </a:p>
          <a:p>
            <a:pPr marL="403225" indent="0">
              <a:lnSpc>
                <a:spcPct val="90000"/>
              </a:lnSpc>
              <a:spcAft>
                <a:spcPts val="600"/>
              </a:spcAft>
              <a:buNone/>
              <a:defRPr/>
            </a:pPr>
            <a:r>
              <a:rPr lang="en-US" sz="2800" dirty="0">
                <a:solidFill>
                  <a:schemeClr val="accent2"/>
                </a:solidFill>
                <a:latin typeface="Calibri" pitchFamily="34" charset="0"/>
              </a:rPr>
              <a:t>&lt;SCRIPT  </a:t>
            </a:r>
            <a:r>
              <a:rPr lang="en-US" sz="2800" dirty="0">
                <a:solidFill>
                  <a:srgbClr val="005392"/>
                </a:solidFill>
                <a:latin typeface="Calibri" pitchFamily="34" charset="0"/>
              </a:rPr>
              <a:t>Type</a:t>
            </a:r>
            <a:r>
              <a:rPr lang="en-US" sz="2800" dirty="0">
                <a:solidFill>
                  <a:schemeClr val="accent2"/>
                </a:solidFill>
                <a:latin typeface="Calibri" pitchFamily="34" charset="0"/>
              </a:rPr>
              <a:t>=“text/</a:t>
            </a:r>
            <a:r>
              <a:rPr lang="en-US" sz="2800" dirty="0" err="1">
                <a:solidFill>
                  <a:schemeClr val="accent2"/>
                </a:solidFill>
                <a:latin typeface="Calibri" pitchFamily="34" charset="0"/>
              </a:rPr>
              <a:t>javascript</a:t>
            </a:r>
            <a:r>
              <a:rPr lang="en-US" sz="2800" dirty="0">
                <a:solidFill>
                  <a:schemeClr val="accent2"/>
                </a:solidFill>
                <a:latin typeface="Calibri" pitchFamily="34" charset="0"/>
              </a:rPr>
              <a:t>”  </a:t>
            </a:r>
            <a:r>
              <a:rPr lang="en-US" sz="2800" dirty="0">
                <a:solidFill>
                  <a:srgbClr val="005392"/>
                </a:solidFill>
                <a:latin typeface="Calibri" pitchFamily="34" charset="0"/>
              </a:rPr>
              <a:t>SRC</a:t>
            </a:r>
            <a:r>
              <a:rPr lang="en-US" sz="2800" dirty="0">
                <a:solidFill>
                  <a:schemeClr val="accent2"/>
                </a:solidFill>
                <a:latin typeface="Calibri" pitchFamily="34" charset="0"/>
              </a:rPr>
              <a:t>=“validate.js”&gt;</a:t>
            </a:r>
            <a:br>
              <a:rPr lang="en-US" sz="2800" dirty="0">
                <a:solidFill>
                  <a:schemeClr val="accent2"/>
                </a:solidFill>
                <a:latin typeface="Calibri" pitchFamily="34" charset="0"/>
              </a:rPr>
            </a:br>
            <a:r>
              <a:rPr lang="en-US" sz="2800" dirty="0">
                <a:solidFill>
                  <a:schemeClr val="accent2"/>
                </a:solidFill>
                <a:latin typeface="Calibri" pitchFamily="34" charset="0"/>
              </a:rPr>
              <a:t>  &lt;/SCRIPT&gt;</a:t>
            </a:r>
            <a:endParaRPr lang="en-US" sz="2800" dirty="0">
              <a:latin typeface="Calibri" pitchFamily="34" charset="0"/>
            </a:endParaRPr>
          </a:p>
        </p:txBody>
      </p:sp>
      <p:sp>
        <p:nvSpPr>
          <p:cNvPr id="4" name="Rounded Rectangular Callout 4">
            <a:extLst>
              <a:ext uri="{FF2B5EF4-FFF2-40B4-BE49-F238E27FC236}">
                <a16:creationId xmlns:a16="http://schemas.microsoft.com/office/drawing/2014/main" id="{F31536E3-F1B2-4BA0-BE24-4C6757FD07D0}"/>
              </a:ext>
            </a:extLst>
          </p:cNvPr>
          <p:cNvSpPr/>
          <p:nvPr/>
        </p:nvSpPr>
        <p:spPr bwMode="auto">
          <a:xfrm>
            <a:off x="1473558" y="4572000"/>
            <a:ext cx="2743200" cy="1638300"/>
          </a:xfrm>
          <a:prstGeom prst="wedgeRoundRectCallout">
            <a:avLst>
              <a:gd name="adj1" fmla="val 29964"/>
              <a:gd name="adj2" fmla="val -99184"/>
              <a:gd name="adj3" fmla="val 16667"/>
            </a:avLst>
          </a:prstGeom>
          <a:solidFill>
            <a:schemeClr val="accent2">
              <a:lumMod val="20000"/>
              <a:lumOff val="80000"/>
            </a:schemeClr>
          </a:solidFill>
          <a:ln w="12700" cap="flat" cmpd="sng" algn="ctr">
            <a:noFill/>
            <a:prstDash val="solid"/>
            <a:round/>
            <a:headEnd type="none" w="sm" len="sm"/>
            <a:tailEnd type="none" w="sm" len="sm"/>
          </a:ln>
          <a:effectLst>
            <a:outerShdw blurRad="50800" dist="38100" dir="13500000" algn="b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a:spcAft>
                <a:spcPts val="600"/>
              </a:spcAft>
              <a:defRPr/>
            </a:pPr>
            <a:r>
              <a:rPr lang="en-US" sz="2400" dirty="0">
                <a:solidFill>
                  <a:schemeClr val="bg2">
                    <a:lumMod val="10000"/>
                  </a:schemeClr>
                </a:solidFill>
                <a:latin typeface="Calibri" pitchFamily="34" charset="0"/>
              </a:rPr>
              <a:t>Type:  indicates language of the script (such as JavaScript)</a:t>
            </a:r>
          </a:p>
        </p:txBody>
      </p:sp>
      <p:sp>
        <p:nvSpPr>
          <p:cNvPr id="5" name="Rounded Rectangular Callout 5">
            <a:extLst>
              <a:ext uri="{FF2B5EF4-FFF2-40B4-BE49-F238E27FC236}">
                <a16:creationId xmlns:a16="http://schemas.microsoft.com/office/drawing/2014/main" id="{5E17EC54-C2F5-4440-83D4-9A0B524B5605}"/>
              </a:ext>
            </a:extLst>
          </p:cNvPr>
          <p:cNvSpPr/>
          <p:nvPr/>
        </p:nvSpPr>
        <p:spPr bwMode="auto">
          <a:xfrm>
            <a:off x="4927244" y="4114800"/>
            <a:ext cx="3226155" cy="2095500"/>
          </a:xfrm>
          <a:prstGeom prst="wedgeRoundRectCallout">
            <a:avLst>
              <a:gd name="adj1" fmla="val -13861"/>
              <a:gd name="adj2" fmla="val -68054"/>
              <a:gd name="adj3" fmla="val 16667"/>
            </a:avLst>
          </a:prstGeom>
          <a:solidFill>
            <a:srgbClr val="00A249"/>
          </a:solidFill>
          <a:ln>
            <a:headEnd type="none" w="sm" len="sm"/>
            <a:tailEnd type="none" w="sm" len="sm"/>
          </a:ln>
          <a:effectLst>
            <a:outerShdw blurRad="50800" dist="38100" dir="10800000" algn="r"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114300" lvl="1">
              <a:spcAft>
                <a:spcPts val="1200"/>
              </a:spcAft>
              <a:defRPr/>
            </a:pPr>
            <a:r>
              <a:rPr lang="en-US" sz="2400" dirty="0">
                <a:solidFill>
                  <a:schemeClr val="bg1"/>
                </a:solidFill>
                <a:latin typeface="Calibri" pitchFamily="34" charset="0"/>
              </a:rPr>
              <a:t>SRC:  </a:t>
            </a:r>
            <a:r>
              <a:rPr lang="en-US" sz="2400" dirty="0">
                <a:latin typeface="Calibri" pitchFamily="34" charset="0"/>
              </a:rPr>
              <a:t>Specifies the external file with the script code.  It is in this html file if SRC is not specified.</a:t>
            </a:r>
          </a:p>
        </p:txBody>
      </p:sp>
    </p:spTree>
    <p:extLst>
      <p:ext uri="{BB962C8B-B14F-4D97-AF65-F5344CB8AC3E}">
        <p14:creationId xmlns:p14="http://schemas.microsoft.com/office/powerpoint/2010/main" val="75618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t>HTML:  Basic Contructs </a:t>
            </a:r>
          </a:p>
        </p:txBody>
      </p:sp>
      <p:sp>
        <p:nvSpPr>
          <p:cNvPr id="17411" name="Content Placeholder 2"/>
          <p:cNvSpPr>
            <a:spLocks noGrp="1"/>
          </p:cNvSpPr>
          <p:nvPr>
            <p:ph idx="1"/>
          </p:nvPr>
        </p:nvSpPr>
        <p:spPr>
          <a:xfrm>
            <a:off x="609600" y="1524000"/>
            <a:ext cx="8001000" cy="4800600"/>
          </a:xfrm>
        </p:spPr>
        <p:txBody>
          <a:bodyPr>
            <a:normAutofit lnSpcReduction="10000"/>
          </a:bodyPr>
          <a:lstStyle/>
          <a:p>
            <a:pPr>
              <a:buFont typeface="Wingdings" pitchFamily="2" charset="2"/>
              <a:buNone/>
            </a:pPr>
            <a:r>
              <a:rPr lang="en-US" sz="2400">
                <a:latin typeface="Calibri" pitchFamily="34" charset="0"/>
              </a:rPr>
              <a:t>&lt;html&gt;</a:t>
            </a:r>
          </a:p>
          <a:p>
            <a:pPr>
              <a:buFont typeface="Wingdings" pitchFamily="2" charset="2"/>
              <a:buNone/>
            </a:pPr>
            <a:r>
              <a:rPr lang="en-US" sz="2400">
                <a:latin typeface="Calibri" pitchFamily="34" charset="0"/>
              </a:rPr>
              <a:t>&lt;head&gt;</a:t>
            </a:r>
          </a:p>
          <a:p>
            <a:pPr>
              <a:buFont typeface="Wingdings" pitchFamily="2" charset="2"/>
              <a:buNone/>
            </a:pPr>
            <a:r>
              <a:rPr lang="en-US" sz="2400">
                <a:latin typeface="Calibri" pitchFamily="34" charset="0"/>
              </a:rPr>
              <a:t>…</a:t>
            </a:r>
          </a:p>
          <a:p>
            <a:pPr>
              <a:buFont typeface="Wingdings" pitchFamily="2" charset="2"/>
              <a:buNone/>
            </a:pPr>
            <a:r>
              <a:rPr lang="en-US" sz="2400">
                <a:latin typeface="Calibri" pitchFamily="34" charset="0"/>
              </a:rPr>
              <a:t>&lt;/head&gt;</a:t>
            </a:r>
          </a:p>
          <a:p>
            <a:pPr>
              <a:buFont typeface="Wingdings" pitchFamily="2" charset="2"/>
              <a:buNone/>
            </a:pPr>
            <a:r>
              <a:rPr lang="en-US" sz="2400">
                <a:latin typeface="Calibri" pitchFamily="34" charset="0"/>
              </a:rPr>
              <a:t>&lt;body&gt;</a:t>
            </a:r>
          </a:p>
          <a:p>
            <a:pPr>
              <a:buFont typeface="Wingdings" pitchFamily="2" charset="2"/>
              <a:buNone/>
            </a:pPr>
            <a:r>
              <a:rPr lang="en-US" sz="2400">
                <a:solidFill>
                  <a:srgbClr val="FF0000"/>
                </a:solidFill>
                <a:latin typeface="Calibri" pitchFamily="34" charset="0"/>
              </a:rPr>
              <a:t>&lt;h1&gt;</a:t>
            </a:r>
            <a:r>
              <a:rPr lang="en-US" sz="2400">
                <a:latin typeface="Calibri" pitchFamily="34" charset="0"/>
              </a:rPr>
              <a:t>Section 1</a:t>
            </a:r>
            <a:r>
              <a:rPr lang="en-US" sz="2400">
                <a:solidFill>
                  <a:srgbClr val="FF0000"/>
                </a:solidFill>
                <a:latin typeface="Calibri" pitchFamily="34" charset="0"/>
              </a:rPr>
              <a:t>&lt;/h1&gt;</a:t>
            </a:r>
          </a:p>
          <a:p>
            <a:pPr>
              <a:buFont typeface="Wingdings" pitchFamily="2" charset="2"/>
              <a:buNone/>
            </a:pPr>
            <a:endParaRPr lang="en-US" sz="2400">
              <a:latin typeface="Calibri" pitchFamily="34" charset="0"/>
            </a:endParaRPr>
          </a:p>
          <a:p>
            <a:pPr>
              <a:buFont typeface="Wingdings" pitchFamily="2" charset="2"/>
              <a:buNone/>
            </a:pPr>
            <a:endParaRPr lang="en-US" sz="2400">
              <a:latin typeface="Calibri" pitchFamily="34" charset="0"/>
            </a:endParaRPr>
          </a:p>
          <a:p>
            <a:pPr>
              <a:buFont typeface="Wingdings" pitchFamily="2" charset="2"/>
              <a:buNone/>
            </a:pPr>
            <a:endParaRPr lang="en-US" sz="2400">
              <a:latin typeface="Calibri" pitchFamily="34" charset="0"/>
            </a:endParaRPr>
          </a:p>
          <a:p>
            <a:pPr>
              <a:buFont typeface="Wingdings" pitchFamily="2" charset="2"/>
              <a:buNone/>
            </a:pPr>
            <a:r>
              <a:rPr lang="en-US" sz="2400">
                <a:latin typeface="Calibri" pitchFamily="34" charset="0"/>
              </a:rPr>
              <a:t>&lt;/body&gt;</a:t>
            </a:r>
          </a:p>
          <a:p>
            <a:pPr>
              <a:buFont typeface="Wingdings" pitchFamily="2" charset="2"/>
              <a:buNone/>
            </a:pPr>
            <a:r>
              <a:rPr lang="en-US" sz="2400">
                <a:latin typeface="Calibri" pitchFamily="34" charset="0"/>
              </a:rPr>
              <a:t>&lt;/html&gt;</a:t>
            </a:r>
          </a:p>
        </p:txBody>
      </p:sp>
      <p:sp>
        <p:nvSpPr>
          <p:cNvPr id="5" name="Rounded Rectangular Callout 4"/>
          <p:cNvSpPr/>
          <p:nvPr/>
        </p:nvSpPr>
        <p:spPr bwMode="auto">
          <a:xfrm>
            <a:off x="4419600" y="2895600"/>
            <a:ext cx="2895600" cy="1219200"/>
          </a:xfrm>
          <a:prstGeom prst="wedgeRoundRectCallout">
            <a:avLst>
              <a:gd name="adj1" fmla="val -91969"/>
              <a:gd name="adj2" fmla="val 19865"/>
              <a:gd name="adj3" fmla="val 16667"/>
            </a:avLst>
          </a:prstGeom>
          <a:solidFill>
            <a:srgbClr val="0070C0"/>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l" defTabSz="914400" rtl="0" eaLnBrk="1" fontAlgn="auto" latinLnBrk="0" hangingPunct="1">
              <a:lnSpc>
                <a:spcPts val="25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itchFamily="34" charset="0"/>
                <a:ea typeface="+mn-ea"/>
                <a:cs typeface="+mn-cs"/>
              </a:rPr>
              <a:t>There are six levels of section headers: h1 through h6</a:t>
            </a:r>
          </a:p>
        </p:txBody>
      </p:sp>
    </p:spTree>
    <p:extLst>
      <p:ext uri="{BB962C8B-B14F-4D97-AF65-F5344CB8AC3E}">
        <p14:creationId xmlns:p14="http://schemas.microsoft.com/office/powerpoint/2010/main" val="12605558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noChangeArrowheads="1"/>
          </p:cNvSpPr>
          <p:nvPr>
            <p:ph type="title"/>
          </p:nvPr>
        </p:nvSpPr>
        <p:spPr>
          <a:xfrm>
            <a:off x="609600" y="228600"/>
            <a:ext cx="8001000" cy="800100"/>
          </a:xfrm>
        </p:spPr>
        <p:txBody>
          <a:bodyPr/>
          <a:lstStyle/>
          <a:p>
            <a:r>
              <a:rPr lang="en-US"/>
              <a:t>JavaScript without SRC Attribute</a:t>
            </a:r>
          </a:p>
        </p:txBody>
      </p:sp>
      <p:sp>
        <p:nvSpPr>
          <p:cNvPr id="76804" name="Rectangle 3"/>
          <p:cNvSpPr>
            <a:spLocks noGrp="1" noChangeArrowheads="1"/>
          </p:cNvSpPr>
          <p:nvPr>
            <p:ph type="body" idx="1"/>
          </p:nvPr>
        </p:nvSpPr>
        <p:spPr>
          <a:xfrm>
            <a:off x="990600" y="1506309"/>
            <a:ext cx="7772400" cy="1699498"/>
          </a:xfrm>
        </p:spPr>
        <p:txBody>
          <a:bodyPr>
            <a:normAutofit/>
          </a:bodyPr>
          <a:lstStyle/>
          <a:p>
            <a:pPr marL="0" indent="0">
              <a:spcAft>
                <a:spcPts val="400"/>
              </a:spcAft>
              <a:buNone/>
            </a:pPr>
            <a:r>
              <a:rPr lang="en-US" sz="2400" b="1" dirty="0">
                <a:solidFill>
                  <a:srgbClr val="000000"/>
                </a:solidFill>
                <a:latin typeface="Calibri" pitchFamily="34" charset="0"/>
              </a:rPr>
              <a:t>Example</a:t>
            </a:r>
            <a:r>
              <a:rPr lang="en-US" sz="2400" dirty="0">
                <a:solidFill>
                  <a:srgbClr val="000000"/>
                </a:solidFill>
                <a:latin typeface="Calibri" pitchFamily="34" charset="0"/>
              </a:rPr>
              <a:t>:  Create a pop-up box with a message</a:t>
            </a:r>
            <a:br>
              <a:rPr lang="en-US" sz="2400" dirty="0">
                <a:latin typeface="Calibri" pitchFamily="34" charset="0"/>
              </a:rPr>
            </a:br>
            <a:r>
              <a:rPr lang="en-US" sz="2400" dirty="0">
                <a:latin typeface="Calibri" pitchFamily="34" charset="0"/>
              </a:rPr>
              <a:t>		  </a:t>
            </a:r>
            <a:r>
              <a:rPr lang="en-US" sz="2400" dirty="0">
                <a:solidFill>
                  <a:srgbClr val="7030A0"/>
                </a:solidFill>
                <a:latin typeface="Calibri" pitchFamily="34" charset="0"/>
              </a:rPr>
              <a:t>&lt;SCRIPT Type=“text/</a:t>
            </a:r>
            <a:r>
              <a:rPr lang="en-US" sz="2400" dirty="0" err="1">
                <a:solidFill>
                  <a:srgbClr val="7030A0"/>
                </a:solidFill>
                <a:latin typeface="Calibri" pitchFamily="34" charset="0"/>
              </a:rPr>
              <a:t>javascript</a:t>
            </a:r>
            <a:r>
              <a:rPr lang="en-US" sz="2400" dirty="0">
                <a:solidFill>
                  <a:srgbClr val="7030A0"/>
                </a:solidFill>
                <a:latin typeface="Calibri" pitchFamily="34" charset="0"/>
              </a:rPr>
              <a:t>” &gt;</a:t>
            </a:r>
            <a:br>
              <a:rPr lang="en-US" sz="2400" dirty="0">
                <a:solidFill>
                  <a:schemeClr val="accent2"/>
                </a:solidFill>
                <a:latin typeface="Calibri" pitchFamily="34" charset="0"/>
              </a:rPr>
            </a:br>
            <a:r>
              <a:rPr lang="en-US" sz="2400" dirty="0">
                <a:solidFill>
                  <a:schemeClr val="accent2"/>
                </a:solidFill>
                <a:latin typeface="Calibri" pitchFamily="34" charset="0"/>
              </a:rPr>
              <a:t>		            </a:t>
            </a:r>
            <a:r>
              <a:rPr lang="en-US" sz="2400" dirty="0">
                <a:solidFill>
                  <a:srgbClr val="7030A0"/>
                </a:solidFill>
                <a:latin typeface="Calibri" pitchFamily="34" charset="0"/>
              </a:rPr>
              <a:t>alert(“This is a pop-up alert example”)</a:t>
            </a:r>
            <a:br>
              <a:rPr lang="en-US" sz="2400" dirty="0">
                <a:solidFill>
                  <a:schemeClr val="accent2"/>
                </a:solidFill>
                <a:latin typeface="Calibri" pitchFamily="34" charset="0"/>
              </a:rPr>
            </a:br>
            <a:r>
              <a:rPr lang="en-US" sz="2400" dirty="0">
                <a:solidFill>
                  <a:schemeClr val="accent2"/>
                </a:solidFill>
                <a:latin typeface="Calibri" pitchFamily="34" charset="0"/>
              </a:rPr>
              <a:t>		   </a:t>
            </a:r>
            <a:r>
              <a:rPr lang="en-US" sz="2400" dirty="0">
                <a:solidFill>
                  <a:srgbClr val="7030A0"/>
                </a:solidFill>
                <a:latin typeface="Calibri" pitchFamily="34" charset="0"/>
              </a:rPr>
              <a:t>&lt;/SCRIPT&gt;</a:t>
            </a:r>
          </a:p>
          <a:p>
            <a:pPr lvl="1">
              <a:buFont typeface="Wingdings" pitchFamily="2" charset="2"/>
              <a:buNone/>
            </a:pPr>
            <a:endParaRPr lang="en-US" sz="2000" dirty="0"/>
          </a:p>
        </p:txBody>
      </p:sp>
      <p:pic>
        <p:nvPicPr>
          <p:cNvPr id="78853" name="Picture 4" descr="C:\Users\Kien\Downloads\Documents\Teaching\COP4710\Slides\Kien's Slides\Aler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5656" y="4117433"/>
            <a:ext cx="3906053" cy="13962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85DA086-E905-4C63-A994-7A3F0F5B419C}"/>
              </a:ext>
            </a:extLst>
          </p:cNvPr>
          <p:cNvSpPr/>
          <p:nvPr/>
        </p:nvSpPr>
        <p:spPr>
          <a:xfrm>
            <a:off x="609600" y="3429556"/>
            <a:ext cx="2438400" cy="2743200"/>
          </a:xfrm>
          <a:prstGeom prst="rect">
            <a:avLst/>
          </a:prstGeom>
          <a:solidFill>
            <a:schemeClr val="bg1"/>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7F2EEA6-FED1-48E6-80A6-B5D00C1C9B06}"/>
              </a:ext>
            </a:extLst>
          </p:cNvPr>
          <p:cNvSpPr txBox="1"/>
          <p:nvPr/>
        </p:nvSpPr>
        <p:spPr>
          <a:xfrm>
            <a:off x="609600" y="3429556"/>
            <a:ext cx="966931" cy="369332"/>
          </a:xfrm>
          <a:prstGeom prst="rect">
            <a:avLst/>
          </a:prstGeom>
          <a:noFill/>
        </p:spPr>
        <p:txBody>
          <a:bodyPr wrap="none" rtlCol="0">
            <a:spAutoFit/>
          </a:bodyPr>
          <a:lstStyle/>
          <a:p>
            <a:r>
              <a:rPr lang="en-US" dirty="0"/>
              <a:t>&lt;HTML&gt;</a:t>
            </a:r>
          </a:p>
        </p:txBody>
      </p:sp>
      <p:sp>
        <p:nvSpPr>
          <p:cNvPr id="7" name="TextBox 6">
            <a:extLst>
              <a:ext uri="{FF2B5EF4-FFF2-40B4-BE49-F238E27FC236}">
                <a16:creationId xmlns:a16="http://schemas.microsoft.com/office/drawing/2014/main" id="{ED6E94DF-2F48-44FB-87CB-8C76B3FBAAB6}"/>
              </a:ext>
            </a:extLst>
          </p:cNvPr>
          <p:cNvSpPr txBox="1"/>
          <p:nvPr/>
        </p:nvSpPr>
        <p:spPr>
          <a:xfrm>
            <a:off x="609600" y="5791756"/>
            <a:ext cx="1056700" cy="369332"/>
          </a:xfrm>
          <a:prstGeom prst="rect">
            <a:avLst/>
          </a:prstGeom>
          <a:noFill/>
        </p:spPr>
        <p:txBody>
          <a:bodyPr wrap="none" rtlCol="0">
            <a:spAutoFit/>
          </a:bodyPr>
          <a:lstStyle/>
          <a:p>
            <a:r>
              <a:rPr lang="en-US" dirty="0"/>
              <a:t>&lt;/HTML&gt;</a:t>
            </a:r>
          </a:p>
        </p:txBody>
      </p:sp>
      <p:grpSp>
        <p:nvGrpSpPr>
          <p:cNvPr id="8" name="Group 7">
            <a:extLst>
              <a:ext uri="{FF2B5EF4-FFF2-40B4-BE49-F238E27FC236}">
                <a16:creationId xmlns:a16="http://schemas.microsoft.com/office/drawing/2014/main" id="{5CBEE62E-0855-4B7F-9660-888341D3E0BC}"/>
              </a:ext>
            </a:extLst>
          </p:cNvPr>
          <p:cNvGrpSpPr/>
          <p:nvPr/>
        </p:nvGrpSpPr>
        <p:grpSpPr>
          <a:xfrm>
            <a:off x="914400" y="3734356"/>
            <a:ext cx="1828800" cy="1175266"/>
            <a:chOff x="4648200" y="4202668"/>
            <a:chExt cx="1828800" cy="1359932"/>
          </a:xfrm>
        </p:grpSpPr>
        <p:sp>
          <p:nvSpPr>
            <p:cNvPr id="9" name="Rectangle 8">
              <a:extLst>
                <a:ext uri="{FF2B5EF4-FFF2-40B4-BE49-F238E27FC236}">
                  <a16:creationId xmlns:a16="http://schemas.microsoft.com/office/drawing/2014/main" id="{9D01F6A6-6513-480B-B869-433A606D1913}"/>
                </a:ext>
              </a:extLst>
            </p:cNvPr>
            <p:cNvSpPr/>
            <p:nvPr/>
          </p:nvSpPr>
          <p:spPr>
            <a:xfrm>
              <a:off x="4670612" y="4215190"/>
              <a:ext cx="1806388" cy="1347409"/>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FA6822A-06F2-4617-83A0-57AF97B3FBF1}"/>
                </a:ext>
              </a:extLst>
            </p:cNvPr>
            <p:cNvSpPr txBox="1"/>
            <p:nvPr/>
          </p:nvSpPr>
          <p:spPr>
            <a:xfrm>
              <a:off x="4648200" y="4202668"/>
              <a:ext cx="1057277" cy="369332"/>
            </a:xfrm>
            <a:prstGeom prst="rect">
              <a:avLst/>
            </a:prstGeom>
            <a:noFill/>
          </p:spPr>
          <p:txBody>
            <a:bodyPr wrap="none" rtlCol="0">
              <a:spAutoFit/>
            </a:bodyPr>
            <a:lstStyle/>
            <a:p>
              <a:r>
                <a:rPr lang="en-US" dirty="0">
                  <a:solidFill>
                    <a:schemeClr val="bg1"/>
                  </a:solidFill>
                </a:rPr>
                <a:t>&lt;SCRIPT&gt;</a:t>
              </a:r>
            </a:p>
          </p:txBody>
        </p:sp>
        <p:sp>
          <p:nvSpPr>
            <p:cNvPr id="11" name="TextBox 10">
              <a:extLst>
                <a:ext uri="{FF2B5EF4-FFF2-40B4-BE49-F238E27FC236}">
                  <a16:creationId xmlns:a16="http://schemas.microsoft.com/office/drawing/2014/main" id="{857A094B-0022-4596-A9DF-1AFBB601EA57}"/>
                </a:ext>
              </a:extLst>
            </p:cNvPr>
            <p:cNvSpPr txBox="1"/>
            <p:nvPr/>
          </p:nvSpPr>
          <p:spPr>
            <a:xfrm>
              <a:off x="4648200" y="5193268"/>
              <a:ext cx="1147045" cy="369332"/>
            </a:xfrm>
            <a:prstGeom prst="rect">
              <a:avLst/>
            </a:prstGeom>
            <a:noFill/>
          </p:spPr>
          <p:txBody>
            <a:bodyPr wrap="none" rtlCol="0">
              <a:spAutoFit/>
            </a:bodyPr>
            <a:lstStyle/>
            <a:p>
              <a:r>
                <a:rPr lang="en-US" dirty="0">
                  <a:solidFill>
                    <a:schemeClr val="bg1"/>
                  </a:solidFill>
                </a:rPr>
                <a:t>&lt;/SCRIPT&gt;</a:t>
              </a:r>
            </a:p>
          </p:txBody>
        </p:sp>
      </p:grpSp>
      <p:pic>
        <p:nvPicPr>
          <p:cNvPr id="12" name="Picture 11">
            <a:extLst>
              <a:ext uri="{FF2B5EF4-FFF2-40B4-BE49-F238E27FC236}">
                <a16:creationId xmlns:a16="http://schemas.microsoft.com/office/drawing/2014/main" id="{9FDFC1F8-7D2A-4C86-80FC-3FF513102439}"/>
              </a:ext>
            </a:extLst>
          </p:cNvPr>
          <p:cNvPicPr>
            <a:picLocks noChangeAspect="1"/>
          </p:cNvPicPr>
          <p:nvPr/>
        </p:nvPicPr>
        <p:blipFill>
          <a:blip r:embed="rId4"/>
          <a:stretch>
            <a:fillRect/>
          </a:stretch>
        </p:blipFill>
        <p:spPr>
          <a:xfrm>
            <a:off x="925606" y="4988307"/>
            <a:ext cx="1828800" cy="831168"/>
          </a:xfrm>
          <a:prstGeom prst="rect">
            <a:avLst/>
          </a:prstGeom>
          <a:solidFill>
            <a:schemeClr val="accent5">
              <a:lumMod val="40000"/>
              <a:lumOff val="60000"/>
            </a:schemeClr>
          </a:solidFill>
        </p:spPr>
      </p:pic>
      <p:sp>
        <p:nvSpPr>
          <p:cNvPr id="2" name="TextBox 1">
            <a:extLst>
              <a:ext uri="{FF2B5EF4-FFF2-40B4-BE49-F238E27FC236}">
                <a16:creationId xmlns:a16="http://schemas.microsoft.com/office/drawing/2014/main" id="{6209394C-7C41-4642-BA9F-9B2181F1DC1C}"/>
              </a:ext>
            </a:extLst>
          </p:cNvPr>
          <p:cNvSpPr txBox="1"/>
          <p:nvPr/>
        </p:nvSpPr>
        <p:spPr>
          <a:xfrm>
            <a:off x="3780141" y="3684204"/>
            <a:ext cx="917752" cy="369332"/>
          </a:xfrm>
          <a:prstGeom prst="rect">
            <a:avLst/>
          </a:prstGeom>
          <a:noFill/>
        </p:spPr>
        <p:txBody>
          <a:bodyPr wrap="none" rtlCol="0">
            <a:spAutoFit/>
          </a:bodyPr>
          <a:lstStyle/>
          <a:p>
            <a:r>
              <a:rPr lang="en-US" dirty="0"/>
              <a:t>Display:</a:t>
            </a:r>
          </a:p>
        </p:txBody>
      </p:sp>
      <p:sp>
        <p:nvSpPr>
          <p:cNvPr id="13" name="TextBox 12">
            <a:extLst>
              <a:ext uri="{FF2B5EF4-FFF2-40B4-BE49-F238E27FC236}">
                <a16:creationId xmlns:a16="http://schemas.microsoft.com/office/drawing/2014/main" id="{6672D16C-035E-DFD5-CEB0-363BE2A935F8}"/>
              </a:ext>
            </a:extLst>
          </p:cNvPr>
          <p:cNvSpPr txBox="1"/>
          <p:nvPr/>
        </p:nvSpPr>
        <p:spPr>
          <a:xfrm>
            <a:off x="6990999" y="1905000"/>
            <a:ext cx="2209800" cy="400110"/>
          </a:xfrm>
          <a:prstGeom prst="rect">
            <a:avLst/>
          </a:prstGeom>
          <a:solidFill>
            <a:schemeClr val="bg1"/>
          </a:solidFill>
        </p:spPr>
        <p:txBody>
          <a:bodyPr wrap="square">
            <a:spAutoFit/>
          </a:bodyPr>
          <a:lstStyle/>
          <a:p>
            <a:r>
              <a:rPr lang="en-US" sz="2000" dirty="0">
                <a:solidFill>
                  <a:srgbClr val="005392"/>
                </a:solidFill>
                <a:latin typeface="Calibri" pitchFamily="34" charset="0"/>
              </a:rPr>
              <a:t>SRC</a:t>
            </a:r>
            <a:r>
              <a:rPr lang="en-US" sz="2000" dirty="0">
                <a:solidFill>
                  <a:schemeClr val="accent2"/>
                </a:solidFill>
                <a:latin typeface="Calibri" pitchFamily="34" charset="0"/>
              </a:rPr>
              <a:t>=“validate.js”&gt;</a:t>
            </a:r>
            <a:endParaRPr lang="en-US" sz="2000" dirty="0"/>
          </a:p>
        </p:txBody>
      </p:sp>
      <p:sp>
        <p:nvSpPr>
          <p:cNvPr id="3" name="Oval Callout 10">
            <a:extLst>
              <a:ext uri="{FF2B5EF4-FFF2-40B4-BE49-F238E27FC236}">
                <a16:creationId xmlns:a16="http://schemas.microsoft.com/office/drawing/2014/main" id="{5602ED0F-D033-15EA-01DE-7C3F6CEE9236}"/>
              </a:ext>
            </a:extLst>
          </p:cNvPr>
          <p:cNvSpPr/>
          <p:nvPr/>
        </p:nvSpPr>
        <p:spPr>
          <a:xfrm>
            <a:off x="7010400" y="1097513"/>
            <a:ext cx="1795670" cy="670575"/>
          </a:xfrm>
          <a:prstGeom prst="wedgeEllipseCallout">
            <a:avLst>
              <a:gd name="adj1" fmla="val -22485"/>
              <a:gd name="adj2" fmla="val 7921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900"/>
              </a:lnSpc>
            </a:pPr>
            <a:r>
              <a:rPr lang="en-US" dirty="0"/>
              <a:t>SRC field is not included</a:t>
            </a:r>
          </a:p>
        </p:txBody>
      </p:sp>
    </p:spTree>
    <p:extLst>
      <p:ext uri="{BB962C8B-B14F-4D97-AF65-F5344CB8AC3E}">
        <p14:creationId xmlns:p14="http://schemas.microsoft.com/office/powerpoint/2010/main" val="221223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305118"/>
            <a:ext cx="8229600" cy="1143000"/>
          </a:xfrm>
        </p:spPr>
        <p:txBody>
          <a:bodyPr/>
          <a:lstStyle/>
          <a:p>
            <a:r>
              <a:rPr lang="en-US" dirty="0"/>
              <a:t>Two Different Commenting Styles</a:t>
            </a:r>
          </a:p>
        </p:txBody>
      </p:sp>
      <p:sp>
        <p:nvSpPr>
          <p:cNvPr id="72707" name="Rectangle 3"/>
          <p:cNvSpPr>
            <a:spLocks noGrp="1" noChangeArrowheads="1"/>
          </p:cNvSpPr>
          <p:nvPr>
            <p:ph type="body" idx="1"/>
          </p:nvPr>
        </p:nvSpPr>
        <p:spPr>
          <a:xfrm>
            <a:off x="838200" y="1752600"/>
            <a:ext cx="7772400" cy="4830762"/>
          </a:xfrm>
        </p:spPr>
        <p:txBody>
          <a:bodyPr>
            <a:normAutofit fontScale="92500" lnSpcReduction="10000"/>
          </a:bodyPr>
          <a:lstStyle/>
          <a:p>
            <a:pPr>
              <a:spcAft>
                <a:spcPts val="1200"/>
              </a:spcAft>
              <a:defRPr/>
            </a:pPr>
            <a:r>
              <a:rPr lang="en-US" dirty="0">
                <a:latin typeface="Calibri" pitchFamily="34" charset="0"/>
              </a:rPr>
              <a:t>“</a:t>
            </a:r>
            <a:r>
              <a:rPr lang="en-US" b="1" dirty="0">
                <a:solidFill>
                  <a:srgbClr val="0070C0"/>
                </a:solidFill>
                <a:latin typeface="Calibri" pitchFamily="34" charset="0"/>
              </a:rPr>
              <a:t>//…</a:t>
            </a:r>
            <a:r>
              <a:rPr lang="en-US" dirty="0">
                <a:latin typeface="Calibri" pitchFamily="34" charset="0"/>
              </a:rPr>
              <a:t>”  is used for single-line comments</a:t>
            </a:r>
          </a:p>
          <a:p>
            <a:pPr marL="746125" indent="0">
              <a:spcAft>
                <a:spcPts val="2400"/>
              </a:spcAft>
              <a:buNone/>
              <a:defRPr/>
            </a:pPr>
            <a:r>
              <a:rPr lang="en-US" dirty="0">
                <a:solidFill>
                  <a:srgbClr val="0070C0"/>
                </a:solidFill>
                <a:latin typeface="Calibri" pitchFamily="34" charset="0"/>
              </a:rPr>
              <a:t>//</a:t>
            </a:r>
            <a:r>
              <a:rPr lang="en-US" dirty="0">
                <a:latin typeface="Calibri" pitchFamily="34" charset="0"/>
              </a:rPr>
              <a:t>  </a:t>
            </a:r>
            <a:r>
              <a:rPr lang="en-US" dirty="0">
                <a:solidFill>
                  <a:schemeClr val="tx1">
                    <a:lumMod val="50000"/>
                    <a:lumOff val="50000"/>
                  </a:schemeClr>
                </a:solidFill>
                <a:latin typeface="Calibri" pitchFamily="34" charset="0"/>
              </a:rPr>
              <a:t>&lt;code to be commented out&gt;</a:t>
            </a:r>
          </a:p>
          <a:p>
            <a:pPr>
              <a:spcAft>
                <a:spcPts val="1200"/>
              </a:spcAft>
              <a:defRPr/>
            </a:pPr>
            <a:r>
              <a:rPr lang="en-US" dirty="0">
                <a:latin typeface="Calibri" pitchFamily="34" charset="0"/>
              </a:rPr>
              <a:t>“</a:t>
            </a:r>
            <a:r>
              <a:rPr lang="en-US" b="1" dirty="0">
                <a:solidFill>
                  <a:srgbClr val="0070C0"/>
                </a:solidFill>
                <a:latin typeface="Calibri" pitchFamily="34" charset="0"/>
              </a:rPr>
              <a:t>/* …   */ </a:t>
            </a:r>
            <a:r>
              <a:rPr lang="en-US" dirty="0">
                <a:latin typeface="Calibri" pitchFamily="34" charset="0"/>
              </a:rPr>
              <a:t>”  is used for multi-line comments</a:t>
            </a:r>
          </a:p>
          <a:p>
            <a:pPr marL="746125" indent="0">
              <a:buNone/>
              <a:defRPr/>
            </a:pPr>
            <a:r>
              <a:rPr lang="en-US" dirty="0">
                <a:solidFill>
                  <a:srgbClr val="0070C0"/>
                </a:solidFill>
                <a:latin typeface="Calibri" pitchFamily="34" charset="0"/>
              </a:rPr>
              <a:t>/*</a:t>
            </a:r>
          </a:p>
          <a:p>
            <a:pPr marL="746125" indent="0">
              <a:buNone/>
              <a:defRPr/>
            </a:pPr>
            <a:r>
              <a:rPr lang="en-US" dirty="0">
                <a:solidFill>
                  <a:schemeClr val="tx1">
                    <a:lumMod val="50000"/>
                    <a:lumOff val="50000"/>
                  </a:schemeClr>
                </a:solidFill>
                <a:latin typeface="Calibri" pitchFamily="34" charset="0"/>
              </a:rPr>
              <a:t>&lt;code to be commented out&gt;</a:t>
            </a:r>
          </a:p>
          <a:p>
            <a:pPr marL="746125" indent="0">
              <a:buNone/>
              <a:defRPr/>
            </a:pPr>
            <a:r>
              <a:rPr lang="en-US" dirty="0">
                <a:solidFill>
                  <a:schemeClr val="tx1">
                    <a:lumMod val="50000"/>
                    <a:lumOff val="50000"/>
                  </a:schemeClr>
                </a:solidFill>
                <a:latin typeface="Calibri" pitchFamily="34" charset="0"/>
              </a:rPr>
              <a:t>&lt;other code to be commented out&gt;</a:t>
            </a:r>
          </a:p>
          <a:p>
            <a:pPr marL="746125" indent="0">
              <a:buNone/>
              <a:defRPr/>
            </a:pPr>
            <a:r>
              <a:rPr lang="en-US" dirty="0">
                <a:solidFill>
                  <a:schemeClr val="tx1">
                    <a:lumMod val="50000"/>
                    <a:lumOff val="50000"/>
                  </a:schemeClr>
                </a:solidFill>
                <a:latin typeface="Calibri" pitchFamily="34" charset="0"/>
              </a:rPr>
              <a:t>&lt;some more code to be commented out&gt;</a:t>
            </a:r>
          </a:p>
          <a:p>
            <a:pPr marL="746125" indent="0">
              <a:buNone/>
              <a:defRPr/>
            </a:pPr>
            <a:r>
              <a:rPr lang="en-US" dirty="0">
                <a:solidFill>
                  <a:srgbClr val="0070C0"/>
                </a:solidFill>
                <a:latin typeface="Calibri" pitchFamily="34" charset="0"/>
              </a:rPr>
              <a:t>*/</a:t>
            </a:r>
          </a:p>
          <a:p>
            <a:pPr lvl="1">
              <a:buFont typeface="Wingdings" pitchFamily="2" charset="2"/>
              <a:buNone/>
              <a:defRPr/>
            </a:pPr>
            <a:endParaRPr lang="en-US" sz="2000" dirty="0"/>
          </a:p>
        </p:txBody>
      </p:sp>
    </p:spTree>
    <p:extLst>
      <p:ext uri="{BB962C8B-B14F-4D97-AF65-F5344CB8AC3E}">
        <p14:creationId xmlns:p14="http://schemas.microsoft.com/office/powerpoint/2010/main" val="13096683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09600" y="228600"/>
            <a:ext cx="8001000" cy="800100"/>
          </a:xfrm>
        </p:spPr>
        <p:txBody>
          <a:bodyPr/>
          <a:lstStyle/>
          <a:p>
            <a:r>
              <a:rPr lang="en-US"/>
              <a:t>JavaScript </a:t>
            </a:r>
          </a:p>
        </p:txBody>
      </p:sp>
      <p:sp>
        <p:nvSpPr>
          <p:cNvPr id="73731" name="Rectangle 3"/>
          <p:cNvSpPr>
            <a:spLocks noGrp="1" noChangeArrowheads="1"/>
          </p:cNvSpPr>
          <p:nvPr>
            <p:ph type="body" idx="1"/>
          </p:nvPr>
        </p:nvSpPr>
        <p:spPr>
          <a:xfrm>
            <a:off x="381000" y="990600"/>
            <a:ext cx="8305800" cy="5410200"/>
          </a:xfrm>
        </p:spPr>
        <p:txBody>
          <a:bodyPr>
            <a:normAutofit fontScale="92500" lnSpcReduction="10000"/>
          </a:bodyPr>
          <a:lstStyle/>
          <a:p>
            <a:pPr lvl="1">
              <a:spcAft>
                <a:spcPts val="0"/>
              </a:spcAft>
              <a:defRPr/>
            </a:pPr>
            <a:r>
              <a:rPr lang="en-US" b="1" dirty="0">
                <a:solidFill>
                  <a:srgbClr val="005392"/>
                </a:solidFill>
                <a:latin typeface="Calibri" pitchFamily="34" charset="0"/>
              </a:rPr>
              <a:t>Variables</a:t>
            </a:r>
            <a:r>
              <a:rPr lang="en-US" dirty="0">
                <a:latin typeface="Calibri" pitchFamily="34" charset="0"/>
              </a:rPr>
              <a:t>:  </a:t>
            </a:r>
          </a:p>
          <a:p>
            <a:pPr lvl="2">
              <a:spcAft>
                <a:spcPts val="0"/>
              </a:spcAft>
              <a:defRPr/>
            </a:pPr>
            <a:r>
              <a:rPr lang="en-US" sz="2200" dirty="0">
                <a:latin typeface="Calibri" pitchFamily="34" charset="0"/>
              </a:rPr>
              <a:t>numbers, Boolean values, strings, …</a:t>
            </a:r>
          </a:p>
          <a:p>
            <a:pPr lvl="2">
              <a:lnSpc>
                <a:spcPts val="2700"/>
              </a:lnSpc>
              <a:spcAft>
                <a:spcPts val="300"/>
              </a:spcAft>
              <a:defRPr/>
            </a:pPr>
            <a:r>
              <a:rPr lang="en-US" sz="2200" dirty="0">
                <a:solidFill>
                  <a:schemeClr val="accent1">
                    <a:lumMod val="50000"/>
                  </a:schemeClr>
                </a:solidFill>
                <a:latin typeface="Calibri" pitchFamily="34" charset="0"/>
              </a:rPr>
              <a:t>Variables </a:t>
            </a:r>
            <a:r>
              <a:rPr lang="en-US" sz="2200" b="1" dirty="0">
                <a:solidFill>
                  <a:schemeClr val="accent1">
                    <a:lumMod val="50000"/>
                  </a:schemeClr>
                </a:solidFill>
                <a:latin typeface="Calibri" pitchFamily="34" charset="0"/>
              </a:rPr>
              <a:t>do not have a fixed type</a:t>
            </a:r>
            <a:r>
              <a:rPr lang="en-US" sz="2200" dirty="0">
                <a:latin typeface="Calibri" pitchFamily="34" charset="0"/>
              </a:rPr>
              <a:t>, but implicitly have the type of the data to which they have been assigned</a:t>
            </a:r>
          </a:p>
          <a:p>
            <a:pPr lvl="1">
              <a:spcAft>
                <a:spcPts val="300"/>
              </a:spcAft>
              <a:defRPr/>
            </a:pPr>
            <a:r>
              <a:rPr lang="en-US" b="1" dirty="0">
                <a:solidFill>
                  <a:srgbClr val="005392"/>
                </a:solidFill>
                <a:latin typeface="Calibri" pitchFamily="34" charset="0"/>
              </a:rPr>
              <a:t>Assignments</a:t>
            </a:r>
            <a:r>
              <a:rPr lang="en-US" dirty="0">
                <a:latin typeface="Calibri" pitchFamily="34" charset="0"/>
              </a:rPr>
              <a:t>:  </a:t>
            </a:r>
            <a:r>
              <a:rPr lang="en-US" dirty="0">
                <a:solidFill>
                  <a:srgbClr val="FF0000"/>
                </a:solidFill>
                <a:latin typeface="Calibri" pitchFamily="34" charset="0"/>
              </a:rPr>
              <a:t>=</a:t>
            </a:r>
            <a:r>
              <a:rPr lang="en-US" dirty="0">
                <a:latin typeface="Calibri" pitchFamily="34" charset="0"/>
              </a:rPr>
              <a:t>, </a:t>
            </a:r>
            <a:r>
              <a:rPr lang="en-US" dirty="0">
                <a:solidFill>
                  <a:srgbClr val="FF0000"/>
                </a:solidFill>
                <a:latin typeface="Calibri" pitchFamily="34" charset="0"/>
              </a:rPr>
              <a:t>+=</a:t>
            </a:r>
            <a:r>
              <a:rPr lang="en-US" dirty="0">
                <a:latin typeface="Calibri" pitchFamily="34" charset="0"/>
              </a:rPr>
              <a:t>, …</a:t>
            </a:r>
          </a:p>
          <a:p>
            <a:pPr lvl="1">
              <a:spcAft>
                <a:spcPts val="300"/>
              </a:spcAft>
              <a:defRPr/>
            </a:pPr>
            <a:r>
              <a:rPr lang="en-US" b="1" dirty="0">
                <a:solidFill>
                  <a:srgbClr val="005392"/>
                </a:solidFill>
                <a:latin typeface="Calibri" pitchFamily="34" charset="0"/>
              </a:rPr>
              <a:t>Comparison operators</a:t>
            </a:r>
            <a:r>
              <a:rPr lang="en-US" dirty="0">
                <a:latin typeface="Calibri" pitchFamily="34" charset="0"/>
              </a:rPr>
              <a:t>:  </a:t>
            </a:r>
            <a:r>
              <a:rPr lang="en-US" dirty="0">
                <a:solidFill>
                  <a:srgbClr val="FF0000"/>
                </a:solidFill>
                <a:latin typeface="Calibri" pitchFamily="34" charset="0"/>
              </a:rPr>
              <a:t>&lt;</a:t>
            </a:r>
            <a:r>
              <a:rPr lang="en-US" dirty="0">
                <a:latin typeface="Calibri" pitchFamily="34" charset="0"/>
              </a:rPr>
              <a:t>,</a:t>
            </a:r>
            <a:r>
              <a:rPr lang="en-US" dirty="0">
                <a:solidFill>
                  <a:srgbClr val="FF0000"/>
                </a:solidFill>
                <a:latin typeface="Calibri" pitchFamily="34" charset="0"/>
              </a:rPr>
              <a:t>&gt;</a:t>
            </a:r>
            <a:r>
              <a:rPr lang="en-US" dirty="0">
                <a:latin typeface="Calibri" pitchFamily="34" charset="0"/>
              </a:rPr>
              <a:t>,… </a:t>
            </a:r>
          </a:p>
          <a:p>
            <a:pPr lvl="1">
              <a:lnSpc>
                <a:spcPts val="2700"/>
              </a:lnSpc>
              <a:spcAft>
                <a:spcPts val="300"/>
              </a:spcAft>
              <a:defRPr/>
            </a:pPr>
            <a:r>
              <a:rPr lang="en-US" b="1" dirty="0">
                <a:solidFill>
                  <a:srgbClr val="005392"/>
                </a:solidFill>
                <a:latin typeface="Calibri" pitchFamily="34" charset="0"/>
              </a:rPr>
              <a:t>Boolean operators</a:t>
            </a:r>
            <a:r>
              <a:rPr lang="en-US" dirty="0">
                <a:latin typeface="Calibri" pitchFamily="34" charset="0"/>
              </a:rPr>
              <a:t>:  </a:t>
            </a:r>
            <a:r>
              <a:rPr lang="en-US" dirty="0">
                <a:solidFill>
                  <a:srgbClr val="FF0000"/>
                </a:solidFill>
                <a:latin typeface="Calibri" pitchFamily="34" charset="0"/>
              </a:rPr>
              <a:t>&amp;&amp;</a:t>
            </a:r>
            <a:r>
              <a:rPr lang="en-US" dirty="0">
                <a:latin typeface="Calibri" pitchFamily="34" charset="0"/>
              </a:rPr>
              <a:t> for logical AND, </a:t>
            </a:r>
            <a:r>
              <a:rPr lang="en-US" dirty="0">
                <a:solidFill>
                  <a:srgbClr val="FF0000"/>
                </a:solidFill>
                <a:latin typeface="Calibri" pitchFamily="34" charset="0"/>
              </a:rPr>
              <a:t>||</a:t>
            </a:r>
            <a:r>
              <a:rPr lang="en-US" dirty="0">
                <a:latin typeface="Calibri" pitchFamily="34" charset="0"/>
              </a:rPr>
              <a:t> for logical OR, </a:t>
            </a:r>
            <a:r>
              <a:rPr lang="en-US" dirty="0">
                <a:solidFill>
                  <a:srgbClr val="FF0000"/>
                </a:solidFill>
                <a:latin typeface="Calibri" pitchFamily="34" charset="0"/>
              </a:rPr>
              <a:t>!</a:t>
            </a:r>
            <a:r>
              <a:rPr lang="en-US" dirty="0">
                <a:latin typeface="Calibri" pitchFamily="34" charset="0"/>
              </a:rPr>
              <a:t> for negation</a:t>
            </a:r>
          </a:p>
          <a:p>
            <a:pPr lvl="1">
              <a:defRPr/>
            </a:pPr>
            <a:r>
              <a:rPr lang="en-US" b="1" dirty="0">
                <a:solidFill>
                  <a:srgbClr val="005392"/>
                </a:solidFill>
                <a:latin typeface="Calibri" pitchFamily="34" charset="0"/>
              </a:rPr>
              <a:t>Statements</a:t>
            </a:r>
          </a:p>
          <a:p>
            <a:pPr lvl="2">
              <a:defRPr/>
            </a:pPr>
            <a:r>
              <a:rPr lang="en-US" dirty="0">
                <a:solidFill>
                  <a:srgbClr val="FF0000"/>
                </a:solidFill>
                <a:latin typeface="Calibri" pitchFamily="34" charset="0"/>
              </a:rPr>
              <a:t>if (condition) {statements;} else {statements;}</a:t>
            </a:r>
          </a:p>
          <a:p>
            <a:pPr lvl="2">
              <a:spcAft>
                <a:spcPts val="300"/>
              </a:spcAft>
              <a:defRPr/>
            </a:pPr>
            <a:r>
              <a:rPr lang="en-US" dirty="0">
                <a:latin typeface="Calibri" pitchFamily="34" charset="0"/>
              </a:rPr>
              <a:t>Loops:  </a:t>
            </a:r>
            <a:r>
              <a:rPr lang="en-US" dirty="0">
                <a:solidFill>
                  <a:srgbClr val="FF0000"/>
                </a:solidFill>
                <a:latin typeface="Calibri" pitchFamily="34" charset="0"/>
              </a:rPr>
              <a:t>for-loop</a:t>
            </a:r>
            <a:r>
              <a:rPr lang="en-US" dirty="0">
                <a:latin typeface="Calibri" pitchFamily="34" charset="0"/>
              </a:rPr>
              <a:t>, </a:t>
            </a:r>
            <a:r>
              <a:rPr lang="en-US" dirty="0">
                <a:solidFill>
                  <a:srgbClr val="FF0000"/>
                </a:solidFill>
                <a:latin typeface="Calibri" pitchFamily="34" charset="0"/>
              </a:rPr>
              <a:t>do-while</a:t>
            </a:r>
            <a:r>
              <a:rPr lang="en-US" dirty="0">
                <a:latin typeface="Calibri" pitchFamily="34" charset="0"/>
              </a:rPr>
              <a:t>, and </a:t>
            </a:r>
            <a:r>
              <a:rPr lang="en-US" dirty="0">
                <a:solidFill>
                  <a:srgbClr val="FF0000"/>
                </a:solidFill>
                <a:latin typeface="Calibri" pitchFamily="34" charset="0"/>
              </a:rPr>
              <a:t>while-loop</a:t>
            </a:r>
          </a:p>
          <a:p>
            <a:pPr lvl="1">
              <a:defRPr/>
            </a:pPr>
            <a:r>
              <a:rPr lang="en-US" b="1" dirty="0">
                <a:solidFill>
                  <a:srgbClr val="005392"/>
                </a:solidFill>
                <a:latin typeface="Calibri" pitchFamily="34" charset="0"/>
              </a:rPr>
              <a:t>Functions with return values</a:t>
            </a:r>
          </a:p>
          <a:p>
            <a:pPr lvl="2">
              <a:buFontTx/>
              <a:buNone/>
              <a:defRPr/>
            </a:pPr>
            <a:r>
              <a:rPr lang="en-US" dirty="0">
                <a:latin typeface="Calibri" pitchFamily="34" charset="0"/>
              </a:rPr>
              <a:t>		</a:t>
            </a:r>
            <a:r>
              <a:rPr lang="en-US" dirty="0">
                <a:solidFill>
                  <a:srgbClr val="FF0000"/>
                </a:solidFill>
                <a:latin typeface="Calibri" pitchFamily="34" charset="0"/>
              </a:rPr>
              <a:t>function </a:t>
            </a:r>
            <a:r>
              <a:rPr lang="en-US" dirty="0" err="1">
                <a:solidFill>
                  <a:srgbClr val="FF0000"/>
                </a:solidFill>
                <a:latin typeface="Calibri" pitchFamily="34" charset="0"/>
              </a:rPr>
              <a:t>funcname</a:t>
            </a:r>
            <a:r>
              <a:rPr lang="en-US" dirty="0">
                <a:solidFill>
                  <a:srgbClr val="FF0000"/>
                </a:solidFill>
                <a:latin typeface="Calibri" pitchFamily="34" charset="0"/>
              </a:rPr>
              <a:t>(arg1, …, </a:t>
            </a:r>
            <a:r>
              <a:rPr lang="en-US" dirty="0" err="1">
                <a:solidFill>
                  <a:srgbClr val="FF0000"/>
                </a:solidFill>
                <a:latin typeface="Calibri" pitchFamily="34" charset="0"/>
              </a:rPr>
              <a:t>argk</a:t>
            </a:r>
            <a:r>
              <a:rPr lang="en-US" dirty="0">
                <a:solidFill>
                  <a:srgbClr val="FF0000"/>
                </a:solidFill>
                <a:latin typeface="Calibri" pitchFamily="34" charset="0"/>
              </a:rPr>
              <a:t>) {statements;}</a:t>
            </a:r>
          </a:p>
        </p:txBody>
      </p:sp>
    </p:spTree>
    <p:extLst>
      <p:ext uri="{BB962C8B-B14F-4D97-AF65-F5344CB8AC3E}">
        <p14:creationId xmlns:p14="http://schemas.microsoft.com/office/powerpoint/2010/main" val="2600925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fade">
                                      <p:cBhvr>
                                        <p:cTn id="7" dur="1000"/>
                                        <p:tgtEl>
                                          <p:spTgt spid="73731">
                                            <p:txEl>
                                              <p:pRg st="0" end="0"/>
                                            </p:txEl>
                                          </p:spTgt>
                                        </p:tgtEl>
                                      </p:cBhvr>
                                    </p:animEffect>
                                    <p:anim calcmode="lin" valueType="num">
                                      <p:cBhvr>
                                        <p:cTn id="8" dur="10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373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3731">
                                            <p:txEl>
                                              <p:pRg st="1" end="1"/>
                                            </p:txEl>
                                          </p:spTgt>
                                        </p:tgtEl>
                                        <p:attrNameLst>
                                          <p:attrName>style.visibility</p:attrName>
                                        </p:attrNameLst>
                                      </p:cBhvr>
                                      <p:to>
                                        <p:strVal val="visible"/>
                                      </p:to>
                                    </p:set>
                                    <p:animEffect transition="in" filter="fade">
                                      <p:cBhvr>
                                        <p:cTn id="12" dur="1000"/>
                                        <p:tgtEl>
                                          <p:spTgt spid="73731">
                                            <p:txEl>
                                              <p:pRg st="1" end="1"/>
                                            </p:txEl>
                                          </p:spTgt>
                                        </p:tgtEl>
                                      </p:cBhvr>
                                    </p:animEffect>
                                    <p:anim calcmode="lin" valueType="num">
                                      <p:cBhvr>
                                        <p:cTn id="13" dur="1000" fill="hold"/>
                                        <p:tgtEl>
                                          <p:spTgt spid="7373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373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3731">
                                            <p:txEl>
                                              <p:pRg st="2" end="2"/>
                                            </p:txEl>
                                          </p:spTgt>
                                        </p:tgtEl>
                                        <p:attrNameLst>
                                          <p:attrName>style.visibility</p:attrName>
                                        </p:attrNameLst>
                                      </p:cBhvr>
                                      <p:to>
                                        <p:strVal val="visible"/>
                                      </p:to>
                                    </p:set>
                                    <p:animEffect transition="in" filter="fade">
                                      <p:cBhvr>
                                        <p:cTn id="17" dur="1000"/>
                                        <p:tgtEl>
                                          <p:spTgt spid="73731">
                                            <p:txEl>
                                              <p:pRg st="2" end="2"/>
                                            </p:txEl>
                                          </p:spTgt>
                                        </p:tgtEl>
                                      </p:cBhvr>
                                    </p:animEffect>
                                    <p:anim calcmode="lin" valueType="num">
                                      <p:cBhvr>
                                        <p:cTn id="18" dur="10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37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73731">
                                            <p:txEl>
                                              <p:pRg st="3" end="3"/>
                                            </p:txEl>
                                          </p:spTgt>
                                        </p:tgtEl>
                                        <p:attrNameLst>
                                          <p:attrName>style.visibility</p:attrName>
                                        </p:attrNameLst>
                                      </p:cBhvr>
                                      <p:to>
                                        <p:strVal val="visible"/>
                                      </p:to>
                                    </p:set>
                                    <p:animEffect transition="in" filter="fade">
                                      <p:cBhvr>
                                        <p:cTn id="24" dur="1000"/>
                                        <p:tgtEl>
                                          <p:spTgt spid="73731">
                                            <p:txEl>
                                              <p:pRg st="3" end="3"/>
                                            </p:txEl>
                                          </p:spTgt>
                                        </p:tgtEl>
                                      </p:cBhvr>
                                    </p:animEffect>
                                    <p:anim calcmode="lin" valueType="num">
                                      <p:cBhvr>
                                        <p:cTn id="25" dur="1000" fill="hold"/>
                                        <p:tgtEl>
                                          <p:spTgt spid="73731">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7373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73731">
                                            <p:txEl>
                                              <p:pRg st="4" end="4"/>
                                            </p:txEl>
                                          </p:spTgt>
                                        </p:tgtEl>
                                        <p:attrNameLst>
                                          <p:attrName>style.visibility</p:attrName>
                                        </p:attrNameLst>
                                      </p:cBhvr>
                                      <p:to>
                                        <p:strVal val="visible"/>
                                      </p:to>
                                    </p:set>
                                    <p:animEffect transition="in" filter="fade">
                                      <p:cBhvr>
                                        <p:cTn id="31" dur="1000"/>
                                        <p:tgtEl>
                                          <p:spTgt spid="73731">
                                            <p:txEl>
                                              <p:pRg st="4" end="4"/>
                                            </p:txEl>
                                          </p:spTgt>
                                        </p:tgtEl>
                                      </p:cBhvr>
                                    </p:animEffect>
                                    <p:anim calcmode="lin" valueType="num">
                                      <p:cBhvr>
                                        <p:cTn id="32" dur="1000" fill="hold"/>
                                        <p:tgtEl>
                                          <p:spTgt spid="73731">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7373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nodeType="clickEffect">
                                  <p:stCondLst>
                                    <p:cond delay="0"/>
                                  </p:stCondLst>
                                  <p:childTnLst>
                                    <p:set>
                                      <p:cBhvr>
                                        <p:cTn id="37" dur="1" fill="hold">
                                          <p:stCondLst>
                                            <p:cond delay="0"/>
                                          </p:stCondLst>
                                        </p:cTn>
                                        <p:tgtEl>
                                          <p:spTgt spid="73731">
                                            <p:txEl>
                                              <p:pRg st="5" end="5"/>
                                            </p:txEl>
                                          </p:spTgt>
                                        </p:tgtEl>
                                        <p:attrNameLst>
                                          <p:attrName>style.visibility</p:attrName>
                                        </p:attrNameLst>
                                      </p:cBhvr>
                                      <p:to>
                                        <p:strVal val="visible"/>
                                      </p:to>
                                    </p:set>
                                    <p:animEffect transition="in" filter="fade">
                                      <p:cBhvr>
                                        <p:cTn id="38" dur="1000"/>
                                        <p:tgtEl>
                                          <p:spTgt spid="73731">
                                            <p:txEl>
                                              <p:pRg st="5" end="5"/>
                                            </p:txEl>
                                          </p:spTgt>
                                        </p:tgtEl>
                                      </p:cBhvr>
                                    </p:animEffect>
                                    <p:anim calcmode="lin" valueType="num">
                                      <p:cBhvr>
                                        <p:cTn id="39" dur="1000" fill="hold"/>
                                        <p:tgtEl>
                                          <p:spTgt spid="73731">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7373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nodeType="clickEffect">
                                  <p:stCondLst>
                                    <p:cond delay="0"/>
                                  </p:stCondLst>
                                  <p:childTnLst>
                                    <p:set>
                                      <p:cBhvr>
                                        <p:cTn id="44" dur="1" fill="hold">
                                          <p:stCondLst>
                                            <p:cond delay="0"/>
                                          </p:stCondLst>
                                        </p:cTn>
                                        <p:tgtEl>
                                          <p:spTgt spid="73731">
                                            <p:txEl>
                                              <p:pRg st="6" end="6"/>
                                            </p:txEl>
                                          </p:spTgt>
                                        </p:tgtEl>
                                        <p:attrNameLst>
                                          <p:attrName>style.visibility</p:attrName>
                                        </p:attrNameLst>
                                      </p:cBhvr>
                                      <p:to>
                                        <p:strVal val="visible"/>
                                      </p:to>
                                    </p:set>
                                    <p:animEffect transition="in" filter="fade">
                                      <p:cBhvr>
                                        <p:cTn id="45" dur="1000"/>
                                        <p:tgtEl>
                                          <p:spTgt spid="73731">
                                            <p:txEl>
                                              <p:pRg st="6" end="6"/>
                                            </p:txEl>
                                          </p:spTgt>
                                        </p:tgtEl>
                                      </p:cBhvr>
                                    </p:animEffect>
                                    <p:anim calcmode="lin" valueType="num">
                                      <p:cBhvr>
                                        <p:cTn id="46" dur="1000" fill="hold"/>
                                        <p:tgtEl>
                                          <p:spTgt spid="73731">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73731">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73731">
                                            <p:txEl>
                                              <p:pRg st="7" end="7"/>
                                            </p:txEl>
                                          </p:spTgt>
                                        </p:tgtEl>
                                        <p:attrNameLst>
                                          <p:attrName>style.visibility</p:attrName>
                                        </p:attrNameLst>
                                      </p:cBhvr>
                                      <p:to>
                                        <p:strVal val="visible"/>
                                      </p:to>
                                    </p:set>
                                    <p:animEffect transition="in" filter="fade">
                                      <p:cBhvr>
                                        <p:cTn id="50" dur="1000"/>
                                        <p:tgtEl>
                                          <p:spTgt spid="73731">
                                            <p:txEl>
                                              <p:pRg st="7" end="7"/>
                                            </p:txEl>
                                          </p:spTgt>
                                        </p:tgtEl>
                                      </p:cBhvr>
                                    </p:animEffect>
                                    <p:anim calcmode="lin" valueType="num">
                                      <p:cBhvr>
                                        <p:cTn id="51" dur="1000" fill="hold"/>
                                        <p:tgtEl>
                                          <p:spTgt spid="73731">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73731">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73731">
                                            <p:txEl>
                                              <p:pRg st="8" end="8"/>
                                            </p:txEl>
                                          </p:spTgt>
                                        </p:tgtEl>
                                        <p:attrNameLst>
                                          <p:attrName>style.visibility</p:attrName>
                                        </p:attrNameLst>
                                      </p:cBhvr>
                                      <p:to>
                                        <p:strVal val="visible"/>
                                      </p:to>
                                    </p:set>
                                    <p:animEffect transition="in" filter="fade">
                                      <p:cBhvr>
                                        <p:cTn id="55" dur="1000"/>
                                        <p:tgtEl>
                                          <p:spTgt spid="73731">
                                            <p:txEl>
                                              <p:pRg st="8" end="8"/>
                                            </p:txEl>
                                          </p:spTgt>
                                        </p:tgtEl>
                                      </p:cBhvr>
                                    </p:animEffect>
                                    <p:anim calcmode="lin" valueType="num">
                                      <p:cBhvr>
                                        <p:cTn id="56" dur="1000" fill="hold"/>
                                        <p:tgtEl>
                                          <p:spTgt spid="73731">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7373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42" presetClass="entr" presetSubtype="0" fill="hold" nodeType="clickEffect">
                                  <p:stCondLst>
                                    <p:cond delay="0"/>
                                  </p:stCondLst>
                                  <p:childTnLst>
                                    <p:set>
                                      <p:cBhvr>
                                        <p:cTn id="61" dur="1" fill="hold">
                                          <p:stCondLst>
                                            <p:cond delay="0"/>
                                          </p:stCondLst>
                                        </p:cTn>
                                        <p:tgtEl>
                                          <p:spTgt spid="73731">
                                            <p:txEl>
                                              <p:pRg st="9" end="9"/>
                                            </p:txEl>
                                          </p:spTgt>
                                        </p:tgtEl>
                                        <p:attrNameLst>
                                          <p:attrName>style.visibility</p:attrName>
                                        </p:attrNameLst>
                                      </p:cBhvr>
                                      <p:to>
                                        <p:strVal val="visible"/>
                                      </p:to>
                                    </p:set>
                                    <p:animEffect transition="in" filter="fade">
                                      <p:cBhvr>
                                        <p:cTn id="62" dur="1000"/>
                                        <p:tgtEl>
                                          <p:spTgt spid="73731">
                                            <p:txEl>
                                              <p:pRg st="9" end="9"/>
                                            </p:txEl>
                                          </p:spTgt>
                                        </p:tgtEl>
                                      </p:cBhvr>
                                    </p:animEffect>
                                    <p:anim calcmode="lin" valueType="num">
                                      <p:cBhvr>
                                        <p:cTn id="63" dur="1000" fill="hold"/>
                                        <p:tgtEl>
                                          <p:spTgt spid="73731">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73731">
                                            <p:txEl>
                                              <p:pRg st="9" end="9"/>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73731">
                                            <p:txEl>
                                              <p:pRg st="10" end="10"/>
                                            </p:txEl>
                                          </p:spTgt>
                                        </p:tgtEl>
                                        <p:attrNameLst>
                                          <p:attrName>style.visibility</p:attrName>
                                        </p:attrNameLst>
                                      </p:cBhvr>
                                      <p:to>
                                        <p:strVal val="visible"/>
                                      </p:to>
                                    </p:set>
                                    <p:animEffect transition="in" filter="fade">
                                      <p:cBhvr>
                                        <p:cTn id="67" dur="1000"/>
                                        <p:tgtEl>
                                          <p:spTgt spid="73731">
                                            <p:txEl>
                                              <p:pRg st="10" end="10"/>
                                            </p:txEl>
                                          </p:spTgt>
                                        </p:tgtEl>
                                      </p:cBhvr>
                                    </p:animEffect>
                                    <p:anim calcmode="lin" valueType="num">
                                      <p:cBhvr>
                                        <p:cTn id="68" dur="1000" fill="hold"/>
                                        <p:tgtEl>
                                          <p:spTgt spid="73731">
                                            <p:txEl>
                                              <p:pRg st="10" end="10"/>
                                            </p:txEl>
                                          </p:spTgt>
                                        </p:tgtEl>
                                        <p:attrNameLst>
                                          <p:attrName>ppt_x</p:attrName>
                                        </p:attrNameLst>
                                      </p:cBhvr>
                                      <p:tavLst>
                                        <p:tav tm="0">
                                          <p:val>
                                            <p:strVal val="#ppt_x"/>
                                          </p:val>
                                        </p:tav>
                                        <p:tav tm="100000">
                                          <p:val>
                                            <p:strVal val="#ppt_x"/>
                                          </p:val>
                                        </p:tav>
                                      </p:tavLst>
                                    </p:anim>
                                    <p:anim calcmode="lin" valueType="num">
                                      <p:cBhvr>
                                        <p:cTn id="69" dur="1000" fill="hold"/>
                                        <p:tgtEl>
                                          <p:spTgt spid="7373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itle 1"/>
          <p:cNvSpPr>
            <a:spLocks noGrp="1"/>
          </p:cNvSpPr>
          <p:nvPr>
            <p:ph type="title"/>
          </p:nvPr>
        </p:nvSpPr>
        <p:spPr>
          <a:xfrm>
            <a:off x="457200" y="274638"/>
            <a:ext cx="8229600" cy="715962"/>
          </a:xfrm>
        </p:spPr>
        <p:txBody>
          <a:bodyPr>
            <a:normAutofit fontScale="90000"/>
          </a:bodyPr>
          <a:lstStyle/>
          <a:p>
            <a:r>
              <a:rPr lang="en-US" dirty="0"/>
              <a:t>Event Handler</a:t>
            </a:r>
          </a:p>
        </p:txBody>
      </p:sp>
      <p:sp>
        <p:nvSpPr>
          <p:cNvPr id="6" name="Content Placeholder 2"/>
          <p:cNvSpPr txBox="1">
            <a:spLocks/>
          </p:cNvSpPr>
          <p:nvPr/>
        </p:nvSpPr>
        <p:spPr>
          <a:xfrm>
            <a:off x="609600" y="2943359"/>
            <a:ext cx="4876800" cy="36860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500"/>
              </a:lnSpc>
              <a:spcAft>
                <a:spcPts val="600"/>
              </a:spcAft>
            </a:pPr>
            <a:r>
              <a:rPr lang="en-US" sz="2500" dirty="0">
                <a:latin typeface="Calibri" pitchFamily="34" charset="0"/>
              </a:rPr>
              <a:t>An </a:t>
            </a:r>
            <a:r>
              <a:rPr lang="en-US" sz="2500" b="1" dirty="0">
                <a:solidFill>
                  <a:srgbClr val="0070C0"/>
                </a:solidFill>
                <a:latin typeface="Calibri" pitchFamily="34" charset="0"/>
              </a:rPr>
              <a:t>event handler </a:t>
            </a:r>
            <a:r>
              <a:rPr lang="en-US" sz="2500" dirty="0">
                <a:latin typeface="Calibri" pitchFamily="34" charset="0"/>
              </a:rPr>
              <a:t>is a function that is called if an event happens on an object (e.g., submit button) in a webpage</a:t>
            </a:r>
          </a:p>
          <a:p>
            <a:pPr>
              <a:lnSpc>
                <a:spcPts val="2500"/>
              </a:lnSpc>
              <a:spcAft>
                <a:spcPts val="600"/>
              </a:spcAft>
            </a:pPr>
            <a:r>
              <a:rPr lang="en-US" sz="2500" b="1" dirty="0" err="1">
                <a:solidFill>
                  <a:srgbClr val="0070C0"/>
                </a:solidFill>
                <a:latin typeface="Calibri" pitchFamily="34" charset="0"/>
              </a:rPr>
              <a:t>onSubmit</a:t>
            </a:r>
            <a:r>
              <a:rPr lang="en-US" sz="2500" dirty="0">
                <a:latin typeface="Calibri" pitchFamily="34" charset="0"/>
              </a:rPr>
              <a:t> is an event handler, which is called if the submit button is pressed</a:t>
            </a:r>
          </a:p>
          <a:p>
            <a:pPr>
              <a:lnSpc>
                <a:spcPts val="2500"/>
              </a:lnSpc>
            </a:pPr>
            <a:r>
              <a:rPr lang="en-US" sz="2500" dirty="0">
                <a:latin typeface="Calibri" pitchFamily="34" charset="0"/>
              </a:rPr>
              <a:t>If the event handler </a:t>
            </a:r>
            <a:r>
              <a:rPr lang="en-US" sz="2500" b="1" dirty="0">
                <a:solidFill>
                  <a:srgbClr val="0070C0"/>
                </a:solidFill>
                <a:latin typeface="Calibri" pitchFamily="34" charset="0"/>
              </a:rPr>
              <a:t>returns true</a:t>
            </a:r>
            <a:r>
              <a:rPr lang="en-US" sz="2500" dirty="0">
                <a:latin typeface="Calibri" pitchFamily="34" charset="0"/>
              </a:rPr>
              <a:t>, then the form contents are submitted to the server</a:t>
            </a:r>
          </a:p>
        </p:txBody>
      </p:sp>
      <p:sp>
        <p:nvSpPr>
          <p:cNvPr id="15" name="Rectangle 5">
            <a:extLst>
              <a:ext uri="{FF2B5EF4-FFF2-40B4-BE49-F238E27FC236}">
                <a16:creationId xmlns:a16="http://schemas.microsoft.com/office/drawing/2014/main" id="{404944CA-F619-6BAF-7C97-D276ECC8FC85}"/>
              </a:ext>
            </a:extLst>
          </p:cNvPr>
          <p:cNvSpPr>
            <a:spLocks noChangeArrowheads="1"/>
          </p:cNvSpPr>
          <p:nvPr/>
        </p:nvSpPr>
        <p:spPr bwMode="auto">
          <a:xfrm>
            <a:off x="3886200" y="1814579"/>
            <a:ext cx="2819400" cy="304800"/>
          </a:xfrm>
          <a:prstGeom prst="rect">
            <a:avLst/>
          </a:prstGeom>
          <a:noFill/>
          <a:ln w="12700" algn="ctr">
            <a:solidFill>
              <a:schemeClr val="tx1"/>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6" name="Rounded Rectangle 8">
            <a:extLst>
              <a:ext uri="{FF2B5EF4-FFF2-40B4-BE49-F238E27FC236}">
                <a16:creationId xmlns:a16="http://schemas.microsoft.com/office/drawing/2014/main" id="{1127A87B-6306-37D2-BC5C-42BC65D5459D}"/>
              </a:ext>
            </a:extLst>
          </p:cNvPr>
          <p:cNvSpPr/>
          <p:nvPr/>
        </p:nvSpPr>
        <p:spPr bwMode="auto">
          <a:xfrm>
            <a:off x="6781800" y="1814579"/>
            <a:ext cx="1447800" cy="304800"/>
          </a:xfrm>
          <a:prstGeom prst="roundRect">
            <a:avLst/>
          </a:pr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12700" cap="flat" cmpd="sng" algn="ctr">
            <a:solidFill>
              <a:schemeClr val="tx1"/>
            </a:solidFill>
            <a:prstDash val="solid"/>
            <a:round/>
            <a:headEnd type="none" w="sm" len="sm"/>
            <a:tailEnd type="none" w="sm" len="sm"/>
          </a:ln>
          <a:effectLst/>
        </p:spPr>
        <p:txBody>
          <a:bodyPr anchor="ctr"/>
          <a:lstStyle/>
          <a:p>
            <a:pPr algn="ctr">
              <a:defRPr/>
            </a:pPr>
            <a:r>
              <a:rPr lang="en-US" dirty="0">
                <a:solidFill>
                  <a:srgbClr val="000000"/>
                </a:solidFill>
                <a:latin typeface="Calibri" pitchFamily="34" charset="0"/>
              </a:rPr>
              <a:t>Submit</a:t>
            </a:r>
          </a:p>
        </p:txBody>
      </p:sp>
      <p:sp>
        <p:nvSpPr>
          <p:cNvPr id="17" name="Rounded Rectangular Callout 7">
            <a:extLst>
              <a:ext uri="{FF2B5EF4-FFF2-40B4-BE49-F238E27FC236}">
                <a16:creationId xmlns:a16="http://schemas.microsoft.com/office/drawing/2014/main" id="{90E239AB-F963-5303-0D95-723F2B98220C}"/>
              </a:ext>
            </a:extLst>
          </p:cNvPr>
          <p:cNvSpPr/>
          <p:nvPr/>
        </p:nvSpPr>
        <p:spPr bwMode="auto">
          <a:xfrm>
            <a:off x="6324600" y="2667000"/>
            <a:ext cx="2057400" cy="1295400"/>
          </a:xfrm>
          <a:prstGeom prst="wedgeRoundRectCallout">
            <a:avLst>
              <a:gd name="adj1" fmla="val 6849"/>
              <a:gd name="adj2" fmla="val -95740"/>
              <a:gd name="adj3" fmla="val 16667"/>
            </a:avLst>
          </a:prstGeom>
          <a:solidFill>
            <a:schemeClr val="accent1">
              <a:lumMod val="5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91440" rIns="0" bIns="0" anchor="ctr" anchorCtr="1"/>
          <a:lstStyle/>
          <a:p>
            <a:pPr>
              <a:lnSpc>
                <a:spcPts val="1900"/>
              </a:lnSpc>
              <a:spcAft>
                <a:spcPts val="600"/>
              </a:spcAft>
              <a:defRPr/>
            </a:pPr>
            <a:r>
              <a:rPr lang="en-US" sz="2400" dirty="0">
                <a:solidFill>
                  <a:srgbClr val="FFFFFF"/>
                </a:solidFill>
                <a:latin typeface="Calibri" pitchFamily="34" charset="0"/>
                <a:cs typeface="Calibri" pitchFamily="34" charset="0"/>
              </a:rPr>
              <a:t>Call event handler when this button is clicked.</a:t>
            </a:r>
          </a:p>
        </p:txBody>
      </p:sp>
    </p:spTree>
    <p:extLst>
      <p:ext uri="{BB962C8B-B14F-4D97-AF65-F5344CB8AC3E}">
        <p14:creationId xmlns:p14="http://schemas.microsoft.com/office/powerpoint/2010/main" val="31213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wipe(left)">
                                      <p:cBhvr>
                                        <p:cTn id="16" dur="500"/>
                                        <p:tgtEl>
                                          <p:spTgt spid="6">
                                            <p:txEl>
                                              <p:pRg st="1" end="1"/>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left)">
                                      <p:cBhvr>
                                        <p:cTn id="1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ChangeArrowheads="1"/>
          </p:cNvSpPr>
          <p:nvPr/>
        </p:nvSpPr>
        <p:spPr bwMode="auto">
          <a:xfrm>
            <a:off x="1143000" y="1190759"/>
            <a:ext cx="7086600" cy="1447800"/>
          </a:xfrm>
          <a:prstGeom prst="rect">
            <a:avLst/>
          </a:prstGeom>
          <a:solidFill>
            <a:schemeClr val="bg2"/>
          </a:solidFill>
          <a:ln>
            <a:noFill/>
          </a:ln>
          <a:extLst>
            <a:ext uri="{91240B29-F687-4f45-9708-019B960494DF}">
              <a14:hiddenLine xmlns:a14="http://schemas.microsoft.com/office/drawing/2010/main" xmlns="" w="12700" algn="ctr">
                <a:solidFill>
                  <a:srgbClr val="000000"/>
                </a:solidFill>
                <a:round/>
                <a:headEnd type="none" w="sm" len="sm"/>
                <a:tailEnd type="none" w="sm" len="sm"/>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3971" name="Title 1"/>
          <p:cNvSpPr>
            <a:spLocks noGrp="1"/>
          </p:cNvSpPr>
          <p:nvPr>
            <p:ph type="title"/>
          </p:nvPr>
        </p:nvSpPr>
        <p:spPr>
          <a:xfrm>
            <a:off x="457200" y="274638"/>
            <a:ext cx="8229600" cy="715962"/>
          </a:xfrm>
        </p:spPr>
        <p:txBody>
          <a:bodyPr>
            <a:normAutofit fontScale="90000"/>
          </a:bodyPr>
          <a:lstStyle/>
          <a:p>
            <a:r>
              <a:rPr lang="en-US" dirty="0"/>
              <a:t>Event Handler</a:t>
            </a:r>
          </a:p>
        </p:txBody>
      </p:sp>
      <p:sp>
        <p:nvSpPr>
          <p:cNvPr id="83972" name="Content Placeholder 2"/>
          <p:cNvSpPr>
            <a:spLocks noGrp="1"/>
          </p:cNvSpPr>
          <p:nvPr>
            <p:ph idx="1"/>
          </p:nvPr>
        </p:nvSpPr>
        <p:spPr>
          <a:xfrm>
            <a:off x="838200" y="1343159"/>
            <a:ext cx="7659255" cy="1447800"/>
          </a:xfrm>
        </p:spPr>
        <p:txBody>
          <a:bodyPr>
            <a:normAutofit/>
          </a:bodyPr>
          <a:lstStyle/>
          <a:p>
            <a:pPr>
              <a:lnSpc>
                <a:spcPts val="2500"/>
              </a:lnSpc>
              <a:buFont typeface="Wingdings" pitchFamily="2" charset="2"/>
              <a:buNone/>
            </a:pPr>
            <a:r>
              <a:rPr lang="en-US" dirty="0">
                <a:latin typeface="Calibri" pitchFamily="34" charset="0"/>
              </a:rPr>
              <a:t>	</a:t>
            </a:r>
            <a:r>
              <a:rPr lang="en-US" sz="2800" dirty="0">
                <a:latin typeface="Calibri" pitchFamily="34" charset="0"/>
              </a:rPr>
              <a:t>&lt;FORM NAME = “</a:t>
            </a:r>
            <a:r>
              <a:rPr lang="en-US" sz="2800" dirty="0" err="1">
                <a:latin typeface="Calibri" pitchFamily="34" charset="0"/>
              </a:rPr>
              <a:t>LoginForm</a:t>
            </a:r>
            <a:r>
              <a:rPr lang="en-US" sz="2800" dirty="0">
                <a:latin typeface="Calibri" pitchFamily="34" charset="0"/>
              </a:rPr>
              <a:t>” METHOD=“POST”</a:t>
            </a:r>
          </a:p>
          <a:p>
            <a:pPr>
              <a:lnSpc>
                <a:spcPts val="2500"/>
              </a:lnSpc>
              <a:buFont typeface="Wingdings" pitchFamily="2" charset="2"/>
              <a:buNone/>
            </a:pPr>
            <a:r>
              <a:rPr lang="en-US" sz="2800" dirty="0">
                <a:latin typeface="Calibri" pitchFamily="34" charset="0"/>
              </a:rPr>
              <a:t> 		        ACTION=“TableOfContents.jsp”</a:t>
            </a:r>
          </a:p>
          <a:p>
            <a:pPr>
              <a:lnSpc>
                <a:spcPts val="2500"/>
              </a:lnSpc>
              <a:buFont typeface="Wingdings" pitchFamily="2" charset="2"/>
              <a:buNone/>
            </a:pPr>
            <a:r>
              <a:rPr lang="en-US" sz="2800" dirty="0">
                <a:latin typeface="Calibri" pitchFamily="34" charset="0"/>
              </a:rPr>
              <a:t>		        </a:t>
            </a:r>
            <a:r>
              <a:rPr lang="en-US" sz="2800" b="1" dirty="0" err="1">
                <a:solidFill>
                  <a:srgbClr val="7030A0"/>
                </a:solidFill>
                <a:latin typeface="Calibri" pitchFamily="34" charset="0"/>
              </a:rPr>
              <a:t>onSubmit</a:t>
            </a:r>
            <a:r>
              <a:rPr lang="en-US" sz="2800" b="1" dirty="0">
                <a:solidFill>
                  <a:srgbClr val="7030A0"/>
                </a:solidFill>
                <a:latin typeface="Calibri" pitchFamily="34" charset="0"/>
              </a:rPr>
              <a:t>=“return </a:t>
            </a:r>
            <a:r>
              <a:rPr lang="en-US" sz="2800" b="1" dirty="0" err="1">
                <a:solidFill>
                  <a:srgbClr val="7030A0"/>
                </a:solidFill>
                <a:latin typeface="Calibri" pitchFamily="34" charset="0"/>
              </a:rPr>
              <a:t>testLoginEmpty</a:t>
            </a:r>
            <a:r>
              <a:rPr lang="en-US" sz="2800" b="1" dirty="0">
                <a:solidFill>
                  <a:srgbClr val="7030A0"/>
                </a:solidFill>
                <a:latin typeface="Calibri" pitchFamily="34" charset="0"/>
              </a:rPr>
              <a:t>()</a:t>
            </a:r>
            <a:r>
              <a:rPr lang="en-US" sz="2800" dirty="0">
                <a:solidFill>
                  <a:srgbClr val="7030A0"/>
                </a:solidFill>
                <a:latin typeface="Calibri" pitchFamily="34" charset="0"/>
              </a:rPr>
              <a:t>”</a:t>
            </a:r>
            <a:r>
              <a:rPr lang="en-US" sz="2800" dirty="0">
                <a:latin typeface="Calibri" pitchFamily="34" charset="0"/>
              </a:rPr>
              <a:t>&gt;</a:t>
            </a:r>
          </a:p>
        </p:txBody>
      </p:sp>
      <p:sp>
        <p:nvSpPr>
          <p:cNvPr id="2" name="Oval Callout 1"/>
          <p:cNvSpPr/>
          <p:nvPr/>
        </p:nvSpPr>
        <p:spPr bwMode="auto">
          <a:xfrm>
            <a:off x="914400" y="1873511"/>
            <a:ext cx="1145309" cy="765048"/>
          </a:xfrm>
          <a:prstGeom prst="wedgeEllipseCallout">
            <a:avLst>
              <a:gd name="adj1" fmla="val 73112"/>
              <a:gd name="adj2" fmla="val 10249"/>
            </a:avLst>
          </a:prstGeom>
          <a:solidFill>
            <a:schemeClr val="accent5">
              <a:lumMod val="50000"/>
            </a:schemeClr>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0" rIns="0" anchor="ctr"/>
          <a:lstStyle/>
          <a:p>
            <a:pPr marL="0" marR="0" lvl="0" indent="0" algn="ctr" defTabSz="914400" rtl="0" eaLnBrk="1" fontAlgn="auto" latinLnBrk="0" hangingPunct="1">
              <a:lnSpc>
                <a:spcPts val="22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itchFamily="34" charset="0"/>
                <a:ea typeface="+mn-ea"/>
                <a:cs typeface="Calibri" pitchFamily="34" charset="0"/>
              </a:rPr>
              <a:t>Event handler</a:t>
            </a:r>
          </a:p>
        </p:txBody>
      </p:sp>
      <p:sp>
        <p:nvSpPr>
          <p:cNvPr id="6" name="Content Placeholder 2"/>
          <p:cNvSpPr txBox="1">
            <a:spLocks/>
          </p:cNvSpPr>
          <p:nvPr/>
        </p:nvSpPr>
        <p:spPr>
          <a:xfrm>
            <a:off x="609600" y="2943359"/>
            <a:ext cx="4876800" cy="36860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500"/>
              </a:lnSpc>
              <a:spcAft>
                <a:spcPts val="600"/>
              </a:spcAft>
            </a:pPr>
            <a:r>
              <a:rPr lang="en-US" sz="2500" dirty="0">
                <a:latin typeface="Calibri" pitchFamily="34" charset="0"/>
              </a:rPr>
              <a:t>An </a:t>
            </a:r>
            <a:r>
              <a:rPr lang="en-US" sz="2500" b="1" dirty="0">
                <a:solidFill>
                  <a:srgbClr val="0070C0"/>
                </a:solidFill>
                <a:latin typeface="Calibri" pitchFamily="34" charset="0"/>
              </a:rPr>
              <a:t>event handler </a:t>
            </a:r>
            <a:r>
              <a:rPr lang="en-US" sz="2500" dirty="0">
                <a:latin typeface="Calibri" pitchFamily="34" charset="0"/>
              </a:rPr>
              <a:t>is a function that is called if an event happens on an object (e.g., submit button) in a webpage</a:t>
            </a:r>
          </a:p>
          <a:p>
            <a:pPr>
              <a:lnSpc>
                <a:spcPts val="2500"/>
              </a:lnSpc>
              <a:spcAft>
                <a:spcPts val="600"/>
              </a:spcAft>
            </a:pPr>
            <a:r>
              <a:rPr lang="en-US" sz="2500" b="1" dirty="0" err="1">
                <a:solidFill>
                  <a:srgbClr val="0070C0"/>
                </a:solidFill>
                <a:latin typeface="Calibri" pitchFamily="34" charset="0"/>
              </a:rPr>
              <a:t>onSubmit</a:t>
            </a:r>
            <a:r>
              <a:rPr lang="en-US" sz="2500" dirty="0">
                <a:latin typeface="Calibri" pitchFamily="34" charset="0"/>
              </a:rPr>
              <a:t> is an event handler, which is called if the submit button is pressed</a:t>
            </a:r>
          </a:p>
          <a:p>
            <a:pPr>
              <a:lnSpc>
                <a:spcPts val="2500"/>
              </a:lnSpc>
            </a:pPr>
            <a:r>
              <a:rPr lang="en-US" sz="2500" dirty="0">
                <a:latin typeface="Calibri" pitchFamily="34" charset="0"/>
              </a:rPr>
              <a:t>If the event handler </a:t>
            </a:r>
            <a:r>
              <a:rPr lang="en-US" sz="2500" b="1" dirty="0">
                <a:solidFill>
                  <a:srgbClr val="0070C0"/>
                </a:solidFill>
                <a:latin typeface="Calibri" pitchFamily="34" charset="0"/>
              </a:rPr>
              <a:t>returns true</a:t>
            </a:r>
            <a:r>
              <a:rPr lang="en-US" sz="2500" dirty="0">
                <a:latin typeface="Calibri" pitchFamily="34" charset="0"/>
              </a:rPr>
              <a:t>, then the form contents are submitted to the server</a:t>
            </a:r>
          </a:p>
        </p:txBody>
      </p:sp>
      <p:sp>
        <p:nvSpPr>
          <p:cNvPr id="3" name="Rectangle 2"/>
          <p:cNvSpPr/>
          <p:nvPr/>
        </p:nvSpPr>
        <p:spPr>
          <a:xfrm>
            <a:off x="5791200" y="4067042"/>
            <a:ext cx="2971800" cy="240384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853056" y="4162560"/>
            <a:ext cx="2848087" cy="2308324"/>
          </a:xfrm>
          <a:prstGeom prst="rect">
            <a:avLst/>
          </a:prstGeom>
          <a:noFill/>
        </p:spPr>
        <p:txBody>
          <a:bodyPr wrap="none" rtlCol="0">
            <a:spAutoFit/>
          </a:bodyPr>
          <a:lstStyle/>
          <a:p>
            <a:r>
              <a:rPr lang="en-US" sz="1600" dirty="0"/>
              <a:t>&lt;FORM … </a:t>
            </a:r>
            <a:r>
              <a:rPr lang="en-US" sz="1600" dirty="0" err="1"/>
              <a:t>onSubmit</a:t>
            </a:r>
            <a:r>
              <a:rPr lang="en-US" sz="1600" dirty="0"/>
              <a:t>=“return …&gt;</a:t>
            </a:r>
          </a:p>
          <a:p>
            <a:endParaRPr lang="en-US" sz="1600" dirty="0"/>
          </a:p>
          <a:p>
            <a:r>
              <a:rPr lang="en-US" sz="1600" dirty="0"/>
              <a:t>…</a:t>
            </a:r>
          </a:p>
          <a:p>
            <a:endParaRPr lang="en-US" sz="1600" dirty="0"/>
          </a:p>
          <a:p>
            <a:r>
              <a:rPr lang="en-US" sz="1600" dirty="0"/>
              <a:t>&lt;INPUT TYPE=“SUBMIT” … &gt;</a:t>
            </a:r>
          </a:p>
          <a:p>
            <a:endParaRPr lang="en-US" sz="1600" dirty="0"/>
          </a:p>
          <a:p>
            <a:r>
              <a:rPr lang="en-US" sz="1600" dirty="0"/>
              <a:t>…</a:t>
            </a:r>
          </a:p>
          <a:p>
            <a:endParaRPr lang="en-US" sz="1600" dirty="0"/>
          </a:p>
          <a:p>
            <a:r>
              <a:rPr lang="en-US" sz="1600" dirty="0"/>
              <a:t>&lt;/FORM&gt;</a:t>
            </a:r>
          </a:p>
        </p:txBody>
      </p:sp>
      <p:sp>
        <p:nvSpPr>
          <p:cNvPr id="5" name="Oval 4"/>
          <p:cNvSpPr/>
          <p:nvPr/>
        </p:nvSpPr>
        <p:spPr>
          <a:xfrm>
            <a:off x="7086600" y="5133842"/>
            <a:ext cx="914400" cy="33528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7239000" y="4448042"/>
            <a:ext cx="197476" cy="73731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Curved Down Arrow 9"/>
          <p:cNvSpPr/>
          <p:nvPr/>
        </p:nvSpPr>
        <p:spPr>
          <a:xfrm>
            <a:off x="7086599" y="3801844"/>
            <a:ext cx="1302913" cy="417598"/>
          </a:xfrm>
          <a:prstGeom prst="curvedDownArrow">
            <a:avLst>
              <a:gd name="adj1" fmla="val 15893"/>
              <a:gd name="adj2" fmla="val 43783"/>
              <a:gd name="adj3" fmla="val 25000"/>
            </a:avLst>
          </a:prstGeom>
          <a:solidFill>
            <a:srgbClr val="00B05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19DC91BB-EFAD-4EBC-82E3-55C1E6BF2558}"/>
              </a:ext>
            </a:extLst>
          </p:cNvPr>
          <p:cNvSpPr txBox="1"/>
          <p:nvPr/>
        </p:nvSpPr>
        <p:spPr>
          <a:xfrm>
            <a:off x="7531417" y="5416005"/>
            <a:ext cx="811441" cy="369332"/>
          </a:xfrm>
          <a:prstGeom prst="rect">
            <a:avLst/>
          </a:prstGeom>
          <a:noFill/>
        </p:spPr>
        <p:txBody>
          <a:bodyPr wrap="none" rtlCol="0">
            <a:spAutoFit/>
          </a:bodyPr>
          <a:lstStyle/>
          <a:p>
            <a:r>
              <a:rPr lang="en-US" b="1" dirty="0">
                <a:solidFill>
                  <a:srgbClr val="7030A0"/>
                </a:solidFill>
              </a:rPr>
              <a:t>EVENT</a:t>
            </a:r>
          </a:p>
        </p:txBody>
      </p:sp>
      <p:sp>
        <p:nvSpPr>
          <p:cNvPr id="13" name="TextBox 12">
            <a:extLst>
              <a:ext uri="{FF2B5EF4-FFF2-40B4-BE49-F238E27FC236}">
                <a16:creationId xmlns:a16="http://schemas.microsoft.com/office/drawing/2014/main" id="{A9F1C86F-F6A7-41EF-9D88-7F2BA890AF4B}"/>
              </a:ext>
            </a:extLst>
          </p:cNvPr>
          <p:cNvSpPr txBox="1"/>
          <p:nvPr/>
        </p:nvSpPr>
        <p:spPr>
          <a:xfrm>
            <a:off x="7807404" y="4435557"/>
            <a:ext cx="1107996" cy="557204"/>
          </a:xfrm>
          <a:prstGeom prst="rect">
            <a:avLst/>
          </a:prstGeom>
          <a:noFill/>
        </p:spPr>
        <p:txBody>
          <a:bodyPr wrap="none" rtlCol="0">
            <a:spAutoFit/>
          </a:bodyPr>
          <a:lstStyle/>
          <a:p>
            <a:pPr>
              <a:lnSpc>
                <a:spcPts val="1800"/>
              </a:lnSpc>
            </a:pPr>
            <a:r>
              <a:rPr lang="en-US" b="1" dirty="0">
                <a:solidFill>
                  <a:srgbClr val="7030A0"/>
                </a:solidFill>
              </a:rPr>
              <a:t>EVEN</a:t>
            </a:r>
          </a:p>
          <a:p>
            <a:pPr>
              <a:lnSpc>
                <a:spcPts val="1800"/>
              </a:lnSpc>
            </a:pPr>
            <a:r>
              <a:rPr lang="en-US" b="1" dirty="0">
                <a:solidFill>
                  <a:srgbClr val="7030A0"/>
                </a:solidFill>
              </a:rPr>
              <a:t>HANDLER</a:t>
            </a:r>
          </a:p>
        </p:txBody>
      </p:sp>
      <p:sp>
        <p:nvSpPr>
          <p:cNvPr id="9" name="Arrow: Up 8">
            <a:extLst>
              <a:ext uri="{FF2B5EF4-FFF2-40B4-BE49-F238E27FC236}">
                <a16:creationId xmlns:a16="http://schemas.microsoft.com/office/drawing/2014/main" id="{A6731DB5-5AFE-4C85-BAF3-3EF599B15125}"/>
              </a:ext>
            </a:extLst>
          </p:cNvPr>
          <p:cNvSpPr/>
          <p:nvPr/>
        </p:nvSpPr>
        <p:spPr>
          <a:xfrm>
            <a:off x="5883536" y="2886477"/>
            <a:ext cx="484632" cy="1265923"/>
          </a:xfrm>
          <a:prstGeom prst="upArrow">
            <a:avLst/>
          </a:prstGeom>
          <a:solidFill>
            <a:srgbClr val="FF3B3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4362BD2-C09E-4C14-8BBC-7AE3A62D6B48}"/>
              </a:ext>
            </a:extLst>
          </p:cNvPr>
          <p:cNvSpPr txBox="1"/>
          <p:nvPr/>
        </p:nvSpPr>
        <p:spPr>
          <a:xfrm>
            <a:off x="6232605" y="3179979"/>
            <a:ext cx="1785232" cy="675441"/>
          </a:xfrm>
          <a:prstGeom prst="rect">
            <a:avLst/>
          </a:prstGeom>
          <a:noFill/>
        </p:spPr>
        <p:txBody>
          <a:bodyPr wrap="square" rtlCol="0">
            <a:spAutoFit/>
          </a:bodyPr>
          <a:lstStyle/>
          <a:p>
            <a:pPr>
              <a:lnSpc>
                <a:spcPts val="1500"/>
              </a:lnSpc>
            </a:pPr>
            <a:r>
              <a:rPr lang="en-US" sz="1600" dirty="0">
                <a:solidFill>
                  <a:schemeClr val="accent6">
                    <a:lumMod val="75000"/>
                  </a:schemeClr>
                </a:solidFill>
              </a:rPr>
              <a:t>Submit form if even handler returns true</a:t>
            </a:r>
          </a:p>
        </p:txBody>
      </p:sp>
    </p:spTree>
    <p:extLst>
      <p:ext uri="{BB962C8B-B14F-4D97-AF65-F5344CB8AC3E}">
        <p14:creationId xmlns:p14="http://schemas.microsoft.com/office/powerpoint/2010/main" val="25388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7" grpId="0"/>
      <p:bldP spid="13" grpId="0"/>
      <p:bldP spid="9" grpId="0" animBg="1"/>
      <p:bldP spid="1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609600" y="152400"/>
            <a:ext cx="8001000" cy="800100"/>
          </a:xfrm>
        </p:spPr>
        <p:txBody>
          <a:bodyPr/>
          <a:lstStyle/>
          <a:p>
            <a:r>
              <a:rPr lang="en-US"/>
              <a:t>A Complete Example </a:t>
            </a:r>
          </a:p>
        </p:txBody>
      </p:sp>
      <p:sp>
        <p:nvSpPr>
          <p:cNvPr id="79875" name="Content Placeholder 2"/>
          <p:cNvSpPr>
            <a:spLocks noGrp="1"/>
          </p:cNvSpPr>
          <p:nvPr>
            <p:ph idx="1"/>
          </p:nvPr>
        </p:nvSpPr>
        <p:spPr>
          <a:xfrm>
            <a:off x="533400" y="990600"/>
            <a:ext cx="6019800" cy="5486400"/>
          </a:xfrm>
        </p:spPr>
        <p:txBody>
          <a:bodyPr>
            <a:normAutofit fontScale="92500"/>
          </a:bodyPr>
          <a:lstStyle/>
          <a:p>
            <a:pPr>
              <a:lnSpc>
                <a:spcPts val="2300"/>
              </a:lnSpc>
              <a:buFont typeface="Wingdings" pitchFamily="2" charset="2"/>
              <a:buNone/>
            </a:pPr>
            <a:r>
              <a:rPr lang="en-US" sz="2400" dirty="0">
                <a:latin typeface="Calibri" pitchFamily="34" charset="0"/>
              </a:rPr>
              <a:t>&lt;SCRIPT TYPE=“text/</a:t>
            </a:r>
            <a:r>
              <a:rPr lang="en-US" sz="2400" dirty="0" err="1">
                <a:latin typeface="Calibri" pitchFamily="34" charset="0"/>
              </a:rPr>
              <a:t>javascript</a:t>
            </a:r>
            <a:r>
              <a:rPr lang="en-US" sz="2400" dirty="0">
                <a:latin typeface="Calibri" pitchFamily="34" charset="0"/>
              </a:rPr>
              <a:t>”&gt;</a:t>
            </a:r>
          </a:p>
          <a:p>
            <a:pPr>
              <a:lnSpc>
                <a:spcPts val="2300"/>
              </a:lnSpc>
              <a:buFont typeface="Wingdings" pitchFamily="2" charset="2"/>
              <a:buNone/>
            </a:pPr>
            <a:r>
              <a:rPr lang="en-US" sz="2400" b="1" dirty="0">
                <a:solidFill>
                  <a:srgbClr val="C00000"/>
                </a:solidFill>
                <a:latin typeface="Calibri" pitchFamily="34" charset="0"/>
              </a:rPr>
              <a:t>&lt;!--</a:t>
            </a:r>
          </a:p>
          <a:p>
            <a:pPr>
              <a:lnSpc>
                <a:spcPts val="2300"/>
              </a:lnSpc>
              <a:buFont typeface="Wingdings" pitchFamily="2" charset="2"/>
              <a:buNone/>
            </a:pPr>
            <a:r>
              <a:rPr lang="en-US" sz="2400" dirty="0">
                <a:latin typeface="Calibri" pitchFamily="34" charset="0"/>
              </a:rPr>
              <a:t>function </a:t>
            </a:r>
            <a:r>
              <a:rPr lang="en-US" sz="2400" dirty="0" err="1">
                <a:latin typeface="Calibri" pitchFamily="34" charset="0"/>
              </a:rPr>
              <a:t>testLoginEmpty</a:t>
            </a:r>
            <a:r>
              <a:rPr lang="en-US" sz="2400" dirty="0">
                <a:latin typeface="Calibri" pitchFamily="34" charset="0"/>
              </a:rPr>
              <a:t>()</a:t>
            </a:r>
          </a:p>
          <a:p>
            <a:pPr>
              <a:lnSpc>
                <a:spcPts val="2300"/>
              </a:lnSpc>
              <a:buFont typeface="Wingdings" pitchFamily="2" charset="2"/>
              <a:buNone/>
            </a:pPr>
            <a:r>
              <a:rPr lang="en-US" sz="2400" dirty="0">
                <a:latin typeface="Calibri" pitchFamily="34" charset="0"/>
              </a:rPr>
              <a:t>{</a:t>
            </a:r>
          </a:p>
          <a:p>
            <a:pPr>
              <a:lnSpc>
                <a:spcPts val="2300"/>
              </a:lnSpc>
              <a:buFont typeface="Wingdings" pitchFamily="2" charset="2"/>
              <a:buNone/>
            </a:pPr>
            <a:r>
              <a:rPr lang="en-US" sz="2400" dirty="0">
                <a:latin typeface="Calibri" pitchFamily="34" charset="0"/>
              </a:rPr>
              <a:t>	</a:t>
            </a:r>
            <a:r>
              <a:rPr lang="en-US" sz="2400" dirty="0" err="1">
                <a:latin typeface="Calibri" pitchFamily="34" charset="0"/>
              </a:rPr>
              <a:t>loginForm</a:t>
            </a:r>
            <a:r>
              <a:rPr lang="en-US" sz="2400" dirty="0">
                <a:latin typeface="Calibri" pitchFamily="34" charset="0"/>
              </a:rPr>
              <a:t> = </a:t>
            </a:r>
            <a:r>
              <a:rPr lang="en-US" sz="2400" dirty="0" err="1">
                <a:latin typeface="Calibri" pitchFamily="34" charset="0"/>
              </a:rPr>
              <a:t>document.LoginForm</a:t>
            </a:r>
            <a:endParaRPr lang="en-US" sz="2400" dirty="0">
              <a:latin typeface="Calibri" pitchFamily="34" charset="0"/>
            </a:endParaRPr>
          </a:p>
          <a:p>
            <a:pPr>
              <a:lnSpc>
                <a:spcPts val="2300"/>
              </a:lnSpc>
              <a:buFont typeface="Wingdings" pitchFamily="2" charset="2"/>
              <a:buNone/>
            </a:pPr>
            <a:r>
              <a:rPr lang="en-US" sz="2400" dirty="0">
                <a:latin typeface="Calibri" pitchFamily="34" charset="0"/>
              </a:rPr>
              <a:t>	if ((</a:t>
            </a:r>
            <a:r>
              <a:rPr lang="en-US" sz="2400" dirty="0" err="1">
                <a:latin typeface="Calibri" pitchFamily="34" charset="0"/>
              </a:rPr>
              <a:t>loginForm.</a:t>
            </a:r>
            <a:r>
              <a:rPr lang="en-US" sz="2400" b="1" dirty="0" err="1">
                <a:latin typeface="Calibri" pitchFamily="34" charset="0"/>
              </a:rPr>
              <a:t>userid</a:t>
            </a:r>
            <a:r>
              <a:rPr lang="en-US" sz="2400" dirty="0" err="1">
                <a:latin typeface="Calibri" pitchFamily="34" charset="0"/>
              </a:rPr>
              <a:t>.value</a:t>
            </a:r>
            <a:r>
              <a:rPr lang="en-US" sz="2400" dirty="0">
                <a:latin typeface="Calibri" pitchFamily="34" charset="0"/>
              </a:rPr>
              <a:t> == “”) ||</a:t>
            </a:r>
          </a:p>
          <a:p>
            <a:pPr>
              <a:lnSpc>
                <a:spcPts val="2300"/>
              </a:lnSpc>
              <a:buFont typeface="Wingdings" pitchFamily="2" charset="2"/>
              <a:buNone/>
            </a:pPr>
            <a:r>
              <a:rPr lang="en-US" sz="2400" dirty="0">
                <a:latin typeface="Calibri" pitchFamily="34" charset="0"/>
              </a:rPr>
              <a:t>		(</a:t>
            </a:r>
            <a:r>
              <a:rPr lang="en-US" sz="2400" dirty="0" err="1">
                <a:latin typeface="Calibri" pitchFamily="34" charset="0"/>
              </a:rPr>
              <a:t>loginForm.</a:t>
            </a:r>
            <a:r>
              <a:rPr lang="en-US" sz="2400" b="1" dirty="0" err="1">
                <a:latin typeface="Calibri" pitchFamily="34" charset="0"/>
              </a:rPr>
              <a:t>password</a:t>
            </a:r>
            <a:r>
              <a:rPr lang="en-US" sz="2400" dirty="0" err="1">
                <a:latin typeface="Calibri" pitchFamily="34" charset="0"/>
              </a:rPr>
              <a:t>.value</a:t>
            </a:r>
            <a:r>
              <a:rPr lang="en-US" sz="2400" dirty="0">
                <a:latin typeface="Calibri" pitchFamily="34" charset="0"/>
              </a:rPr>
              <a:t> == “”)) {</a:t>
            </a:r>
          </a:p>
          <a:p>
            <a:pPr>
              <a:lnSpc>
                <a:spcPts val="2300"/>
              </a:lnSpc>
              <a:buFont typeface="Wingdings" pitchFamily="2" charset="2"/>
              <a:buNone/>
            </a:pPr>
            <a:r>
              <a:rPr lang="en-US" sz="2400" dirty="0">
                <a:latin typeface="Calibri" pitchFamily="34" charset="0"/>
              </a:rPr>
              <a:t>	alert(‘Please enter </a:t>
            </a:r>
            <a:r>
              <a:rPr lang="en-US" sz="2400" dirty="0" err="1">
                <a:latin typeface="Calibri" pitchFamily="34" charset="0"/>
              </a:rPr>
              <a:t>userid</a:t>
            </a:r>
            <a:r>
              <a:rPr lang="en-US" sz="2400" dirty="0">
                <a:latin typeface="Calibri" pitchFamily="34" charset="0"/>
              </a:rPr>
              <a:t> and password.’);</a:t>
            </a:r>
          </a:p>
          <a:p>
            <a:pPr>
              <a:lnSpc>
                <a:spcPts val="2300"/>
              </a:lnSpc>
              <a:buFont typeface="Wingdings" pitchFamily="2" charset="2"/>
              <a:buNone/>
            </a:pPr>
            <a:r>
              <a:rPr lang="en-US" sz="2400" dirty="0">
                <a:latin typeface="Calibri" pitchFamily="34" charset="0"/>
              </a:rPr>
              <a:t>	return false;</a:t>
            </a:r>
          </a:p>
          <a:p>
            <a:pPr>
              <a:lnSpc>
                <a:spcPts val="2300"/>
              </a:lnSpc>
              <a:buFont typeface="Wingdings" pitchFamily="2" charset="2"/>
              <a:buNone/>
            </a:pPr>
            <a:r>
              <a:rPr lang="en-US" sz="2400" dirty="0">
                <a:latin typeface="Calibri" pitchFamily="34" charset="0"/>
              </a:rPr>
              <a:t>	}</a:t>
            </a:r>
          </a:p>
          <a:p>
            <a:pPr>
              <a:lnSpc>
                <a:spcPts val="2300"/>
              </a:lnSpc>
              <a:buFont typeface="Wingdings" pitchFamily="2" charset="2"/>
              <a:buNone/>
            </a:pPr>
            <a:r>
              <a:rPr lang="en-US" sz="2400" dirty="0">
                <a:latin typeface="Calibri" pitchFamily="34" charset="0"/>
              </a:rPr>
              <a:t>	else</a:t>
            </a:r>
          </a:p>
          <a:p>
            <a:pPr>
              <a:lnSpc>
                <a:spcPts val="2300"/>
              </a:lnSpc>
              <a:buFont typeface="Wingdings" pitchFamily="2" charset="2"/>
              <a:buNone/>
            </a:pPr>
            <a:r>
              <a:rPr lang="en-US" sz="2400" dirty="0">
                <a:latin typeface="Calibri" pitchFamily="34" charset="0"/>
              </a:rPr>
              <a:t>		return true;</a:t>
            </a:r>
          </a:p>
          <a:p>
            <a:pPr>
              <a:lnSpc>
                <a:spcPts val="2300"/>
              </a:lnSpc>
              <a:buFont typeface="Wingdings" pitchFamily="2" charset="2"/>
              <a:buNone/>
            </a:pPr>
            <a:r>
              <a:rPr lang="en-US" sz="2400" dirty="0">
                <a:latin typeface="Calibri" pitchFamily="34" charset="0"/>
              </a:rPr>
              <a:t>}</a:t>
            </a:r>
          </a:p>
          <a:p>
            <a:pPr>
              <a:lnSpc>
                <a:spcPts val="2300"/>
              </a:lnSpc>
              <a:buFont typeface="Wingdings" pitchFamily="2" charset="2"/>
              <a:buNone/>
            </a:pPr>
            <a:r>
              <a:rPr lang="en-US" sz="2400" b="1" dirty="0">
                <a:solidFill>
                  <a:srgbClr val="C00000"/>
                </a:solidFill>
                <a:latin typeface="Calibri" pitchFamily="34" charset="0"/>
              </a:rPr>
              <a:t>//--</a:t>
            </a:r>
            <a:r>
              <a:rPr lang="en-US" sz="2400" b="1" dirty="0">
                <a:solidFill>
                  <a:srgbClr val="C00000"/>
                </a:solidFill>
                <a:latin typeface="Calibri" pitchFamily="34" charset="0"/>
                <a:sym typeface="Wingdings" pitchFamily="2" charset="2"/>
              </a:rPr>
              <a:t>&gt;</a:t>
            </a:r>
          </a:p>
          <a:p>
            <a:pPr>
              <a:lnSpc>
                <a:spcPts val="2300"/>
              </a:lnSpc>
              <a:buFont typeface="Wingdings" pitchFamily="2" charset="2"/>
              <a:buNone/>
            </a:pPr>
            <a:r>
              <a:rPr lang="en-US" sz="2400" dirty="0">
                <a:latin typeface="Calibri" pitchFamily="34" charset="0"/>
                <a:sym typeface="Wingdings" pitchFamily="2" charset="2"/>
              </a:rPr>
              <a:t>&lt;/SCRIPT&gt;</a:t>
            </a:r>
            <a:endParaRPr lang="en-US" sz="2400" dirty="0">
              <a:latin typeface="Calibri" pitchFamily="34" charset="0"/>
            </a:endParaRPr>
          </a:p>
        </p:txBody>
      </p:sp>
      <p:sp>
        <p:nvSpPr>
          <p:cNvPr id="4" name="Rounded Rectangular Callout 3"/>
          <p:cNvSpPr/>
          <p:nvPr/>
        </p:nvSpPr>
        <p:spPr bwMode="auto">
          <a:xfrm>
            <a:off x="5105400" y="914400"/>
            <a:ext cx="3200400" cy="1676400"/>
          </a:xfrm>
          <a:prstGeom prst="wedgeRoundRectCallout">
            <a:avLst>
              <a:gd name="adj1" fmla="val -99085"/>
              <a:gd name="adj2" fmla="val 42647"/>
              <a:gd name="adj3" fmla="val 16667"/>
            </a:avLst>
          </a:prstGeom>
          <a:solidFill>
            <a:schemeClr val="accent2">
              <a:lumMod val="20000"/>
              <a:lumOff val="8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lnSpc>
                <a:spcPts val="2000"/>
              </a:lnSpc>
              <a:spcAft>
                <a:spcPts val="600"/>
              </a:spcAft>
              <a:defRPr/>
            </a:pPr>
            <a:r>
              <a:rPr lang="en-US" sz="2000" dirty="0">
                <a:latin typeface="Calibri" pitchFamily="34" charset="0"/>
              </a:rPr>
              <a:t>“document” is an implicitly defined variable referring to the </a:t>
            </a:r>
            <a:r>
              <a:rPr lang="en-US" sz="2000" b="1" dirty="0">
                <a:latin typeface="Calibri" pitchFamily="34" charset="0"/>
              </a:rPr>
              <a:t>current HTML page</a:t>
            </a:r>
          </a:p>
          <a:p>
            <a:pPr algn="ctr">
              <a:lnSpc>
                <a:spcPts val="2000"/>
              </a:lnSpc>
              <a:defRPr/>
            </a:pPr>
            <a:r>
              <a:rPr lang="en-US" sz="2000" dirty="0">
                <a:solidFill>
                  <a:schemeClr val="accent5">
                    <a:lumMod val="50000"/>
                  </a:schemeClr>
                </a:solidFill>
                <a:latin typeface="Calibri" pitchFamily="34" charset="0"/>
              </a:rPr>
              <a:t>i.e., the “</a:t>
            </a:r>
            <a:r>
              <a:rPr lang="en-US" sz="2000" dirty="0" err="1">
                <a:solidFill>
                  <a:schemeClr val="accent5">
                    <a:lumMod val="50000"/>
                  </a:schemeClr>
                </a:solidFill>
                <a:latin typeface="Calibri" pitchFamily="34" charset="0"/>
              </a:rPr>
              <a:t>LoginForm</a:t>
            </a:r>
            <a:r>
              <a:rPr lang="en-US" sz="2000" dirty="0">
                <a:solidFill>
                  <a:schemeClr val="accent5">
                    <a:lumMod val="50000"/>
                  </a:schemeClr>
                </a:solidFill>
                <a:latin typeface="Calibri" pitchFamily="34" charset="0"/>
              </a:rPr>
              <a:t>” form in this page</a:t>
            </a:r>
          </a:p>
        </p:txBody>
      </p:sp>
      <p:sp>
        <p:nvSpPr>
          <p:cNvPr id="5" name="Rectangle 4"/>
          <p:cNvSpPr/>
          <p:nvPr/>
        </p:nvSpPr>
        <p:spPr bwMode="auto">
          <a:xfrm>
            <a:off x="6400800" y="3276600"/>
            <a:ext cx="2590800" cy="3048000"/>
          </a:xfrm>
          <a:prstGeom prst="rect">
            <a:avLst/>
          </a:prstGeom>
          <a:solidFill>
            <a:schemeClr val="bg1">
              <a:lumMod val="90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81928" name="TextBox 5"/>
          <p:cNvSpPr txBox="1">
            <a:spLocks noChangeArrowheads="1"/>
          </p:cNvSpPr>
          <p:nvPr/>
        </p:nvSpPr>
        <p:spPr bwMode="auto">
          <a:xfrm>
            <a:off x="6324600" y="2895600"/>
            <a:ext cx="13716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solidFill>
                  <a:srgbClr val="002060"/>
                </a:solidFill>
                <a:latin typeface="Calibri" pitchFamily="34" charset="0"/>
              </a:rPr>
              <a:t>HTML Page</a:t>
            </a:r>
          </a:p>
        </p:txBody>
      </p:sp>
      <p:sp>
        <p:nvSpPr>
          <p:cNvPr id="7" name="Rectangle 6"/>
          <p:cNvSpPr/>
          <p:nvPr/>
        </p:nvSpPr>
        <p:spPr bwMode="auto">
          <a:xfrm>
            <a:off x="6553200" y="5105400"/>
            <a:ext cx="2362200" cy="990600"/>
          </a:xfrm>
          <a:prstGeom prst="rect">
            <a:avLst/>
          </a:prstGeom>
          <a:solidFill>
            <a:schemeClr val="accent5"/>
          </a:solidFill>
          <a:ln w="12700" cap="flat" cmpd="sng" algn="ctr">
            <a:solidFill>
              <a:schemeClr val="tx1"/>
            </a:solidFill>
            <a:prstDash val="solid"/>
            <a:round/>
            <a:headEnd type="none" w="sm" len="sm"/>
            <a:tailEnd type="none" w="sm" len="sm"/>
          </a:ln>
          <a:effectLst/>
        </p:spPr>
        <p:txBody>
          <a:bodyPr anchor="ctr"/>
          <a:lstStyle/>
          <a:p>
            <a:pPr>
              <a:defRPr/>
            </a:pPr>
            <a:r>
              <a:rPr lang="en-US" sz="1400" dirty="0">
                <a:latin typeface="Calibri" pitchFamily="34" charset="0"/>
              </a:rPr>
              <a:t>&lt;FORM NAME=“</a:t>
            </a:r>
            <a:r>
              <a:rPr lang="en-US" sz="1400" b="1" dirty="0" err="1">
                <a:solidFill>
                  <a:srgbClr val="7030A0"/>
                </a:solidFill>
                <a:latin typeface="Calibri" pitchFamily="34" charset="0"/>
              </a:rPr>
              <a:t>LoginForm</a:t>
            </a:r>
            <a:r>
              <a:rPr lang="en-US" sz="1400" dirty="0">
                <a:latin typeface="Calibri" pitchFamily="34" charset="0"/>
              </a:rPr>
              <a:t>” …</a:t>
            </a:r>
          </a:p>
          <a:p>
            <a:pPr>
              <a:defRPr/>
            </a:pPr>
            <a:r>
              <a:rPr lang="en-US" sz="1400" dirty="0">
                <a:latin typeface="Calibri" pitchFamily="34" charset="0"/>
              </a:rPr>
              <a:t>…</a:t>
            </a:r>
          </a:p>
          <a:p>
            <a:pPr>
              <a:defRPr/>
            </a:pPr>
            <a:r>
              <a:rPr lang="en-US" sz="1400" dirty="0">
                <a:latin typeface="Calibri" pitchFamily="34" charset="0"/>
              </a:rPr>
              <a:t>&lt;/FORM&gt;</a:t>
            </a:r>
          </a:p>
        </p:txBody>
      </p:sp>
      <p:sp>
        <p:nvSpPr>
          <p:cNvPr id="8" name="Rectangle 7"/>
          <p:cNvSpPr/>
          <p:nvPr/>
        </p:nvSpPr>
        <p:spPr bwMode="auto">
          <a:xfrm>
            <a:off x="6553200" y="3657600"/>
            <a:ext cx="2362200" cy="1143000"/>
          </a:xfrm>
          <a:prstGeom prst="rect">
            <a:avLst/>
          </a:prstGeom>
          <a:solidFill>
            <a:srgbClr val="FFC000"/>
          </a:solidFill>
          <a:ln w="12700" cap="flat" cmpd="sng" algn="ctr">
            <a:solidFill>
              <a:schemeClr val="tx1"/>
            </a:solidFill>
            <a:prstDash val="solid"/>
            <a:round/>
            <a:headEnd type="none" w="sm" len="sm"/>
            <a:tailEnd type="none" w="sm" len="sm"/>
          </a:ln>
          <a:effectLst/>
        </p:spPr>
        <p:txBody>
          <a:bodyPr/>
          <a:lstStyle/>
          <a:p>
            <a:pPr>
              <a:defRPr/>
            </a:pPr>
            <a:r>
              <a:rPr lang="en-US" sz="1400" dirty="0">
                <a:latin typeface="Calibri" pitchFamily="34" charset="0"/>
              </a:rPr>
              <a:t>function </a:t>
            </a:r>
            <a:r>
              <a:rPr lang="en-US" sz="1400" b="1" dirty="0" err="1">
                <a:solidFill>
                  <a:schemeClr val="accent6">
                    <a:lumMod val="75000"/>
                  </a:schemeClr>
                </a:solidFill>
                <a:latin typeface="Calibri" pitchFamily="34" charset="0"/>
              </a:rPr>
              <a:t>testLoginEmpty</a:t>
            </a:r>
            <a:endParaRPr lang="en-US" sz="1400" b="1" dirty="0">
              <a:solidFill>
                <a:schemeClr val="accent6">
                  <a:lumMod val="75000"/>
                </a:schemeClr>
              </a:solidFill>
              <a:latin typeface="Calibri" pitchFamily="34" charset="0"/>
            </a:endParaRPr>
          </a:p>
          <a:p>
            <a:pPr>
              <a:defRPr/>
            </a:pPr>
            <a:r>
              <a:rPr lang="en-US" sz="1400" dirty="0">
                <a:latin typeface="Calibri" pitchFamily="34" charset="0"/>
              </a:rPr>
              <a:t>   …</a:t>
            </a:r>
          </a:p>
          <a:p>
            <a:pPr>
              <a:defRPr/>
            </a:pPr>
            <a:r>
              <a:rPr lang="en-US" sz="1400" dirty="0">
                <a:latin typeface="Calibri" pitchFamily="34" charset="0"/>
              </a:rPr>
              <a:t>   … = </a:t>
            </a:r>
            <a:r>
              <a:rPr lang="en-US" sz="1400" dirty="0" err="1">
                <a:latin typeface="Calibri" pitchFamily="34" charset="0"/>
              </a:rPr>
              <a:t>document.</a:t>
            </a:r>
            <a:r>
              <a:rPr lang="en-US" sz="1400" dirty="0" err="1">
                <a:solidFill>
                  <a:srgbClr val="7030A0"/>
                </a:solidFill>
                <a:latin typeface="Calibri" pitchFamily="34" charset="0"/>
              </a:rPr>
              <a:t>LoginForm</a:t>
            </a:r>
            <a:endParaRPr lang="en-US" sz="1400" dirty="0">
              <a:solidFill>
                <a:srgbClr val="7030A0"/>
              </a:solidFill>
              <a:latin typeface="Calibri" pitchFamily="34" charset="0"/>
            </a:endParaRPr>
          </a:p>
          <a:p>
            <a:pPr>
              <a:defRPr/>
            </a:pPr>
            <a:r>
              <a:rPr lang="en-US" sz="1400" dirty="0">
                <a:latin typeface="Calibri" pitchFamily="34" charset="0"/>
              </a:rPr>
              <a:t>   …</a:t>
            </a:r>
          </a:p>
        </p:txBody>
      </p:sp>
      <p:sp>
        <p:nvSpPr>
          <p:cNvPr id="9" name="Rounded Rectangular Callout 8"/>
          <p:cNvSpPr/>
          <p:nvPr/>
        </p:nvSpPr>
        <p:spPr bwMode="auto">
          <a:xfrm>
            <a:off x="4800600" y="4038600"/>
            <a:ext cx="1333500" cy="990600"/>
          </a:xfrm>
          <a:prstGeom prst="wedgeRoundRectCallout">
            <a:avLst>
              <a:gd name="adj1" fmla="val 90884"/>
              <a:gd name="adj2" fmla="val -32785"/>
              <a:gd name="adj3" fmla="val 16667"/>
            </a:avLst>
          </a:prstGeom>
          <a:solidFill>
            <a:schemeClr val="accent2">
              <a:lumMod val="5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en-US" sz="2000" dirty="0">
                <a:solidFill>
                  <a:schemeClr val="bg1"/>
                </a:solidFill>
                <a:latin typeface="Calibri" pitchFamily="34" charset="0"/>
              </a:rPr>
              <a:t>This slide:</a:t>
            </a:r>
          </a:p>
          <a:p>
            <a:pPr algn="ctr">
              <a:defRPr/>
            </a:pPr>
            <a:r>
              <a:rPr lang="en-US" sz="2000" dirty="0">
                <a:solidFill>
                  <a:schemeClr val="bg1"/>
                </a:solidFill>
                <a:latin typeface="Calibri" pitchFamily="34" charset="0"/>
              </a:rPr>
              <a:t>An event handler</a:t>
            </a:r>
          </a:p>
        </p:txBody>
      </p:sp>
      <p:sp>
        <p:nvSpPr>
          <p:cNvPr id="2" name="Rounded Rectangle 1"/>
          <p:cNvSpPr/>
          <p:nvPr/>
        </p:nvSpPr>
        <p:spPr>
          <a:xfrm>
            <a:off x="2357718" y="2438400"/>
            <a:ext cx="1223682" cy="304800"/>
          </a:xfrm>
          <a:prstGeom prst="roundRect">
            <a:avLst/>
          </a:prstGeom>
          <a:noFill/>
          <a:ln w="3175">
            <a:solidFill>
              <a:schemeClr val="accent4">
                <a:lumMod val="40000"/>
                <a:lumOff val="60000"/>
              </a:schemeClr>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1BB8204-BC59-41E8-8AAA-9174BB3A2BC6}"/>
              </a:ext>
            </a:extLst>
          </p:cNvPr>
          <p:cNvSpPr txBox="1"/>
          <p:nvPr/>
        </p:nvSpPr>
        <p:spPr>
          <a:xfrm>
            <a:off x="6601202" y="5529590"/>
            <a:ext cx="2390398" cy="261610"/>
          </a:xfrm>
          <a:prstGeom prst="rect">
            <a:avLst/>
          </a:prstGeom>
          <a:noFill/>
        </p:spPr>
        <p:txBody>
          <a:bodyPr wrap="none" rtlCol="0">
            <a:spAutoFit/>
          </a:bodyPr>
          <a:lstStyle/>
          <a:p>
            <a:r>
              <a:rPr lang="en-US" sz="1100" dirty="0" err="1"/>
              <a:t>onSubmit</a:t>
            </a:r>
            <a:r>
              <a:rPr lang="en-US" sz="1100" dirty="0"/>
              <a:t> = “return </a:t>
            </a:r>
            <a:r>
              <a:rPr lang="en-US" sz="1100" dirty="0" err="1"/>
              <a:t>testLoginEmpty</a:t>
            </a:r>
            <a:r>
              <a:rPr lang="en-US" sz="1100" dirty="0"/>
              <a:t>()” </a:t>
            </a:r>
          </a:p>
        </p:txBody>
      </p:sp>
      <p:sp>
        <p:nvSpPr>
          <p:cNvPr id="10" name="Rounded Rectangular Callout 9"/>
          <p:cNvSpPr/>
          <p:nvPr/>
        </p:nvSpPr>
        <p:spPr bwMode="auto">
          <a:xfrm>
            <a:off x="4495800" y="5219700"/>
            <a:ext cx="1467568" cy="876300"/>
          </a:xfrm>
          <a:prstGeom prst="wedgeRoundRectCallout">
            <a:avLst>
              <a:gd name="adj1" fmla="val 95347"/>
              <a:gd name="adj2" fmla="val -24394"/>
              <a:gd name="adj3" fmla="val 16667"/>
            </a:avLst>
          </a:prstGeom>
          <a:solidFill>
            <a:schemeClr val="accent2">
              <a:lumMod val="5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en-US" sz="2000" dirty="0">
                <a:solidFill>
                  <a:schemeClr val="bg1"/>
                </a:solidFill>
                <a:latin typeface="Calibri" pitchFamily="34" charset="0"/>
              </a:rPr>
              <a:t>Next slide:</a:t>
            </a:r>
          </a:p>
          <a:p>
            <a:pPr algn="ctr">
              <a:defRPr/>
            </a:pPr>
            <a:r>
              <a:rPr lang="en-US" sz="2000" dirty="0">
                <a:solidFill>
                  <a:schemeClr val="bg1"/>
                </a:solidFill>
                <a:latin typeface="Calibri" pitchFamily="34" charset="0"/>
              </a:rPr>
              <a:t>The form</a:t>
            </a:r>
          </a:p>
        </p:txBody>
      </p:sp>
    </p:spTree>
    <p:extLst>
      <p:ext uri="{BB962C8B-B14F-4D97-AF65-F5344CB8AC3E}">
        <p14:creationId xmlns:p14="http://schemas.microsoft.com/office/powerpoint/2010/main" val="1550014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dissolve">
                                      <p:cBhvr>
                                        <p:cTn id="7" dur="500"/>
                                        <p:tgtEl>
                                          <p:spTgt spid="7987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9875">
                                            <p:txEl>
                                              <p:pRg st="1" end="1"/>
                                            </p:txEl>
                                          </p:spTgt>
                                        </p:tgtEl>
                                        <p:attrNameLst>
                                          <p:attrName>style.visibility</p:attrName>
                                        </p:attrNameLst>
                                      </p:cBhvr>
                                      <p:to>
                                        <p:strVal val="visible"/>
                                      </p:to>
                                    </p:set>
                                    <p:animEffect transition="in" filter="dissolve">
                                      <p:cBhvr>
                                        <p:cTn id="10" dur="500"/>
                                        <p:tgtEl>
                                          <p:spTgt spid="79875">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79875">
                                            <p:txEl>
                                              <p:pRg st="2" end="2"/>
                                            </p:txEl>
                                          </p:spTgt>
                                        </p:tgtEl>
                                        <p:attrNameLst>
                                          <p:attrName>style.visibility</p:attrName>
                                        </p:attrNameLst>
                                      </p:cBhvr>
                                      <p:to>
                                        <p:strVal val="visible"/>
                                      </p:to>
                                    </p:set>
                                    <p:animEffect transition="in" filter="dissolve">
                                      <p:cBhvr>
                                        <p:cTn id="13" dur="500"/>
                                        <p:tgtEl>
                                          <p:spTgt spid="79875">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79875">
                                            <p:txEl>
                                              <p:pRg st="3" end="3"/>
                                            </p:txEl>
                                          </p:spTgt>
                                        </p:tgtEl>
                                        <p:attrNameLst>
                                          <p:attrName>style.visibility</p:attrName>
                                        </p:attrNameLst>
                                      </p:cBhvr>
                                      <p:to>
                                        <p:strVal val="visible"/>
                                      </p:to>
                                    </p:set>
                                    <p:animEffect transition="in" filter="dissolve">
                                      <p:cBhvr>
                                        <p:cTn id="16" dur="500"/>
                                        <p:tgtEl>
                                          <p:spTgt spid="79875">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79875">
                                            <p:txEl>
                                              <p:pRg st="4" end="4"/>
                                            </p:txEl>
                                          </p:spTgt>
                                        </p:tgtEl>
                                        <p:attrNameLst>
                                          <p:attrName>style.visibility</p:attrName>
                                        </p:attrNameLst>
                                      </p:cBhvr>
                                      <p:to>
                                        <p:strVal val="visible"/>
                                      </p:to>
                                    </p:set>
                                    <p:animEffect transition="in" filter="dissolve">
                                      <p:cBhvr>
                                        <p:cTn id="19" dur="500"/>
                                        <p:tgtEl>
                                          <p:spTgt spid="79875">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79875">
                                            <p:txEl>
                                              <p:pRg st="5" end="5"/>
                                            </p:txEl>
                                          </p:spTgt>
                                        </p:tgtEl>
                                        <p:attrNameLst>
                                          <p:attrName>style.visibility</p:attrName>
                                        </p:attrNameLst>
                                      </p:cBhvr>
                                      <p:to>
                                        <p:strVal val="visible"/>
                                      </p:to>
                                    </p:set>
                                    <p:animEffect transition="in" filter="dissolve">
                                      <p:cBhvr>
                                        <p:cTn id="22" dur="500"/>
                                        <p:tgtEl>
                                          <p:spTgt spid="79875">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79875">
                                            <p:txEl>
                                              <p:pRg st="6" end="6"/>
                                            </p:txEl>
                                          </p:spTgt>
                                        </p:tgtEl>
                                        <p:attrNameLst>
                                          <p:attrName>style.visibility</p:attrName>
                                        </p:attrNameLst>
                                      </p:cBhvr>
                                      <p:to>
                                        <p:strVal val="visible"/>
                                      </p:to>
                                    </p:set>
                                    <p:animEffect transition="in" filter="dissolve">
                                      <p:cBhvr>
                                        <p:cTn id="25" dur="500"/>
                                        <p:tgtEl>
                                          <p:spTgt spid="79875">
                                            <p:txEl>
                                              <p:pRg st="6" end="6"/>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79875">
                                            <p:txEl>
                                              <p:pRg st="7" end="7"/>
                                            </p:txEl>
                                          </p:spTgt>
                                        </p:tgtEl>
                                        <p:attrNameLst>
                                          <p:attrName>style.visibility</p:attrName>
                                        </p:attrNameLst>
                                      </p:cBhvr>
                                      <p:to>
                                        <p:strVal val="visible"/>
                                      </p:to>
                                    </p:set>
                                    <p:animEffect transition="in" filter="dissolve">
                                      <p:cBhvr>
                                        <p:cTn id="28" dur="500"/>
                                        <p:tgtEl>
                                          <p:spTgt spid="79875">
                                            <p:txEl>
                                              <p:pRg st="7" end="7"/>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79875">
                                            <p:txEl>
                                              <p:pRg st="8" end="8"/>
                                            </p:txEl>
                                          </p:spTgt>
                                        </p:tgtEl>
                                        <p:attrNameLst>
                                          <p:attrName>style.visibility</p:attrName>
                                        </p:attrNameLst>
                                      </p:cBhvr>
                                      <p:to>
                                        <p:strVal val="visible"/>
                                      </p:to>
                                    </p:set>
                                    <p:animEffect transition="in" filter="dissolve">
                                      <p:cBhvr>
                                        <p:cTn id="31" dur="500"/>
                                        <p:tgtEl>
                                          <p:spTgt spid="79875">
                                            <p:txEl>
                                              <p:pRg st="8" end="8"/>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79875">
                                            <p:txEl>
                                              <p:pRg st="9" end="9"/>
                                            </p:txEl>
                                          </p:spTgt>
                                        </p:tgtEl>
                                        <p:attrNameLst>
                                          <p:attrName>style.visibility</p:attrName>
                                        </p:attrNameLst>
                                      </p:cBhvr>
                                      <p:to>
                                        <p:strVal val="visible"/>
                                      </p:to>
                                    </p:set>
                                    <p:animEffect transition="in" filter="dissolve">
                                      <p:cBhvr>
                                        <p:cTn id="34" dur="500"/>
                                        <p:tgtEl>
                                          <p:spTgt spid="79875">
                                            <p:txEl>
                                              <p:pRg st="9" end="9"/>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79875">
                                            <p:txEl>
                                              <p:pRg st="10" end="10"/>
                                            </p:txEl>
                                          </p:spTgt>
                                        </p:tgtEl>
                                        <p:attrNameLst>
                                          <p:attrName>style.visibility</p:attrName>
                                        </p:attrNameLst>
                                      </p:cBhvr>
                                      <p:to>
                                        <p:strVal val="visible"/>
                                      </p:to>
                                    </p:set>
                                    <p:animEffect transition="in" filter="dissolve">
                                      <p:cBhvr>
                                        <p:cTn id="37" dur="500"/>
                                        <p:tgtEl>
                                          <p:spTgt spid="79875">
                                            <p:txEl>
                                              <p:pRg st="10" end="10"/>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79875">
                                            <p:txEl>
                                              <p:pRg st="11" end="11"/>
                                            </p:txEl>
                                          </p:spTgt>
                                        </p:tgtEl>
                                        <p:attrNameLst>
                                          <p:attrName>style.visibility</p:attrName>
                                        </p:attrNameLst>
                                      </p:cBhvr>
                                      <p:to>
                                        <p:strVal val="visible"/>
                                      </p:to>
                                    </p:set>
                                    <p:animEffect transition="in" filter="dissolve">
                                      <p:cBhvr>
                                        <p:cTn id="40" dur="500"/>
                                        <p:tgtEl>
                                          <p:spTgt spid="79875">
                                            <p:txEl>
                                              <p:pRg st="11" end="11"/>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79875">
                                            <p:txEl>
                                              <p:pRg st="12" end="12"/>
                                            </p:txEl>
                                          </p:spTgt>
                                        </p:tgtEl>
                                        <p:attrNameLst>
                                          <p:attrName>style.visibility</p:attrName>
                                        </p:attrNameLst>
                                      </p:cBhvr>
                                      <p:to>
                                        <p:strVal val="visible"/>
                                      </p:to>
                                    </p:set>
                                    <p:animEffect transition="in" filter="dissolve">
                                      <p:cBhvr>
                                        <p:cTn id="43" dur="500"/>
                                        <p:tgtEl>
                                          <p:spTgt spid="79875">
                                            <p:txEl>
                                              <p:pRg st="12" end="12"/>
                                            </p:txEl>
                                          </p:spTgt>
                                        </p:tgtEl>
                                      </p:cBhvr>
                                    </p:animEffect>
                                  </p:childTnLst>
                                </p:cTn>
                              </p:par>
                              <p:par>
                                <p:cTn id="44" presetID="9" presetClass="entr" presetSubtype="0" fill="hold" nodeType="withEffect">
                                  <p:stCondLst>
                                    <p:cond delay="0"/>
                                  </p:stCondLst>
                                  <p:childTnLst>
                                    <p:set>
                                      <p:cBhvr>
                                        <p:cTn id="45" dur="1" fill="hold">
                                          <p:stCondLst>
                                            <p:cond delay="0"/>
                                          </p:stCondLst>
                                        </p:cTn>
                                        <p:tgtEl>
                                          <p:spTgt spid="79875">
                                            <p:txEl>
                                              <p:pRg st="13" end="13"/>
                                            </p:txEl>
                                          </p:spTgt>
                                        </p:tgtEl>
                                        <p:attrNameLst>
                                          <p:attrName>style.visibility</p:attrName>
                                        </p:attrNameLst>
                                      </p:cBhvr>
                                      <p:to>
                                        <p:strVal val="visible"/>
                                      </p:to>
                                    </p:set>
                                    <p:animEffect transition="in" filter="dissolve">
                                      <p:cBhvr>
                                        <p:cTn id="46" dur="500"/>
                                        <p:tgtEl>
                                          <p:spTgt spid="79875">
                                            <p:txEl>
                                              <p:pRg st="13" end="13"/>
                                            </p:txEl>
                                          </p:spTgt>
                                        </p:tgtEl>
                                      </p:cBhvr>
                                    </p:animEffect>
                                  </p:childTnLst>
                                </p:cTn>
                              </p:par>
                              <p:par>
                                <p:cTn id="47" presetID="9" presetClass="entr" presetSubtype="0" fill="hold" nodeType="withEffect">
                                  <p:stCondLst>
                                    <p:cond delay="0"/>
                                  </p:stCondLst>
                                  <p:childTnLst>
                                    <p:set>
                                      <p:cBhvr>
                                        <p:cTn id="48" dur="1" fill="hold">
                                          <p:stCondLst>
                                            <p:cond delay="0"/>
                                          </p:stCondLst>
                                        </p:cTn>
                                        <p:tgtEl>
                                          <p:spTgt spid="79875">
                                            <p:txEl>
                                              <p:pRg st="14" end="14"/>
                                            </p:txEl>
                                          </p:spTgt>
                                        </p:tgtEl>
                                        <p:attrNameLst>
                                          <p:attrName>style.visibility</p:attrName>
                                        </p:attrNameLst>
                                      </p:cBhvr>
                                      <p:to>
                                        <p:strVal val="visible"/>
                                      </p:to>
                                    </p:set>
                                    <p:animEffect transition="in" filter="dissolve">
                                      <p:cBhvr>
                                        <p:cTn id="49" dur="500"/>
                                        <p:tgtEl>
                                          <p:spTgt spid="79875">
                                            <p:txEl>
                                              <p:pRg st="14" end="14"/>
                                            </p:txEl>
                                          </p:spTgt>
                                        </p:tgtEl>
                                      </p:cBhvr>
                                    </p:animEffect>
                                  </p:childTnLst>
                                </p:cTn>
                              </p:par>
                            </p:childTnLst>
                          </p:cTn>
                        </p:par>
                        <p:par>
                          <p:cTn id="50" fill="hold" nodeType="afterGroup">
                            <p:stCondLst>
                              <p:cond delay="500"/>
                            </p:stCondLst>
                            <p:childTnLst>
                              <p:par>
                                <p:cTn id="51" presetID="21" presetClass="entr" presetSubtype="1" fill="hold" grpId="0" nodeType="after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heel(1)">
                                      <p:cBhvr>
                                        <p:cTn id="53" dur="500"/>
                                        <p:tgtEl>
                                          <p:spTgt spid="2"/>
                                        </p:tgtEl>
                                      </p:cBhvr>
                                    </p:animEffect>
                                  </p:childTnLst>
                                </p:cTn>
                              </p:par>
                            </p:childTnLst>
                          </p:cTn>
                        </p:par>
                        <p:par>
                          <p:cTn id="54" fill="hold">
                            <p:stCondLst>
                              <p:cond delay="1000"/>
                            </p:stCondLst>
                            <p:childTnLst>
                              <p:par>
                                <p:cTn id="55" presetID="22" presetClass="entr" presetSubtype="2"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right)">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Terminator 7">
            <a:extLst>
              <a:ext uri="{FF2B5EF4-FFF2-40B4-BE49-F238E27FC236}">
                <a16:creationId xmlns:a16="http://schemas.microsoft.com/office/drawing/2014/main" id="{47B01159-D231-473D-9B38-CB72F0CD099C}"/>
              </a:ext>
            </a:extLst>
          </p:cNvPr>
          <p:cNvSpPr/>
          <p:nvPr/>
        </p:nvSpPr>
        <p:spPr>
          <a:xfrm>
            <a:off x="1676400" y="3709478"/>
            <a:ext cx="1981200" cy="339005"/>
          </a:xfrm>
          <a:prstGeom prst="flowChartTerminator">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1000" y="1828800"/>
            <a:ext cx="5638800" cy="1093788"/>
          </a:xfrm>
          <a:prstGeom prst="rect">
            <a:avLst/>
          </a:prstGeom>
          <a:noFill/>
          <a:ln>
            <a:solidFill>
              <a:schemeClr val="accent3">
                <a:lumMod val="20000"/>
                <a:lumOff val="80000"/>
              </a:schemeClr>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46" name="Title 1"/>
          <p:cNvSpPr>
            <a:spLocks noGrp="1"/>
          </p:cNvSpPr>
          <p:nvPr>
            <p:ph type="title"/>
          </p:nvPr>
        </p:nvSpPr>
        <p:spPr>
          <a:xfrm>
            <a:off x="609600" y="152400"/>
            <a:ext cx="8001000" cy="800100"/>
          </a:xfrm>
        </p:spPr>
        <p:txBody>
          <a:bodyPr/>
          <a:lstStyle/>
          <a:p>
            <a:r>
              <a:rPr lang="en-US"/>
              <a:t>A Complete Example – Cont’d</a:t>
            </a:r>
          </a:p>
        </p:txBody>
      </p:sp>
      <p:sp>
        <p:nvSpPr>
          <p:cNvPr id="82947" name="Content Placeholder 2"/>
          <p:cNvSpPr>
            <a:spLocks noGrp="1"/>
          </p:cNvSpPr>
          <p:nvPr>
            <p:ph idx="1"/>
          </p:nvPr>
        </p:nvSpPr>
        <p:spPr>
          <a:xfrm>
            <a:off x="381000" y="990600"/>
            <a:ext cx="8458200" cy="4038600"/>
          </a:xfrm>
        </p:spPr>
        <p:txBody>
          <a:bodyPr/>
          <a:lstStyle/>
          <a:p>
            <a:pPr>
              <a:lnSpc>
                <a:spcPts val="2500"/>
              </a:lnSpc>
              <a:buFont typeface="Wingdings" pitchFamily="2" charset="2"/>
              <a:buNone/>
            </a:pPr>
            <a:r>
              <a:rPr lang="en-US" sz="2200" dirty="0">
                <a:latin typeface="Calibri" pitchFamily="34" charset="0"/>
              </a:rPr>
              <a:t>&lt;H1 ALIGN = “CENTER”&gt;Barns and Nobble Internet Bookstore&lt;/H1&gt;</a:t>
            </a:r>
          </a:p>
          <a:p>
            <a:pPr>
              <a:lnSpc>
                <a:spcPts val="2500"/>
              </a:lnSpc>
              <a:buFont typeface="Wingdings" pitchFamily="2" charset="2"/>
              <a:buNone/>
            </a:pPr>
            <a:r>
              <a:rPr lang="en-US" sz="2200" dirty="0">
                <a:latin typeface="Calibri" pitchFamily="34" charset="0"/>
              </a:rPr>
              <a:t>&lt;H3 ALIGN = “CENTER”&gt;Please enter your </a:t>
            </a:r>
            <a:r>
              <a:rPr lang="en-US" sz="2200" dirty="0" err="1">
                <a:latin typeface="Calibri" pitchFamily="34" charset="0"/>
              </a:rPr>
              <a:t>userid</a:t>
            </a:r>
            <a:r>
              <a:rPr lang="en-US" sz="2200" dirty="0">
                <a:latin typeface="Calibri" pitchFamily="34" charset="0"/>
              </a:rPr>
              <a:t> and password:&lt;/H3&gt;</a:t>
            </a:r>
          </a:p>
          <a:p>
            <a:pPr>
              <a:lnSpc>
                <a:spcPts val="2500"/>
              </a:lnSpc>
              <a:buFont typeface="Wingdings" pitchFamily="2" charset="2"/>
              <a:buNone/>
            </a:pPr>
            <a:r>
              <a:rPr lang="en-US" sz="2200" dirty="0">
                <a:solidFill>
                  <a:srgbClr val="FF0000"/>
                </a:solidFill>
                <a:latin typeface="Calibri" pitchFamily="34" charset="0"/>
              </a:rPr>
              <a:t>&lt;FORM  </a:t>
            </a:r>
            <a:r>
              <a:rPr lang="en-US" sz="2200" dirty="0">
                <a:latin typeface="Calibri" pitchFamily="34" charset="0"/>
              </a:rPr>
              <a:t>NAME=“</a:t>
            </a:r>
            <a:r>
              <a:rPr lang="en-US" sz="2200" dirty="0" err="1">
                <a:latin typeface="Calibri" pitchFamily="34" charset="0"/>
              </a:rPr>
              <a:t>LoginForm</a:t>
            </a:r>
            <a:r>
              <a:rPr lang="en-US" sz="2200" dirty="0">
                <a:latin typeface="Calibri" pitchFamily="34" charset="0"/>
              </a:rPr>
              <a:t>”   METHOD=“POST”</a:t>
            </a:r>
          </a:p>
          <a:p>
            <a:pPr>
              <a:lnSpc>
                <a:spcPts val="2500"/>
              </a:lnSpc>
              <a:buFont typeface="Wingdings" pitchFamily="2" charset="2"/>
              <a:buNone/>
            </a:pPr>
            <a:r>
              <a:rPr lang="en-US" sz="2200" dirty="0">
                <a:latin typeface="Calibri" pitchFamily="34" charset="0"/>
              </a:rPr>
              <a:t> 		 ACTION=“</a:t>
            </a:r>
            <a:r>
              <a:rPr lang="en-US" sz="2200" dirty="0" err="1">
                <a:latin typeface="Calibri" pitchFamily="34" charset="0"/>
              </a:rPr>
              <a:t>TableOfContents.jsp</a:t>
            </a:r>
            <a:r>
              <a:rPr lang="en-US" sz="2200" dirty="0">
                <a:latin typeface="Calibri" pitchFamily="34" charset="0"/>
              </a:rPr>
              <a:t>”</a:t>
            </a:r>
          </a:p>
          <a:p>
            <a:pPr>
              <a:lnSpc>
                <a:spcPts val="2500"/>
              </a:lnSpc>
              <a:buFont typeface="Wingdings" pitchFamily="2" charset="2"/>
              <a:buNone/>
            </a:pPr>
            <a:r>
              <a:rPr lang="en-US" sz="2200" dirty="0">
                <a:latin typeface="Calibri" pitchFamily="34" charset="0"/>
              </a:rPr>
              <a:t>		 </a:t>
            </a:r>
            <a:r>
              <a:rPr lang="en-US" sz="2200" b="1" dirty="0" err="1">
                <a:solidFill>
                  <a:srgbClr val="7030A0"/>
                </a:solidFill>
                <a:latin typeface="Calibri" pitchFamily="34" charset="0"/>
              </a:rPr>
              <a:t>onSubmit</a:t>
            </a:r>
            <a:r>
              <a:rPr lang="en-US" sz="2200" b="1" dirty="0">
                <a:solidFill>
                  <a:srgbClr val="7030A0"/>
                </a:solidFill>
                <a:latin typeface="Calibri" pitchFamily="34" charset="0"/>
              </a:rPr>
              <a:t>=“return </a:t>
            </a:r>
            <a:r>
              <a:rPr lang="en-US" sz="2200" b="1" dirty="0" err="1">
                <a:solidFill>
                  <a:srgbClr val="7030A0"/>
                </a:solidFill>
                <a:latin typeface="Calibri" pitchFamily="34" charset="0"/>
              </a:rPr>
              <a:t>testLoginEmpty</a:t>
            </a:r>
            <a:r>
              <a:rPr lang="en-US" sz="2200" b="1" dirty="0">
                <a:solidFill>
                  <a:srgbClr val="7030A0"/>
                </a:solidFill>
                <a:latin typeface="Calibri" pitchFamily="34" charset="0"/>
              </a:rPr>
              <a:t>()”</a:t>
            </a:r>
            <a:r>
              <a:rPr lang="en-US" sz="2200" dirty="0">
                <a:solidFill>
                  <a:srgbClr val="FF0000"/>
                </a:solidFill>
                <a:latin typeface="Calibri" pitchFamily="34" charset="0"/>
              </a:rPr>
              <a:t>&gt;</a:t>
            </a:r>
          </a:p>
          <a:p>
            <a:pPr>
              <a:lnSpc>
                <a:spcPts val="2500"/>
              </a:lnSpc>
              <a:buFont typeface="Wingdings" pitchFamily="2" charset="2"/>
              <a:buNone/>
            </a:pPr>
            <a:r>
              <a:rPr lang="en-US" sz="2200" dirty="0">
                <a:latin typeface="Calibri" pitchFamily="34" charset="0"/>
              </a:rPr>
              <a:t>	</a:t>
            </a:r>
            <a:r>
              <a:rPr lang="en-US" sz="2200" dirty="0" err="1">
                <a:latin typeface="Calibri" pitchFamily="34" charset="0"/>
              </a:rPr>
              <a:t>Userid</a:t>
            </a:r>
            <a:r>
              <a:rPr lang="en-US" sz="2200" dirty="0">
                <a:latin typeface="Calibri" pitchFamily="34" charset="0"/>
              </a:rPr>
              <a:t>: &lt;INPUT  TYPE=“TEXT”  NAME=“</a:t>
            </a:r>
            <a:r>
              <a:rPr lang="en-US" sz="2200" dirty="0" err="1">
                <a:latin typeface="Calibri" pitchFamily="34" charset="0"/>
              </a:rPr>
              <a:t>userid</a:t>
            </a:r>
            <a:r>
              <a:rPr lang="en-US" sz="2200" dirty="0">
                <a:latin typeface="Calibri" pitchFamily="34" charset="0"/>
              </a:rPr>
              <a:t>”&gt;&lt;P&gt;</a:t>
            </a:r>
          </a:p>
          <a:p>
            <a:pPr>
              <a:lnSpc>
                <a:spcPts val="2500"/>
              </a:lnSpc>
              <a:buFont typeface="Wingdings" pitchFamily="2" charset="2"/>
              <a:buNone/>
            </a:pPr>
            <a:r>
              <a:rPr lang="en-US" sz="2200" dirty="0">
                <a:latin typeface="Calibri" pitchFamily="34" charset="0"/>
              </a:rPr>
              <a:t>	Password: &lt;INPUT  TYPE=“PASSWORD”  NAME=“password”&gt;&lt;P&gt;</a:t>
            </a:r>
          </a:p>
          <a:p>
            <a:pPr>
              <a:lnSpc>
                <a:spcPts val="2500"/>
              </a:lnSpc>
              <a:buFont typeface="Wingdings" pitchFamily="2" charset="2"/>
              <a:buNone/>
            </a:pPr>
            <a:r>
              <a:rPr lang="en-US" sz="2200" dirty="0">
                <a:latin typeface="Calibri" pitchFamily="34" charset="0"/>
              </a:rPr>
              <a:t>	&lt;INPUT  TYPE=“</a:t>
            </a:r>
            <a:r>
              <a:rPr lang="en-US" sz="2200" b="1" dirty="0">
                <a:solidFill>
                  <a:srgbClr val="7030A0"/>
                </a:solidFill>
                <a:latin typeface="Calibri" pitchFamily="34" charset="0"/>
              </a:rPr>
              <a:t>SUBMIT</a:t>
            </a:r>
            <a:r>
              <a:rPr lang="en-US" sz="2200" dirty="0">
                <a:latin typeface="Calibri" pitchFamily="34" charset="0"/>
              </a:rPr>
              <a:t>”  VALUE=“Login”  NAME=“SUBMIT”&gt;</a:t>
            </a:r>
          </a:p>
          <a:p>
            <a:pPr>
              <a:lnSpc>
                <a:spcPts val="2500"/>
              </a:lnSpc>
              <a:buFont typeface="Wingdings" pitchFamily="2" charset="2"/>
              <a:buNone/>
            </a:pPr>
            <a:r>
              <a:rPr lang="en-US" sz="2200" dirty="0">
                <a:latin typeface="Calibri" pitchFamily="34" charset="0"/>
              </a:rPr>
              <a:t> 	&lt;INPUT  TYPE=“RESET”  VALUE=“Clear Input”  NAME=“RESET”&gt;</a:t>
            </a:r>
          </a:p>
          <a:p>
            <a:pPr>
              <a:lnSpc>
                <a:spcPts val="2500"/>
              </a:lnSpc>
              <a:buFont typeface="Wingdings" pitchFamily="2" charset="2"/>
              <a:buNone/>
            </a:pPr>
            <a:r>
              <a:rPr lang="en-US" sz="2200" dirty="0">
                <a:solidFill>
                  <a:srgbClr val="FF0000"/>
                </a:solidFill>
                <a:latin typeface="Calibri" pitchFamily="34" charset="0"/>
              </a:rPr>
              <a:t>&lt;/FORM&gt;</a:t>
            </a:r>
          </a:p>
        </p:txBody>
      </p:sp>
      <p:pic>
        <p:nvPicPr>
          <p:cNvPr id="82948" name="Picture 2" descr="C:\Users\Kien\Downloads\Documents\Teaching\COP4710\Slides\Kien's Slides\ScriptExample.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3138" y="4572000"/>
            <a:ext cx="5397500" cy="1862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ounded Rectangular Callout 5"/>
          <p:cNvSpPr/>
          <p:nvPr/>
        </p:nvSpPr>
        <p:spPr bwMode="auto">
          <a:xfrm>
            <a:off x="6705600" y="1828800"/>
            <a:ext cx="2057400" cy="1398588"/>
          </a:xfrm>
          <a:prstGeom prst="wedgeRoundRectCallout">
            <a:avLst>
              <a:gd name="adj1" fmla="val -84397"/>
              <a:gd name="adj2" fmla="val 14030"/>
              <a:gd name="adj3" fmla="val 16667"/>
            </a:avLst>
          </a:prstGeom>
          <a:solidFill>
            <a:srgbClr val="000000"/>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0" rIns="0" anchor="ctr" anchorCtr="1"/>
          <a:lstStyle/>
          <a:p>
            <a:pPr algn="ctr">
              <a:lnSpc>
                <a:spcPts val="1900"/>
              </a:lnSpc>
              <a:defRPr/>
            </a:pPr>
            <a:r>
              <a:rPr lang="en-US" sz="2000" dirty="0">
                <a:solidFill>
                  <a:srgbClr val="FFC000"/>
                </a:solidFill>
                <a:latin typeface="Calibri" pitchFamily="34" charset="0"/>
              </a:rPr>
              <a:t>The form contents are submitted to server if this function returns true</a:t>
            </a:r>
          </a:p>
        </p:txBody>
      </p:sp>
      <p:sp>
        <p:nvSpPr>
          <p:cNvPr id="80908" name="Oval 10"/>
          <p:cNvSpPr>
            <a:spLocks noChangeArrowheads="1"/>
          </p:cNvSpPr>
          <p:nvPr/>
        </p:nvSpPr>
        <p:spPr bwMode="auto">
          <a:xfrm>
            <a:off x="4495800" y="5486400"/>
            <a:ext cx="228600" cy="228600"/>
          </a:xfrm>
          <a:prstGeom prst="ellipse">
            <a:avLst/>
          </a:prstGeom>
          <a:solidFill>
            <a:srgbClr val="000000"/>
          </a:solidFill>
          <a:ln>
            <a:noFill/>
          </a:ln>
          <a:extLst>
            <a:ext uri="{91240B29-F687-4f45-9708-019B960494DF}">
              <a14:hiddenLine xmlns="" xmlns:a14="http://schemas.microsoft.com/office/drawing/2010/main" w="12700" algn="ctr">
                <a:solidFill>
                  <a:srgbClr val="000000"/>
                </a:solidFill>
                <a:round/>
                <a:headEnd type="none" w="sm" len="sm"/>
                <a:tailEnd type="none" w="sm" len="sm"/>
              </a14:hiddenLine>
            </a:ext>
          </a:extLst>
        </p:spPr>
        <p:txBody>
          <a:bodyPr lIns="0" tIns="0" rIns="0" bIns="0" anchor="ctr"/>
          <a:lstStyle/>
          <a:p>
            <a:pPr algn="ctr"/>
            <a:r>
              <a:rPr lang="en-US" sz="1600" b="1">
                <a:solidFill>
                  <a:srgbClr val="FFFF00"/>
                </a:solidFill>
                <a:latin typeface="Calibri" pitchFamily="34" charset="0"/>
                <a:cs typeface="Calibri" pitchFamily="34" charset="0"/>
              </a:rPr>
              <a:t>1</a:t>
            </a:r>
          </a:p>
        </p:txBody>
      </p:sp>
      <p:sp>
        <p:nvSpPr>
          <p:cNvPr id="80909" name="Oval 11"/>
          <p:cNvSpPr>
            <a:spLocks noChangeArrowheads="1"/>
          </p:cNvSpPr>
          <p:nvPr/>
        </p:nvSpPr>
        <p:spPr bwMode="auto">
          <a:xfrm>
            <a:off x="4724400" y="5867400"/>
            <a:ext cx="228600" cy="228600"/>
          </a:xfrm>
          <a:prstGeom prst="ellipse">
            <a:avLst/>
          </a:prstGeom>
          <a:solidFill>
            <a:srgbClr val="000000"/>
          </a:solidFill>
          <a:ln>
            <a:noFill/>
          </a:ln>
          <a:extLst>
            <a:ext uri="{91240B29-F687-4f45-9708-019B960494DF}">
              <a14:hiddenLine xmlns="" xmlns:a14="http://schemas.microsoft.com/office/drawing/2010/main" w="12700" algn="ctr">
                <a:solidFill>
                  <a:srgbClr val="000000"/>
                </a:solidFill>
                <a:round/>
                <a:headEnd type="none" w="sm" len="sm"/>
                <a:tailEnd type="none" w="sm" len="sm"/>
              </a14:hiddenLine>
            </a:ext>
          </a:extLst>
        </p:spPr>
        <p:txBody>
          <a:bodyPr lIns="0" tIns="0" rIns="0" bIns="0" anchor="ctr"/>
          <a:lstStyle/>
          <a:p>
            <a:pPr algn="ctr"/>
            <a:r>
              <a:rPr lang="en-US" sz="1600" b="1">
                <a:solidFill>
                  <a:srgbClr val="FFFF00"/>
                </a:solidFill>
                <a:latin typeface="Calibri" pitchFamily="34" charset="0"/>
                <a:cs typeface="Calibri" pitchFamily="34" charset="0"/>
              </a:rPr>
              <a:t>2</a:t>
            </a:r>
          </a:p>
        </p:txBody>
      </p:sp>
      <p:sp>
        <p:nvSpPr>
          <p:cNvPr id="80910" name="Oval 12"/>
          <p:cNvSpPr>
            <a:spLocks noChangeArrowheads="1"/>
          </p:cNvSpPr>
          <p:nvPr/>
        </p:nvSpPr>
        <p:spPr bwMode="auto">
          <a:xfrm>
            <a:off x="4343400" y="6096000"/>
            <a:ext cx="228600" cy="228600"/>
          </a:xfrm>
          <a:prstGeom prst="ellipse">
            <a:avLst/>
          </a:prstGeom>
          <a:solidFill>
            <a:srgbClr val="000000"/>
          </a:solidFill>
          <a:ln>
            <a:noFill/>
          </a:ln>
          <a:extLst>
            <a:ext uri="{91240B29-F687-4f45-9708-019B960494DF}">
              <a14:hiddenLine xmlns="" xmlns:a14="http://schemas.microsoft.com/office/drawing/2010/main" w="12700" algn="ctr">
                <a:solidFill>
                  <a:srgbClr val="000000"/>
                </a:solidFill>
                <a:round/>
                <a:headEnd type="none" w="sm" len="sm"/>
                <a:tailEnd type="none" w="sm" len="sm"/>
              </a14:hiddenLine>
            </a:ext>
          </a:extLst>
        </p:spPr>
        <p:txBody>
          <a:bodyPr lIns="0" tIns="0" rIns="0" bIns="0" anchor="ctr"/>
          <a:lstStyle/>
          <a:p>
            <a:pPr algn="ctr"/>
            <a:r>
              <a:rPr lang="en-US" sz="1600" b="1">
                <a:solidFill>
                  <a:srgbClr val="FFFF00"/>
                </a:solidFill>
                <a:latin typeface="Calibri" pitchFamily="34" charset="0"/>
                <a:cs typeface="Calibri" pitchFamily="34" charset="0"/>
              </a:rPr>
              <a:t>4</a:t>
            </a:r>
          </a:p>
        </p:txBody>
      </p:sp>
      <p:sp>
        <p:nvSpPr>
          <p:cNvPr id="80911" name="Oval 13"/>
          <p:cNvSpPr>
            <a:spLocks noChangeArrowheads="1"/>
          </p:cNvSpPr>
          <p:nvPr/>
        </p:nvSpPr>
        <p:spPr bwMode="auto">
          <a:xfrm>
            <a:off x="3585369" y="6259512"/>
            <a:ext cx="228600" cy="228600"/>
          </a:xfrm>
          <a:prstGeom prst="ellipse">
            <a:avLst/>
          </a:prstGeom>
          <a:solidFill>
            <a:srgbClr val="000000"/>
          </a:solidFill>
          <a:ln>
            <a:noFill/>
          </a:ln>
          <a:extLst>
            <a:ext uri="{91240B29-F687-4f45-9708-019B960494DF}">
              <a14:hiddenLine xmlns="" xmlns:a14="http://schemas.microsoft.com/office/drawing/2010/main" w="12700" algn="ctr">
                <a:solidFill>
                  <a:srgbClr val="000000"/>
                </a:solidFill>
                <a:round/>
                <a:headEnd type="none" w="sm" len="sm"/>
                <a:tailEnd type="none" w="sm" len="sm"/>
              </a14:hiddenLine>
            </a:ext>
          </a:extLst>
        </p:spPr>
        <p:txBody>
          <a:bodyPr lIns="0" tIns="0" rIns="0" bIns="0" anchor="ctr"/>
          <a:lstStyle/>
          <a:p>
            <a:pPr algn="ctr"/>
            <a:r>
              <a:rPr lang="en-US" sz="1600" b="1" dirty="0">
                <a:solidFill>
                  <a:srgbClr val="FFFF00"/>
                </a:solidFill>
                <a:latin typeface="Calibri" pitchFamily="34" charset="0"/>
                <a:cs typeface="Calibri" pitchFamily="34" charset="0"/>
              </a:rPr>
              <a:t>3</a:t>
            </a:r>
          </a:p>
        </p:txBody>
      </p:sp>
      <p:grpSp>
        <p:nvGrpSpPr>
          <p:cNvPr id="2" name="Group 17"/>
          <p:cNvGrpSpPr>
            <a:grpSpLocks/>
          </p:cNvGrpSpPr>
          <p:nvPr/>
        </p:nvGrpSpPr>
        <p:grpSpPr bwMode="auto">
          <a:xfrm>
            <a:off x="228600" y="2971800"/>
            <a:ext cx="533400" cy="304800"/>
            <a:chOff x="228600" y="2971800"/>
            <a:chExt cx="533400" cy="304800"/>
          </a:xfrm>
        </p:grpSpPr>
        <p:sp>
          <p:nvSpPr>
            <p:cNvPr id="82966" name="Oval 6"/>
            <p:cNvSpPr>
              <a:spLocks noChangeArrowheads="1"/>
            </p:cNvSpPr>
            <p:nvPr/>
          </p:nvSpPr>
          <p:spPr bwMode="auto">
            <a:xfrm>
              <a:off x="228600" y="2971800"/>
              <a:ext cx="304800" cy="304800"/>
            </a:xfrm>
            <a:prstGeom prst="ellipse">
              <a:avLst/>
            </a:prstGeom>
            <a:solidFill>
              <a:srgbClr val="000000"/>
            </a:solidFill>
            <a:ln>
              <a:noFill/>
            </a:ln>
            <a:extLst>
              <a:ext uri="{91240B29-F687-4f45-9708-019B960494DF}">
                <a14:hiddenLine xmlns="" xmlns:a14="http://schemas.microsoft.com/office/drawing/2010/main" w="12700" algn="ctr">
                  <a:solidFill>
                    <a:srgbClr val="000000"/>
                  </a:solidFill>
                  <a:round/>
                  <a:headEnd type="none" w="sm" len="sm"/>
                  <a:tailEnd type="none" w="sm" len="sm"/>
                </a14:hiddenLine>
              </a:ext>
            </a:extLst>
          </p:spPr>
          <p:txBody>
            <a:bodyPr lIns="0" tIns="0" rIns="0" bIns="0" anchor="ctr"/>
            <a:lstStyle/>
            <a:p>
              <a:pPr algn="ctr"/>
              <a:r>
                <a:rPr lang="en-US" sz="2000" b="1" dirty="0">
                  <a:solidFill>
                    <a:srgbClr val="FFFF00"/>
                  </a:solidFill>
                  <a:latin typeface="Calibri" pitchFamily="34" charset="0"/>
                  <a:cs typeface="Calibri" pitchFamily="34" charset="0"/>
                </a:rPr>
                <a:t>1</a:t>
              </a:r>
            </a:p>
          </p:txBody>
        </p:sp>
        <p:sp>
          <p:nvSpPr>
            <p:cNvPr id="82967" name="Right Arrow 14"/>
            <p:cNvSpPr>
              <a:spLocks noChangeArrowheads="1"/>
            </p:cNvSpPr>
            <p:nvPr/>
          </p:nvSpPr>
          <p:spPr bwMode="auto">
            <a:xfrm>
              <a:off x="457200" y="3048000"/>
              <a:ext cx="304800" cy="179388"/>
            </a:xfrm>
            <a:prstGeom prst="rightArrow">
              <a:avLst>
                <a:gd name="adj1" fmla="val 50000"/>
                <a:gd name="adj2" fmla="val 50124"/>
              </a:avLst>
            </a:prstGeom>
            <a:solidFill>
              <a:srgbClr val="000000"/>
            </a:solidFill>
            <a:ln>
              <a:noFill/>
            </a:ln>
            <a:extLst>
              <a:ext uri="{91240B29-F687-4f45-9708-019B960494DF}">
                <a14:hiddenLine xmlns="" xmlns:a14="http://schemas.microsoft.com/office/drawing/2010/main" w="12700" algn="ctr">
                  <a:solidFill>
                    <a:srgbClr val="000000"/>
                  </a:solidFill>
                  <a:round/>
                  <a:headEnd type="none" w="sm" len="sm"/>
                  <a:tailEnd type="none" w="sm" len="sm"/>
                </a14:hiddenLine>
              </a:ext>
            </a:extLst>
          </p:spPr>
          <p:txBody>
            <a:bodyPr/>
            <a:lstStyle/>
            <a:p>
              <a:endParaRPr lang="en-US"/>
            </a:p>
          </p:txBody>
        </p:sp>
      </p:grpSp>
      <p:grpSp>
        <p:nvGrpSpPr>
          <p:cNvPr id="3" name="Group 18"/>
          <p:cNvGrpSpPr>
            <a:grpSpLocks/>
          </p:cNvGrpSpPr>
          <p:nvPr/>
        </p:nvGrpSpPr>
        <p:grpSpPr bwMode="auto">
          <a:xfrm>
            <a:off x="228600" y="3352800"/>
            <a:ext cx="533400" cy="304800"/>
            <a:chOff x="228600" y="3352800"/>
            <a:chExt cx="533400" cy="304800"/>
          </a:xfrm>
        </p:grpSpPr>
        <p:sp>
          <p:nvSpPr>
            <p:cNvPr id="82964" name="Oval 7"/>
            <p:cNvSpPr>
              <a:spLocks noChangeArrowheads="1"/>
            </p:cNvSpPr>
            <p:nvPr/>
          </p:nvSpPr>
          <p:spPr bwMode="auto">
            <a:xfrm>
              <a:off x="228600" y="3352800"/>
              <a:ext cx="304800" cy="304800"/>
            </a:xfrm>
            <a:prstGeom prst="ellipse">
              <a:avLst/>
            </a:prstGeom>
            <a:solidFill>
              <a:srgbClr val="000000"/>
            </a:solidFill>
            <a:ln>
              <a:noFill/>
            </a:ln>
            <a:extLst>
              <a:ext uri="{91240B29-F687-4f45-9708-019B960494DF}">
                <a14:hiddenLine xmlns="" xmlns:a14="http://schemas.microsoft.com/office/drawing/2010/main" w="12700" algn="ctr">
                  <a:solidFill>
                    <a:srgbClr val="000000"/>
                  </a:solidFill>
                  <a:round/>
                  <a:headEnd type="none" w="sm" len="sm"/>
                  <a:tailEnd type="none" w="sm" len="sm"/>
                </a14:hiddenLine>
              </a:ext>
            </a:extLst>
          </p:spPr>
          <p:txBody>
            <a:bodyPr lIns="0" tIns="0" rIns="0" bIns="0" anchor="ctr"/>
            <a:lstStyle/>
            <a:p>
              <a:pPr algn="ctr"/>
              <a:r>
                <a:rPr lang="en-US" sz="2000" b="1">
                  <a:solidFill>
                    <a:srgbClr val="FFFF00"/>
                  </a:solidFill>
                  <a:latin typeface="Calibri" pitchFamily="34" charset="0"/>
                  <a:cs typeface="Calibri" pitchFamily="34" charset="0"/>
                </a:rPr>
                <a:t>2</a:t>
              </a:r>
            </a:p>
          </p:txBody>
        </p:sp>
        <p:sp>
          <p:nvSpPr>
            <p:cNvPr id="82965" name="Right Arrow 15"/>
            <p:cNvSpPr>
              <a:spLocks noChangeArrowheads="1"/>
            </p:cNvSpPr>
            <p:nvPr/>
          </p:nvSpPr>
          <p:spPr bwMode="auto">
            <a:xfrm>
              <a:off x="457200" y="3429000"/>
              <a:ext cx="304800" cy="179388"/>
            </a:xfrm>
            <a:prstGeom prst="rightArrow">
              <a:avLst>
                <a:gd name="adj1" fmla="val 50000"/>
                <a:gd name="adj2" fmla="val 50124"/>
              </a:avLst>
            </a:prstGeom>
            <a:solidFill>
              <a:srgbClr val="000000"/>
            </a:solidFill>
            <a:ln>
              <a:noFill/>
            </a:ln>
            <a:extLst>
              <a:ext uri="{91240B29-F687-4f45-9708-019B960494DF}">
                <a14:hiddenLine xmlns="" xmlns:a14="http://schemas.microsoft.com/office/drawing/2010/main" w="12700" algn="ctr">
                  <a:solidFill>
                    <a:srgbClr val="000000"/>
                  </a:solidFill>
                  <a:round/>
                  <a:headEnd type="none" w="sm" len="sm"/>
                  <a:tailEnd type="none" w="sm" len="sm"/>
                </a14:hiddenLine>
              </a:ext>
            </a:extLst>
          </p:spPr>
          <p:txBody>
            <a:bodyPr/>
            <a:lstStyle/>
            <a:p>
              <a:endParaRPr lang="en-US"/>
            </a:p>
          </p:txBody>
        </p:sp>
      </p:grpSp>
      <p:grpSp>
        <p:nvGrpSpPr>
          <p:cNvPr id="4" name="Group 19"/>
          <p:cNvGrpSpPr>
            <a:grpSpLocks/>
          </p:cNvGrpSpPr>
          <p:nvPr/>
        </p:nvGrpSpPr>
        <p:grpSpPr bwMode="auto">
          <a:xfrm>
            <a:off x="228600" y="3733800"/>
            <a:ext cx="533400" cy="304800"/>
            <a:chOff x="228600" y="3733800"/>
            <a:chExt cx="533400" cy="304800"/>
          </a:xfrm>
        </p:grpSpPr>
        <p:sp>
          <p:nvSpPr>
            <p:cNvPr id="82962" name="Oval 8"/>
            <p:cNvSpPr>
              <a:spLocks noChangeArrowheads="1"/>
            </p:cNvSpPr>
            <p:nvPr/>
          </p:nvSpPr>
          <p:spPr bwMode="auto">
            <a:xfrm>
              <a:off x="228600" y="3733800"/>
              <a:ext cx="304800" cy="304800"/>
            </a:xfrm>
            <a:prstGeom prst="ellipse">
              <a:avLst/>
            </a:prstGeom>
            <a:solidFill>
              <a:srgbClr val="000000"/>
            </a:solidFill>
            <a:ln>
              <a:noFill/>
            </a:ln>
            <a:extLst>
              <a:ext uri="{91240B29-F687-4f45-9708-019B960494DF}">
                <a14:hiddenLine xmlns="" xmlns:a14="http://schemas.microsoft.com/office/drawing/2010/main" w="12700" algn="ctr">
                  <a:solidFill>
                    <a:srgbClr val="000000"/>
                  </a:solidFill>
                  <a:round/>
                  <a:headEnd type="none" w="sm" len="sm"/>
                  <a:tailEnd type="none" w="sm" len="sm"/>
                </a14:hiddenLine>
              </a:ext>
            </a:extLst>
          </p:spPr>
          <p:txBody>
            <a:bodyPr lIns="0" tIns="0" rIns="0" bIns="0" anchor="ctr"/>
            <a:lstStyle/>
            <a:p>
              <a:pPr algn="ctr"/>
              <a:r>
                <a:rPr lang="en-US" sz="2000" b="1">
                  <a:solidFill>
                    <a:srgbClr val="FFFF00"/>
                  </a:solidFill>
                  <a:latin typeface="Calibri" pitchFamily="34" charset="0"/>
                  <a:cs typeface="Calibri" pitchFamily="34" charset="0"/>
                </a:rPr>
                <a:t>3</a:t>
              </a:r>
            </a:p>
          </p:txBody>
        </p:sp>
        <p:sp>
          <p:nvSpPr>
            <p:cNvPr id="82963" name="Right Arrow 16"/>
            <p:cNvSpPr>
              <a:spLocks noChangeArrowheads="1"/>
            </p:cNvSpPr>
            <p:nvPr/>
          </p:nvSpPr>
          <p:spPr bwMode="auto">
            <a:xfrm>
              <a:off x="457200" y="3783013"/>
              <a:ext cx="304800" cy="179387"/>
            </a:xfrm>
            <a:prstGeom prst="rightArrow">
              <a:avLst>
                <a:gd name="adj1" fmla="val 50000"/>
                <a:gd name="adj2" fmla="val 50124"/>
              </a:avLst>
            </a:prstGeom>
            <a:solidFill>
              <a:srgbClr val="000000"/>
            </a:solidFill>
            <a:ln>
              <a:noFill/>
            </a:ln>
            <a:extLst>
              <a:ext uri="{91240B29-F687-4f45-9708-019B960494DF}">
                <a14:hiddenLine xmlns="" xmlns:a14="http://schemas.microsoft.com/office/drawing/2010/main" w="12700" algn="ctr">
                  <a:solidFill>
                    <a:srgbClr val="000000"/>
                  </a:solidFill>
                  <a:round/>
                  <a:headEnd type="none" w="sm" len="sm"/>
                  <a:tailEnd type="none" w="sm" len="sm"/>
                </a14:hiddenLine>
              </a:ext>
            </a:extLst>
          </p:spPr>
          <p:txBody>
            <a:bodyPr/>
            <a:lstStyle/>
            <a:p>
              <a:endParaRPr lang="en-US"/>
            </a:p>
          </p:txBody>
        </p:sp>
      </p:grpSp>
      <p:grpSp>
        <p:nvGrpSpPr>
          <p:cNvPr id="5" name="Group 20"/>
          <p:cNvGrpSpPr>
            <a:grpSpLocks/>
          </p:cNvGrpSpPr>
          <p:nvPr/>
        </p:nvGrpSpPr>
        <p:grpSpPr bwMode="auto">
          <a:xfrm>
            <a:off x="228600" y="4114800"/>
            <a:ext cx="533400" cy="304800"/>
            <a:chOff x="228600" y="4114800"/>
            <a:chExt cx="533400" cy="304800"/>
          </a:xfrm>
        </p:grpSpPr>
        <p:sp>
          <p:nvSpPr>
            <p:cNvPr id="82960" name="Oval 9"/>
            <p:cNvSpPr>
              <a:spLocks noChangeArrowheads="1"/>
            </p:cNvSpPr>
            <p:nvPr/>
          </p:nvSpPr>
          <p:spPr bwMode="auto">
            <a:xfrm>
              <a:off x="228600" y="4114800"/>
              <a:ext cx="304800" cy="304800"/>
            </a:xfrm>
            <a:prstGeom prst="ellipse">
              <a:avLst/>
            </a:prstGeom>
            <a:solidFill>
              <a:srgbClr val="000000"/>
            </a:solidFill>
            <a:ln>
              <a:noFill/>
            </a:ln>
            <a:extLst>
              <a:ext uri="{91240B29-F687-4f45-9708-019B960494DF}">
                <a14:hiddenLine xmlns="" xmlns:a14="http://schemas.microsoft.com/office/drawing/2010/main" w="12700" algn="ctr">
                  <a:solidFill>
                    <a:srgbClr val="000000"/>
                  </a:solidFill>
                  <a:round/>
                  <a:headEnd type="none" w="sm" len="sm"/>
                  <a:tailEnd type="none" w="sm" len="sm"/>
                </a14:hiddenLine>
              </a:ext>
            </a:extLst>
          </p:spPr>
          <p:txBody>
            <a:bodyPr lIns="0" tIns="0" rIns="0" bIns="0" anchor="ctr"/>
            <a:lstStyle/>
            <a:p>
              <a:pPr algn="ctr"/>
              <a:r>
                <a:rPr lang="en-US" sz="2000" b="1">
                  <a:solidFill>
                    <a:srgbClr val="FFFF00"/>
                  </a:solidFill>
                  <a:latin typeface="Calibri" pitchFamily="34" charset="0"/>
                  <a:cs typeface="Calibri" pitchFamily="34" charset="0"/>
                </a:rPr>
                <a:t>4</a:t>
              </a:r>
            </a:p>
          </p:txBody>
        </p:sp>
        <p:sp>
          <p:nvSpPr>
            <p:cNvPr id="82961" name="Right Arrow 17"/>
            <p:cNvSpPr>
              <a:spLocks noChangeArrowheads="1"/>
            </p:cNvSpPr>
            <p:nvPr/>
          </p:nvSpPr>
          <p:spPr bwMode="auto">
            <a:xfrm>
              <a:off x="457200" y="4164013"/>
              <a:ext cx="304800" cy="179387"/>
            </a:xfrm>
            <a:prstGeom prst="rightArrow">
              <a:avLst>
                <a:gd name="adj1" fmla="val 50000"/>
                <a:gd name="adj2" fmla="val 50124"/>
              </a:avLst>
            </a:prstGeom>
            <a:solidFill>
              <a:srgbClr val="000000"/>
            </a:solidFill>
            <a:ln>
              <a:noFill/>
            </a:ln>
            <a:extLst>
              <a:ext uri="{91240B29-F687-4f45-9708-019B960494DF}">
                <a14:hiddenLine xmlns="" xmlns:a14="http://schemas.microsoft.com/office/drawing/2010/main" w="12700" algn="ctr">
                  <a:solidFill>
                    <a:srgbClr val="000000"/>
                  </a:solidFill>
                  <a:round/>
                  <a:headEnd type="none" w="sm" len="sm"/>
                  <a:tailEnd type="none" w="sm" len="sm"/>
                </a14:hiddenLine>
              </a:ext>
            </a:extLst>
          </p:spPr>
          <p:txBody>
            <a:bodyPr/>
            <a:lstStyle/>
            <a:p>
              <a:endParaRPr lang="en-US"/>
            </a:p>
          </p:txBody>
        </p:sp>
      </p:grpSp>
      <p:sp>
        <p:nvSpPr>
          <p:cNvPr id="23" name="Oval Callout 22"/>
          <p:cNvSpPr/>
          <p:nvPr/>
        </p:nvSpPr>
        <p:spPr>
          <a:xfrm>
            <a:off x="762000" y="5029200"/>
            <a:ext cx="2522217" cy="1029849"/>
          </a:xfrm>
          <a:prstGeom prst="wedgeEllipseCallout">
            <a:avLst>
              <a:gd name="adj1" fmla="val 62939"/>
              <a:gd name="adj2" fmla="val 56459"/>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altLang="zh-TW" dirty="0"/>
              <a:t>On SUBMIT, call the function </a:t>
            </a:r>
            <a:r>
              <a:rPr lang="en-US" altLang="zh-TW" dirty="0" err="1"/>
              <a:t>testLoginEmpty</a:t>
            </a:r>
            <a:endParaRPr lang="zh-TW" altLang="en-US" dirty="0"/>
          </a:p>
        </p:txBody>
      </p:sp>
    </p:spTree>
    <p:extLst>
      <p:ext uri="{BB962C8B-B14F-4D97-AF65-F5344CB8AC3E}">
        <p14:creationId xmlns:p14="http://schemas.microsoft.com/office/powerpoint/2010/main" val="3895490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21" presetClass="entr" presetSubtype="1"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9463" y="4646031"/>
            <a:ext cx="1790796" cy="1717463"/>
          </a:xfrm>
          <a:prstGeom prst="rect">
            <a:avLst/>
          </a:prstGeom>
          <a:effectLst>
            <a:outerShdw blurRad="76200" dir="18900000" sy="23000" kx="-1200000" algn="bl" rotWithShape="0">
              <a:prstClr val="black">
                <a:alpha val="20000"/>
              </a:prstClr>
            </a:outerShdw>
          </a:effectLst>
          <a:scene3d>
            <a:camera prst="isometricLeftDown"/>
            <a:lightRig rig="threePt" dir="t"/>
          </a:scene3d>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4267200"/>
            <a:ext cx="1435846" cy="1554831"/>
          </a:xfrm>
          <a:prstGeom prst="rect">
            <a:avLst/>
          </a:prstGeom>
        </p:spPr>
      </p:pic>
      <p:sp>
        <p:nvSpPr>
          <p:cNvPr id="84994" name="Rectangle 2"/>
          <p:cNvSpPr>
            <a:spLocks noGrp="1" noChangeArrowheads="1"/>
          </p:cNvSpPr>
          <p:nvPr>
            <p:ph type="title"/>
          </p:nvPr>
        </p:nvSpPr>
        <p:spPr>
          <a:xfrm>
            <a:off x="609600" y="419100"/>
            <a:ext cx="8001000" cy="800100"/>
          </a:xfrm>
        </p:spPr>
        <p:txBody>
          <a:bodyPr/>
          <a:lstStyle/>
          <a:p>
            <a:r>
              <a:rPr lang="en-US" dirty="0"/>
              <a:t>Style Sheets</a:t>
            </a:r>
          </a:p>
        </p:txBody>
      </p:sp>
      <p:sp>
        <p:nvSpPr>
          <p:cNvPr id="80899" name="Rectangle 3"/>
          <p:cNvSpPr>
            <a:spLocks noGrp="1" noChangeArrowheads="1"/>
          </p:cNvSpPr>
          <p:nvPr>
            <p:ph type="body" idx="1"/>
          </p:nvPr>
        </p:nvSpPr>
        <p:spPr>
          <a:xfrm>
            <a:off x="381000" y="1476370"/>
            <a:ext cx="8229600" cy="3276600"/>
          </a:xfrm>
        </p:spPr>
        <p:txBody>
          <a:bodyPr>
            <a:normAutofit/>
          </a:bodyPr>
          <a:lstStyle/>
          <a:p>
            <a:pPr marL="0" indent="0">
              <a:lnSpc>
                <a:spcPct val="90000"/>
              </a:lnSpc>
              <a:spcAft>
                <a:spcPts val="1200"/>
              </a:spcAft>
              <a:buNone/>
            </a:pPr>
            <a:r>
              <a:rPr lang="en-US" dirty="0">
                <a:solidFill>
                  <a:srgbClr val="0070C0"/>
                </a:solidFill>
                <a:latin typeface="Calibri" pitchFamily="34" charset="0"/>
              </a:rPr>
              <a:t>We need different ways of displaying the same information to clients with different displays</a:t>
            </a:r>
          </a:p>
          <a:p>
            <a:pPr lvl="1">
              <a:lnSpc>
                <a:spcPct val="90000"/>
              </a:lnSpc>
              <a:spcAft>
                <a:spcPts val="1200"/>
              </a:spcAft>
            </a:pPr>
            <a:r>
              <a:rPr lang="en-US" dirty="0">
                <a:latin typeface="Calibri" pitchFamily="34" charset="0"/>
              </a:rPr>
              <a:t>Using different font sizes or colors to provide better contrast</a:t>
            </a:r>
          </a:p>
          <a:p>
            <a:pPr lvl="1">
              <a:lnSpc>
                <a:spcPct val="90000"/>
              </a:lnSpc>
            </a:pPr>
            <a:r>
              <a:rPr lang="en-US" dirty="0">
                <a:latin typeface="Calibri" pitchFamily="34" charset="0"/>
              </a:rPr>
              <a:t>Rearranging objects on the page to accommodate small screens</a:t>
            </a:r>
          </a:p>
          <a:p>
            <a:pPr marL="0" indent="0">
              <a:lnSpc>
                <a:spcPct val="90000"/>
              </a:lnSpc>
              <a:buNone/>
            </a:pPr>
            <a:endParaRPr lang="en-US" sz="2400" b="1" dirty="0"/>
          </a:p>
        </p:txBody>
      </p:sp>
      <p:pic>
        <p:nvPicPr>
          <p:cNvPr id="2054" name="Picture 6" descr="C:\Users\Kien\AppData\Local\Microsoft\Windows\Temporary Internet Files\Content.IE5\GK3355DN\MC90044062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6938" y="5331832"/>
            <a:ext cx="1145002" cy="1143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Down Arrow 2"/>
          <p:cNvSpPr/>
          <p:nvPr/>
        </p:nvSpPr>
        <p:spPr>
          <a:xfrm rot="5646833">
            <a:off x="6589584" y="4399777"/>
            <a:ext cx="348503" cy="1144923"/>
          </a:xfrm>
          <a:prstGeom prst="downArrow">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4933492">
            <a:off x="6674471" y="5333230"/>
            <a:ext cx="348503" cy="967918"/>
          </a:xfrm>
          <a:prstGeom prst="downArrow">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3"/>
          <p:cNvSpPr txBox="1">
            <a:spLocks noChangeArrowheads="1"/>
          </p:cNvSpPr>
          <p:nvPr/>
        </p:nvSpPr>
        <p:spPr>
          <a:xfrm>
            <a:off x="346476" y="4642718"/>
            <a:ext cx="4073124" cy="18714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90000"/>
              </a:lnSpc>
              <a:spcAft>
                <a:spcPts val="600"/>
              </a:spcAft>
            </a:pPr>
            <a:r>
              <a:rPr lang="en-US" dirty="0">
                <a:latin typeface="Calibri" pitchFamily="34" charset="0"/>
              </a:rPr>
              <a:t>Highlighting different information to focus on some important part of the page</a:t>
            </a:r>
          </a:p>
          <a:p>
            <a:pPr>
              <a:lnSpc>
                <a:spcPct val="90000"/>
              </a:lnSpc>
            </a:pPr>
            <a:endParaRPr lang="en-US" sz="2400" b="1" dirty="0"/>
          </a:p>
        </p:txBody>
      </p:sp>
      <p:sp>
        <p:nvSpPr>
          <p:cNvPr id="5" name="Cloud Callout 4"/>
          <p:cNvSpPr/>
          <p:nvPr/>
        </p:nvSpPr>
        <p:spPr>
          <a:xfrm>
            <a:off x="4113055" y="5504762"/>
            <a:ext cx="1600200" cy="1009388"/>
          </a:xfrm>
          <a:prstGeom prst="cloudCallout">
            <a:avLst>
              <a:gd name="adj1" fmla="val 59590"/>
              <a:gd name="adj2" fmla="val -423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nchorCtr="1"/>
          <a:lstStyle/>
          <a:p>
            <a:pPr algn="ctr">
              <a:lnSpc>
                <a:spcPts val="1700"/>
              </a:lnSpc>
            </a:pPr>
            <a:r>
              <a:rPr lang="en-US" dirty="0">
                <a:solidFill>
                  <a:schemeClr val="tx1"/>
                </a:solidFill>
              </a:rPr>
              <a:t>I have a small screen</a:t>
            </a:r>
          </a:p>
        </p:txBody>
      </p:sp>
    </p:spTree>
    <p:extLst>
      <p:ext uri="{BB962C8B-B14F-4D97-AF65-F5344CB8AC3E}">
        <p14:creationId xmlns:p14="http://schemas.microsoft.com/office/powerpoint/2010/main" val="328969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0899">
                                            <p:txEl>
                                              <p:pRg st="1" end="1"/>
                                            </p:txEl>
                                          </p:spTgt>
                                        </p:tgtEl>
                                        <p:attrNameLst>
                                          <p:attrName>style.visibility</p:attrName>
                                        </p:attrNameLst>
                                      </p:cBhvr>
                                      <p:to>
                                        <p:strVal val="visible"/>
                                      </p:to>
                                    </p:set>
                                    <p:animEffect transition="in" filter="wipe(left)">
                                      <p:cBhvr>
                                        <p:cTn id="7" dur="500"/>
                                        <p:tgtEl>
                                          <p:spTgt spid="808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0899">
                                            <p:txEl>
                                              <p:pRg st="2" end="2"/>
                                            </p:txEl>
                                          </p:spTgt>
                                        </p:tgtEl>
                                        <p:attrNameLst>
                                          <p:attrName>style.visibility</p:attrName>
                                        </p:attrNameLst>
                                      </p:cBhvr>
                                      <p:to>
                                        <p:strVal val="visible"/>
                                      </p:to>
                                    </p:set>
                                    <p:animEffect transition="in" filter="wipe(left)">
                                      <p:cBhvr>
                                        <p:cTn id="12" dur="500"/>
                                        <p:tgtEl>
                                          <p:spTgt spid="808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left)">
                                      <p:cBhvr>
                                        <p:cTn id="1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7256" y="3861009"/>
            <a:ext cx="2807144" cy="2692191"/>
          </a:xfrm>
          <a:prstGeom prst="rect">
            <a:avLst/>
          </a:prstGeom>
          <a:effectLst>
            <a:outerShdw blurRad="50800" dist="38100" dir="8100000" algn="tr" rotWithShape="0">
              <a:prstClr val="black">
                <a:alpha val="40000"/>
              </a:prstClr>
            </a:outerShdw>
          </a:effectLst>
        </p:spPr>
      </p:pic>
      <p:sp>
        <p:nvSpPr>
          <p:cNvPr id="84994" name="Rectangle 2"/>
          <p:cNvSpPr>
            <a:spLocks noGrp="1" noChangeArrowheads="1"/>
          </p:cNvSpPr>
          <p:nvPr>
            <p:ph type="title"/>
          </p:nvPr>
        </p:nvSpPr>
        <p:spPr>
          <a:xfrm>
            <a:off x="609600" y="152400"/>
            <a:ext cx="8001000" cy="800100"/>
          </a:xfrm>
        </p:spPr>
        <p:txBody>
          <a:bodyPr/>
          <a:lstStyle/>
          <a:p>
            <a:r>
              <a:rPr lang="en-US" dirty="0"/>
              <a:t>Style Sheets</a:t>
            </a:r>
          </a:p>
        </p:txBody>
      </p:sp>
      <p:sp>
        <p:nvSpPr>
          <p:cNvPr id="80899" name="Rectangle 3"/>
          <p:cNvSpPr>
            <a:spLocks noGrp="1" noChangeArrowheads="1"/>
          </p:cNvSpPr>
          <p:nvPr>
            <p:ph type="body" idx="1"/>
          </p:nvPr>
        </p:nvSpPr>
        <p:spPr>
          <a:xfrm>
            <a:off x="228600" y="1143000"/>
            <a:ext cx="8763000" cy="2819400"/>
          </a:xfrm>
        </p:spPr>
        <p:txBody>
          <a:bodyPr>
            <a:normAutofit/>
          </a:bodyPr>
          <a:lstStyle/>
          <a:p>
            <a:pPr>
              <a:lnSpc>
                <a:spcPct val="90000"/>
              </a:lnSpc>
              <a:spcAft>
                <a:spcPts val="600"/>
              </a:spcAft>
            </a:pPr>
            <a:r>
              <a:rPr lang="en-US" sz="3000" dirty="0">
                <a:latin typeface="Calibri" pitchFamily="34" charset="0"/>
              </a:rPr>
              <a:t>A style sheet is a method to adapt the same document contents to different presentation formats</a:t>
            </a:r>
          </a:p>
          <a:p>
            <a:pPr>
              <a:lnSpc>
                <a:spcPct val="90000"/>
              </a:lnSpc>
            </a:pPr>
            <a:r>
              <a:rPr lang="en-US" sz="3000" dirty="0">
                <a:latin typeface="Calibri" pitchFamily="34" charset="0"/>
              </a:rPr>
              <a:t>It tells a Web browser how to translate the document contents into a presentation that is suitable for the client’s display</a:t>
            </a:r>
          </a:p>
          <a:p>
            <a:pPr>
              <a:lnSpc>
                <a:spcPct val="90000"/>
              </a:lnSpc>
            </a:pPr>
            <a:endParaRPr lang="en-US" sz="2400" dirty="0"/>
          </a:p>
        </p:txBody>
      </p:sp>
      <p:sp>
        <p:nvSpPr>
          <p:cNvPr id="2" name="Oval 1"/>
          <p:cNvSpPr/>
          <p:nvPr/>
        </p:nvSpPr>
        <p:spPr>
          <a:xfrm>
            <a:off x="3554595" y="4517650"/>
            <a:ext cx="1371600" cy="1296332"/>
          </a:xfrm>
          <a:prstGeom prst="ellipse">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3000"/>
              </a:lnSpc>
            </a:pPr>
            <a:r>
              <a:rPr lang="en-US" sz="2800" dirty="0"/>
              <a:t>Style</a:t>
            </a:r>
          </a:p>
          <a:p>
            <a:pPr algn="ctr">
              <a:lnSpc>
                <a:spcPts val="3000"/>
              </a:lnSpc>
            </a:pPr>
            <a:r>
              <a:rPr lang="en-US" sz="2800" dirty="0"/>
              <a:t>sheet</a:t>
            </a:r>
          </a:p>
        </p:txBody>
      </p:sp>
      <p:sp>
        <p:nvSpPr>
          <p:cNvPr id="10" name="Down Arrow 9"/>
          <p:cNvSpPr/>
          <p:nvPr/>
        </p:nvSpPr>
        <p:spPr>
          <a:xfrm rot="5400000">
            <a:off x="5247243" y="4738612"/>
            <a:ext cx="348503" cy="838200"/>
          </a:xfrm>
          <a:prstGeom prst="downArrow">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6853" y="5054532"/>
            <a:ext cx="1383981" cy="1498668"/>
          </a:xfrm>
          <a:prstGeom prst="rect">
            <a:avLst/>
          </a:prstGeom>
        </p:spPr>
      </p:pic>
      <p:pic>
        <p:nvPicPr>
          <p:cNvPr id="6" name="Picture 6" descr="C:\Users\Kien\AppData\Local\Microsoft\Windows\Temporary Internet Files\Content.IE5\GK3355DN\MC90044062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0669" y="3957679"/>
            <a:ext cx="1148846" cy="1146838"/>
          </a:xfrm>
          <a:prstGeom prst="rect">
            <a:avLst/>
          </a:prstGeom>
          <a:noFill/>
          <a:extLst>
            <a:ext uri="{909E8E84-426E-40dd-AFC4-6F175D3DCCD1}">
              <a14:hiddenFill xmlns="" xmlns:a14="http://schemas.microsoft.com/office/drawing/2010/main">
                <a:solidFill>
                  <a:srgbClr val="FFFFFF"/>
                </a:solidFill>
              </a14:hiddenFill>
            </a:ext>
          </a:extLst>
        </p:spPr>
      </p:pic>
      <p:sp>
        <p:nvSpPr>
          <p:cNvPr id="8" name="Down Arrow 7"/>
          <p:cNvSpPr/>
          <p:nvPr/>
        </p:nvSpPr>
        <p:spPr>
          <a:xfrm rot="4236309">
            <a:off x="2943536" y="5092131"/>
            <a:ext cx="348503" cy="836431"/>
          </a:xfrm>
          <a:prstGeom prst="downArrow">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6570290">
            <a:off x="2920463" y="4341199"/>
            <a:ext cx="394651" cy="865615"/>
          </a:xfrm>
          <a:prstGeom prst="downArrow">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495800" y="5413018"/>
            <a:ext cx="1488007" cy="759182"/>
          </a:xfrm>
          <a:prstGeom prst="rect">
            <a:avLst/>
          </a:prstGeom>
          <a:noFill/>
        </p:spPr>
        <p:txBody>
          <a:bodyPr wrap="square" rtlCol="0">
            <a:spAutoFit/>
          </a:bodyPr>
          <a:lstStyle/>
          <a:p>
            <a:pPr algn="r">
              <a:lnSpc>
                <a:spcPts val="2600"/>
              </a:lnSpc>
            </a:pPr>
            <a:r>
              <a:rPr lang="en-US" sz="2800" b="1" dirty="0">
                <a:solidFill>
                  <a:srgbClr val="C00000"/>
                </a:solidFill>
                <a:latin typeface="Bradley Hand ITC" panose="03070402050302030203" pitchFamily="66" charset="0"/>
              </a:rPr>
              <a:t>Same contents</a:t>
            </a:r>
          </a:p>
        </p:txBody>
      </p:sp>
      <p:sp>
        <p:nvSpPr>
          <p:cNvPr id="14" name="TextBox 13"/>
          <p:cNvSpPr txBox="1"/>
          <p:nvPr/>
        </p:nvSpPr>
        <p:spPr>
          <a:xfrm rot="19473963">
            <a:off x="-133643" y="4724926"/>
            <a:ext cx="2392012" cy="759182"/>
          </a:xfrm>
          <a:prstGeom prst="rect">
            <a:avLst/>
          </a:prstGeom>
          <a:noFill/>
        </p:spPr>
        <p:txBody>
          <a:bodyPr wrap="square" rtlCol="0">
            <a:spAutoFit/>
          </a:bodyPr>
          <a:lstStyle/>
          <a:p>
            <a:pPr algn="r">
              <a:lnSpc>
                <a:spcPts val="2600"/>
              </a:lnSpc>
            </a:pPr>
            <a:r>
              <a:rPr lang="en-US" sz="2800" b="1" dirty="0">
                <a:solidFill>
                  <a:srgbClr val="C00000"/>
                </a:solidFill>
                <a:latin typeface="Bradley Hand ITC" panose="03070402050302030203" pitchFamily="66" charset="0"/>
              </a:rPr>
              <a:t>Different presentations</a:t>
            </a:r>
          </a:p>
        </p:txBody>
      </p:sp>
      <p:sp>
        <p:nvSpPr>
          <p:cNvPr id="4" name="Rounded Rectangular Callout 3"/>
          <p:cNvSpPr/>
          <p:nvPr/>
        </p:nvSpPr>
        <p:spPr>
          <a:xfrm>
            <a:off x="4210971" y="3733800"/>
            <a:ext cx="980213" cy="714033"/>
          </a:xfrm>
          <a:prstGeom prst="wedgeRoundRectCallout">
            <a:avLst>
              <a:gd name="adj1" fmla="val -30483"/>
              <a:gd name="adj2" fmla="val 73098"/>
              <a:gd name="adj3" fmla="val 16667"/>
            </a:avLst>
          </a:prstGeom>
          <a:solidFill>
            <a:schemeClr val="tx1"/>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C000"/>
                </a:solidFill>
              </a:rPr>
              <a:t>How to present</a:t>
            </a:r>
          </a:p>
        </p:txBody>
      </p:sp>
    </p:spTree>
    <p:extLst>
      <p:ext uri="{BB962C8B-B14F-4D97-AF65-F5344CB8AC3E}">
        <p14:creationId xmlns:p14="http://schemas.microsoft.com/office/powerpoint/2010/main" val="32659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Stylesheets</a:t>
            </a:r>
          </a:p>
        </p:txBody>
      </p:sp>
      <p:sp>
        <p:nvSpPr>
          <p:cNvPr id="75779" name="Rectangle 3"/>
          <p:cNvSpPr>
            <a:spLocks noGrp="1" noChangeArrowheads="1"/>
          </p:cNvSpPr>
          <p:nvPr>
            <p:ph type="body" idx="1"/>
          </p:nvPr>
        </p:nvSpPr>
        <p:spPr>
          <a:xfrm>
            <a:off x="381000" y="1447800"/>
            <a:ext cx="8458200" cy="5257800"/>
          </a:xfrm>
        </p:spPr>
        <p:txBody>
          <a:bodyPr>
            <a:normAutofit fontScale="92500" lnSpcReduction="10000"/>
          </a:bodyPr>
          <a:lstStyle/>
          <a:p>
            <a:pPr>
              <a:lnSpc>
                <a:spcPct val="90000"/>
              </a:lnSpc>
              <a:spcAft>
                <a:spcPts val="1200"/>
              </a:spcAft>
              <a:defRPr/>
            </a:pPr>
            <a:r>
              <a:rPr lang="en-US" dirty="0">
                <a:solidFill>
                  <a:srgbClr val="0070C0"/>
                </a:solidFill>
                <a:latin typeface="Calibri" pitchFamily="34" charset="0"/>
              </a:rPr>
              <a:t>Idea: </a:t>
            </a:r>
            <a:r>
              <a:rPr lang="en-US" dirty="0">
                <a:solidFill>
                  <a:schemeClr val="accent1">
                    <a:lumMod val="50000"/>
                  </a:schemeClr>
                </a:solidFill>
                <a:latin typeface="Calibri" pitchFamily="34" charset="0"/>
              </a:rPr>
              <a:t>(1) Separate display from contents, and (2) adapt display to different presentation formats</a:t>
            </a:r>
          </a:p>
          <a:p>
            <a:pPr>
              <a:lnSpc>
                <a:spcPct val="90000"/>
              </a:lnSpc>
              <a:spcAft>
                <a:spcPts val="1200"/>
              </a:spcAft>
              <a:defRPr/>
            </a:pPr>
            <a:endParaRPr lang="en-US" dirty="0">
              <a:solidFill>
                <a:schemeClr val="accent1">
                  <a:lumMod val="50000"/>
                </a:schemeClr>
              </a:solidFill>
              <a:latin typeface="Calibri" pitchFamily="34" charset="0"/>
            </a:endParaRPr>
          </a:p>
          <a:p>
            <a:pPr>
              <a:lnSpc>
                <a:spcPct val="90000"/>
              </a:lnSpc>
              <a:spcAft>
                <a:spcPts val="1200"/>
              </a:spcAft>
              <a:defRPr/>
            </a:pPr>
            <a:endParaRPr lang="en-US" dirty="0">
              <a:solidFill>
                <a:schemeClr val="accent1">
                  <a:lumMod val="50000"/>
                </a:schemeClr>
              </a:solidFill>
              <a:latin typeface="Calibri" pitchFamily="34" charset="0"/>
            </a:endParaRPr>
          </a:p>
          <a:p>
            <a:pPr>
              <a:lnSpc>
                <a:spcPct val="90000"/>
              </a:lnSpc>
              <a:spcAft>
                <a:spcPts val="1200"/>
              </a:spcAft>
              <a:defRPr/>
            </a:pPr>
            <a:endParaRPr lang="en-US" dirty="0">
              <a:solidFill>
                <a:schemeClr val="accent1">
                  <a:lumMod val="50000"/>
                </a:schemeClr>
              </a:solidFill>
              <a:latin typeface="Calibri" pitchFamily="34" charset="0"/>
            </a:endParaRPr>
          </a:p>
          <a:p>
            <a:pPr>
              <a:lnSpc>
                <a:spcPct val="90000"/>
              </a:lnSpc>
              <a:spcAft>
                <a:spcPts val="300"/>
              </a:spcAft>
              <a:defRPr/>
            </a:pPr>
            <a:r>
              <a:rPr lang="en-US" dirty="0">
                <a:solidFill>
                  <a:srgbClr val="0070C0"/>
                </a:solidFill>
                <a:latin typeface="Calibri" pitchFamily="34" charset="0"/>
              </a:rPr>
              <a:t>Two aspects:</a:t>
            </a:r>
          </a:p>
          <a:p>
            <a:pPr lvl="1">
              <a:lnSpc>
                <a:spcPct val="90000"/>
              </a:lnSpc>
              <a:spcAft>
                <a:spcPts val="300"/>
              </a:spcAft>
              <a:defRPr/>
            </a:pPr>
            <a:r>
              <a:rPr lang="en-US" b="1" dirty="0">
                <a:latin typeface="Calibri" pitchFamily="34" charset="0"/>
              </a:rPr>
              <a:t>Document transformations </a:t>
            </a:r>
            <a:r>
              <a:rPr lang="en-US" dirty="0">
                <a:latin typeface="Calibri" pitchFamily="34" charset="0"/>
              </a:rPr>
              <a:t>to decide what parts of the document to display in what order</a:t>
            </a:r>
          </a:p>
          <a:p>
            <a:pPr lvl="1">
              <a:lnSpc>
                <a:spcPct val="90000"/>
              </a:lnSpc>
              <a:spcAft>
                <a:spcPts val="1200"/>
              </a:spcAft>
              <a:defRPr/>
            </a:pPr>
            <a:r>
              <a:rPr lang="en-US" b="1" dirty="0">
                <a:latin typeface="Calibri" pitchFamily="34" charset="0"/>
              </a:rPr>
              <a:t>Document rendering </a:t>
            </a:r>
            <a:r>
              <a:rPr lang="en-US" dirty="0">
                <a:latin typeface="Calibri" pitchFamily="34" charset="0"/>
              </a:rPr>
              <a:t>to decide how each part of the document is displayed</a:t>
            </a:r>
            <a:endParaRPr lang="en-US" sz="2000" dirty="0"/>
          </a:p>
          <a:p>
            <a:pPr>
              <a:lnSpc>
                <a:spcPct val="90000"/>
              </a:lnSpc>
              <a:defRPr/>
            </a:pPr>
            <a:endParaRPr lang="en-US" sz="2400" dirty="0"/>
          </a:p>
        </p:txBody>
      </p:sp>
      <p:pic>
        <p:nvPicPr>
          <p:cNvPr id="2" name="Picture 1"/>
          <p:cNvPicPr>
            <a:picLocks noChangeAspect="1"/>
          </p:cNvPicPr>
          <p:nvPr/>
        </p:nvPicPr>
        <p:blipFill>
          <a:blip r:embed="rId3"/>
          <a:stretch>
            <a:fillRect/>
          </a:stretch>
        </p:blipFill>
        <p:spPr>
          <a:xfrm>
            <a:off x="2362200" y="2438400"/>
            <a:ext cx="4267200" cy="1723742"/>
          </a:xfrm>
          <a:prstGeom prst="rect">
            <a:avLst/>
          </a:prstGeom>
        </p:spPr>
      </p:pic>
    </p:spTree>
    <p:extLst>
      <p:ext uri="{BB962C8B-B14F-4D97-AF65-F5344CB8AC3E}">
        <p14:creationId xmlns:p14="http://schemas.microsoft.com/office/powerpoint/2010/main" val="421053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5779">
                                            <p:txEl>
                                              <p:pRg st="4" end="4"/>
                                            </p:txEl>
                                          </p:spTgt>
                                        </p:tgtEl>
                                        <p:attrNameLst>
                                          <p:attrName>style.visibility</p:attrName>
                                        </p:attrNameLst>
                                      </p:cBhvr>
                                      <p:to>
                                        <p:strVal val="visible"/>
                                      </p:to>
                                    </p:set>
                                    <p:animEffect transition="in" filter="wipe(down)">
                                      <p:cBhvr>
                                        <p:cTn id="7" dur="500"/>
                                        <p:tgtEl>
                                          <p:spTgt spid="75779">
                                            <p:txEl>
                                              <p:pRg st="4" end="4"/>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5779">
                                            <p:txEl>
                                              <p:pRg st="5" end="5"/>
                                            </p:txEl>
                                          </p:spTgt>
                                        </p:tgtEl>
                                        <p:attrNameLst>
                                          <p:attrName>style.visibility</p:attrName>
                                        </p:attrNameLst>
                                      </p:cBhvr>
                                      <p:to>
                                        <p:strVal val="visible"/>
                                      </p:to>
                                    </p:set>
                                    <p:animEffect transition="in" filter="wipe(down)">
                                      <p:cBhvr>
                                        <p:cTn id="10" dur="500"/>
                                        <p:tgtEl>
                                          <p:spTgt spid="75779">
                                            <p:txEl>
                                              <p:pRg st="5" end="5"/>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75779">
                                            <p:txEl>
                                              <p:pRg st="6" end="6"/>
                                            </p:txEl>
                                          </p:spTgt>
                                        </p:tgtEl>
                                        <p:attrNameLst>
                                          <p:attrName>style.visibility</p:attrName>
                                        </p:attrNameLst>
                                      </p:cBhvr>
                                      <p:to>
                                        <p:strVal val="visible"/>
                                      </p:to>
                                    </p:set>
                                    <p:animEffect transition="in" filter="wipe(down)">
                                      <p:cBhvr>
                                        <p:cTn id="13" dur="500"/>
                                        <p:tgtEl>
                                          <p:spTgt spid="757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t>HTML:  Basic Contructs </a:t>
            </a:r>
          </a:p>
        </p:txBody>
      </p:sp>
      <p:sp>
        <p:nvSpPr>
          <p:cNvPr id="18435" name="Content Placeholder 2"/>
          <p:cNvSpPr>
            <a:spLocks noGrp="1"/>
          </p:cNvSpPr>
          <p:nvPr>
            <p:ph idx="1"/>
          </p:nvPr>
        </p:nvSpPr>
        <p:spPr>
          <a:xfrm>
            <a:off x="381000" y="1524000"/>
            <a:ext cx="8001000" cy="4800600"/>
          </a:xfrm>
        </p:spPr>
        <p:txBody>
          <a:bodyPr>
            <a:normAutofit lnSpcReduction="10000"/>
          </a:bodyPr>
          <a:lstStyle/>
          <a:p>
            <a:pPr>
              <a:buFont typeface="Wingdings" pitchFamily="2" charset="2"/>
              <a:buNone/>
            </a:pPr>
            <a:r>
              <a:rPr lang="en-US" sz="2400" dirty="0">
                <a:latin typeface="Calibri" pitchFamily="34" charset="0"/>
              </a:rPr>
              <a:t>&lt;html&gt;</a:t>
            </a:r>
          </a:p>
          <a:p>
            <a:pPr>
              <a:buFont typeface="Wingdings" pitchFamily="2" charset="2"/>
              <a:buNone/>
            </a:pPr>
            <a:r>
              <a:rPr lang="en-US" sz="2400" dirty="0">
                <a:latin typeface="Calibri" pitchFamily="34" charset="0"/>
              </a:rPr>
              <a:t>&lt;head&gt;</a:t>
            </a:r>
          </a:p>
          <a:p>
            <a:pPr>
              <a:buFont typeface="Wingdings" pitchFamily="2" charset="2"/>
              <a:buNone/>
            </a:pPr>
            <a:r>
              <a:rPr lang="en-US" sz="2400" dirty="0">
                <a:latin typeface="Calibri" pitchFamily="34" charset="0"/>
              </a:rPr>
              <a:t>…</a:t>
            </a:r>
          </a:p>
          <a:p>
            <a:pPr>
              <a:buFont typeface="Wingdings" pitchFamily="2" charset="2"/>
              <a:buNone/>
            </a:pPr>
            <a:r>
              <a:rPr lang="en-US" sz="2400" dirty="0">
                <a:latin typeface="Calibri" pitchFamily="34" charset="0"/>
              </a:rPr>
              <a:t>&lt;/head&gt;</a:t>
            </a:r>
          </a:p>
          <a:p>
            <a:pPr>
              <a:buFont typeface="Wingdings" pitchFamily="2" charset="2"/>
              <a:buNone/>
            </a:pPr>
            <a:r>
              <a:rPr lang="en-US" sz="2400" dirty="0">
                <a:latin typeface="Calibri" pitchFamily="34" charset="0"/>
              </a:rPr>
              <a:t>&lt;body&gt;</a:t>
            </a:r>
          </a:p>
          <a:p>
            <a:pPr>
              <a:buFont typeface="Wingdings" pitchFamily="2" charset="2"/>
              <a:buNone/>
            </a:pPr>
            <a:r>
              <a:rPr lang="en-US" sz="2400" dirty="0">
                <a:latin typeface="Calibri" pitchFamily="34" charset="0"/>
              </a:rPr>
              <a:t>&lt;h1&gt;Section 1&lt;/h1&gt;</a:t>
            </a:r>
          </a:p>
          <a:p>
            <a:pPr>
              <a:buFont typeface="Wingdings" pitchFamily="2" charset="2"/>
              <a:buNone/>
            </a:pPr>
            <a:r>
              <a:rPr lang="en-US" sz="2400" dirty="0">
                <a:latin typeface="Calibri" pitchFamily="34" charset="0"/>
              </a:rPr>
              <a:t>   </a:t>
            </a:r>
            <a:r>
              <a:rPr lang="en-US" sz="2400" dirty="0">
                <a:solidFill>
                  <a:srgbClr val="FF0000"/>
                </a:solidFill>
                <a:latin typeface="Calibri" pitchFamily="34" charset="0"/>
              </a:rPr>
              <a:t>&lt;</a:t>
            </a:r>
            <a:r>
              <a:rPr lang="en-US" sz="2400" dirty="0" err="1">
                <a:solidFill>
                  <a:srgbClr val="FF0000"/>
                </a:solidFill>
                <a:latin typeface="Calibri" pitchFamily="34" charset="0"/>
              </a:rPr>
              <a:t>ul</a:t>
            </a:r>
            <a:r>
              <a:rPr lang="en-US" sz="2400" dirty="0">
                <a:solidFill>
                  <a:srgbClr val="FF0000"/>
                </a:solidFill>
                <a:latin typeface="Calibri" pitchFamily="34" charset="0"/>
              </a:rPr>
              <a:t>&gt;</a:t>
            </a:r>
          </a:p>
          <a:p>
            <a:pPr>
              <a:buFont typeface="Wingdings" pitchFamily="2" charset="2"/>
              <a:buNone/>
            </a:pPr>
            <a:r>
              <a:rPr lang="en-US" sz="2400" dirty="0">
                <a:latin typeface="Calibri" pitchFamily="34" charset="0"/>
              </a:rPr>
              <a:t>      </a:t>
            </a:r>
            <a:r>
              <a:rPr lang="en-US" sz="2400" dirty="0">
                <a:solidFill>
                  <a:srgbClr val="FF0000"/>
                </a:solidFill>
                <a:latin typeface="Calibri" pitchFamily="34" charset="0"/>
              </a:rPr>
              <a:t>&lt;li&gt;</a:t>
            </a:r>
            <a:r>
              <a:rPr lang="en-US" sz="2400" dirty="0">
                <a:latin typeface="Calibri" pitchFamily="34" charset="0"/>
              </a:rPr>
              <a:t>This is the first item</a:t>
            </a:r>
            <a:r>
              <a:rPr lang="en-US" sz="2400" dirty="0">
                <a:solidFill>
                  <a:srgbClr val="FF0000"/>
                </a:solidFill>
                <a:latin typeface="Calibri" pitchFamily="34" charset="0"/>
              </a:rPr>
              <a:t>&lt;/li&gt;</a:t>
            </a:r>
          </a:p>
          <a:p>
            <a:pPr>
              <a:buFont typeface="Wingdings" pitchFamily="2" charset="2"/>
              <a:buNone/>
            </a:pPr>
            <a:r>
              <a:rPr lang="en-US" sz="2400" dirty="0">
                <a:latin typeface="Calibri" pitchFamily="34" charset="0"/>
              </a:rPr>
              <a:t>   </a:t>
            </a:r>
            <a:r>
              <a:rPr lang="en-US" sz="2400" dirty="0">
                <a:solidFill>
                  <a:srgbClr val="FF0000"/>
                </a:solidFill>
                <a:latin typeface="Calibri" pitchFamily="34" charset="0"/>
              </a:rPr>
              <a:t>&lt;/</a:t>
            </a:r>
            <a:r>
              <a:rPr lang="en-US" sz="2400" dirty="0" err="1">
                <a:solidFill>
                  <a:srgbClr val="FF0000"/>
                </a:solidFill>
                <a:latin typeface="Calibri" pitchFamily="34" charset="0"/>
              </a:rPr>
              <a:t>ul</a:t>
            </a:r>
            <a:r>
              <a:rPr lang="en-US" sz="2400" dirty="0">
                <a:solidFill>
                  <a:srgbClr val="FF0000"/>
                </a:solidFill>
                <a:latin typeface="Calibri" pitchFamily="34" charset="0"/>
              </a:rPr>
              <a:t>&gt;</a:t>
            </a:r>
          </a:p>
          <a:p>
            <a:pPr>
              <a:buFont typeface="Wingdings" pitchFamily="2" charset="2"/>
              <a:buNone/>
            </a:pPr>
            <a:r>
              <a:rPr lang="en-US" sz="2400" dirty="0">
                <a:latin typeface="Calibri" pitchFamily="34" charset="0"/>
              </a:rPr>
              <a:t>&lt;/body&gt;</a:t>
            </a:r>
          </a:p>
          <a:p>
            <a:pPr>
              <a:buFont typeface="Wingdings" pitchFamily="2" charset="2"/>
              <a:buNone/>
            </a:pPr>
            <a:r>
              <a:rPr lang="en-US" sz="2400" dirty="0">
                <a:latin typeface="Calibri" pitchFamily="34" charset="0"/>
              </a:rPr>
              <a:t>&lt;/html&gt;</a:t>
            </a:r>
          </a:p>
        </p:txBody>
      </p:sp>
      <p:sp>
        <p:nvSpPr>
          <p:cNvPr id="5" name="Rounded Rectangular Callout 4"/>
          <p:cNvSpPr/>
          <p:nvPr/>
        </p:nvSpPr>
        <p:spPr bwMode="auto">
          <a:xfrm>
            <a:off x="2324100" y="5364162"/>
            <a:ext cx="1638300" cy="914400"/>
          </a:xfrm>
          <a:prstGeom prst="wedgeRoundRectCallout">
            <a:avLst>
              <a:gd name="adj1" fmla="val -51900"/>
              <a:gd name="adj2" fmla="val -116496"/>
              <a:gd name="adj3" fmla="val 16667"/>
            </a:avLst>
          </a:prstGeom>
          <a:solidFill>
            <a:srgbClr val="0070C0"/>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l" defTabSz="914400" rtl="0" eaLnBrk="1" fontAlgn="auto" latinLnBrk="0" hangingPunct="1">
              <a:lnSpc>
                <a:spcPts val="25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itchFamily="34" charset="0"/>
                <a:ea typeface="+mn-ea"/>
                <a:cs typeface="+mn-cs"/>
              </a:rPr>
              <a:t>This is an unordered list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676400"/>
            <a:ext cx="4107536" cy="4374259"/>
          </a:xfrm>
          <a:prstGeom prst="rect">
            <a:avLst/>
          </a:prstGeom>
        </p:spPr>
      </p:pic>
      <p:sp>
        <p:nvSpPr>
          <p:cNvPr id="3" name="Rounded Rectangle 2"/>
          <p:cNvSpPr/>
          <p:nvPr/>
        </p:nvSpPr>
        <p:spPr>
          <a:xfrm>
            <a:off x="4724400" y="3248167"/>
            <a:ext cx="2362200" cy="485633"/>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9691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dirty="0" err="1"/>
              <a:t>Stylesheet</a:t>
            </a:r>
            <a:r>
              <a:rPr lang="en-US" dirty="0"/>
              <a:t> Languages</a:t>
            </a:r>
          </a:p>
        </p:txBody>
      </p:sp>
      <p:sp>
        <p:nvSpPr>
          <p:cNvPr id="75779" name="Rectangle 3"/>
          <p:cNvSpPr>
            <a:spLocks noGrp="1" noChangeArrowheads="1"/>
          </p:cNvSpPr>
          <p:nvPr>
            <p:ph type="body" idx="1"/>
          </p:nvPr>
        </p:nvSpPr>
        <p:spPr>
          <a:xfrm>
            <a:off x="381000" y="1600200"/>
            <a:ext cx="8458200" cy="4648200"/>
          </a:xfrm>
        </p:spPr>
        <p:txBody>
          <a:bodyPr>
            <a:normAutofit/>
          </a:bodyPr>
          <a:lstStyle/>
          <a:p>
            <a:pPr>
              <a:lnSpc>
                <a:spcPct val="90000"/>
              </a:lnSpc>
              <a:spcAft>
                <a:spcPts val="1200"/>
              </a:spcAft>
              <a:defRPr/>
            </a:pPr>
            <a:r>
              <a:rPr lang="en-US" dirty="0">
                <a:solidFill>
                  <a:schemeClr val="accent5">
                    <a:lumMod val="75000"/>
                  </a:schemeClr>
                </a:solidFill>
                <a:latin typeface="Calibri" pitchFamily="34" charset="0"/>
              </a:rPr>
              <a:t>Cascading style sheets (CSS)</a:t>
            </a:r>
            <a:r>
              <a:rPr lang="en-US" dirty="0">
                <a:latin typeface="Calibri" pitchFamily="34" charset="0"/>
              </a:rPr>
              <a:t>: For HTML documents</a:t>
            </a:r>
          </a:p>
          <a:p>
            <a:pPr>
              <a:lnSpc>
                <a:spcPct val="90000"/>
              </a:lnSpc>
              <a:spcAft>
                <a:spcPts val="300"/>
              </a:spcAft>
              <a:defRPr/>
            </a:pPr>
            <a:r>
              <a:rPr lang="en-US" dirty="0">
                <a:solidFill>
                  <a:schemeClr val="accent5">
                    <a:lumMod val="75000"/>
                  </a:schemeClr>
                </a:solidFill>
                <a:latin typeface="Calibri" pitchFamily="34" charset="0"/>
              </a:rPr>
              <a:t>Extensible </a:t>
            </a:r>
            <a:r>
              <a:rPr lang="en-US" dirty="0" err="1">
                <a:solidFill>
                  <a:schemeClr val="accent5">
                    <a:lumMod val="75000"/>
                  </a:schemeClr>
                </a:solidFill>
                <a:latin typeface="Calibri" pitchFamily="34" charset="0"/>
              </a:rPr>
              <a:t>stylesheet</a:t>
            </a:r>
            <a:r>
              <a:rPr lang="en-US" dirty="0">
                <a:solidFill>
                  <a:schemeClr val="accent5">
                    <a:lumMod val="75000"/>
                  </a:schemeClr>
                </a:solidFill>
                <a:latin typeface="Calibri" pitchFamily="34" charset="0"/>
              </a:rPr>
              <a:t> language (XSL)</a:t>
            </a:r>
            <a:r>
              <a:rPr lang="en-US" dirty="0">
                <a:latin typeface="Calibri" pitchFamily="34" charset="0"/>
              </a:rPr>
              <a:t>:</a:t>
            </a:r>
            <a:r>
              <a:rPr lang="en-US" dirty="0">
                <a:solidFill>
                  <a:schemeClr val="accent5">
                    <a:lumMod val="75000"/>
                  </a:schemeClr>
                </a:solidFill>
                <a:latin typeface="Calibri" pitchFamily="34" charset="0"/>
              </a:rPr>
              <a:t> </a:t>
            </a:r>
            <a:r>
              <a:rPr lang="en-US" dirty="0">
                <a:latin typeface="Calibri" pitchFamily="34" charset="0"/>
              </a:rPr>
              <a:t>For XML documents</a:t>
            </a:r>
          </a:p>
          <a:p>
            <a:pPr lvl="1">
              <a:lnSpc>
                <a:spcPct val="90000"/>
              </a:lnSpc>
              <a:defRPr/>
            </a:pPr>
            <a:endParaRPr lang="en-US" sz="2000" dirty="0"/>
          </a:p>
          <a:p>
            <a:pPr>
              <a:lnSpc>
                <a:spcPct val="90000"/>
              </a:lnSpc>
              <a:defRPr/>
            </a:pPr>
            <a:endParaRPr lang="en-US" sz="2400" dirty="0"/>
          </a:p>
        </p:txBody>
      </p:sp>
    </p:spTree>
    <p:extLst>
      <p:ext uri="{BB962C8B-B14F-4D97-AF65-F5344CB8AC3E}">
        <p14:creationId xmlns:p14="http://schemas.microsoft.com/office/powerpoint/2010/main" val="1951801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09600" y="228600"/>
            <a:ext cx="8001000" cy="838200"/>
          </a:xfrm>
        </p:spPr>
        <p:txBody>
          <a:bodyPr/>
          <a:lstStyle/>
          <a:p>
            <a:r>
              <a:rPr lang="en-US" dirty="0"/>
              <a:t>CSS: Cascading Style Sheets</a:t>
            </a:r>
          </a:p>
        </p:txBody>
      </p:sp>
      <p:sp>
        <p:nvSpPr>
          <p:cNvPr id="84995" name="Rectangle 3"/>
          <p:cNvSpPr>
            <a:spLocks noGrp="1" noChangeArrowheads="1"/>
          </p:cNvSpPr>
          <p:nvPr>
            <p:ph type="body" idx="1"/>
          </p:nvPr>
        </p:nvSpPr>
        <p:spPr>
          <a:xfrm>
            <a:off x="381000" y="1295400"/>
            <a:ext cx="4331494" cy="5334000"/>
          </a:xfrm>
        </p:spPr>
        <p:txBody>
          <a:bodyPr>
            <a:normAutofit lnSpcReduction="10000"/>
          </a:bodyPr>
          <a:lstStyle/>
          <a:p>
            <a:pPr>
              <a:spcAft>
                <a:spcPts val="900"/>
              </a:spcAft>
            </a:pPr>
            <a:r>
              <a:rPr lang="en-US" sz="2600" dirty="0">
                <a:latin typeface="Calibri" pitchFamily="34" charset="0"/>
              </a:rPr>
              <a:t>Styles are normally stored in </a:t>
            </a:r>
            <a:r>
              <a:rPr lang="en-US" sz="2600" b="1" dirty="0">
                <a:latin typeface="Calibri" pitchFamily="34" charset="0"/>
              </a:rPr>
              <a:t>style sheets</a:t>
            </a:r>
            <a:r>
              <a:rPr lang="en-US" sz="2600" dirty="0">
                <a:latin typeface="Calibri" pitchFamily="34" charset="0"/>
              </a:rPr>
              <a:t>, which are </a:t>
            </a:r>
            <a:r>
              <a:rPr lang="en-US" sz="2600" b="1" dirty="0">
                <a:solidFill>
                  <a:srgbClr val="0070C0"/>
                </a:solidFill>
                <a:latin typeface="Calibri" pitchFamily="34" charset="0"/>
              </a:rPr>
              <a:t>files that contain style definitions</a:t>
            </a:r>
            <a:r>
              <a:rPr lang="en-US" sz="2600" dirty="0">
                <a:latin typeface="Calibri" pitchFamily="34" charset="0"/>
              </a:rPr>
              <a:t>.  They define how to display HTML documents.</a:t>
            </a:r>
          </a:p>
          <a:p>
            <a:pPr>
              <a:spcAft>
                <a:spcPts val="900"/>
              </a:spcAft>
            </a:pPr>
            <a:r>
              <a:rPr lang="en-US" sz="2600" dirty="0">
                <a:latin typeface="Calibri" pitchFamily="34" charset="0"/>
              </a:rPr>
              <a:t>Many HTML documents (e.g., all in a website) can refer to the same CSS</a:t>
            </a:r>
          </a:p>
          <a:p>
            <a:pPr>
              <a:spcAft>
                <a:spcPts val="900"/>
              </a:spcAft>
            </a:pPr>
            <a:r>
              <a:rPr lang="en-US" sz="2600" dirty="0">
                <a:latin typeface="Calibri" pitchFamily="34" charset="0"/>
              </a:rPr>
              <a:t>Can change format of a website by changing a single file (i.e., separation of content from presentation) </a:t>
            </a:r>
          </a:p>
          <a:p>
            <a:pPr>
              <a:buFont typeface="Wingdings" pitchFamily="2" charset="2"/>
              <a:buNone/>
            </a:pPr>
            <a:endParaRPr lang="en-US" sz="2000" dirty="0">
              <a:solidFill>
                <a:schemeClr val="accent2"/>
              </a:solidFill>
              <a:latin typeface="Calibri" pitchFamily="34" charset="0"/>
            </a:endParaRPr>
          </a:p>
          <a:p>
            <a:pPr>
              <a:buFont typeface="Wingdings" pitchFamily="2" charset="2"/>
              <a:buNone/>
            </a:pPr>
            <a:endParaRPr lang="en-US" sz="2000" dirty="0">
              <a:latin typeface="Calibri" pitchFamily="34" charset="0"/>
            </a:endParaRPr>
          </a:p>
        </p:txBody>
      </p:sp>
      <p:grpSp>
        <p:nvGrpSpPr>
          <p:cNvPr id="17" name="Group 16"/>
          <p:cNvGrpSpPr/>
          <p:nvPr/>
        </p:nvGrpSpPr>
        <p:grpSpPr>
          <a:xfrm>
            <a:off x="4800600" y="2318975"/>
            <a:ext cx="3962400" cy="3258559"/>
            <a:chOff x="4800600" y="2318975"/>
            <a:chExt cx="3962400" cy="3258559"/>
          </a:xfrm>
        </p:grpSpPr>
        <p:sp>
          <p:nvSpPr>
            <p:cNvPr id="8" name="Cloud Callout 7"/>
            <p:cNvSpPr/>
            <p:nvPr/>
          </p:nvSpPr>
          <p:spPr>
            <a:xfrm>
              <a:off x="5257800" y="2362200"/>
              <a:ext cx="2971800" cy="1295400"/>
            </a:xfrm>
            <a:prstGeom prst="cloudCallout">
              <a:avLst>
                <a:gd name="adj1" fmla="val -26250"/>
                <a:gd name="adj2" fmla="val 7890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Callout 11"/>
            <p:cNvSpPr/>
            <p:nvPr/>
          </p:nvSpPr>
          <p:spPr>
            <a:xfrm>
              <a:off x="5257800" y="2318975"/>
              <a:ext cx="2971800" cy="1295400"/>
            </a:xfrm>
            <a:prstGeom prst="cloudCallout">
              <a:avLst>
                <a:gd name="adj1" fmla="val 35721"/>
                <a:gd name="adj2" fmla="val 90835"/>
              </a:avLst>
            </a:prstGeom>
            <a:solidFill>
              <a:schemeClr val="accent5">
                <a:lumMod val="20000"/>
                <a:lumOff val="8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4086022"/>
              <a:ext cx="1137014" cy="109045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3535" y="4225344"/>
              <a:ext cx="1219465" cy="1352190"/>
            </a:xfrm>
            <a:prstGeom prst="rect">
              <a:avLst/>
            </a:prstGeom>
          </p:spPr>
        </p:pic>
      </p:grpSp>
      <p:grpSp>
        <p:nvGrpSpPr>
          <p:cNvPr id="16" name="Group 15"/>
          <p:cNvGrpSpPr/>
          <p:nvPr/>
        </p:nvGrpSpPr>
        <p:grpSpPr>
          <a:xfrm>
            <a:off x="5257800" y="1234699"/>
            <a:ext cx="2971800" cy="4665676"/>
            <a:chOff x="5257800" y="1234699"/>
            <a:chExt cx="2971800" cy="4665676"/>
          </a:xfrm>
        </p:grpSpPr>
        <p:sp>
          <p:nvSpPr>
            <p:cNvPr id="11" name="Cloud Callout 10"/>
            <p:cNvSpPr/>
            <p:nvPr/>
          </p:nvSpPr>
          <p:spPr>
            <a:xfrm>
              <a:off x="5257800" y="2318975"/>
              <a:ext cx="2971800" cy="1295400"/>
            </a:xfrm>
            <a:prstGeom prst="cloudCallout">
              <a:avLst>
                <a:gd name="adj1" fmla="val 3219"/>
                <a:gd name="adj2" fmla="val 10574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5730" y="4452575"/>
              <a:ext cx="1257570" cy="1447800"/>
            </a:xfrm>
            <a:prstGeom prst="rect">
              <a:avLst/>
            </a:prstGeom>
          </p:spPr>
        </p:pic>
        <p:grpSp>
          <p:nvGrpSpPr>
            <p:cNvPr id="7" name="Group 6"/>
            <p:cNvGrpSpPr/>
            <p:nvPr/>
          </p:nvGrpSpPr>
          <p:grpSpPr>
            <a:xfrm>
              <a:off x="6019800" y="1524000"/>
              <a:ext cx="1409700" cy="1558344"/>
              <a:chOff x="6248400" y="1905000"/>
              <a:chExt cx="1219200" cy="1371600"/>
            </a:xfrm>
            <a:effectLst>
              <a:outerShdw blurRad="76200" dir="18900000" sy="23000" kx="-1200000" algn="bl" rotWithShape="0">
                <a:prstClr val="black">
                  <a:alpha val="20000"/>
                </a:prstClr>
              </a:outerShdw>
            </a:effectLst>
            <a:scene3d>
              <a:camera prst="perspectiveHeroicExtremeLeftFacing"/>
              <a:lightRig rig="threePt" dir="t"/>
            </a:scene3d>
          </p:grpSpPr>
          <p:sp>
            <p:nvSpPr>
              <p:cNvPr id="2" name="Rectangle 1"/>
              <p:cNvSpPr/>
              <p:nvPr/>
            </p:nvSpPr>
            <p:spPr>
              <a:xfrm>
                <a:off x="6324600" y="1905000"/>
                <a:ext cx="1066800" cy="1371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248400" y="2267634"/>
                <a:ext cx="1219200" cy="325073"/>
              </a:xfrm>
              <a:prstGeom prst="rect">
                <a:avLst/>
              </a:prstGeom>
              <a:noFill/>
            </p:spPr>
            <p:txBody>
              <a:bodyPr wrap="square" rtlCol="0">
                <a:spAutoFit/>
              </a:bodyPr>
              <a:lstStyle/>
              <a:p>
                <a:pPr algn="ctr"/>
                <a:r>
                  <a:rPr lang="en-US" dirty="0">
                    <a:solidFill>
                      <a:srgbClr val="FFC000"/>
                    </a:solidFill>
                    <a:latin typeface="Brush Script Std" panose="03060802040607070404" pitchFamily="66" charset="0"/>
                  </a:rPr>
                  <a:t>Style definitions</a:t>
                </a:r>
              </a:p>
            </p:txBody>
          </p:sp>
        </p:grpSp>
        <p:sp>
          <p:nvSpPr>
            <p:cNvPr id="21" name="TextBox 20"/>
            <p:cNvSpPr txBox="1"/>
            <p:nvPr/>
          </p:nvSpPr>
          <p:spPr>
            <a:xfrm rot="21329732">
              <a:off x="5980928" y="1234699"/>
              <a:ext cx="1409700" cy="338554"/>
            </a:xfrm>
            <a:prstGeom prst="rect">
              <a:avLst/>
            </a:prstGeom>
            <a:noFill/>
            <a:scene3d>
              <a:camera prst="isometricOffAxis2Left"/>
              <a:lightRig rig="threePt" dir="t"/>
            </a:scene3d>
          </p:spPr>
          <p:txBody>
            <a:bodyPr wrap="square" rtlCol="0">
              <a:spAutoFit/>
            </a:bodyPr>
            <a:lstStyle/>
            <a:p>
              <a:pPr algn="ctr"/>
              <a:r>
                <a:rPr lang="en-US" sz="1600" dirty="0">
                  <a:solidFill>
                    <a:srgbClr val="00B050"/>
                  </a:solidFill>
                </a:rPr>
                <a:t>Style sheet</a:t>
              </a:r>
            </a:p>
          </p:txBody>
        </p:sp>
      </p:grpSp>
      <p:pic>
        <p:nvPicPr>
          <p:cNvPr id="1026" name="Picture 2" descr="http://www.clker.com/cliparts/Z/7/4/3/n/3/hand-writing-m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7046" y="2239056"/>
            <a:ext cx="1218451" cy="109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152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fade">
                                      <p:cBhvr>
                                        <p:cTn id="7" dur="1000"/>
                                        <p:tgtEl>
                                          <p:spTgt spid="84995">
                                            <p:txEl>
                                              <p:pRg st="0" end="0"/>
                                            </p:txEl>
                                          </p:spTgt>
                                        </p:tgtEl>
                                      </p:cBhvr>
                                    </p:animEffect>
                                    <p:anim calcmode="lin" valueType="num">
                                      <p:cBhvr>
                                        <p:cTn id="8" dur="1000" fill="hold"/>
                                        <p:tgtEl>
                                          <p:spTgt spid="849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49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84995">
                                            <p:txEl>
                                              <p:pRg st="1" end="1"/>
                                            </p:txEl>
                                          </p:spTgt>
                                        </p:tgtEl>
                                        <p:attrNameLst>
                                          <p:attrName>style.visibility</p:attrName>
                                        </p:attrNameLst>
                                      </p:cBhvr>
                                      <p:to>
                                        <p:strVal val="visible"/>
                                      </p:to>
                                    </p:set>
                                    <p:animEffect transition="in" filter="fade">
                                      <p:cBhvr>
                                        <p:cTn id="14" dur="1000"/>
                                        <p:tgtEl>
                                          <p:spTgt spid="84995">
                                            <p:txEl>
                                              <p:pRg st="1" end="1"/>
                                            </p:txEl>
                                          </p:spTgt>
                                        </p:tgtEl>
                                      </p:cBhvr>
                                    </p:animEffect>
                                    <p:anim calcmode="lin" valueType="num">
                                      <p:cBhvr>
                                        <p:cTn id="15" dur="1000" fill="hold"/>
                                        <p:tgtEl>
                                          <p:spTgt spid="849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4995">
                                            <p:txEl>
                                              <p:pRg st="1" end="1"/>
                                            </p:txEl>
                                          </p:spTgt>
                                        </p:tgtEl>
                                        <p:attrNameLst>
                                          <p:attrName>ppt_y</p:attrName>
                                        </p:attrNameLst>
                                      </p:cBhvr>
                                      <p:tavLst>
                                        <p:tav tm="0">
                                          <p:val>
                                            <p:strVal val="#ppt_y+.1"/>
                                          </p:val>
                                        </p:tav>
                                        <p:tav tm="100000">
                                          <p:val>
                                            <p:strVal val="#ppt_y"/>
                                          </p:val>
                                        </p:tav>
                                      </p:tavLst>
                                    </p:anim>
                                  </p:childTnLst>
                                </p:cTn>
                              </p:par>
                              <p:par>
                                <p:cTn id="17" presetID="9"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4995">
                                            <p:txEl>
                                              <p:pRg st="2" end="2"/>
                                            </p:txEl>
                                          </p:spTgt>
                                        </p:tgtEl>
                                        <p:attrNameLst>
                                          <p:attrName>style.visibility</p:attrName>
                                        </p:attrNameLst>
                                      </p:cBhvr>
                                      <p:to>
                                        <p:strVal val="visible"/>
                                      </p:to>
                                    </p:set>
                                    <p:animEffect transition="in" filter="fade">
                                      <p:cBhvr>
                                        <p:cTn id="24" dur="1000"/>
                                        <p:tgtEl>
                                          <p:spTgt spid="84995">
                                            <p:txEl>
                                              <p:pRg st="2" end="2"/>
                                            </p:txEl>
                                          </p:spTgt>
                                        </p:tgtEl>
                                      </p:cBhvr>
                                    </p:animEffect>
                                    <p:anim calcmode="lin" valueType="num">
                                      <p:cBhvr>
                                        <p:cTn id="25" dur="1000" fill="hold"/>
                                        <p:tgtEl>
                                          <p:spTgt spid="84995">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84995">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wipe(down)">
                                      <p:cBhvr>
                                        <p:cTn id="3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09600" y="228600"/>
            <a:ext cx="8001000" cy="838200"/>
          </a:xfrm>
        </p:spPr>
        <p:txBody>
          <a:bodyPr/>
          <a:lstStyle/>
          <a:p>
            <a:r>
              <a:rPr lang="en-US"/>
              <a:t>CSS: Cascading Style Sheets</a:t>
            </a:r>
          </a:p>
        </p:txBody>
      </p:sp>
      <p:sp>
        <p:nvSpPr>
          <p:cNvPr id="84995" name="Rectangle 3"/>
          <p:cNvSpPr>
            <a:spLocks noGrp="1" noChangeArrowheads="1"/>
          </p:cNvSpPr>
          <p:nvPr>
            <p:ph type="body" idx="1"/>
          </p:nvPr>
        </p:nvSpPr>
        <p:spPr>
          <a:xfrm>
            <a:off x="609600" y="1524000"/>
            <a:ext cx="8001000" cy="4495800"/>
          </a:xfrm>
        </p:spPr>
        <p:txBody>
          <a:bodyPr/>
          <a:lstStyle/>
          <a:p>
            <a:pPr marL="0" indent="0">
              <a:spcAft>
                <a:spcPts val="1200"/>
              </a:spcAft>
              <a:buNone/>
            </a:pPr>
            <a:r>
              <a:rPr lang="en-US" sz="2400" dirty="0">
                <a:latin typeface="Calibri" pitchFamily="34" charset="0"/>
              </a:rPr>
              <a:t>Include the following line into an HTML file to link to the external CSS style sheet.</a:t>
            </a:r>
          </a:p>
          <a:p>
            <a:pPr algn="ctr">
              <a:spcBef>
                <a:spcPts val="600"/>
              </a:spcBef>
              <a:buFont typeface="Wingdings" pitchFamily="2" charset="2"/>
              <a:buNone/>
            </a:pPr>
            <a:r>
              <a:rPr lang="en-US" sz="2200" dirty="0">
                <a:solidFill>
                  <a:schemeClr val="accent2"/>
                </a:solidFill>
                <a:latin typeface="Calibri" pitchFamily="34" charset="0"/>
              </a:rPr>
              <a:t>&lt;LINK  </a:t>
            </a:r>
            <a:r>
              <a:rPr lang="en-US" sz="2200" dirty="0">
                <a:solidFill>
                  <a:srgbClr val="002060"/>
                </a:solidFill>
                <a:latin typeface="Calibri" pitchFamily="34" charset="0"/>
              </a:rPr>
              <a:t>REL=“style sheet”  TYPE=“text/</a:t>
            </a:r>
            <a:r>
              <a:rPr lang="en-US" sz="2200" dirty="0" err="1">
                <a:solidFill>
                  <a:srgbClr val="002060"/>
                </a:solidFill>
                <a:latin typeface="Calibri" pitchFamily="34" charset="0"/>
              </a:rPr>
              <a:t>css</a:t>
            </a:r>
            <a:r>
              <a:rPr lang="en-US" sz="2200" dirty="0">
                <a:solidFill>
                  <a:srgbClr val="002060"/>
                </a:solidFill>
                <a:latin typeface="Calibri" pitchFamily="34" charset="0"/>
              </a:rPr>
              <a:t>”  HREF=“books.css” </a:t>
            </a:r>
            <a:r>
              <a:rPr lang="en-US" sz="2200" dirty="0">
                <a:solidFill>
                  <a:schemeClr val="accent2"/>
                </a:solidFill>
                <a:latin typeface="Calibri" pitchFamily="34" charset="0"/>
              </a:rPr>
              <a:t>/&gt;</a:t>
            </a:r>
          </a:p>
          <a:p>
            <a:pPr>
              <a:spcBef>
                <a:spcPct val="0"/>
              </a:spcBef>
              <a:buFont typeface="Wingdings" pitchFamily="2" charset="2"/>
              <a:buNone/>
            </a:pPr>
            <a:endParaRPr lang="en-US" sz="2200" dirty="0">
              <a:solidFill>
                <a:schemeClr val="accent2"/>
              </a:solidFill>
              <a:latin typeface="Calibri" pitchFamily="34" charset="0"/>
            </a:endParaRPr>
          </a:p>
          <a:p>
            <a:pPr>
              <a:buFont typeface="Wingdings" pitchFamily="2" charset="2"/>
              <a:buNone/>
            </a:pPr>
            <a:endParaRPr lang="en-US" sz="2000" dirty="0">
              <a:solidFill>
                <a:schemeClr val="accent2"/>
              </a:solidFill>
              <a:latin typeface="Calibri" pitchFamily="34" charset="0"/>
            </a:endParaRPr>
          </a:p>
          <a:p>
            <a:pPr>
              <a:buFont typeface="Wingdings" pitchFamily="2" charset="2"/>
              <a:buNone/>
            </a:pPr>
            <a:endParaRPr lang="en-US" sz="2000" dirty="0">
              <a:latin typeface="Calibri" pitchFamily="34" charset="0"/>
            </a:endParaRPr>
          </a:p>
        </p:txBody>
      </p:sp>
      <p:sp>
        <p:nvSpPr>
          <p:cNvPr id="4" name="Rounded Rectangular Callout 3"/>
          <p:cNvSpPr/>
          <p:nvPr/>
        </p:nvSpPr>
        <p:spPr bwMode="auto">
          <a:xfrm>
            <a:off x="990600" y="3429000"/>
            <a:ext cx="2590800" cy="762000"/>
          </a:xfrm>
          <a:prstGeom prst="wedgeRoundRectCallout">
            <a:avLst>
              <a:gd name="adj1" fmla="val -9784"/>
              <a:gd name="adj2" fmla="val -105810"/>
              <a:gd name="adj3" fmla="val 16667"/>
            </a:avLst>
          </a:prstGeom>
          <a:solidFill>
            <a:schemeClr val="accent2">
              <a:lumMod val="20000"/>
              <a:lumOff val="80000"/>
            </a:schemeClr>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bIns="0" anchor="ctr"/>
          <a:lstStyle/>
          <a:p>
            <a:pPr algn="ctr">
              <a:lnSpc>
                <a:spcPts val="1700"/>
              </a:lnSpc>
              <a:defRPr/>
            </a:pPr>
            <a:r>
              <a:rPr lang="en-US" sz="1800" b="1" dirty="0">
                <a:solidFill>
                  <a:srgbClr val="002060"/>
                </a:solidFill>
                <a:latin typeface="Calibri" pitchFamily="34" charset="0"/>
              </a:rPr>
              <a:t>Relationship</a:t>
            </a:r>
            <a:r>
              <a:rPr lang="en-US" sz="1800" dirty="0">
                <a:solidFill>
                  <a:srgbClr val="002060"/>
                </a:solidFill>
                <a:latin typeface="Calibri" pitchFamily="34" charset="0"/>
              </a:rPr>
              <a:t> between current document and linked document</a:t>
            </a:r>
          </a:p>
        </p:txBody>
      </p:sp>
      <p:sp>
        <p:nvSpPr>
          <p:cNvPr id="5" name="Rounded Rectangular Callout 4"/>
          <p:cNvSpPr/>
          <p:nvPr/>
        </p:nvSpPr>
        <p:spPr bwMode="auto">
          <a:xfrm>
            <a:off x="3962400" y="3429000"/>
            <a:ext cx="1828800" cy="762000"/>
          </a:xfrm>
          <a:prstGeom prst="wedgeRoundRectCallout">
            <a:avLst>
              <a:gd name="adj1" fmla="val -33579"/>
              <a:gd name="adj2" fmla="val -110635"/>
              <a:gd name="adj3" fmla="val 16667"/>
            </a:avLst>
          </a:prstGeom>
          <a:solidFill>
            <a:schemeClr val="accent2">
              <a:lumMod val="20000"/>
              <a:lumOff val="80000"/>
            </a:schemeClr>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a:lnSpc>
                <a:spcPts val="1900"/>
              </a:lnSpc>
              <a:defRPr/>
            </a:pPr>
            <a:r>
              <a:rPr lang="en-US" sz="1800" dirty="0">
                <a:solidFill>
                  <a:srgbClr val="002060"/>
                </a:solidFill>
                <a:latin typeface="Calibri" pitchFamily="34" charset="0"/>
              </a:rPr>
              <a:t>The </a:t>
            </a:r>
            <a:r>
              <a:rPr lang="en-US" sz="1800" b="1" dirty="0">
                <a:solidFill>
                  <a:srgbClr val="002060"/>
                </a:solidFill>
                <a:latin typeface="Calibri" pitchFamily="34" charset="0"/>
              </a:rPr>
              <a:t>type</a:t>
            </a:r>
            <a:r>
              <a:rPr lang="en-US" sz="1800" dirty="0">
                <a:solidFill>
                  <a:srgbClr val="002060"/>
                </a:solidFill>
                <a:latin typeface="Calibri" pitchFamily="34" charset="0"/>
              </a:rPr>
              <a:t> of the linked document</a:t>
            </a:r>
          </a:p>
        </p:txBody>
      </p:sp>
      <p:sp>
        <p:nvSpPr>
          <p:cNvPr id="6" name="Rounded Rectangular Callout 5"/>
          <p:cNvSpPr/>
          <p:nvPr/>
        </p:nvSpPr>
        <p:spPr bwMode="auto">
          <a:xfrm>
            <a:off x="6172200" y="3429000"/>
            <a:ext cx="1828800" cy="762000"/>
          </a:xfrm>
          <a:prstGeom prst="wedgeRoundRectCallout">
            <a:avLst>
              <a:gd name="adj1" fmla="val -48634"/>
              <a:gd name="adj2" fmla="val -112326"/>
              <a:gd name="adj3" fmla="val 16667"/>
            </a:avLst>
          </a:prstGeom>
          <a:solidFill>
            <a:schemeClr val="accent2">
              <a:lumMod val="20000"/>
              <a:lumOff val="80000"/>
            </a:schemeClr>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a:lnSpc>
                <a:spcPts val="1900"/>
              </a:lnSpc>
              <a:defRPr/>
            </a:pPr>
            <a:r>
              <a:rPr lang="en-US" sz="1800" b="1" dirty="0">
                <a:solidFill>
                  <a:srgbClr val="002060"/>
                </a:solidFill>
                <a:latin typeface="Calibri" pitchFamily="34" charset="0"/>
              </a:rPr>
              <a:t>Location</a:t>
            </a:r>
            <a:r>
              <a:rPr lang="en-US" sz="1800" dirty="0">
                <a:solidFill>
                  <a:srgbClr val="002060"/>
                </a:solidFill>
                <a:latin typeface="Calibri" pitchFamily="34" charset="0"/>
              </a:rPr>
              <a:t> of the linked document</a:t>
            </a:r>
          </a:p>
        </p:txBody>
      </p:sp>
    </p:spTree>
    <p:extLst>
      <p:ext uri="{BB962C8B-B14F-4D97-AF65-F5344CB8AC3E}">
        <p14:creationId xmlns:p14="http://schemas.microsoft.com/office/powerpoint/2010/main" val="2148174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fade">
                                      <p:cBhvr>
                                        <p:cTn id="7" dur="1000"/>
                                        <p:tgtEl>
                                          <p:spTgt spid="84995">
                                            <p:txEl>
                                              <p:pRg st="0" end="0"/>
                                            </p:txEl>
                                          </p:spTgt>
                                        </p:tgtEl>
                                      </p:cBhvr>
                                    </p:animEffect>
                                    <p:anim calcmode="lin" valueType="num">
                                      <p:cBhvr>
                                        <p:cTn id="8" dur="1000" fill="hold"/>
                                        <p:tgtEl>
                                          <p:spTgt spid="849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499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fade">
                                      <p:cBhvr>
                                        <p:cTn id="12" dur="1000"/>
                                        <p:tgtEl>
                                          <p:spTgt spid="84995">
                                            <p:txEl>
                                              <p:pRg st="1" end="1"/>
                                            </p:txEl>
                                          </p:spTgt>
                                        </p:tgtEl>
                                      </p:cBhvr>
                                    </p:animEffect>
                                    <p:anim calcmode="lin" valueType="num">
                                      <p:cBhvr>
                                        <p:cTn id="13" dur="1000" fill="hold"/>
                                        <p:tgtEl>
                                          <p:spTgt spid="8499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4995">
                                            <p:txEl>
                                              <p:pRg st="1" end="1"/>
                                            </p:txEl>
                                          </p:spTgt>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2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par>
                          <p:cTn id="19" fill="hold" nodeType="afterGroup">
                            <p:stCondLst>
                              <p:cond delay="1500"/>
                            </p:stCondLst>
                            <p:childTnLst>
                              <p:par>
                                <p:cTn id="20" presetID="2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par>
                          <p:cTn id="23" fill="hold" nodeType="afterGroup">
                            <p:stCondLst>
                              <p:cond delay="2000"/>
                            </p:stCondLst>
                            <p:childTnLst>
                              <p:par>
                                <p:cTn id="24" presetID="22" presetClass="entr" presetSubtype="4"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ChangeArrowheads="1"/>
          </p:cNvSpPr>
          <p:nvPr/>
        </p:nvSpPr>
        <p:spPr bwMode="auto">
          <a:xfrm>
            <a:off x="2209800" y="1676400"/>
            <a:ext cx="6172200" cy="2438400"/>
          </a:xfrm>
          <a:prstGeom prst="rect">
            <a:avLst/>
          </a:prstGeom>
          <a:solidFill>
            <a:schemeClr val="bg2"/>
          </a:solidFill>
          <a:ln>
            <a:noFill/>
          </a:ln>
          <a:extLst>
            <a:ext uri="{91240B29-F687-4f45-9708-019B960494DF}">
              <a14:hiddenLine xmlns="" xmlns:a14="http://schemas.microsoft.com/office/drawing/2010/main" w="12700" algn="ctr">
                <a:solidFill>
                  <a:srgbClr val="000000"/>
                </a:solidFill>
                <a:round/>
                <a:headEnd type="none" w="sm" len="sm"/>
                <a:tailEnd type="none" w="sm" len="sm"/>
              </a14:hiddenLine>
            </a:ext>
          </a:extLst>
        </p:spPr>
        <p:txBody>
          <a:bodyPr/>
          <a:lstStyle/>
          <a:p>
            <a:endParaRPr lang="en-US"/>
          </a:p>
        </p:txBody>
      </p:sp>
      <p:sp>
        <p:nvSpPr>
          <p:cNvPr id="88067" name="Rectangle 2"/>
          <p:cNvSpPr>
            <a:spLocks noGrp="1" noChangeArrowheads="1"/>
          </p:cNvSpPr>
          <p:nvPr>
            <p:ph type="title"/>
          </p:nvPr>
        </p:nvSpPr>
        <p:spPr>
          <a:xfrm>
            <a:off x="609600" y="304800"/>
            <a:ext cx="8001000" cy="723900"/>
          </a:xfrm>
        </p:spPr>
        <p:txBody>
          <a:bodyPr>
            <a:normAutofit fontScale="90000"/>
          </a:bodyPr>
          <a:lstStyle/>
          <a:p>
            <a:r>
              <a:rPr lang="en-US" dirty="0"/>
              <a:t>CSS: Example</a:t>
            </a:r>
          </a:p>
        </p:txBody>
      </p:sp>
      <p:sp>
        <p:nvSpPr>
          <p:cNvPr id="76803" name="Rectangle 3"/>
          <p:cNvSpPr>
            <a:spLocks noGrp="1" noChangeArrowheads="1"/>
          </p:cNvSpPr>
          <p:nvPr>
            <p:ph type="body" idx="1"/>
          </p:nvPr>
        </p:nvSpPr>
        <p:spPr>
          <a:xfrm>
            <a:off x="381000" y="1066800"/>
            <a:ext cx="8610600" cy="5638800"/>
          </a:xfrm>
        </p:spPr>
        <p:txBody>
          <a:bodyPr>
            <a:normAutofit/>
          </a:bodyPr>
          <a:lstStyle/>
          <a:p>
            <a:pPr>
              <a:spcAft>
                <a:spcPts val="600"/>
              </a:spcAft>
              <a:buFont typeface="Wingdings" pitchFamily="2" charset="2"/>
              <a:buNone/>
              <a:defRPr/>
            </a:pPr>
            <a:r>
              <a:rPr lang="en-US" sz="2600" dirty="0">
                <a:solidFill>
                  <a:schemeClr val="accent2"/>
                </a:solidFill>
                <a:latin typeface="Calibri" pitchFamily="34" charset="0"/>
              </a:rPr>
              <a:t>&lt;LINK REL=“style sheet” TYPE=“text/</a:t>
            </a:r>
            <a:r>
              <a:rPr lang="en-US" sz="2600" dirty="0" err="1">
                <a:solidFill>
                  <a:schemeClr val="accent2"/>
                </a:solidFill>
                <a:latin typeface="Calibri" pitchFamily="34" charset="0"/>
              </a:rPr>
              <a:t>css</a:t>
            </a:r>
            <a:r>
              <a:rPr lang="en-US" sz="2600" dirty="0">
                <a:solidFill>
                  <a:schemeClr val="accent2"/>
                </a:solidFill>
                <a:latin typeface="Calibri" pitchFamily="34" charset="0"/>
              </a:rPr>
              <a:t>” HREF=“books.css”/&gt;</a:t>
            </a:r>
            <a:endParaRPr lang="en-US" sz="2000" dirty="0">
              <a:solidFill>
                <a:schemeClr val="accent2"/>
              </a:solidFill>
            </a:endParaRPr>
          </a:p>
          <a:p>
            <a:pPr>
              <a:spcBef>
                <a:spcPts val="1200"/>
              </a:spcBef>
              <a:buFont typeface="Wingdings" pitchFamily="2" charset="2"/>
              <a:buNone/>
              <a:defRPr/>
            </a:pPr>
            <a:r>
              <a:rPr lang="en-US" dirty="0">
                <a:solidFill>
                  <a:srgbClr val="002060"/>
                </a:solidFill>
                <a:latin typeface="Calibri" pitchFamily="34" charset="0"/>
              </a:rPr>
              <a:t>			  The books.css file:</a:t>
            </a:r>
          </a:p>
          <a:p>
            <a:pPr>
              <a:buFont typeface="Wingdings" pitchFamily="2" charset="2"/>
              <a:buNone/>
              <a:defRPr/>
            </a:pPr>
            <a:r>
              <a:rPr lang="en-US" dirty="0">
                <a:solidFill>
                  <a:schemeClr val="accent2"/>
                </a:solidFill>
                <a:latin typeface="Calibri" pitchFamily="34" charset="0"/>
              </a:rPr>
              <a:t>				 </a:t>
            </a:r>
            <a:r>
              <a:rPr lang="en-US" sz="2400" dirty="0">
                <a:solidFill>
                  <a:schemeClr val="accent1">
                    <a:lumMod val="50000"/>
                  </a:schemeClr>
                </a:solidFill>
                <a:latin typeface="Calibri" pitchFamily="34" charset="0"/>
              </a:rPr>
              <a:t>BODY {BACKGROUND-COLOR: black}</a:t>
            </a:r>
          </a:p>
          <a:p>
            <a:pPr>
              <a:buFont typeface="Wingdings" pitchFamily="2" charset="2"/>
              <a:buNone/>
              <a:defRPr/>
            </a:pPr>
            <a:r>
              <a:rPr lang="en-US" sz="2400" dirty="0">
                <a:solidFill>
                  <a:schemeClr val="accent1">
                    <a:lumMod val="50000"/>
                  </a:schemeClr>
                </a:solidFill>
                <a:latin typeface="Calibri" pitchFamily="34" charset="0"/>
              </a:rPr>
              <a:t>				  H1 {FONT-SIZE: 36pt}</a:t>
            </a:r>
          </a:p>
          <a:p>
            <a:pPr>
              <a:buFont typeface="Wingdings" pitchFamily="2" charset="2"/>
              <a:buNone/>
              <a:defRPr/>
            </a:pPr>
            <a:r>
              <a:rPr lang="en-US" sz="2400" dirty="0">
                <a:solidFill>
                  <a:schemeClr val="accent1">
                    <a:lumMod val="50000"/>
                  </a:schemeClr>
                </a:solidFill>
                <a:latin typeface="Calibri" pitchFamily="34" charset="0"/>
              </a:rPr>
              <a:t>				  H3 {COLOR: yellow}</a:t>
            </a:r>
          </a:p>
          <a:p>
            <a:pPr>
              <a:spcAft>
                <a:spcPts val="1200"/>
              </a:spcAft>
              <a:buFont typeface="Wingdings" pitchFamily="2" charset="2"/>
              <a:buNone/>
              <a:defRPr/>
            </a:pPr>
            <a:r>
              <a:rPr lang="en-US" sz="2400" dirty="0">
                <a:solidFill>
                  <a:schemeClr val="accent1">
                    <a:lumMod val="50000"/>
                  </a:schemeClr>
                </a:solidFill>
                <a:latin typeface="Calibri" pitchFamily="34" charset="0"/>
              </a:rPr>
              <a:t>				  P {MARGIN-LEFT: 50px;  COLOR: yellow}</a:t>
            </a:r>
            <a:endParaRPr lang="en-US" sz="2000" dirty="0">
              <a:solidFill>
                <a:schemeClr val="accent2"/>
              </a:solidFill>
            </a:endParaRPr>
          </a:p>
          <a:p>
            <a:pPr marL="0" indent="0">
              <a:spcBef>
                <a:spcPts val="2400"/>
              </a:spcBef>
              <a:buNone/>
              <a:defRPr/>
            </a:pPr>
            <a:r>
              <a:rPr lang="en-US" sz="2400" dirty="0">
                <a:latin typeface="Calibri" pitchFamily="34" charset="0"/>
              </a:rPr>
              <a:t>Each line consists of three parts:  </a:t>
            </a:r>
            <a:r>
              <a:rPr lang="en-US" sz="2400" b="1" dirty="0">
                <a:latin typeface="Calibri" pitchFamily="34" charset="0"/>
              </a:rPr>
              <a:t>selector {property: value}</a:t>
            </a:r>
          </a:p>
          <a:p>
            <a:pPr marL="685800" indent="-285750">
              <a:buFont typeface="Wingdings" pitchFamily="2" charset="2"/>
              <a:buChar char="§"/>
              <a:defRPr/>
            </a:pPr>
            <a:r>
              <a:rPr lang="en-US" sz="2200" dirty="0">
                <a:latin typeface="Calibri" pitchFamily="34" charset="0"/>
              </a:rPr>
              <a:t>Selector:   Tag whose format is defined</a:t>
            </a:r>
          </a:p>
          <a:p>
            <a:pPr marL="685800" indent="-285750">
              <a:buFont typeface="Wingdings" pitchFamily="2" charset="2"/>
              <a:buChar char="§"/>
              <a:defRPr/>
            </a:pPr>
            <a:r>
              <a:rPr lang="en-US" sz="2200" dirty="0">
                <a:latin typeface="Calibri" pitchFamily="34" charset="0"/>
              </a:rPr>
              <a:t>Property:  Tag’s attribute whose value is set</a:t>
            </a:r>
          </a:p>
          <a:p>
            <a:pPr marL="685800" indent="-285750">
              <a:buFont typeface="Wingdings" pitchFamily="2" charset="2"/>
              <a:buChar char="§"/>
              <a:defRPr/>
            </a:pPr>
            <a:r>
              <a:rPr lang="en-US" sz="2200" dirty="0">
                <a:latin typeface="Calibri" pitchFamily="34" charset="0"/>
              </a:rPr>
              <a:t>Value:        value of the attribute</a:t>
            </a:r>
          </a:p>
          <a:p>
            <a:pPr>
              <a:buFont typeface="Wingdings" pitchFamily="2" charset="2"/>
              <a:buNone/>
              <a:defRPr/>
            </a:pPr>
            <a:endParaRPr lang="en-US" sz="2000" dirty="0"/>
          </a:p>
        </p:txBody>
      </p:sp>
      <p:sp>
        <p:nvSpPr>
          <p:cNvPr id="5" name="Rounded Rectangular Callout 4"/>
          <p:cNvSpPr/>
          <p:nvPr/>
        </p:nvSpPr>
        <p:spPr bwMode="auto">
          <a:xfrm>
            <a:off x="457201" y="2365248"/>
            <a:ext cx="2514600" cy="1295400"/>
          </a:xfrm>
          <a:prstGeom prst="wedgeRoundRectCallout">
            <a:avLst>
              <a:gd name="adj1" fmla="val 61281"/>
              <a:gd name="adj2" fmla="val -30764"/>
              <a:gd name="adj3" fmla="val 16667"/>
            </a:avLst>
          </a:prstGeom>
          <a:solidFill>
            <a:schemeClr val="accent2">
              <a:lumMod val="20000"/>
              <a:lumOff val="8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bIns="0" anchor="ctr" anchorCtr="1"/>
          <a:lstStyle/>
          <a:p>
            <a:pPr algn="ctr">
              <a:lnSpc>
                <a:spcPts val="1900"/>
              </a:lnSpc>
              <a:spcAft>
                <a:spcPts val="600"/>
              </a:spcAft>
              <a:defRPr/>
            </a:pPr>
            <a:r>
              <a:rPr lang="en-US" sz="2400" dirty="0">
                <a:latin typeface="Calibri" pitchFamily="34" charset="0"/>
              </a:rPr>
              <a:t>Same effect as:</a:t>
            </a:r>
          </a:p>
          <a:p>
            <a:pPr algn="ctr">
              <a:lnSpc>
                <a:spcPts val="1900"/>
              </a:lnSpc>
              <a:defRPr/>
            </a:pPr>
            <a:r>
              <a:rPr lang="en-US" sz="1800" dirty="0">
                <a:latin typeface="Calibri" pitchFamily="34" charset="0"/>
              </a:rPr>
              <a:t>&lt;BODY BACKGROUND-COLOR=“</a:t>
            </a:r>
            <a:r>
              <a:rPr lang="en-US" dirty="0">
                <a:latin typeface="Calibri" pitchFamily="34" charset="0"/>
              </a:rPr>
              <a:t>BLACK</a:t>
            </a:r>
            <a:r>
              <a:rPr lang="en-US" sz="1800" dirty="0">
                <a:latin typeface="Calibri" pitchFamily="34" charset="0"/>
              </a:rPr>
              <a:t>”&gt; </a:t>
            </a:r>
          </a:p>
          <a:p>
            <a:pPr algn="ctr">
              <a:lnSpc>
                <a:spcPts val="1900"/>
              </a:lnSpc>
              <a:defRPr/>
            </a:pPr>
            <a:r>
              <a:rPr lang="en-US" sz="1800" dirty="0">
                <a:latin typeface="Calibri" pitchFamily="34" charset="0"/>
              </a:rPr>
              <a:t>in HTML</a:t>
            </a:r>
          </a:p>
        </p:txBody>
      </p:sp>
      <p:cxnSp>
        <p:nvCxnSpPr>
          <p:cNvPr id="8" name="Straight Arrow Connector 7"/>
          <p:cNvCxnSpPr/>
          <p:nvPr/>
        </p:nvCxnSpPr>
        <p:spPr bwMode="auto">
          <a:xfrm flipH="1" flipV="1">
            <a:off x="3424238" y="4013202"/>
            <a:ext cx="1376362" cy="671508"/>
          </a:xfrm>
          <a:prstGeom prst="straightConnector1">
            <a:avLst/>
          </a:prstGeom>
          <a:solidFill>
            <a:schemeClr val="accent1"/>
          </a:solidFill>
          <a:ln w="19050" cap="flat" cmpd="sng" algn="ctr">
            <a:solidFill>
              <a:schemeClr val="accent6">
                <a:lumMod val="75000"/>
              </a:schemeClr>
            </a:solidFill>
            <a:prstDash val="solid"/>
            <a:round/>
            <a:headEnd type="none" w="sm" len="sm"/>
            <a:tailEnd type="triangle"/>
          </a:ln>
          <a:effectLst/>
        </p:spPr>
      </p:cxnSp>
      <p:cxnSp>
        <p:nvCxnSpPr>
          <p:cNvPr id="10" name="Straight Arrow Connector 9"/>
          <p:cNvCxnSpPr/>
          <p:nvPr/>
        </p:nvCxnSpPr>
        <p:spPr bwMode="auto">
          <a:xfrm flipH="1" flipV="1">
            <a:off x="5181600" y="4114800"/>
            <a:ext cx="914400" cy="569910"/>
          </a:xfrm>
          <a:prstGeom prst="straightConnector1">
            <a:avLst/>
          </a:prstGeom>
          <a:solidFill>
            <a:schemeClr val="accent1"/>
          </a:solidFill>
          <a:ln w="19050" cap="flat" cmpd="sng" algn="ctr">
            <a:solidFill>
              <a:schemeClr val="accent6">
                <a:lumMod val="75000"/>
              </a:schemeClr>
            </a:solidFill>
            <a:prstDash val="solid"/>
            <a:round/>
            <a:headEnd type="none" w="sm" len="sm"/>
            <a:tailEnd type="triangle"/>
          </a:ln>
          <a:effectLst/>
        </p:spPr>
      </p:cxnSp>
      <p:cxnSp>
        <p:nvCxnSpPr>
          <p:cNvPr id="11" name="Straight Arrow Connector 10"/>
          <p:cNvCxnSpPr/>
          <p:nvPr/>
        </p:nvCxnSpPr>
        <p:spPr bwMode="auto">
          <a:xfrm flipH="1" flipV="1">
            <a:off x="5943602" y="4114800"/>
            <a:ext cx="1219198" cy="569910"/>
          </a:xfrm>
          <a:prstGeom prst="straightConnector1">
            <a:avLst/>
          </a:prstGeom>
          <a:solidFill>
            <a:schemeClr val="accent1"/>
          </a:solidFill>
          <a:ln w="19050" cap="flat" cmpd="sng" algn="ctr">
            <a:solidFill>
              <a:schemeClr val="accent6">
                <a:lumMod val="75000"/>
              </a:schemeClr>
            </a:solidFill>
            <a:prstDash val="solid"/>
            <a:round/>
            <a:headEnd type="none" w="sm" len="sm"/>
            <a:tailEnd type="triangle"/>
          </a:ln>
          <a:effectLst/>
        </p:spPr>
      </p:cxnSp>
      <p:sp>
        <p:nvSpPr>
          <p:cNvPr id="9" name="Rounded Rectangular Callout 8"/>
          <p:cNvSpPr/>
          <p:nvPr/>
        </p:nvSpPr>
        <p:spPr>
          <a:xfrm>
            <a:off x="6123039" y="2819400"/>
            <a:ext cx="2362200" cy="765048"/>
          </a:xfrm>
          <a:prstGeom prst="wedgeRoundRectCallout">
            <a:avLst>
              <a:gd name="adj1" fmla="val -52178"/>
              <a:gd name="adj2" fmla="val 88167"/>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Properties separated by semicolons</a:t>
            </a:r>
          </a:p>
        </p:txBody>
      </p:sp>
    </p:spTree>
    <p:extLst>
      <p:ext uri="{BB962C8B-B14F-4D97-AF65-F5344CB8AC3E}">
        <p14:creationId xmlns:p14="http://schemas.microsoft.com/office/powerpoint/2010/main" val="353543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76803">
                                            <p:txEl>
                                              <p:pRg st="6" end="6"/>
                                            </p:txEl>
                                          </p:spTgt>
                                        </p:tgtEl>
                                        <p:attrNameLst>
                                          <p:attrName>style.visibility</p:attrName>
                                        </p:attrNameLst>
                                      </p:cBhvr>
                                      <p:to>
                                        <p:strVal val="visible"/>
                                      </p:to>
                                    </p:set>
                                    <p:animEffect transition="in" filter="fade">
                                      <p:cBhvr>
                                        <p:cTn id="7" dur="1000"/>
                                        <p:tgtEl>
                                          <p:spTgt spid="76803">
                                            <p:txEl>
                                              <p:pRg st="6" end="6"/>
                                            </p:txEl>
                                          </p:spTgt>
                                        </p:tgtEl>
                                      </p:cBhvr>
                                    </p:animEffect>
                                    <p:anim calcmode="lin" valueType="num">
                                      <p:cBhvr>
                                        <p:cTn id="8" dur="1000" fill="hold"/>
                                        <p:tgtEl>
                                          <p:spTgt spid="7680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7680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6803">
                                            <p:txEl>
                                              <p:pRg st="7" end="7"/>
                                            </p:txEl>
                                          </p:spTgt>
                                        </p:tgtEl>
                                        <p:attrNameLst>
                                          <p:attrName>style.visibility</p:attrName>
                                        </p:attrNameLst>
                                      </p:cBhvr>
                                      <p:to>
                                        <p:strVal val="visible"/>
                                      </p:to>
                                    </p:set>
                                    <p:animEffect transition="in" filter="fade">
                                      <p:cBhvr>
                                        <p:cTn id="12" dur="1000"/>
                                        <p:tgtEl>
                                          <p:spTgt spid="76803">
                                            <p:txEl>
                                              <p:pRg st="7" end="7"/>
                                            </p:txEl>
                                          </p:spTgt>
                                        </p:tgtEl>
                                      </p:cBhvr>
                                    </p:animEffect>
                                    <p:anim calcmode="lin" valueType="num">
                                      <p:cBhvr>
                                        <p:cTn id="13" dur="1000" fill="hold"/>
                                        <p:tgtEl>
                                          <p:spTgt spid="76803">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76803">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6803">
                                            <p:txEl>
                                              <p:pRg st="8" end="8"/>
                                            </p:txEl>
                                          </p:spTgt>
                                        </p:tgtEl>
                                        <p:attrNameLst>
                                          <p:attrName>style.visibility</p:attrName>
                                        </p:attrNameLst>
                                      </p:cBhvr>
                                      <p:to>
                                        <p:strVal val="visible"/>
                                      </p:to>
                                    </p:set>
                                    <p:animEffect transition="in" filter="fade">
                                      <p:cBhvr>
                                        <p:cTn id="17" dur="1000"/>
                                        <p:tgtEl>
                                          <p:spTgt spid="76803">
                                            <p:txEl>
                                              <p:pRg st="8" end="8"/>
                                            </p:txEl>
                                          </p:spTgt>
                                        </p:tgtEl>
                                      </p:cBhvr>
                                    </p:animEffect>
                                    <p:anim calcmode="lin" valueType="num">
                                      <p:cBhvr>
                                        <p:cTn id="18" dur="1000" fill="hold"/>
                                        <p:tgtEl>
                                          <p:spTgt spid="76803">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76803">
                                            <p:txEl>
                                              <p:pRg st="8" end="8"/>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6803">
                                            <p:txEl>
                                              <p:pRg st="9" end="9"/>
                                            </p:txEl>
                                          </p:spTgt>
                                        </p:tgtEl>
                                        <p:attrNameLst>
                                          <p:attrName>style.visibility</p:attrName>
                                        </p:attrNameLst>
                                      </p:cBhvr>
                                      <p:to>
                                        <p:strVal val="visible"/>
                                      </p:to>
                                    </p:set>
                                    <p:animEffect transition="in" filter="fade">
                                      <p:cBhvr>
                                        <p:cTn id="22" dur="1000"/>
                                        <p:tgtEl>
                                          <p:spTgt spid="76803">
                                            <p:txEl>
                                              <p:pRg st="9" end="9"/>
                                            </p:txEl>
                                          </p:spTgt>
                                        </p:tgtEl>
                                      </p:cBhvr>
                                    </p:animEffect>
                                    <p:anim calcmode="lin" valueType="num">
                                      <p:cBhvr>
                                        <p:cTn id="23" dur="1000" fill="hold"/>
                                        <p:tgtEl>
                                          <p:spTgt spid="76803">
                                            <p:txEl>
                                              <p:pRg st="9" end="9"/>
                                            </p:txEl>
                                          </p:spTgt>
                                        </p:tgtEl>
                                        <p:attrNameLst>
                                          <p:attrName>ppt_x</p:attrName>
                                        </p:attrNameLst>
                                      </p:cBhvr>
                                      <p:tavLst>
                                        <p:tav tm="0">
                                          <p:val>
                                            <p:strVal val="#ppt_x"/>
                                          </p:val>
                                        </p:tav>
                                        <p:tav tm="100000">
                                          <p:val>
                                            <p:strVal val="#ppt_x"/>
                                          </p:val>
                                        </p:tav>
                                      </p:tavLst>
                                    </p:anim>
                                    <p:anim calcmode="lin" valueType="num">
                                      <p:cBhvr>
                                        <p:cTn id="24" dur="1000" fill="hold"/>
                                        <p:tgtEl>
                                          <p:spTgt spid="76803">
                                            <p:txEl>
                                              <p:pRg st="9" end="9"/>
                                            </p:txEl>
                                          </p:spTgt>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1000"/>
                            </p:stCondLst>
                            <p:childTnLst>
                              <p:par>
                                <p:cTn id="26" presetID="2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par>
                          <p:cTn id="29" fill="hold" nodeType="afterGroup">
                            <p:stCondLst>
                              <p:cond delay="1500"/>
                            </p:stCondLst>
                            <p:childTnLst>
                              <p:par>
                                <p:cTn id="30" presetID="22" presetClass="entr" presetSubtype="4"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par>
                          <p:cTn id="33" fill="hold" nodeType="afterGroup">
                            <p:stCondLst>
                              <p:cond delay="2000"/>
                            </p:stCondLst>
                            <p:childTnLst>
                              <p:par>
                                <p:cTn id="34" presetID="22" presetClass="entr" presetSubtype="4"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par>
                          <p:cTn id="37" fill="hold">
                            <p:stCondLst>
                              <p:cond delay="2500"/>
                            </p:stCondLst>
                            <p:childTnLst>
                              <p:par>
                                <p:cTn id="38" presetID="2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a:t>CSS vs XSL</a:t>
            </a:r>
          </a:p>
        </p:txBody>
      </p:sp>
      <p:sp>
        <p:nvSpPr>
          <p:cNvPr id="89091" name="Rectangle 3"/>
          <p:cNvSpPr>
            <a:spLocks noGrp="1" noChangeArrowheads="1"/>
          </p:cNvSpPr>
          <p:nvPr>
            <p:ph type="body" idx="1"/>
          </p:nvPr>
        </p:nvSpPr>
        <p:spPr>
          <a:xfrm>
            <a:off x="609600" y="1524000"/>
            <a:ext cx="8001000" cy="4572000"/>
          </a:xfrm>
        </p:spPr>
        <p:txBody>
          <a:bodyPr>
            <a:normAutofit/>
          </a:bodyPr>
          <a:lstStyle/>
          <a:p>
            <a:pPr>
              <a:lnSpc>
                <a:spcPct val="90000"/>
              </a:lnSpc>
              <a:spcAft>
                <a:spcPts val="1200"/>
              </a:spcAft>
            </a:pPr>
            <a:r>
              <a:rPr lang="en-US" dirty="0">
                <a:latin typeface="Calibri" pitchFamily="34" charset="0"/>
              </a:rPr>
              <a:t>Use CSS when you can.  It is easier to learn.  There are WYSIWYG editors</a:t>
            </a:r>
          </a:p>
          <a:p>
            <a:pPr>
              <a:lnSpc>
                <a:spcPct val="90000"/>
              </a:lnSpc>
              <a:spcAft>
                <a:spcPts val="600"/>
              </a:spcAft>
            </a:pPr>
            <a:r>
              <a:rPr lang="en-US" dirty="0">
                <a:latin typeface="Calibri" pitchFamily="34" charset="0"/>
              </a:rPr>
              <a:t>Use XSL (Extensible Stylesheet Language) when you need transformation:  </a:t>
            </a:r>
          </a:p>
          <a:p>
            <a:pPr lvl="1">
              <a:lnSpc>
                <a:spcPct val="90000"/>
              </a:lnSpc>
              <a:spcAft>
                <a:spcPts val="600"/>
              </a:spcAft>
            </a:pPr>
            <a:r>
              <a:rPr lang="en-US" dirty="0">
                <a:latin typeface="Calibri" pitchFamily="34" charset="0"/>
              </a:rPr>
              <a:t>Display a list in lexicographical order</a:t>
            </a:r>
          </a:p>
          <a:p>
            <a:pPr lvl="1">
              <a:lnSpc>
                <a:spcPct val="90000"/>
              </a:lnSpc>
              <a:spcAft>
                <a:spcPts val="600"/>
              </a:spcAft>
            </a:pPr>
            <a:r>
              <a:rPr lang="en-US" dirty="0">
                <a:latin typeface="Calibri" pitchFamily="34" charset="0"/>
              </a:rPr>
              <a:t>Replace words by other words</a:t>
            </a:r>
          </a:p>
          <a:p>
            <a:pPr lvl="1">
              <a:lnSpc>
                <a:spcPct val="90000"/>
              </a:lnSpc>
              <a:spcAft>
                <a:spcPts val="600"/>
              </a:spcAft>
            </a:pPr>
            <a:r>
              <a:rPr lang="en-US" dirty="0">
                <a:latin typeface="Calibri" pitchFamily="34" charset="0"/>
              </a:rPr>
              <a:t>Replace empty elements with text</a:t>
            </a:r>
          </a:p>
          <a:p>
            <a:pPr lvl="1">
              <a:lnSpc>
                <a:spcPct val="90000"/>
              </a:lnSpc>
            </a:pPr>
            <a:r>
              <a:rPr lang="en-US" dirty="0">
                <a:latin typeface="Calibri" pitchFamily="34" charset="0"/>
              </a:rPr>
              <a:t>See http://www.w3.org/Style/XSL/</a:t>
            </a:r>
          </a:p>
        </p:txBody>
      </p:sp>
    </p:spTree>
    <p:extLst>
      <p:ext uri="{BB962C8B-B14F-4D97-AF65-F5344CB8AC3E}">
        <p14:creationId xmlns:p14="http://schemas.microsoft.com/office/powerpoint/2010/main" val="16581172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t>Lecture Overview</a:t>
            </a:r>
          </a:p>
        </p:txBody>
      </p:sp>
      <p:sp>
        <p:nvSpPr>
          <p:cNvPr id="90115" name="Rectangle 3"/>
          <p:cNvSpPr>
            <a:spLocks noGrp="1" noChangeArrowheads="1"/>
          </p:cNvSpPr>
          <p:nvPr>
            <p:ph type="body" idx="1"/>
          </p:nvPr>
        </p:nvSpPr>
        <p:spPr>
          <a:xfrm>
            <a:off x="457200" y="1828800"/>
            <a:ext cx="8229600" cy="4525963"/>
          </a:xfrm>
        </p:spPr>
        <p:txBody>
          <a:bodyPr>
            <a:normAutofit/>
          </a:bodyPr>
          <a:lstStyle/>
          <a:p>
            <a:pPr>
              <a:lnSpc>
                <a:spcPct val="90000"/>
              </a:lnSpc>
            </a:pPr>
            <a:r>
              <a:rPr lang="en-US" dirty="0">
                <a:latin typeface="Calibri" pitchFamily="34" charset="0"/>
              </a:rPr>
              <a:t>Internet Concepts</a:t>
            </a:r>
          </a:p>
          <a:p>
            <a:pPr>
              <a:lnSpc>
                <a:spcPct val="90000"/>
              </a:lnSpc>
            </a:pPr>
            <a:r>
              <a:rPr lang="en-US" dirty="0">
                <a:latin typeface="Calibri" pitchFamily="34" charset="0"/>
              </a:rPr>
              <a:t>Three-tier architectures</a:t>
            </a:r>
          </a:p>
          <a:p>
            <a:pPr>
              <a:lnSpc>
                <a:spcPct val="90000"/>
              </a:lnSpc>
            </a:pPr>
            <a:r>
              <a:rPr lang="en-US" dirty="0">
                <a:latin typeface="Calibri" pitchFamily="34" charset="0"/>
              </a:rPr>
              <a:t>The presentation layer</a:t>
            </a:r>
          </a:p>
          <a:p>
            <a:pPr lvl="1">
              <a:lnSpc>
                <a:spcPct val="90000"/>
              </a:lnSpc>
            </a:pPr>
            <a:r>
              <a:rPr lang="en-US" dirty="0">
                <a:latin typeface="Calibri" pitchFamily="34" charset="0"/>
              </a:rPr>
              <a:t>HTML forms; HTTP Get and POST, URL encoding; </a:t>
            </a:r>
            <a:r>
              <a:rPr lang="en-US" dirty="0" err="1">
                <a:latin typeface="Calibri" pitchFamily="34" charset="0"/>
              </a:rPr>
              <a:t>Javascript</a:t>
            </a:r>
            <a:r>
              <a:rPr lang="en-US" dirty="0">
                <a:latin typeface="Calibri" pitchFamily="34" charset="0"/>
              </a:rPr>
              <a:t>; </a:t>
            </a:r>
            <a:r>
              <a:rPr lang="en-US" dirty="0" err="1">
                <a:latin typeface="Calibri" pitchFamily="34" charset="0"/>
              </a:rPr>
              <a:t>Stylesheets</a:t>
            </a:r>
            <a:r>
              <a:rPr lang="en-US" dirty="0">
                <a:latin typeface="Calibri" pitchFamily="34" charset="0"/>
              </a:rPr>
              <a:t>. XSLT</a:t>
            </a:r>
          </a:p>
          <a:p>
            <a:pPr>
              <a:lnSpc>
                <a:spcPct val="90000"/>
              </a:lnSpc>
            </a:pPr>
            <a:r>
              <a:rPr lang="en-US" dirty="0">
                <a:solidFill>
                  <a:schemeClr val="accent2"/>
                </a:solidFill>
                <a:latin typeface="Calibri" pitchFamily="34" charset="0"/>
              </a:rPr>
              <a:t>The middle tier</a:t>
            </a:r>
          </a:p>
          <a:p>
            <a:pPr lvl="1">
              <a:lnSpc>
                <a:spcPct val="90000"/>
              </a:lnSpc>
            </a:pPr>
            <a:r>
              <a:rPr lang="en-US" dirty="0">
                <a:solidFill>
                  <a:schemeClr val="accent2"/>
                </a:solidFill>
                <a:latin typeface="Calibri" pitchFamily="34" charset="0"/>
              </a:rPr>
              <a:t>CGI, application servers, Servlets, </a:t>
            </a:r>
            <a:r>
              <a:rPr lang="en-US" dirty="0" err="1">
                <a:solidFill>
                  <a:schemeClr val="accent2"/>
                </a:solidFill>
                <a:latin typeface="Calibri" pitchFamily="34" charset="0"/>
              </a:rPr>
              <a:t>JavaServerPages</a:t>
            </a:r>
            <a:r>
              <a:rPr lang="en-US" dirty="0">
                <a:solidFill>
                  <a:schemeClr val="accent2"/>
                </a:solidFill>
                <a:latin typeface="Calibri" pitchFamily="34" charset="0"/>
              </a:rPr>
              <a:t>, passing arguments, </a:t>
            </a:r>
            <a:r>
              <a:rPr lang="en-US" dirty="0" err="1">
                <a:solidFill>
                  <a:schemeClr val="accent2"/>
                </a:solidFill>
                <a:latin typeface="Calibri" pitchFamily="34" charset="0"/>
              </a:rPr>
              <a:t>php</a:t>
            </a:r>
            <a:r>
              <a:rPr lang="en-US" dirty="0">
                <a:solidFill>
                  <a:schemeClr val="accent2"/>
                </a:solidFill>
                <a:latin typeface="Calibri" pitchFamily="34" charset="0"/>
              </a:rPr>
              <a:t>, maintaining state (cookies)</a:t>
            </a:r>
          </a:p>
        </p:txBody>
      </p:sp>
      <p:pic>
        <p:nvPicPr>
          <p:cNvPr id="4" name="Picture 3">
            <a:extLst>
              <a:ext uri="{FF2B5EF4-FFF2-40B4-BE49-F238E27FC236}">
                <a16:creationId xmlns:a16="http://schemas.microsoft.com/office/drawing/2014/main" id="{9B9EECAE-EBF5-42A5-8254-E3ECD01F6B6F}"/>
              </a:ext>
            </a:extLst>
          </p:cNvPr>
          <p:cNvPicPr>
            <a:picLocks noChangeAspect="1"/>
          </p:cNvPicPr>
          <p:nvPr/>
        </p:nvPicPr>
        <p:blipFill>
          <a:blip r:embed="rId3"/>
          <a:stretch>
            <a:fillRect/>
          </a:stretch>
        </p:blipFill>
        <p:spPr>
          <a:xfrm>
            <a:off x="5181600" y="1524000"/>
            <a:ext cx="3595036" cy="1696617"/>
          </a:xfrm>
          <a:prstGeom prst="rect">
            <a:avLst/>
          </a:prstGeom>
        </p:spPr>
      </p:pic>
    </p:spTree>
    <p:extLst>
      <p:ext uri="{BB962C8B-B14F-4D97-AF65-F5344CB8AC3E}">
        <p14:creationId xmlns:p14="http://schemas.microsoft.com/office/powerpoint/2010/main" val="33745214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09600" y="0"/>
            <a:ext cx="8001000" cy="1104900"/>
          </a:xfrm>
        </p:spPr>
        <p:txBody>
          <a:bodyPr/>
          <a:lstStyle/>
          <a:p>
            <a:r>
              <a:rPr lang="en-US" dirty="0"/>
              <a:t>Overview of the Middle Tier</a:t>
            </a:r>
          </a:p>
        </p:txBody>
      </p:sp>
      <p:sp>
        <p:nvSpPr>
          <p:cNvPr id="89091" name="Rectangle 3"/>
          <p:cNvSpPr>
            <a:spLocks noGrp="1" noChangeArrowheads="1"/>
          </p:cNvSpPr>
          <p:nvPr>
            <p:ph type="body" idx="1"/>
          </p:nvPr>
        </p:nvSpPr>
        <p:spPr>
          <a:xfrm>
            <a:off x="533400" y="4225376"/>
            <a:ext cx="7924800" cy="2667000"/>
          </a:xfrm>
        </p:spPr>
        <p:txBody>
          <a:bodyPr>
            <a:normAutofit fontScale="92500" lnSpcReduction="10000"/>
          </a:bodyPr>
          <a:lstStyle/>
          <a:p>
            <a:pPr marL="0" indent="0">
              <a:lnSpc>
                <a:spcPct val="90000"/>
              </a:lnSpc>
              <a:buNone/>
            </a:pPr>
            <a:r>
              <a:rPr lang="en-US" sz="2400" dirty="0">
                <a:latin typeface="Calibri" pitchFamily="34" charset="0"/>
              </a:rPr>
              <a:t>We will cover</a:t>
            </a:r>
          </a:p>
          <a:p>
            <a:pPr lvl="1">
              <a:lnSpc>
                <a:spcPct val="90000"/>
              </a:lnSpc>
            </a:pPr>
            <a:r>
              <a:rPr lang="en-US" sz="2200" b="1" dirty="0">
                <a:solidFill>
                  <a:srgbClr val="FF0000"/>
                </a:solidFill>
                <a:latin typeface="Calibri" pitchFamily="34" charset="0"/>
              </a:rPr>
              <a:t>CGI</a:t>
            </a:r>
            <a:r>
              <a:rPr lang="en-US" sz="2200" dirty="0">
                <a:latin typeface="Calibri" pitchFamily="34" charset="0"/>
              </a:rPr>
              <a:t>: Protocol for passing arguments to programs running at the middle tier</a:t>
            </a:r>
          </a:p>
          <a:p>
            <a:pPr lvl="1">
              <a:lnSpc>
                <a:spcPct val="90000"/>
              </a:lnSpc>
            </a:pPr>
            <a:r>
              <a:rPr lang="en-US" sz="2200" b="1" dirty="0">
                <a:solidFill>
                  <a:srgbClr val="FF0000"/>
                </a:solidFill>
                <a:latin typeface="Calibri" pitchFamily="34" charset="0"/>
              </a:rPr>
              <a:t>Application servers</a:t>
            </a:r>
            <a:r>
              <a:rPr lang="en-US" sz="2200" dirty="0">
                <a:latin typeface="Calibri" pitchFamily="34" charset="0"/>
              </a:rPr>
              <a:t>: Runtime environment at the middle tier</a:t>
            </a:r>
          </a:p>
          <a:p>
            <a:pPr lvl="1">
              <a:lnSpc>
                <a:spcPct val="90000"/>
              </a:lnSpc>
            </a:pPr>
            <a:r>
              <a:rPr lang="en-US" sz="2200" b="1" dirty="0">
                <a:solidFill>
                  <a:srgbClr val="FF0000"/>
                </a:solidFill>
                <a:latin typeface="Calibri" pitchFamily="34" charset="0"/>
              </a:rPr>
              <a:t>Servlets</a:t>
            </a:r>
            <a:r>
              <a:rPr lang="en-US" sz="2200" dirty="0">
                <a:latin typeface="Calibri" pitchFamily="34" charset="0"/>
              </a:rPr>
              <a:t>: Java programs at the middle tier</a:t>
            </a:r>
          </a:p>
          <a:p>
            <a:pPr lvl="1">
              <a:lnSpc>
                <a:spcPct val="90000"/>
              </a:lnSpc>
            </a:pPr>
            <a:r>
              <a:rPr lang="en-US" sz="2200" b="1" dirty="0" err="1">
                <a:solidFill>
                  <a:srgbClr val="FF0000"/>
                </a:solidFill>
                <a:latin typeface="Calibri" pitchFamily="34" charset="0"/>
              </a:rPr>
              <a:t>JavaServerPages</a:t>
            </a:r>
            <a:r>
              <a:rPr lang="en-US" sz="2200" dirty="0">
                <a:latin typeface="Calibri" pitchFamily="34" charset="0"/>
              </a:rPr>
              <a:t>: Java scripts at the middle tier</a:t>
            </a:r>
          </a:p>
          <a:p>
            <a:pPr lvl="1">
              <a:lnSpc>
                <a:spcPct val="90000"/>
              </a:lnSpc>
            </a:pPr>
            <a:r>
              <a:rPr lang="en-US" sz="2200" b="1" dirty="0" err="1">
                <a:solidFill>
                  <a:srgbClr val="FF0000"/>
                </a:solidFill>
                <a:latin typeface="Calibri" pitchFamily="34" charset="0"/>
              </a:rPr>
              <a:t>php</a:t>
            </a:r>
            <a:r>
              <a:rPr lang="en-US" sz="2200" dirty="0">
                <a:latin typeface="Calibri" pitchFamily="34" charset="0"/>
              </a:rPr>
              <a:t>:  HTML-embedded scripting language</a:t>
            </a:r>
          </a:p>
          <a:p>
            <a:pPr lvl="1">
              <a:lnSpc>
                <a:spcPct val="90000"/>
              </a:lnSpc>
            </a:pPr>
            <a:r>
              <a:rPr lang="en-US" sz="2200" b="1" dirty="0">
                <a:solidFill>
                  <a:srgbClr val="FF0000"/>
                </a:solidFill>
                <a:latin typeface="Calibri" pitchFamily="34" charset="0"/>
              </a:rPr>
              <a:t>Cookies</a:t>
            </a:r>
            <a:r>
              <a:rPr lang="en-US" sz="2200" dirty="0">
                <a:latin typeface="Calibri" pitchFamily="34" charset="0"/>
              </a:rPr>
              <a:t>: Used to maintain state at the middle tier.</a:t>
            </a:r>
          </a:p>
        </p:txBody>
      </p:sp>
      <p:pic>
        <p:nvPicPr>
          <p:cNvPr id="91140" name="Picture 5" descr="C:\Users\Kien\AppData\Local\Microsoft\Windows\Temporary Internet Files\Content.IE5\77FYSDLD\MCj0334286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825" y="1611313"/>
            <a:ext cx="1501775" cy="1817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1141" name="Picture 6" descr="C:\Users\Kien\AppData\Local\Microsoft\Windows\Temporary Internet Files\Content.IE5\PR12EZ8B\MCj04348450000[1].png"/>
          <p:cNvPicPr>
            <a:picLocks noChangeAspect="1" noChangeArrowheads="1"/>
          </p:cNvPicPr>
          <p:nvPr/>
        </p:nvPicPr>
        <p:blipFill>
          <a:blip r:embed="rId4" cstate="print"/>
          <a:srcRect/>
          <a:stretch>
            <a:fillRect/>
          </a:stretch>
        </p:blipFill>
        <p:spPr bwMode="auto">
          <a:xfrm>
            <a:off x="4095750" y="2068513"/>
            <a:ext cx="1314450" cy="1314450"/>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lowchart: Magnetic Disk 6"/>
          <p:cNvSpPr/>
          <p:nvPr/>
        </p:nvSpPr>
        <p:spPr bwMode="auto">
          <a:xfrm>
            <a:off x="7086600" y="2068513"/>
            <a:ext cx="1066800" cy="990600"/>
          </a:xfrm>
          <a:prstGeom prst="flowChartMagneticDisk">
            <a:avLst/>
          </a:prstGeom>
          <a:solidFill>
            <a:schemeClr val="accent5">
              <a:lumMod val="75000"/>
            </a:schemeClr>
          </a:solidFill>
          <a:ln w="12700" cap="flat" cmpd="sng" algn="ctr">
            <a:solidFill>
              <a:schemeClr val="tx1"/>
            </a:solidFill>
            <a:prstDash val="solid"/>
            <a:round/>
            <a:headEnd type="none" w="sm" len="sm"/>
            <a:tailEnd type="none" w="sm" len="sm"/>
          </a:ln>
          <a:effectLst>
            <a:outerShdw blurRad="76200" dir="18900000" sy="23000" kx="-1200000" algn="bl" rotWithShape="0">
              <a:prstClr val="black">
                <a:alpha val="20000"/>
              </a:prstClr>
            </a:outerShdw>
          </a:effectLst>
        </p:spPr>
        <p:txBody>
          <a:bodyPr/>
          <a:lstStyle/>
          <a:p>
            <a:pPr algn="ctr">
              <a:defRPr/>
            </a:pPr>
            <a:r>
              <a:rPr lang="en-US" sz="1400" b="1" dirty="0">
                <a:solidFill>
                  <a:schemeClr val="bg1"/>
                </a:solidFill>
                <a:latin typeface="Calibri" pitchFamily="34" charset="0"/>
              </a:rPr>
              <a:t>Database</a:t>
            </a:r>
          </a:p>
        </p:txBody>
      </p:sp>
      <p:sp>
        <p:nvSpPr>
          <p:cNvPr id="9" name="Left-Right Arrow 8"/>
          <p:cNvSpPr/>
          <p:nvPr/>
        </p:nvSpPr>
        <p:spPr bwMode="auto">
          <a:xfrm>
            <a:off x="5029200" y="2373313"/>
            <a:ext cx="2133600" cy="508000"/>
          </a:xfrm>
          <a:prstGeom prst="leftRightArrow">
            <a:avLst/>
          </a:prstGeom>
          <a:solidFill>
            <a:schemeClr val="bg1">
              <a:lumMod val="5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2000" b="1" dirty="0">
                <a:solidFill>
                  <a:schemeClr val="bg1"/>
                </a:solidFill>
                <a:latin typeface="Calibri" pitchFamily="34" charset="0"/>
                <a:cs typeface="Calibri" pitchFamily="34" charset="0"/>
              </a:rPr>
              <a:t>CONNECTION</a:t>
            </a:r>
          </a:p>
        </p:txBody>
      </p:sp>
      <p:sp>
        <p:nvSpPr>
          <p:cNvPr id="10" name="TextBox 9"/>
          <p:cNvSpPr txBox="1"/>
          <p:nvPr/>
        </p:nvSpPr>
        <p:spPr>
          <a:xfrm>
            <a:off x="860425" y="1763713"/>
            <a:ext cx="790575" cy="369887"/>
          </a:xfrm>
          <a:prstGeom prst="rect">
            <a:avLst/>
          </a:prstGeom>
          <a:noFill/>
        </p:spPr>
        <p:txBody>
          <a:bodyPr wrap="none">
            <a:spAutoFit/>
          </a:bodyPr>
          <a:lstStyle/>
          <a:p>
            <a:pPr>
              <a:defRPr/>
            </a:pPr>
            <a:r>
              <a:rPr lang="en-US" sz="1800" dirty="0">
                <a:solidFill>
                  <a:schemeClr val="accent6">
                    <a:lumMod val="75000"/>
                  </a:schemeClr>
                </a:solidFill>
                <a:latin typeface="Calibri" pitchFamily="34" charset="0"/>
              </a:rPr>
              <a:t>1</a:t>
            </a:r>
            <a:r>
              <a:rPr lang="en-US" sz="1800" baseline="30000" dirty="0">
                <a:solidFill>
                  <a:schemeClr val="accent6">
                    <a:lumMod val="75000"/>
                  </a:schemeClr>
                </a:solidFill>
                <a:latin typeface="Calibri" pitchFamily="34" charset="0"/>
              </a:rPr>
              <a:t>st</a:t>
            </a:r>
            <a:r>
              <a:rPr lang="en-US" sz="1800" dirty="0">
                <a:solidFill>
                  <a:schemeClr val="accent6">
                    <a:lumMod val="75000"/>
                  </a:schemeClr>
                </a:solidFill>
                <a:latin typeface="Calibri" pitchFamily="34" charset="0"/>
              </a:rPr>
              <a:t> tier</a:t>
            </a:r>
          </a:p>
        </p:txBody>
      </p:sp>
      <p:sp>
        <p:nvSpPr>
          <p:cNvPr id="11" name="TextBox 10"/>
          <p:cNvSpPr txBox="1"/>
          <p:nvPr/>
        </p:nvSpPr>
        <p:spPr>
          <a:xfrm>
            <a:off x="4144108" y="1640830"/>
            <a:ext cx="1077539" cy="461665"/>
          </a:xfrm>
          <a:prstGeom prst="rect">
            <a:avLst/>
          </a:prstGeom>
          <a:noFill/>
        </p:spPr>
        <p:txBody>
          <a:bodyPr wrap="none">
            <a:spAutoFit/>
          </a:bodyPr>
          <a:lstStyle/>
          <a:p>
            <a:pPr>
              <a:defRPr/>
            </a:pPr>
            <a:r>
              <a:rPr lang="en-US" sz="2400" b="1" dirty="0">
                <a:solidFill>
                  <a:srgbClr val="00A249"/>
                </a:solidFill>
                <a:latin typeface="Calibri" pitchFamily="34" charset="0"/>
              </a:rPr>
              <a:t>2</a:t>
            </a:r>
            <a:r>
              <a:rPr lang="en-US" sz="2400" b="1" baseline="30000" dirty="0">
                <a:solidFill>
                  <a:srgbClr val="00A249"/>
                </a:solidFill>
                <a:latin typeface="Calibri" pitchFamily="34" charset="0"/>
              </a:rPr>
              <a:t>nd</a:t>
            </a:r>
            <a:r>
              <a:rPr lang="en-US" sz="2400" b="1" dirty="0">
                <a:solidFill>
                  <a:srgbClr val="00A249"/>
                </a:solidFill>
                <a:latin typeface="Calibri" pitchFamily="34" charset="0"/>
              </a:rPr>
              <a:t> tier</a:t>
            </a:r>
          </a:p>
        </p:txBody>
      </p:sp>
      <p:sp>
        <p:nvSpPr>
          <p:cNvPr id="12" name="TextBox 11"/>
          <p:cNvSpPr txBox="1"/>
          <p:nvPr/>
        </p:nvSpPr>
        <p:spPr>
          <a:xfrm>
            <a:off x="7161213" y="3019425"/>
            <a:ext cx="811212" cy="369888"/>
          </a:xfrm>
          <a:prstGeom prst="rect">
            <a:avLst/>
          </a:prstGeom>
          <a:noFill/>
        </p:spPr>
        <p:txBody>
          <a:bodyPr wrap="none">
            <a:spAutoFit/>
          </a:bodyPr>
          <a:lstStyle/>
          <a:p>
            <a:pPr>
              <a:defRPr/>
            </a:pPr>
            <a:r>
              <a:rPr lang="en-US" sz="1800" dirty="0">
                <a:solidFill>
                  <a:schemeClr val="accent6">
                    <a:lumMod val="75000"/>
                  </a:schemeClr>
                </a:solidFill>
                <a:latin typeface="Calibri" pitchFamily="34" charset="0"/>
              </a:rPr>
              <a:t>3</a:t>
            </a:r>
            <a:r>
              <a:rPr lang="en-US" sz="1800" baseline="30000" dirty="0">
                <a:solidFill>
                  <a:schemeClr val="accent6">
                    <a:lumMod val="75000"/>
                  </a:schemeClr>
                </a:solidFill>
                <a:latin typeface="Calibri" pitchFamily="34" charset="0"/>
              </a:rPr>
              <a:t>rd</a:t>
            </a:r>
            <a:r>
              <a:rPr lang="en-US" sz="1800" dirty="0">
                <a:solidFill>
                  <a:schemeClr val="accent6">
                    <a:lumMod val="75000"/>
                  </a:schemeClr>
                </a:solidFill>
                <a:latin typeface="Calibri" pitchFamily="34" charset="0"/>
              </a:rPr>
              <a:t> tier</a:t>
            </a:r>
          </a:p>
        </p:txBody>
      </p:sp>
      <p:sp>
        <p:nvSpPr>
          <p:cNvPr id="2" name="Right Arrow 1"/>
          <p:cNvSpPr/>
          <p:nvPr/>
        </p:nvSpPr>
        <p:spPr bwMode="auto">
          <a:xfrm>
            <a:off x="2667000" y="2100263"/>
            <a:ext cx="1447800" cy="484187"/>
          </a:xfrm>
          <a:prstGeom prst="rightArrow">
            <a:avLst/>
          </a:prstGeom>
          <a:solidFill>
            <a:schemeClr val="bg1">
              <a:lumMod val="50000"/>
            </a:schemeClr>
          </a:solidFill>
          <a:ln w="12700" cap="flat" cmpd="sng" algn="ctr">
            <a:solidFill>
              <a:schemeClr val="tx1"/>
            </a:solidFill>
            <a:prstDash val="solid"/>
            <a:round/>
            <a:headEnd type="none" w="sm" len="sm"/>
            <a:tailEnd type="none" w="sm" len="sm"/>
          </a:ln>
          <a:effectLst>
            <a:outerShdw blurRad="50800" dist="38100" dir="13500000" algn="br" rotWithShape="0">
              <a:prstClr val="black">
                <a:alpha val="40000"/>
              </a:prstClr>
            </a:outerShdw>
          </a:effectLst>
        </p:spPr>
        <p:txBody>
          <a:bodyPr tIns="27432" anchor="ctr"/>
          <a:lstStyle/>
          <a:p>
            <a:pPr algn="ctr">
              <a:defRPr/>
            </a:pPr>
            <a:r>
              <a:rPr lang="en-US" sz="2000" b="1" dirty="0">
                <a:solidFill>
                  <a:schemeClr val="bg1"/>
                </a:solidFill>
                <a:latin typeface="Calibri" pitchFamily="34" charset="0"/>
                <a:cs typeface="Calibri" pitchFamily="34" charset="0"/>
              </a:rPr>
              <a:t>FORM</a:t>
            </a:r>
          </a:p>
        </p:txBody>
      </p:sp>
      <p:sp>
        <p:nvSpPr>
          <p:cNvPr id="3" name="Left Arrow 2"/>
          <p:cNvSpPr/>
          <p:nvPr/>
        </p:nvSpPr>
        <p:spPr bwMode="auto">
          <a:xfrm>
            <a:off x="2667000" y="2640013"/>
            <a:ext cx="1447800" cy="484187"/>
          </a:xfrm>
          <a:prstGeom prst="leftArrow">
            <a:avLst/>
          </a:prstGeom>
          <a:solidFill>
            <a:schemeClr val="bg1">
              <a:lumMod val="50000"/>
            </a:schemeClr>
          </a:solidFill>
          <a:ln w="12700" cap="flat" cmpd="sng" algn="ctr">
            <a:solidFill>
              <a:schemeClr val="tx1"/>
            </a:solidFill>
            <a:prstDash val="solid"/>
            <a:round/>
            <a:headEnd type="none" w="sm" len="sm"/>
            <a:tailEnd type="none" w="sm" len="sm"/>
          </a:ln>
          <a:effectLst>
            <a:outerShdw blurRad="50800" dist="38100" dir="13500000" algn="br" rotWithShape="0">
              <a:prstClr val="black">
                <a:alpha val="40000"/>
              </a:prstClr>
            </a:outerShdw>
          </a:effectLst>
        </p:spPr>
        <p:txBody>
          <a:bodyPr anchor="ctr"/>
          <a:lstStyle/>
          <a:p>
            <a:pPr>
              <a:defRPr/>
            </a:pPr>
            <a:r>
              <a:rPr lang="en-US" sz="2000" b="1" dirty="0">
                <a:solidFill>
                  <a:schemeClr val="bg1"/>
                </a:solidFill>
                <a:latin typeface="Calibri" pitchFamily="34" charset="0"/>
                <a:cs typeface="Calibri" pitchFamily="34" charset="0"/>
              </a:rPr>
              <a:t>OUTPUT</a:t>
            </a:r>
          </a:p>
        </p:txBody>
      </p:sp>
      <p:sp>
        <p:nvSpPr>
          <p:cNvPr id="4" name="Oval Callout 3"/>
          <p:cNvSpPr/>
          <p:nvPr/>
        </p:nvSpPr>
        <p:spPr bwMode="auto">
          <a:xfrm>
            <a:off x="5181600" y="1066800"/>
            <a:ext cx="1295400" cy="881856"/>
          </a:xfrm>
          <a:prstGeom prst="wedgeEllipseCallout">
            <a:avLst>
              <a:gd name="adj1" fmla="val -63919"/>
              <a:gd name="adj2" fmla="val 80006"/>
            </a:avLst>
          </a:prstGeom>
          <a:solidFill>
            <a:srgbClr val="D6BBEB"/>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0" tIns="64008" rIns="0" bIns="0" anchor="ctr"/>
          <a:lstStyle/>
          <a:p>
            <a:pPr algn="ctr">
              <a:lnSpc>
                <a:spcPts val="1700"/>
              </a:lnSpc>
              <a:defRPr/>
            </a:pPr>
            <a:r>
              <a:rPr lang="en-US" sz="1800" dirty="0">
                <a:latin typeface="Calibri" pitchFamily="34" charset="0"/>
                <a:cs typeface="Calibri" pitchFamily="34" charset="0"/>
              </a:rPr>
              <a:t>Encodes </a:t>
            </a:r>
            <a:r>
              <a:rPr lang="en-US" sz="2000" b="1" dirty="0">
                <a:latin typeface="Calibri" pitchFamily="34" charset="0"/>
                <a:cs typeface="Calibri" pitchFamily="34" charset="0"/>
              </a:rPr>
              <a:t>business logic</a:t>
            </a:r>
          </a:p>
        </p:txBody>
      </p:sp>
      <p:sp>
        <p:nvSpPr>
          <p:cNvPr id="5" name="TextBox 4"/>
          <p:cNvSpPr txBox="1"/>
          <p:nvPr/>
        </p:nvSpPr>
        <p:spPr>
          <a:xfrm>
            <a:off x="2045182" y="3446856"/>
            <a:ext cx="5415585" cy="461665"/>
          </a:xfrm>
          <a:prstGeom prst="rect">
            <a:avLst/>
          </a:prstGeom>
          <a:solidFill>
            <a:schemeClr val="accent4">
              <a:lumMod val="40000"/>
              <a:lumOff val="60000"/>
            </a:schemeClr>
          </a:solidFill>
          <a:ln>
            <a:noFill/>
          </a:ln>
          <a:effectLst>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sz="2400" dirty="0"/>
              <a:t>Receive data and generate dynamic HTML</a:t>
            </a:r>
          </a:p>
        </p:txBody>
      </p:sp>
    </p:spTree>
    <p:extLst>
      <p:ext uri="{BB962C8B-B14F-4D97-AF65-F5344CB8AC3E}">
        <p14:creationId xmlns:p14="http://schemas.microsoft.com/office/powerpoint/2010/main" val="4051677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9091">
                                            <p:txEl>
                                              <p:pRg st="0" end="0"/>
                                            </p:txEl>
                                          </p:spTgt>
                                        </p:tgtEl>
                                        <p:attrNameLst>
                                          <p:attrName>style.visibility</p:attrName>
                                        </p:attrNameLst>
                                      </p:cBhvr>
                                      <p:to>
                                        <p:strVal val="visible"/>
                                      </p:to>
                                    </p:set>
                                    <p:animEffect transition="in" filter="fade">
                                      <p:cBhvr>
                                        <p:cTn id="20" dur="1000"/>
                                        <p:tgtEl>
                                          <p:spTgt spid="89091">
                                            <p:txEl>
                                              <p:pRg st="0" end="0"/>
                                            </p:txEl>
                                          </p:spTgt>
                                        </p:tgtEl>
                                      </p:cBhvr>
                                    </p:animEffect>
                                    <p:anim calcmode="lin" valueType="num">
                                      <p:cBhvr>
                                        <p:cTn id="21" dur="10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89091">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89091">
                                            <p:txEl>
                                              <p:pRg st="1" end="1"/>
                                            </p:txEl>
                                          </p:spTgt>
                                        </p:tgtEl>
                                        <p:attrNameLst>
                                          <p:attrName>style.visibility</p:attrName>
                                        </p:attrNameLst>
                                      </p:cBhvr>
                                      <p:to>
                                        <p:strVal val="visible"/>
                                      </p:to>
                                    </p:set>
                                    <p:animEffect transition="in" filter="fade">
                                      <p:cBhvr>
                                        <p:cTn id="25" dur="1000"/>
                                        <p:tgtEl>
                                          <p:spTgt spid="89091">
                                            <p:txEl>
                                              <p:pRg st="1" end="1"/>
                                            </p:txEl>
                                          </p:spTgt>
                                        </p:tgtEl>
                                      </p:cBhvr>
                                    </p:animEffect>
                                    <p:anim calcmode="lin" valueType="num">
                                      <p:cBhvr>
                                        <p:cTn id="26" dur="1000" fill="hold"/>
                                        <p:tgtEl>
                                          <p:spTgt spid="89091">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89091">
                                            <p:txEl>
                                              <p:pRg st="1" end="1"/>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89091">
                                            <p:txEl>
                                              <p:pRg st="2" end="2"/>
                                            </p:txEl>
                                          </p:spTgt>
                                        </p:tgtEl>
                                        <p:attrNameLst>
                                          <p:attrName>style.visibility</p:attrName>
                                        </p:attrNameLst>
                                      </p:cBhvr>
                                      <p:to>
                                        <p:strVal val="visible"/>
                                      </p:to>
                                    </p:set>
                                    <p:animEffect transition="in" filter="fade">
                                      <p:cBhvr>
                                        <p:cTn id="30" dur="1000"/>
                                        <p:tgtEl>
                                          <p:spTgt spid="89091">
                                            <p:txEl>
                                              <p:pRg st="2" end="2"/>
                                            </p:txEl>
                                          </p:spTgt>
                                        </p:tgtEl>
                                      </p:cBhvr>
                                    </p:animEffect>
                                    <p:anim calcmode="lin" valueType="num">
                                      <p:cBhvr>
                                        <p:cTn id="31" dur="10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89091">
                                            <p:txEl>
                                              <p:pRg st="2" end="2"/>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89091">
                                            <p:txEl>
                                              <p:pRg st="3" end="3"/>
                                            </p:txEl>
                                          </p:spTgt>
                                        </p:tgtEl>
                                        <p:attrNameLst>
                                          <p:attrName>style.visibility</p:attrName>
                                        </p:attrNameLst>
                                      </p:cBhvr>
                                      <p:to>
                                        <p:strVal val="visible"/>
                                      </p:to>
                                    </p:set>
                                    <p:animEffect transition="in" filter="fade">
                                      <p:cBhvr>
                                        <p:cTn id="35" dur="1000"/>
                                        <p:tgtEl>
                                          <p:spTgt spid="89091">
                                            <p:txEl>
                                              <p:pRg st="3" end="3"/>
                                            </p:txEl>
                                          </p:spTgt>
                                        </p:tgtEl>
                                      </p:cBhvr>
                                    </p:animEffect>
                                    <p:anim calcmode="lin" valueType="num">
                                      <p:cBhvr>
                                        <p:cTn id="36" dur="1000" fill="hold"/>
                                        <p:tgtEl>
                                          <p:spTgt spid="89091">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89091">
                                            <p:txEl>
                                              <p:pRg st="3" end="3"/>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89091">
                                            <p:txEl>
                                              <p:pRg st="4" end="4"/>
                                            </p:txEl>
                                          </p:spTgt>
                                        </p:tgtEl>
                                        <p:attrNameLst>
                                          <p:attrName>style.visibility</p:attrName>
                                        </p:attrNameLst>
                                      </p:cBhvr>
                                      <p:to>
                                        <p:strVal val="visible"/>
                                      </p:to>
                                    </p:set>
                                    <p:animEffect transition="in" filter="fade">
                                      <p:cBhvr>
                                        <p:cTn id="40" dur="1000"/>
                                        <p:tgtEl>
                                          <p:spTgt spid="89091">
                                            <p:txEl>
                                              <p:pRg st="4" end="4"/>
                                            </p:txEl>
                                          </p:spTgt>
                                        </p:tgtEl>
                                      </p:cBhvr>
                                    </p:animEffect>
                                    <p:anim calcmode="lin" valueType="num">
                                      <p:cBhvr>
                                        <p:cTn id="41" dur="1000" fill="hold"/>
                                        <p:tgtEl>
                                          <p:spTgt spid="89091">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89091">
                                            <p:txEl>
                                              <p:pRg st="4" end="4"/>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89091">
                                            <p:txEl>
                                              <p:pRg st="5" end="5"/>
                                            </p:txEl>
                                          </p:spTgt>
                                        </p:tgtEl>
                                        <p:attrNameLst>
                                          <p:attrName>style.visibility</p:attrName>
                                        </p:attrNameLst>
                                      </p:cBhvr>
                                      <p:to>
                                        <p:strVal val="visible"/>
                                      </p:to>
                                    </p:set>
                                    <p:animEffect transition="in" filter="fade">
                                      <p:cBhvr>
                                        <p:cTn id="45" dur="1000"/>
                                        <p:tgtEl>
                                          <p:spTgt spid="89091">
                                            <p:txEl>
                                              <p:pRg st="5" end="5"/>
                                            </p:txEl>
                                          </p:spTgt>
                                        </p:tgtEl>
                                      </p:cBhvr>
                                    </p:animEffect>
                                    <p:anim calcmode="lin" valueType="num">
                                      <p:cBhvr>
                                        <p:cTn id="46" dur="1000" fill="hold"/>
                                        <p:tgtEl>
                                          <p:spTgt spid="89091">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89091">
                                            <p:txEl>
                                              <p:pRg st="5" end="5"/>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89091">
                                            <p:txEl>
                                              <p:pRg st="6" end="6"/>
                                            </p:txEl>
                                          </p:spTgt>
                                        </p:tgtEl>
                                        <p:attrNameLst>
                                          <p:attrName>style.visibility</p:attrName>
                                        </p:attrNameLst>
                                      </p:cBhvr>
                                      <p:to>
                                        <p:strVal val="visible"/>
                                      </p:to>
                                    </p:set>
                                    <p:animEffect transition="in" filter="fade">
                                      <p:cBhvr>
                                        <p:cTn id="50" dur="1000"/>
                                        <p:tgtEl>
                                          <p:spTgt spid="89091">
                                            <p:txEl>
                                              <p:pRg st="6" end="6"/>
                                            </p:txEl>
                                          </p:spTgt>
                                        </p:tgtEl>
                                      </p:cBhvr>
                                    </p:animEffect>
                                    <p:anim calcmode="lin" valueType="num">
                                      <p:cBhvr>
                                        <p:cTn id="51" dur="1000" fill="hold"/>
                                        <p:tgtEl>
                                          <p:spTgt spid="89091">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8909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t>CGI: Common Gateway Interface</a:t>
            </a:r>
          </a:p>
        </p:txBody>
      </p:sp>
      <p:sp>
        <p:nvSpPr>
          <p:cNvPr id="87043" name="Rectangle 3"/>
          <p:cNvSpPr>
            <a:spLocks noGrp="1" noChangeArrowheads="1"/>
          </p:cNvSpPr>
          <p:nvPr>
            <p:ph type="body" idx="1"/>
          </p:nvPr>
        </p:nvSpPr>
        <p:spPr>
          <a:xfrm>
            <a:off x="914400" y="2895600"/>
            <a:ext cx="7620000" cy="1676400"/>
          </a:xfrm>
        </p:spPr>
        <p:txBody>
          <a:bodyPr/>
          <a:lstStyle/>
          <a:p>
            <a:pPr marL="0" indent="0">
              <a:spcAft>
                <a:spcPts val="1800"/>
              </a:spcAft>
              <a:buNone/>
              <a:defRPr/>
            </a:pPr>
            <a:r>
              <a:rPr lang="en-US" dirty="0">
                <a:solidFill>
                  <a:srgbClr val="FF0000"/>
                </a:solidFill>
                <a:latin typeface="Calibri" pitchFamily="34" charset="0"/>
              </a:rPr>
              <a:t>Goal</a:t>
            </a:r>
            <a:r>
              <a:rPr lang="en-US" dirty="0">
                <a:latin typeface="Calibri" pitchFamily="34" charset="0"/>
              </a:rPr>
              <a:t>: Transmit arguments from </a:t>
            </a:r>
            <a:r>
              <a:rPr lang="en-US" b="1" dirty="0">
                <a:latin typeface="Calibri" pitchFamily="34" charset="0"/>
              </a:rPr>
              <a:t>HTML forms to application</a:t>
            </a:r>
            <a:r>
              <a:rPr lang="en-US" dirty="0">
                <a:latin typeface="Calibri" pitchFamily="34" charset="0"/>
              </a:rPr>
              <a:t> programs running at the middle tier</a:t>
            </a:r>
          </a:p>
        </p:txBody>
      </p:sp>
    </p:spTree>
    <p:extLst>
      <p:ext uri="{BB962C8B-B14F-4D97-AF65-F5344CB8AC3E}">
        <p14:creationId xmlns:p14="http://schemas.microsoft.com/office/powerpoint/2010/main" val="3136429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457200" y="533400"/>
            <a:ext cx="8001000" cy="1104900"/>
          </a:xfrm>
        </p:spPr>
        <p:txBody>
          <a:bodyPr/>
          <a:lstStyle/>
          <a:p>
            <a:r>
              <a:rPr lang="en-US"/>
              <a:t>CGI Illustration:  Request the Page</a:t>
            </a:r>
          </a:p>
        </p:txBody>
      </p:sp>
      <p:sp>
        <p:nvSpPr>
          <p:cNvPr id="4" name="Rectangle 3"/>
          <p:cNvSpPr/>
          <p:nvPr/>
        </p:nvSpPr>
        <p:spPr bwMode="auto">
          <a:xfrm>
            <a:off x="5867400" y="2209800"/>
            <a:ext cx="2667000" cy="3962400"/>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B w="152400" h="50800" prst="softRound"/>
          </a:sp3d>
        </p:spPr>
        <p:txBody>
          <a:bodyPr/>
          <a:lstStyle/>
          <a:p>
            <a:pPr>
              <a:defRPr/>
            </a:pPr>
            <a:endParaRPr lang="en-US"/>
          </a:p>
        </p:txBody>
      </p:sp>
      <p:sp>
        <p:nvSpPr>
          <p:cNvPr id="5" name="Flowchart: Magnetic Disk 4"/>
          <p:cNvSpPr/>
          <p:nvPr/>
        </p:nvSpPr>
        <p:spPr bwMode="auto">
          <a:xfrm>
            <a:off x="7239000" y="4648200"/>
            <a:ext cx="1066800" cy="1295400"/>
          </a:xfrm>
          <a:prstGeom prst="flowChartMagneticDisk">
            <a:avLst/>
          </a:prstGeom>
          <a:solidFill>
            <a:schemeClr val="accent5">
              <a:lumMod val="75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6" name="Vertical Scroll 5"/>
          <p:cNvSpPr/>
          <p:nvPr/>
        </p:nvSpPr>
        <p:spPr bwMode="auto">
          <a:xfrm>
            <a:off x="7391400" y="5181600"/>
            <a:ext cx="838200" cy="381000"/>
          </a:xfrm>
          <a:prstGeom prst="verticalScroll">
            <a:avLst/>
          </a:prstGeom>
          <a:solidFill>
            <a:schemeClr val="accent3">
              <a:lumMod val="75000"/>
            </a:schemeClr>
          </a:solidFill>
          <a:ln w="12700" cap="flat" cmpd="sng" algn="ctr">
            <a:solidFill>
              <a:schemeClr val="tx1"/>
            </a:solidFill>
            <a:prstDash val="solid"/>
            <a:round/>
            <a:headEnd type="none" w="sm" len="sm"/>
            <a:tailEnd type="none" w="sm" len="sm"/>
          </a:ln>
          <a:effectLst/>
        </p:spPr>
        <p:txBody>
          <a:bodyPr anchor="ctr"/>
          <a:lstStyle/>
          <a:p>
            <a:pPr>
              <a:defRPr/>
            </a:pPr>
            <a:r>
              <a:rPr lang="en-US" sz="1200" dirty="0">
                <a:latin typeface="Calibri" pitchFamily="34" charset="0"/>
              </a:rPr>
              <a:t>&lt;FORM&gt; …</a:t>
            </a:r>
          </a:p>
        </p:txBody>
      </p:sp>
      <p:sp>
        <p:nvSpPr>
          <p:cNvPr id="93192" name="Cloud"/>
          <p:cNvSpPr>
            <a:spLocks noChangeAspect="1" noEditPoints="1" noChangeArrowheads="1"/>
          </p:cNvSpPr>
          <p:nvPr/>
        </p:nvSpPr>
        <p:spPr bwMode="auto">
          <a:xfrm>
            <a:off x="2971800" y="2514600"/>
            <a:ext cx="2362200" cy="3276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nchor="ctr"/>
          <a:lstStyle/>
          <a:p>
            <a:r>
              <a:rPr lang="en-US" sz="3200">
                <a:solidFill>
                  <a:srgbClr val="FFFFFF"/>
                </a:solidFill>
                <a:latin typeface="Calibri" pitchFamily="34" charset="0"/>
              </a:rPr>
              <a:t>Internet</a:t>
            </a:r>
          </a:p>
        </p:txBody>
      </p:sp>
      <p:pic>
        <p:nvPicPr>
          <p:cNvPr id="93193" name="Picture 3" descr="C:\Program Files\Microsoft Office\MEDIA\CAGCAT10\j029298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819400"/>
            <a:ext cx="2238375"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ight Arrow 8"/>
          <p:cNvSpPr/>
          <p:nvPr/>
        </p:nvSpPr>
        <p:spPr bwMode="auto">
          <a:xfrm>
            <a:off x="2286000" y="3352800"/>
            <a:ext cx="3657600" cy="484188"/>
          </a:xfrm>
          <a:prstGeom prst="rightArrow">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dirty="0">
                <a:latin typeface="Calibri" pitchFamily="34" charset="0"/>
              </a:rPr>
              <a:t>Request the page (HTTP)</a:t>
            </a:r>
          </a:p>
        </p:txBody>
      </p:sp>
      <p:sp>
        <p:nvSpPr>
          <p:cNvPr id="93195" name="Rounded Rectangle 10"/>
          <p:cNvSpPr>
            <a:spLocks noChangeArrowheads="1"/>
          </p:cNvSpPr>
          <p:nvPr/>
        </p:nvSpPr>
        <p:spPr bwMode="auto">
          <a:xfrm>
            <a:off x="5943600" y="2895600"/>
            <a:ext cx="1143000" cy="2209800"/>
          </a:xfrm>
          <a:prstGeom prst="roundRect">
            <a:avLst>
              <a:gd name="adj" fmla="val 16667"/>
            </a:avLst>
          </a:prstGeom>
          <a:solidFill>
            <a:srgbClr val="A3E7FF"/>
          </a:solidFill>
          <a:ln w="12700" algn="ctr">
            <a:solidFill>
              <a:schemeClr val="tx1"/>
            </a:solidFill>
            <a:round/>
            <a:headEnd type="none" w="sm" len="sm"/>
            <a:tailEnd type="none" w="sm" len="sm"/>
          </a:ln>
        </p:spPr>
        <p:txBody>
          <a:bodyPr anchor="ctr"/>
          <a:lstStyle/>
          <a:p>
            <a:pPr algn="ctr"/>
            <a:r>
              <a:rPr lang="en-US">
                <a:latin typeface="Calibri" pitchFamily="34" charset="0"/>
              </a:rPr>
              <a:t>Web Server</a:t>
            </a:r>
          </a:p>
        </p:txBody>
      </p:sp>
      <p:sp>
        <p:nvSpPr>
          <p:cNvPr id="10" name="Vertical Scroll 9"/>
          <p:cNvSpPr/>
          <p:nvPr/>
        </p:nvSpPr>
        <p:spPr bwMode="auto">
          <a:xfrm>
            <a:off x="7391400" y="5181600"/>
            <a:ext cx="838200" cy="381000"/>
          </a:xfrm>
          <a:prstGeom prst="verticalScroll">
            <a:avLst/>
          </a:prstGeom>
          <a:solidFill>
            <a:schemeClr val="accent3">
              <a:lumMod val="75000"/>
            </a:schemeClr>
          </a:solidFill>
          <a:ln w="12700" cap="flat" cmpd="sng" algn="ctr">
            <a:solidFill>
              <a:schemeClr val="tx1"/>
            </a:solidFill>
            <a:prstDash val="solid"/>
            <a:round/>
            <a:headEnd type="none" w="sm" len="sm"/>
            <a:tailEnd type="none" w="sm" len="sm"/>
          </a:ln>
          <a:effectLst/>
        </p:spPr>
        <p:txBody>
          <a:bodyPr anchor="ctr"/>
          <a:lstStyle/>
          <a:p>
            <a:pPr>
              <a:defRPr/>
            </a:pPr>
            <a:r>
              <a:rPr lang="en-US" sz="1200" dirty="0">
                <a:latin typeface="Calibri" pitchFamily="34" charset="0"/>
              </a:rPr>
              <a:t>&lt;FORM&gt; …</a:t>
            </a:r>
          </a:p>
        </p:txBody>
      </p:sp>
    </p:spTree>
    <p:extLst>
      <p:ext uri="{BB962C8B-B14F-4D97-AF65-F5344CB8AC3E}">
        <p14:creationId xmlns:p14="http://schemas.microsoft.com/office/powerpoint/2010/main" val="3473619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7" presetClass="path" presetSubtype="0" accel="50000" decel="50000" fill="hold" grpId="0" nodeType="clickEffect">
                                  <p:stCondLst>
                                    <p:cond delay="0"/>
                                  </p:stCondLst>
                                  <p:childTnLst>
                                    <p:animMotion origin="layout" path="M -3.33333E-6 1.11022E-16 L -3.33333E-6 -0.13611 C -3.33333E-6 -0.19745 -0.18958 -0.27222 -0.34375 -0.27222 L -0.6875 -0.27222 " pathEditMode="relative" rAng="0" ptsTypes="FfFF">
                                      <p:cBhvr>
                                        <p:cTn id="11" dur="2000" fill="hold"/>
                                        <p:tgtEl>
                                          <p:spTgt spid="10"/>
                                        </p:tgtEl>
                                        <p:attrNameLst>
                                          <p:attrName>ppt_x</p:attrName>
                                          <p:attrName>ppt_y</p:attrName>
                                        </p:attrNameLst>
                                      </p:cBhvr>
                                      <p:rCtr x="-34375" y="-1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457200" y="533400"/>
            <a:ext cx="8001000" cy="1104900"/>
          </a:xfrm>
        </p:spPr>
        <p:txBody>
          <a:bodyPr>
            <a:normAutofit fontScale="90000"/>
          </a:bodyPr>
          <a:lstStyle/>
          <a:p>
            <a:r>
              <a:rPr lang="en-US"/>
              <a:t>CGI Illustration:  Send Back the page</a:t>
            </a:r>
          </a:p>
        </p:txBody>
      </p:sp>
      <p:sp>
        <p:nvSpPr>
          <p:cNvPr id="4" name="Rectangle 3"/>
          <p:cNvSpPr/>
          <p:nvPr/>
        </p:nvSpPr>
        <p:spPr bwMode="auto">
          <a:xfrm>
            <a:off x="5867400" y="2209800"/>
            <a:ext cx="2667000" cy="3962400"/>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B w="152400" h="50800" prst="softRound"/>
          </a:sp3d>
        </p:spPr>
        <p:txBody>
          <a:bodyPr/>
          <a:lstStyle/>
          <a:p>
            <a:pPr>
              <a:defRPr/>
            </a:pPr>
            <a:endParaRPr lang="en-US"/>
          </a:p>
        </p:txBody>
      </p:sp>
      <p:sp>
        <p:nvSpPr>
          <p:cNvPr id="5" name="Flowchart: Magnetic Disk 4"/>
          <p:cNvSpPr/>
          <p:nvPr/>
        </p:nvSpPr>
        <p:spPr bwMode="auto">
          <a:xfrm>
            <a:off x="7239000" y="4648200"/>
            <a:ext cx="1066800" cy="1295400"/>
          </a:xfrm>
          <a:prstGeom prst="flowChartMagneticDisk">
            <a:avLst/>
          </a:prstGeom>
          <a:solidFill>
            <a:schemeClr val="accent5">
              <a:lumMod val="75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6" name="Vertical Scroll 5"/>
          <p:cNvSpPr/>
          <p:nvPr/>
        </p:nvSpPr>
        <p:spPr bwMode="auto">
          <a:xfrm>
            <a:off x="7391400" y="5181600"/>
            <a:ext cx="838200" cy="381000"/>
          </a:xfrm>
          <a:prstGeom prst="verticalScroll">
            <a:avLst/>
          </a:prstGeom>
          <a:solidFill>
            <a:schemeClr val="accent3">
              <a:lumMod val="75000"/>
            </a:schemeClr>
          </a:solidFill>
          <a:ln w="12700" cap="flat" cmpd="sng" algn="ctr">
            <a:solidFill>
              <a:schemeClr val="tx1"/>
            </a:solidFill>
            <a:prstDash val="solid"/>
            <a:round/>
            <a:headEnd type="none" w="sm" len="sm"/>
            <a:tailEnd type="none" w="sm" len="sm"/>
          </a:ln>
          <a:effectLst/>
        </p:spPr>
        <p:txBody>
          <a:bodyPr anchor="ctr"/>
          <a:lstStyle/>
          <a:p>
            <a:pPr>
              <a:defRPr/>
            </a:pPr>
            <a:r>
              <a:rPr lang="en-US" sz="1200" dirty="0">
                <a:latin typeface="Calibri" pitchFamily="34" charset="0"/>
              </a:rPr>
              <a:t>&lt;FORM&gt; …</a:t>
            </a:r>
          </a:p>
        </p:txBody>
      </p:sp>
      <p:sp>
        <p:nvSpPr>
          <p:cNvPr id="94216" name="Cloud"/>
          <p:cNvSpPr>
            <a:spLocks noChangeAspect="1" noEditPoints="1" noChangeArrowheads="1"/>
          </p:cNvSpPr>
          <p:nvPr/>
        </p:nvSpPr>
        <p:spPr bwMode="auto">
          <a:xfrm>
            <a:off x="2971800" y="2514600"/>
            <a:ext cx="2362200" cy="3276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nchor="ctr"/>
          <a:lstStyle/>
          <a:p>
            <a:r>
              <a:rPr lang="en-US" sz="3200">
                <a:solidFill>
                  <a:srgbClr val="FFFFFF"/>
                </a:solidFill>
                <a:latin typeface="Calibri" pitchFamily="34" charset="0"/>
              </a:rPr>
              <a:t>Internet</a:t>
            </a:r>
          </a:p>
        </p:txBody>
      </p:sp>
      <p:pic>
        <p:nvPicPr>
          <p:cNvPr id="94217" name="Picture 3" descr="C:\Program Files\Microsoft Office\MEDIA\CAGCAT10\j029298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819400"/>
            <a:ext cx="2238375"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ight Arrow 8"/>
          <p:cNvSpPr/>
          <p:nvPr/>
        </p:nvSpPr>
        <p:spPr bwMode="auto">
          <a:xfrm>
            <a:off x="2286000" y="3352800"/>
            <a:ext cx="3657600" cy="484188"/>
          </a:xfrm>
          <a:prstGeom prst="rightArrow">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dirty="0">
                <a:latin typeface="Calibri" pitchFamily="34" charset="0"/>
              </a:rPr>
              <a:t>Fill the &lt;FORM&gt; and send back the page</a:t>
            </a:r>
          </a:p>
        </p:txBody>
      </p:sp>
      <p:sp>
        <p:nvSpPr>
          <p:cNvPr id="94219" name="Rounded Rectangle 10"/>
          <p:cNvSpPr>
            <a:spLocks noChangeArrowheads="1"/>
          </p:cNvSpPr>
          <p:nvPr/>
        </p:nvSpPr>
        <p:spPr bwMode="auto">
          <a:xfrm>
            <a:off x="5943600" y="2895600"/>
            <a:ext cx="1143000" cy="2209800"/>
          </a:xfrm>
          <a:prstGeom prst="roundRect">
            <a:avLst>
              <a:gd name="adj" fmla="val 16667"/>
            </a:avLst>
          </a:prstGeom>
          <a:solidFill>
            <a:srgbClr val="A3E7FF"/>
          </a:solidFill>
          <a:ln w="12700" algn="ctr">
            <a:solidFill>
              <a:schemeClr val="tx1"/>
            </a:solidFill>
            <a:round/>
            <a:headEnd type="none" w="sm" len="sm"/>
            <a:tailEnd type="none" w="sm" len="sm"/>
          </a:ln>
        </p:spPr>
        <p:txBody>
          <a:bodyPr anchor="ctr"/>
          <a:lstStyle/>
          <a:p>
            <a:pPr algn="ctr"/>
            <a:r>
              <a:rPr lang="en-US">
                <a:latin typeface="Calibri" pitchFamily="34" charset="0"/>
              </a:rPr>
              <a:t>Web Server</a:t>
            </a:r>
          </a:p>
        </p:txBody>
      </p:sp>
      <p:sp>
        <p:nvSpPr>
          <p:cNvPr id="10" name="Vertical Scroll 9"/>
          <p:cNvSpPr/>
          <p:nvPr/>
        </p:nvSpPr>
        <p:spPr bwMode="auto">
          <a:xfrm>
            <a:off x="1143000" y="3352800"/>
            <a:ext cx="838200" cy="381000"/>
          </a:xfrm>
          <a:prstGeom prst="verticalScroll">
            <a:avLst/>
          </a:prstGeom>
          <a:solidFill>
            <a:schemeClr val="accent3">
              <a:lumMod val="75000"/>
            </a:schemeClr>
          </a:solidFill>
          <a:ln w="12700" cap="flat" cmpd="sng" algn="ctr">
            <a:solidFill>
              <a:schemeClr val="tx1"/>
            </a:solidFill>
            <a:prstDash val="solid"/>
            <a:round/>
            <a:headEnd type="none" w="sm" len="sm"/>
            <a:tailEnd type="none" w="sm" len="sm"/>
          </a:ln>
          <a:effectLst/>
        </p:spPr>
        <p:txBody>
          <a:bodyPr anchor="ctr"/>
          <a:lstStyle/>
          <a:p>
            <a:pPr>
              <a:defRPr/>
            </a:pPr>
            <a:r>
              <a:rPr lang="en-US" sz="1200" dirty="0">
                <a:latin typeface="Calibri" pitchFamily="34" charset="0"/>
              </a:rPr>
              <a:t>&lt;FORM&gt; …</a:t>
            </a:r>
          </a:p>
        </p:txBody>
      </p:sp>
    </p:spTree>
    <p:extLst>
      <p:ext uri="{BB962C8B-B14F-4D97-AF65-F5344CB8AC3E}">
        <p14:creationId xmlns:p14="http://schemas.microsoft.com/office/powerpoint/2010/main" val="465515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3" presetClass="path" presetSubtype="0" accel="50000" decel="50000" fill="hold" grpId="0" nodeType="clickEffect">
                                  <p:stCondLst>
                                    <p:cond delay="0"/>
                                  </p:stCondLst>
                                  <p:childTnLst>
                                    <p:animMotion origin="layout" path="M 2.77556E-17 -3.33333E-6 L 0.54583 0.00556 " pathEditMode="relative" rAng="0" ptsTypes="AA">
                                      <p:cBhvr>
                                        <p:cTn id="11" dur="2000" fill="hold"/>
                                        <p:tgtEl>
                                          <p:spTgt spid="10"/>
                                        </p:tgtEl>
                                        <p:attrNameLst>
                                          <p:attrName>ppt_x</p:attrName>
                                          <p:attrName>ppt_y</p:attrName>
                                        </p:attrNameLst>
                                      </p:cBhvr>
                                      <p:rCtr x="27292"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t>HTML:  Basic Contructs </a:t>
            </a:r>
          </a:p>
        </p:txBody>
      </p:sp>
      <p:sp>
        <p:nvSpPr>
          <p:cNvPr id="18435" name="Content Placeholder 2"/>
          <p:cNvSpPr>
            <a:spLocks noGrp="1"/>
          </p:cNvSpPr>
          <p:nvPr>
            <p:ph idx="1"/>
          </p:nvPr>
        </p:nvSpPr>
        <p:spPr>
          <a:xfrm>
            <a:off x="381000" y="1524000"/>
            <a:ext cx="8001000" cy="4800600"/>
          </a:xfrm>
        </p:spPr>
        <p:txBody>
          <a:bodyPr>
            <a:normAutofit lnSpcReduction="10000"/>
          </a:bodyPr>
          <a:lstStyle/>
          <a:p>
            <a:pPr>
              <a:buFont typeface="Wingdings" pitchFamily="2" charset="2"/>
              <a:buNone/>
            </a:pPr>
            <a:r>
              <a:rPr lang="en-US" sz="2400" dirty="0">
                <a:latin typeface="Calibri" pitchFamily="34" charset="0"/>
              </a:rPr>
              <a:t>&lt;html&gt;</a:t>
            </a:r>
          </a:p>
          <a:p>
            <a:pPr>
              <a:buFont typeface="Wingdings" pitchFamily="2" charset="2"/>
              <a:buNone/>
            </a:pPr>
            <a:r>
              <a:rPr lang="en-US" sz="2400" dirty="0">
                <a:latin typeface="Calibri" pitchFamily="34" charset="0"/>
              </a:rPr>
              <a:t>&lt;head&gt;</a:t>
            </a:r>
          </a:p>
          <a:p>
            <a:pPr>
              <a:buFont typeface="Wingdings" pitchFamily="2" charset="2"/>
              <a:buNone/>
            </a:pPr>
            <a:r>
              <a:rPr lang="en-US" sz="2400" dirty="0">
                <a:latin typeface="Calibri" pitchFamily="34" charset="0"/>
              </a:rPr>
              <a:t>…</a:t>
            </a:r>
          </a:p>
          <a:p>
            <a:pPr>
              <a:buFont typeface="Wingdings" pitchFamily="2" charset="2"/>
              <a:buNone/>
            </a:pPr>
            <a:r>
              <a:rPr lang="en-US" sz="2400" dirty="0">
                <a:latin typeface="Calibri" pitchFamily="34" charset="0"/>
              </a:rPr>
              <a:t>&lt;/head&gt;</a:t>
            </a:r>
          </a:p>
          <a:p>
            <a:pPr>
              <a:buFont typeface="Wingdings" pitchFamily="2" charset="2"/>
              <a:buNone/>
            </a:pPr>
            <a:r>
              <a:rPr lang="en-US" sz="2400" dirty="0">
                <a:latin typeface="Calibri" pitchFamily="34" charset="0"/>
              </a:rPr>
              <a:t>&lt;body&gt;</a:t>
            </a:r>
          </a:p>
          <a:p>
            <a:pPr>
              <a:buFont typeface="Wingdings" pitchFamily="2" charset="2"/>
              <a:buNone/>
            </a:pPr>
            <a:r>
              <a:rPr lang="en-US" sz="2400" dirty="0">
                <a:latin typeface="Calibri" pitchFamily="34" charset="0"/>
              </a:rPr>
              <a:t>&lt;h1&gt;Section 1&lt;/h1&gt;</a:t>
            </a:r>
          </a:p>
          <a:p>
            <a:pPr marL="457200" lvl="1" indent="0">
              <a:buNone/>
              <a:defRPr/>
            </a:pPr>
            <a:r>
              <a:rPr lang="en-US" sz="2200" dirty="0">
                <a:latin typeface="Calibri" pitchFamily="34" charset="0"/>
              </a:rPr>
              <a:t>&lt;</a:t>
            </a:r>
            <a:r>
              <a:rPr lang="en-US" sz="2200" dirty="0" err="1">
                <a:latin typeface="Calibri" pitchFamily="34" charset="0"/>
              </a:rPr>
              <a:t>ol</a:t>
            </a:r>
            <a:r>
              <a:rPr lang="en-US" sz="2200" dirty="0">
                <a:latin typeface="Calibri" pitchFamily="34" charset="0"/>
              </a:rPr>
              <a:t>&gt;</a:t>
            </a:r>
          </a:p>
          <a:p>
            <a:pPr marL="457200" lvl="1" indent="0">
              <a:buNone/>
              <a:defRPr/>
            </a:pPr>
            <a:r>
              <a:rPr lang="en-US" sz="2200" dirty="0">
                <a:latin typeface="Calibri" pitchFamily="34" charset="0"/>
              </a:rPr>
              <a:t>	&lt;li&gt;Coffee&lt;/li&gt;</a:t>
            </a:r>
          </a:p>
          <a:p>
            <a:pPr marL="457200" lvl="1" indent="0">
              <a:buNone/>
              <a:defRPr/>
            </a:pPr>
            <a:r>
              <a:rPr lang="en-US" sz="2200" dirty="0">
                <a:latin typeface="Calibri" pitchFamily="34" charset="0"/>
              </a:rPr>
              <a:t>	&lt;li&gt;Tee&lt;/li&gt;</a:t>
            </a:r>
          </a:p>
          <a:p>
            <a:pPr marL="457200" lvl="1" indent="0">
              <a:buNone/>
              <a:defRPr/>
            </a:pPr>
            <a:r>
              <a:rPr lang="en-US" sz="2200" dirty="0">
                <a:latin typeface="Calibri" pitchFamily="34" charset="0"/>
              </a:rPr>
              <a:t>&lt;/</a:t>
            </a:r>
            <a:r>
              <a:rPr lang="en-US" sz="2200" dirty="0" err="1">
                <a:latin typeface="Calibri" pitchFamily="34" charset="0"/>
              </a:rPr>
              <a:t>ol</a:t>
            </a:r>
            <a:r>
              <a:rPr lang="en-US" sz="2200" dirty="0">
                <a:latin typeface="Calibri" pitchFamily="34" charset="0"/>
              </a:rPr>
              <a:t>&gt;</a:t>
            </a:r>
            <a:endParaRPr lang="en-US" sz="2400" dirty="0">
              <a:latin typeface="Calibri" pitchFamily="34" charset="0"/>
            </a:endParaRPr>
          </a:p>
          <a:p>
            <a:pPr>
              <a:buFont typeface="Wingdings" pitchFamily="2" charset="2"/>
              <a:buNone/>
            </a:pPr>
            <a:r>
              <a:rPr lang="en-US" sz="2400" dirty="0">
                <a:latin typeface="Calibri" pitchFamily="34" charset="0"/>
              </a:rPr>
              <a:t>&lt;/body&gt;</a:t>
            </a:r>
          </a:p>
          <a:p>
            <a:pPr>
              <a:buFont typeface="Wingdings" pitchFamily="2" charset="2"/>
              <a:buNone/>
            </a:pPr>
            <a:r>
              <a:rPr lang="en-US" sz="2400" dirty="0">
                <a:latin typeface="Calibri" pitchFamily="34" charset="0"/>
              </a:rPr>
              <a:t>&lt;/html&gt;</a:t>
            </a:r>
          </a:p>
        </p:txBody>
      </p:sp>
      <p:sp>
        <p:nvSpPr>
          <p:cNvPr id="5" name="Rounded Rectangular Callout 4"/>
          <p:cNvSpPr/>
          <p:nvPr/>
        </p:nvSpPr>
        <p:spPr bwMode="auto">
          <a:xfrm>
            <a:off x="2133600" y="5715000"/>
            <a:ext cx="1371600" cy="914400"/>
          </a:xfrm>
          <a:prstGeom prst="wedgeRoundRectCallout">
            <a:avLst>
              <a:gd name="adj1" fmla="val -51900"/>
              <a:gd name="adj2" fmla="val -116496"/>
              <a:gd name="adj3" fmla="val 16667"/>
            </a:avLst>
          </a:prstGeom>
          <a:solidFill>
            <a:srgbClr val="0070C0"/>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l" defTabSz="914400" rtl="0" eaLnBrk="1" fontAlgn="auto" latinLnBrk="0" hangingPunct="1">
              <a:lnSpc>
                <a:spcPts val="25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itchFamily="34" charset="0"/>
                <a:ea typeface="+mn-ea"/>
                <a:cs typeface="+mn-cs"/>
              </a:rPr>
              <a:t>This is an ordered list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676400"/>
            <a:ext cx="4107536" cy="4374259"/>
          </a:xfrm>
          <a:prstGeom prst="rect">
            <a:avLst/>
          </a:prstGeom>
        </p:spPr>
      </p:pic>
      <p:sp>
        <p:nvSpPr>
          <p:cNvPr id="3" name="Rounded Rectangle 2"/>
          <p:cNvSpPr/>
          <p:nvPr/>
        </p:nvSpPr>
        <p:spPr>
          <a:xfrm>
            <a:off x="4724400" y="4191000"/>
            <a:ext cx="1828800" cy="53340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5769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457200" y="533400"/>
            <a:ext cx="8001000" cy="1104900"/>
          </a:xfrm>
        </p:spPr>
        <p:txBody>
          <a:bodyPr/>
          <a:lstStyle/>
          <a:p>
            <a:r>
              <a:rPr lang="en-US" dirty="0"/>
              <a:t>CGI Illustration:  Process &lt;FORM&gt;</a:t>
            </a:r>
          </a:p>
        </p:txBody>
      </p:sp>
      <p:sp>
        <p:nvSpPr>
          <p:cNvPr id="4" name="Rectangle 3"/>
          <p:cNvSpPr/>
          <p:nvPr/>
        </p:nvSpPr>
        <p:spPr bwMode="auto">
          <a:xfrm>
            <a:off x="5867400" y="2209800"/>
            <a:ext cx="2667000" cy="3962400"/>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B w="152400" h="50800" prst="softRound"/>
          </a:sp3d>
        </p:spPr>
        <p:txBody>
          <a:bodyPr/>
          <a:lstStyle/>
          <a:p>
            <a:pPr>
              <a:defRPr/>
            </a:pPr>
            <a:endParaRPr lang="en-US"/>
          </a:p>
        </p:txBody>
      </p:sp>
      <p:sp>
        <p:nvSpPr>
          <p:cNvPr id="5" name="Flowchart: Magnetic Disk 4"/>
          <p:cNvSpPr/>
          <p:nvPr/>
        </p:nvSpPr>
        <p:spPr bwMode="auto">
          <a:xfrm>
            <a:off x="7239000" y="4648200"/>
            <a:ext cx="1066800" cy="1295400"/>
          </a:xfrm>
          <a:prstGeom prst="flowChartMagneticDisk">
            <a:avLst/>
          </a:prstGeom>
          <a:solidFill>
            <a:schemeClr val="accent5">
              <a:lumMod val="75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6" name="Vertical Scroll 5"/>
          <p:cNvSpPr/>
          <p:nvPr/>
        </p:nvSpPr>
        <p:spPr bwMode="auto">
          <a:xfrm>
            <a:off x="7391400" y="5181600"/>
            <a:ext cx="838200" cy="381000"/>
          </a:xfrm>
          <a:prstGeom prst="verticalScroll">
            <a:avLst/>
          </a:prstGeom>
          <a:solidFill>
            <a:schemeClr val="accent3">
              <a:lumMod val="75000"/>
            </a:schemeClr>
          </a:solidFill>
          <a:ln w="12700" cap="flat" cmpd="sng" algn="ctr">
            <a:solidFill>
              <a:schemeClr val="tx1"/>
            </a:solidFill>
            <a:prstDash val="solid"/>
            <a:round/>
            <a:headEnd type="none" w="sm" len="sm"/>
            <a:tailEnd type="none" w="sm" len="sm"/>
          </a:ln>
          <a:effectLst/>
        </p:spPr>
        <p:txBody>
          <a:bodyPr anchor="ctr"/>
          <a:lstStyle/>
          <a:p>
            <a:pPr>
              <a:defRPr/>
            </a:pPr>
            <a:r>
              <a:rPr lang="en-US" sz="1200" dirty="0">
                <a:latin typeface="Calibri" pitchFamily="34" charset="0"/>
              </a:rPr>
              <a:t>&lt;FORM&gt; …</a:t>
            </a:r>
          </a:p>
        </p:txBody>
      </p:sp>
      <p:sp>
        <p:nvSpPr>
          <p:cNvPr id="95240" name="Cloud"/>
          <p:cNvSpPr>
            <a:spLocks noChangeAspect="1" noEditPoints="1" noChangeArrowheads="1"/>
          </p:cNvSpPr>
          <p:nvPr/>
        </p:nvSpPr>
        <p:spPr bwMode="auto">
          <a:xfrm>
            <a:off x="2971800" y="2514600"/>
            <a:ext cx="2362200" cy="3276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nchor="ctr"/>
          <a:lstStyle/>
          <a:p>
            <a:r>
              <a:rPr lang="en-US" sz="3200">
                <a:solidFill>
                  <a:srgbClr val="FFFFFF"/>
                </a:solidFill>
                <a:latin typeface="Calibri" pitchFamily="34" charset="0"/>
              </a:rPr>
              <a:t>Internet</a:t>
            </a:r>
          </a:p>
        </p:txBody>
      </p:sp>
      <p:pic>
        <p:nvPicPr>
          <p:cNvPr id="95241" name="Picture 3" descr="C:\Program Files\Microsoft Office\MEDIA\CAGCAT10\j029298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819400"/>
            <a:ext cx="2238375"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Vertical Scroll 9"/>
          <p:cNvSpPr/>
          <p:nvPr/>
        </p:nvSpPr>
        <p:spPr bwMode="auto">
          <a:xfrm>
            <a:off x="1143000" y="3352800"/>
            <a:ext cx="838200" cy="381000"/>
          </a:xfrm>
          <a:prstGeom prst="verticalScroll">
            <a:avLst/>
          </a:prstGeom>
          <a:solidFill>
            <a:schemeClr val="accent3">
              <a:lumMod val="75000"/>
            </a:schemeClr>
          </a:solidFill>
          <a:ln w="12700" cap="flat" cmpd="sng" algn="ctr">
            <a:solidFill>
              <a:schemeClr val="tx1"/>
            </a:solidFill>
            <a:prstDash val="solid"/>
            <a:round/>
            <a:headEnd type="none" w="sm" len="sm"/>
            <a:tailEnd type="none" w="sm" len="sm"/>
          </a:ln>
          <a:effectLst/>
        </p:spPr>
        <p:txBody>
          <a:bodyPr anchor="ctr"/>
          <a:lstStyle/>
          <a:p>
            <a:pPr>
              <a:defRPr/>
            </a:pPr>
            <a:r>
              <a:rPr lang="en-US" sz="1200" dirty="0">
                <a:latin typeface="Calibri" pitchFamily="34" charset="0"/>
              </a:rPr>
              <a:t>&lt;FORM&gt; …</a:t>
            </a:r>
          </a:p>
        </p:txBody>
      </p:sp>
      <p:sp>
        <p:nvSpPr>
          <p:cNvPr id="95243" name="Rounded Rectangle 10"/>
          <p:cNvSpPr>
            <a:spLocks noChangeArrowheads="1"/>
          </p:cNvSpPr>
          <p:nvPr/>
        </p:nvSpPr>
        <p:spPr bwMode="auto">
          <a:xfrm>
            <a:off x="5943600" y="2895600"/>
            <a:ext cx="1143000" cy="2209800"/>
          </a:xfrm>
          <a:prstGeom prst="roundRect">
            <a:avLst>
              <a:gd name="adj" fmla="val 16667"/>
            </a:avLst>
          </a:prstGeom>
          <a:solidFill>
            <a:srgbClr val="A3E7FF"/>
          </a:solidFill>
          <a:ln w="12700" algn="ctr">
            <a:solidFill>
              <a:schemeClr val="tx1"/>
            </a:solidFill>
            <a:round/>
            <a:headEnd type="none" w="sm" len="sm"/>
            <a:tailEnd type="none" w="sm" len="sm"/>
          </a:ln>
        </p:spPr>
        <p:txBody>
          <a:bodyPr anchor="ctr"/>
          <a:lstStyle/>
          <a:p>
            <a:pPr algn="ctr"/>
            <a:r>
              <a:rPr lang="en-US">
                <a:latin typeface="Calibri" pitchFamily="34" charset="0"/>
              </a:rPr>
              <a:t>Web Server</a:t>
            </a:r>
          </a:p>
        </p:txBody>
      </p:sp>
      <p:sp>
        <p:nvSpPr>
          <p:cNvPr id="95244" name="Flowchart: Document 11"/>
          <p:cNvSpPr>
            <a:spLocks noChangeArrowheads="1"/>
          </p:cNvSpPr>
          <p:nvPr/>
        </p:nvSpPr>
        <p:spPr bwMode="auto">
          <a:xfrm>
            <a:off x="7391400" y="2362200"/>
            <a:ext cx="914400" cy="841375"/>
          </a:xfrm>
          <a:prstGeom prst="flowChartDocument">
            <a:avLst/>
          </a:prstGeom>
          <a:solidFill>
            <a:srgbClr val="FFFF00"/>
          </a:solidFill>
          <a:ln w="12700" algn="ctr">
            <a:solidFill>
              <a:schemeClr val="tx1"/>
            </a:solidFill>
            <a:round/>
            <a:headEnd type="none" w="sm" len="sm"/>
            <a:tailEnd type="none" w="sm" len="sm"/>
          </a:ln>
        </p:spPr>
        <p:txBody>
          <a:bodyPr anchor="ctr"/>
          <a:lstStyle/>
          <a:p>
            <a:pPr algn="ctr"/>
            <a:r>
              <a:rPr lang="en-US" sz="1400">
                <a:latin typeface="Calibri" pitchFamily="34" charset="0"/>
              </a:rPr>
              <a:t>XYZ.cgi</a:t>
            </a:r>
          </a:p>
          <a:p>
            <a:pPr algn="ctr"/>
            <a:r>
              <a:rPr lang="en-US" sz="1400">
                <a:latin typeface="Calibri" pitchFamily="34" charset="0"/>
              </a:rPr>
              <a:t>(child process)</a:t>
            </a:r>
          </a:p>
        </p:txBody>
      </p:sp>
      <p:sp>
        <p:nvSpPr>
          <p:cNvPr id="14" name="Bent-Up Arrow 13"/>
          <p:cNvSpPr/>
          <p:nvPr/>
        </p:nvSpPr>
        <p:spPr bwMode="auto">
          <a:xfrm>
            <a:off x="7010400" y="3048000"/>
            <a:ext cx="850900" cy="731838"/>
          </a:xfrm>
          <a:prstGeom prst="bentUpArrow">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lIns="45720" rIns="45720" anchor="ctr"/>
          <a:lstStyle/>
          <a:p>
            <a:pPr>
              <a:defRPr/>
            </a:pPr>
            <a:r>
              <a:rPr lang="en-US" sz="1100" dirty="0">
                <a:latin typeface="Calibri" pitchFamily="34" charset="0"/>
              </a:rPr>
              <a:t>parameters</a:t>
            </a:r>
          </a:p>
        </p:txBody>
      </p:sp>
      <p:sp>
        <p:nvSpPr>
          <p:cNvPr id="15" name="Bent-Up Arrow 14"/>
          <p:cNvSpPr/>
          <p:nvPr/>
        </p:nvSpPr>
        <p:spPr bwMode="auto">
          <a:xfrm rot="5400000" flipV="1">
            <a:off x="7001669" y="3056731"/>
            <a:ext cx="1219200" cy="1201738"/>
          </a:xfrm>
          <a:prstGeom prst="bentUpArrow">
            <a:avLst>
              <a:gd name="adj1" fmla="val 15322"/>
              <a:gd name="adj2" fmla="val 15321"/>
              <a:gd name="adj3" fmla="val 23617"/>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lIns="45720" rIns="45720" anchor="ctr"/>
          <a:lstStyle/>
          <a:p>
            <a:pPr>
              <a:defRPr/>
            </a:pPr>
            <a:endParaRPr lang="en-US" sz="1100" dirty="0">
              <a:latin typeface="Calibri" pitchFamily="34" charset="0"/>
            </a:endParaRPr>
          </a:p>
        </p:txBody>
      </p:sp>
      <p:sp>
        <p:nvSpPr>
          <p:cNvPr id="16" name="Vertical Scroll 15"/>
          <p:cNvSpPr>
            <a:spLocks noChangeArrowheads="1"/>
          </p:cNvSpPr>
          <p:nvPr/>
        </p:nvSpPr>
        <p:spPr bwMode="auto">
          <a:xfrm>
            <a:off x="7391400" y="2514600"/>
            <a:ext cx="838200" cy="381000"/>
          </a:xfrm>
          <a:prstGeom prst="verticalScroll">
            <a:avLst>
              <a:gd name="adj" fmla="val 12500"/>
            </a:avLst>
          </a:prstGeom>
          <a:solidFill>
            <a:srgbClr val="D6BBEB"/>
          </a:solidFill>
          <a:ln w="12700" algn="ctr">
            <a:solidFill>
              <a:schemeClr val="tx1"/>
            </a:solidFill>
            <a:round/>
            <a:headEnd type="none" w="sm" len="sm"/>
            <a:tailEnd type="none" w="sm" len="sm"/>
          </a:ln>
        </p:spPr>
        <p:txBody>
          <a:bodyPr anchor="ctr"/>
          <a:lstStyle/>
          <a:p>
            <a:r>
              <a:rPr lang="en-US" sz="1600" dirty="0">
                <a:latin typeface="Calibri" pitchFamily="34" charset="0"/>
              </a:rPr>
              <a:t>Result</a:t>
            </a:r>
          </a:p>
        </p:txBody>
      </p:sp>
      <p:sp>
        <p:nvSpPr>
          <p:cNvPr id="17" name="Vertical Scroll 16"/>
          <p:cNvSpPr/>
          <p:nvPr/>
        </p:nvSpPr>
        <p:spPr bwMode="auto">
          <a:xfrm>
            <a:off x="6172200" y="3352800"/>
            <a:ext cx="838200" cy="381000"/>
          </a:xfrm>
          <a:prstGeom prst="verticalScroll">
            <a:avLst/>
          </a:prstGeom>
          <a:solidFill>
            <a:schemeClr val="accent3">
              <a:lumMod val="75000"/>
            </a:schemeClr>
          </a:solidFill>
          <a:ln w="12700" cap="flat" cmpd="sng" algn="ctr">
            <a:solidFill>
              <a:schemeClr val="tx1"/>
            </a:solidFill>
            <a:prstDash val="solid"/>
            <a:round/>
            <a:headEnd type="none" w="sm" len="sm"/>
            <a:tailEnd type="none" w="sm" len="sm"/>
          </a:ln>
          <a:effectLst/>
        </p:spPr>
        <p:txBody>
          <a:bodyPr anchor="ctr"/>
          <a:lstStyle/>
          <a:p>
            <a:pPr>
              <a:defRPr/>
            </a:pPr>
            <a:r>
              <a:rPr lang="en-US" sz="1200" dirty="0">
                <a:latin typeface="Calibri" pitchFamily="34" charset="0"/>
              </a:rPr>
              <a:t>&lt;FORM&gt; …</a:t>
            </a:r>
          </a:p>
        </p:txBody>
      </p:sp>
      <p:sp>
        <p:nvSpPr>
          <p:cNvPr id="18" name="Oval 17"/>
          <p:cNvSpPr>
            <a:spLocks noChangeArrowheads="1"/>
          </p:cNvSpPr>
          <p:nvPr/>
        </p:nvSpPr>
        <p:spPr bwMode="auto">
          <a:xfrm>
            <a:off x="7391400" y="3352800"/>
            <a:ext cx="914400" cy="914400"/>
          </a:xfrm>
          <a:prstGeom prst="ellipse">
            <a:avLst/>
          </a:prstGeom>
          <a:solidFill>
            <a:srgbClr val="00B0F0"/>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anchor="ctr"/>
          <a:lstStyle/>
          <a:p>
            <a:pPr algn="ctr">
              <a:defRPr/>
            </a:pPr>
            <a:r>
              <a:rPr lang="en-US" sz="2000">
                <a:solidFill>
                  <a:srgbClr val="FFFFFF"/>
                </a:solidFill>
                <a:latin typeface="Calibri" pitchFamily="34" charset="0"/>
              </a:rPr>
              <a:t>CGI </a:t>
            </a:r>
            <a:r>
              <a:rPr lang="en-US" sz="1400">
                <a:solidFill>
                  <a:srgbClr val="FFFFFF"/>
                </a:solidFill>
                <a:latin typeface="Calibri" pitchFamily="34" charset="0"/>
              </a:rPr>
              <a:t>protocol</a:t>
            </a:r>
          </a:p>
        </p:txBody>
      </p:sp>
      <p:sp>
        <p:nvSpPr>
          <p:cNvPr id="19" name="Oval 18"/>
          <p:cNvSpPr>
            <a:spLocks noChangeArrowheads="1"/>
          </p:cNvSpPr>
          <p:nvPr/>
        </p:nvSpPr>
        <p:spPr bwMode="auto">
          <a:xfrm>
            <a:off x="4114800" y="2895600"/>
            <a:ext cx="914400" cy="914400"/>
          </a:xfrm>
          <a:prstGeom prst="ellipse">
            <a:avLst/>
          </a:prstGeom>
          <a:solidFill>
            <a:srgbClr val="00B0F0"/>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anchor="ctr"/>
          <a:lstStyle/>
          <a:p>
            <a:pPr algn="ctr">
              <a:defRPr/>
            </a:pPr>
            <a:r>
              <a:rPr lang="en-US" sz="2000">
                <a:solidFill>
                  <a:srgbClr val="FFFFFF"/>
                </a:solidFill>
                <a:latin typeface="Calibri" pitchFamily="34" charset="0"/>
              </a:rPr>
              <a:t>HTTP </a:t>
            </a:r>
            <a:r>
              <a:rPr lang="en-US" sz="1400">
                <a:solidFill>
                  <a:srgbClr val="FFFFFF"/>
                </a:solidFill>
                <a:latin typeface="Calibri" pitchFamily="34" charset="0"/>
              </a:rPr>
              <a:t>protocol</a:t>
            </a:r>
          </a:p>
        </p:txBody>
      </p:sp>
      <p:sp>
        <p:nvSpPr>
          <p:cNvPr id="20" name="Rounded Rectangular Callout 19"/>
          <p:cNvSpPr/>
          <p:nvPr/>
        </p:nvSpPr>
        <p:spPr bwMode="auto">
          <a:xfrm>
            <a:off x="5029200" y="1524000"/>
            <a:ext cx="2209800" cy="1143000"/>
          </a:xfrm>
          <a:prstGeom prst="wedgeRoundRectCallout">
            <a:avLst>
              <a:gd name="adj1" fmla="val 61542"/>
              <a:gd name="adj2" fmla="val 28709"/>
              <a:gd name="adj3" fmla="val 16667"/>
            </a:avLst>
          </a:prstGeom>
          <a:solidFill>
            <a:schemeClr val="tx1">
              <a:lumMod val="25000"/>
              <a:lumOff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bIns="0" anchor="ctr"/>
          <a:lstStyle/>
          <a:p>
            <a:pPr>
              <a:lnSpc>
                <a:spcPts val="1500"/>
              </a:lnSpc>
              <a:defRPr/>
            </a:pPr>
            <a:r>
              <a:rPr lang="en-US" sz="1600" dirty="0">
                <a:latin typeface="Calibri" pitchFamily="34" charset="0"/>
              </a:rPr>
              <a:t>This is called a </a:t>
            </a:r>
            <a:r>
              <a:rPr lang="en-US" sz="1600" b="1" dirty="0">
                <a:solidFill>
                  <a:srgbClr val="FF0000"/>
                </a:solidFill>
                <a:latin typeface="Calibri" pitchFamily="34" charset="0"/>
              </a:rPr>
              <a:t>CGI script </a:t>
            </a:r>
            <a:r>
              <a:rPr lang="en-US" sz="1600" dirty="0">
                <a:latin typeface="Calibri" pitchFamily="34" charset="0"/>
              </a:rPr>
              <a:t>since many such programs are written in a scripting language, e.g., Perl </a:t>
            </a:r>
          </a:p>
        </p:txBody>
      </p:sp>
      <p:pic>
        <p:nvPicPr>
          <p:cNvPr id="2" name="Picture 24" descr="C:\Users\Kien\AppData\Local\Microsoft\Windows\Temporary Internet Files\Content.IE5\KL0RE8YG\MC900437051[1].png">
            <a:extLst>
              <a:ext uri="{FF2B5EF4-FFF2-40B4-BE49-F238E27FC236}">
                <a16:creationId xmlns:a16="http://schemas.microsoft.com/office/drawing/2014/main" id="{F0829271-A557-9206-AC27-AE3B54F107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1019" y="4012467"/>
            <a:ext cx="544512" cy="544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5" descr="C:\Users\Kien\AppData\Local\Microsoft\Windows\Temporary Internet Files\Content.IE5\5TRAAGSL\MC900437050[1].png">
            <a:extLst>
              <a:ext uri="{FF2B5EF4-FFF2-40B4-BE49-F238E27FC236}">
                <a16:creationId xmlns:a16="http://schemas.microsoft.com/office/drawing/2014/main" id="{C9197DF2-94BB-582E-C107-7DFD455FB7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9246" y="3118644"/>
            <a:ext cx="544512" cy="544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2" name="Group 21">
            <a:extLst>
              <a:ext uri="{FF2B5EF4-FFF2-40B4-BE49-F238E27FC236}">
                <a16:creationId xmlns:a16="http://schemas.microsoft.com/office/drawing/2014/main" id="{AF068A67-66B9-F136-5061-FC192654E872}"/>
              </a:ext>
            </a:extLst>
          </p:cNvPr>
          <p:cNvGrpSpPr/>
          <p:nvPr/>
        </p:nvGrpSpPr>
        <p:grpSpPr>
          <a:xfrm>
            <a:off x="478692" y="5703888"/>
            <a:ext cx="3934539" cy="544512"/>
            <a:chOff x="478692" y="5703888"/>
            <a:chExt cx="3934539" cy="544512"/>
          </a:xfrm>
        </p:grpSpPr>
        <p:pic>
          <p:nvPicPr>
            <p:cNvPr id="11" name="Picture 25" descr="C:\Users\Kien\AppData\Local\Microsoft\Windows\Temporary Internet Files\Content.IE5\5TRAAGSL\MC900437050[1].png">
              <a:extLst>
                <a:ext uri="{FF2B5EF4-FFF2-40B4-BE49-F238E27FC236}">
                  <a16:creationId xmlns:a16="http://schemas.microsoft.com/office/drawing/2014/main" id="{34B47E6E-5999-10D7-956F-D199BC51BE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692" y="5703888"/>
              <a:ext cx="544512" cy="544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020BB089-4FDD-8C4E-A939-C675023D29E6}"/>
                </a:ext>
              </a:extLst>
            </p:cNvPr>
            <p:cNvSpPr txBox="1"/>
            <p:nvPr/>
          </p:nvSpPr>
          <p:spPr>
            <a:xfrm>
              <a:off x="915286" y="5799572"/>
              <a:ext cx="3497945" cy="369332"/>
            </a:xfrm>
            <a:prstGeom prst="rect">
              <a:avLst/>
            </a:prstGeom>
            <a:noFill/>
          </p:spPr>
          <p:txBody>
            <a:bodyPr wrap="none" rtlCol="0">
              <a:spAutoFit/>
            </a:bodyPr>
            <a:lstStyle/>
            <a:p>
              <a:r>
                <a:rPr lang="en-US" dirty="0"/>
                <a:t>Extracts parameters from Webpage</a:t>
              </a:r>
            </a:p>
          </p:txBody>
        </p:sp>
      </p:grpSp>
      <p:grpSp>
        <p:nvGrpSpPr>
          <p:cNvPr id="23" name="Group 22">
            <a:extLst>
              <a:ext uri="{FF2B5EF4-FFF2-40B4-BE49-F238E27FC236}">
                <a16:creationId xmlns:a16="http://schemas.microsoft.com/office/drawing/2014/main" id="{370A7E2E-6048-A446-5B5A-7F5658A3B25D}"/>
              </a:ext>
            </a:extLst>
          </p:cNvPr>
          <p:cNvGrpSpPr/>
          <p:nvPr/>
        </p:nvGrpSpPr>
        <p:grpSpPr>
          <a:xfrm>
            <a:off x="488461" y="6172200"/>
            <a:ext cx="4613103" cy="544512"/>
            <a:chOff x="488461" y="6172200"/>
            <a:chExt cx="4613103" cy="544512"/>
          </a:xfrm>
        </p:grpSpPr>
        <p:pic>
          <p:nvPicPr>
            <p:cNvPr id="9" name="Picture 24" descr="C:\Users\Kien\AppData\Local\Microsoft\Windows\Temporary Internet Files\Content.IE5\KL0RE8YG\MC900437051[1].png">
              <a:extLst>
                <a:ext uri="{FF2B5EF4-FFF2-40B4-BE49-F238E27FC236}">
                  <a16:creationId xmlns:a16="http://schemas.microsoft.com/office/drawing/2014/main" id="{3F89603D-8A49-2630-4A51-8B7A01B070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461" y="6172200"/>
              <a:ext cx="544512" cy="544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364B6D8D-EBA9-FC53-CF08-260C300E6754}"/>
                </a:ext>
              </a:extLst>
            </p:cNvPr>
            <p:cNvSpPr txBox="1"/>
            <p:nvPr/>
          </p:nvSpPr>
          <p:spPr>
            <a:xfrm>
              <a:off x="911378" y="6255156"/>
              <a:ext cx="4190186" cy="369332"/>
            </a:xfrm>
            <a:prstGeom prst="rect">
              <a:avLst/>
            </a:prstGeom>
            <a:noFill/>
          </p:spPr>
          <p:txBody>
            <a:bodyPr wrap="none" rtlCol="0">
              <a:spAutoFit/>
            </a:bodyPr>
            <a:lstStyle/>
            <a:p>
              <a:r>
                <a:rPr lang="en-US" dirty="0"/>
                <a:t>Generates a Webpage to return the results</a:t>
              </a:r>
            </a:p>
          </p:txBody>
        </p:sp>
      </p:grpSp>
    </p:spTree>
    <p:extLst>
      <p:ext uri="{BB962C8B-B14F-4D97-AF65-F5344CB8AC3E}">
        <p14:creationId xmlns:p14="http://schemas.microsoft.com/office/powerpoint/2010/main" val="3860627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1"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childTnLst>
                          </p:cTn>
                        </p:par>
                        <p:par>
                          <p:cTn id="34" fill="hold" nodeType="afterGroup">
                            <p:stCondLst>
                              <p:cond delay="500"/>
                            </p:stCondLst>
                            <p:childTnLst>
                              <p:par>
                                <p:cTn id="35" presetID="22" presetClass="entr" presetSubtype="1"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500"/>
                                        <p:tgtEl>
                                          <p:spTgt spid="15"/>
                                        </p:tgtEl>
                                      </p:cBhvr>
                                    </p:animEffect>
                                  </p:childTnLst>
                                </p:cTn>
                              </p:par>
                            </p:childTnLst>
                          </p:cTn>
                        </p:par>
                        <p:par>
                          <p:cTn id="38" fill="hold">
                            <p:stCondLst>
                              <p:cond delay="1000"/>
                            </p:stCondLst>
                            <p:childTnLst>
                              <p:par>
                                <p:cTn id="39" presetID="9" presetClass="entr" presetSubtype="0"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dissolve">
                                      <p:cBhvr>
                                        <p:cTn id="41" dur="500"/>
                                        <p:tgtEl>
                                          <p:spTgt spid="2"/>
                                        </p:tgtEl>
                                      </p:cBhvr>
                                    </p:animEffect>
                                  </p:childTnLst>
                                </p:cTn>
                              </p:par>
                            </p:childTnLst>
                          </p:cTn>
                        </p:par>
                        <p:par>
                          <p:cTn id="42" fill="hold">
                            <p:stCondLst>
                              <p:cond delay="1500"/>
                            </p:stCondLst>
                            <p:childTnLst>
                              <p:par>
                                <p:cTn id="43" presetID="22" presetClass="entr" presetSubtype="8"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left)">
                                      <p:cBhvr>
                                        <p:cTn id="45" dur="500"/>
                                        <p:tgtEl>
                                          <p:spTgt spid="23"/>
                                        </p:tgtEl>
                                      </p:cBhvr>
                                    </p:animEffect>
                                  </p:childTnLst>
                                </p:cTn>
                              </p:par>
                              <p:par>
                                <p:cTn id="46" presetID="36" presetClass="path" presetSubtype="0" accel="50000" decel="50000" fill="hold" grpId="0" nodeType="withEffect">
                                  <p:stCondLst>
                                    <p:cond delay="0"/>
                                  </p:stCondLst>
                                  <p:childTnLst>
                                    <p:animMotion origin="layout" path="M -3.33333E-6 -1.11111E-6 L 0.0323 0.19884 C 0.0323 0.22732 -0.18906 0.17593 -0.34305 0.17593 L -0.6875 0.12778 " pathEditMode="relative" rAng="0" ptsTypes="FfFF">
                                      <p:cBhvr>
                                        <p:cTn id="47" dur="3000" fill="hold"/>
                                        <p:tgtEl>
                                          <p:spTgt spid="16"/>
                                        </p:tgtEl>
                                        <p:attrNameLst>
                                          <p:attrName>ppt_x</p:attrName>
                                          <p:attrName>ppt_y</p:attrName>
                                        </p:attrNameLst>
                                      </p:cBhvr>
                                      <p:rCtr x="-32800" y="11400"/>
                                    </p:animMotion>
                                  </p:childTnLst>
                                </p:cTn>
                              </p:par>
                            </p:childTnLst>
                          </p:cTn>
                        </p:par>
                        <p:par>
                          <p:cTn id="48" fill="hold" nodeType="afterGroup">
                            <p:stCondLst>
                              <p:cond delay="4500"/>
                            </p:stCondLst>
                            <p:childTnLst>
                              <p:par>
                                <p:cTn id="49" presetID="1" presetClass="exit" presetSubtype="0" fill="hold" grpId="0" nodeType="afterEffect">
                                  <p:stCondLst>
                                    <p:cond delay="0"/>
                                  </p:stCondLst>
                                  <p:childTnLst>
                                    <p:set>
                                      <p:cBhvr>
                                        <p:cTn id="50" dur="1" fill="hold">
                                          <p:stCondLst>
                                            <p:cond delay="0"/>
                                          </p:stCondLst>
                                        </p:cTn>
                                        <p:tgtEl>
                                          <p:spTgt spid="10"/>
                                        </p:tgtEl>
                                        <p:attrNameLst>
                                          <p:attrName>style.visibility</p:attrName>
                                        </p:attrNameLst>
                                      </p:cBhvr>
                                      <p:to>
                                        <p:strVal val="hidden"/>
                                      </p:to>
                                    </p:set>
                                  </p:childTnLst>
                                </p:cTn>
                              </p:par>
                            </p:childTnLst>
                          </p:cTn>
                        </p:par>
                      </p:childTnLst>
                    </p:cTn>
                  </p:par>
                  <p:par>
                    <p:cTn id="51" fill="hold">
                      <p:stCondLst>
                        <p:cond delay="indefinite"/>
                      </p:stCondLst>
                      <p:childTnLst>
                        <p:par>
                          <p:cTn id="52" fill="hold" nodeType="afterGroup">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fltVal val="0"/>
                                          </p:val>
                                        </p:tav>
                                        <p:tav tm="100000">
                                          <p:val>
                                            <p:strVal val="#ppt_w"/>
                                          </p:val>
                                        </p:tav>
                                      </p:tavLst>
                                    </p:anim>
                                    <p:anim calcmode="lin" valueType="num">
                                      <p:cBhvr>
                                        <p:cTn id="56" dur="1000" fill="hold"/>
                                        <p:tgtEl>
                                          <p:spTgt spid="18"/>
                                        </p:tgtEl>
                                        <p:attrNameLst>
                                          <p:attrName>ppt_h</p:attrName>
                                        </p:attrNameLst>
                                      </p:cBhvr>
                                      <p:tavLst>
                                        <p:tav tm="0">
                                          <p:val>
                                            <p:fltVal val="0"/>
                                          </p:val>
                                        </p:tav>
                                        <p:tav tm="100000">
                                          <p:val>
                                            <p:strVal val="#ppt_h"/>
                                          </p:val>
                                        </p:tav>
                                      </p:tavLst>
                                    </p:anim>
                                    <p:anim calcmode="lin" valueType="num">
                                      <p:cBhvr>
                                        <p:cTn id="57" dur="1000" fill="hold"/>
                                        <p:tgtEl>
                                          <p:spTgt spid="18"/>
                                        </p:tgtEl>
                                        <p:attrNameLst>
                                          <p:attrName>style.rotation</p:attrName>
                                        </p:attrNameLst>
                                      </p:cBhvr>
                                      <p:tavLst>
                                        <p:tav tm="0">
                                          <p:val>
                                            <p:fltVal val="360"/>
                                          </p:val>
                                        </p:tav>
                                        <p:tav tm="100000">
                                          <p:val>
                                            <p:fltVal val="0"/>
                                          </p:val>
                                        </p:tav>
                                      </p:tavLst>
                                    </p:anim>
                                    <p:animEffect transition="in" filter="fade">
                                      <p:cBhvr>
                                        <p:cTn id="58" dur="1000"/>
                                        <p:tgtEl>
                                          <p:spTgt spid="18"/>
                                        </p:tgtEl>
                                      </p:cBhvr>
                                    </p:animEffect>
                                  </p:childTnLst>
                                </p:cTn>
                              </p:par>
                            </p:childTnLst>
                          </p:cTn>
                        </p:par>
                        <p:par>
                          <p:cTn id="59" fill="hold" nodeType="afterGroup">
                            <p:stCondLst>
                              <p:cond delay="1000"/>
                            </p:stCondLst>
                            <p:childTnLst>
                              <p:par>
                                <p:cTn id="60" presetID="49" presetClass="entr" presetSubtype="0" decel="100000" fill="hold" nodeType="afterEffect">
                                  <p:stCondLst>
                                    <p:cond delay="100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00" fill="hold"/>
                                        <p:tgtEl>
                                          <p:spTgt spid="19"/>
                                        </p:tgtEl>
                                        <p:attrNameLst>
                                          <p:attrName>ppt_w</p:attrName>
                                        </p:attrNameLst>
                                      </p:cBhvr>
                                      <p:tavLst>
                                        <p:tav tm="0">
                                          <p:val>
                                            <p:fltVal val="0"/>
                                          </p:val>
                                        </p:tav>
                                        <p:tav tm="100000">
                                          <p:val>
                                            <p:strVal val="#ppt_w"/>
                                          </p:val>
                                        </p:tav>
                                      </p:tavLst>
                                    </p:anim>
                                    <p:anim calcmode="lin" valueType="num">
                                      <p:cBhvr>
                                        <p:cTn id="63" dur="1000" fill="hold"/>
                                        <p:tgtEl>
                                          <p:spTgt spid="19"/>
                                        </p:tgtEl>
                                        <p:attrNameLst>
                                          <p:attrName>ppt_h</p:attrName>
                                        </p:attrNameLst>
                                      </p:cBhvr>
                                      <p:tavLst>
                                        <p:tav tm="0">
                                          <p:val>
                                            <p:fltVal val="0"/>
                                          </p:val>
                                        </p:tav>
                                        <p:tav tm="100000">
                                          <p:val>
                                            <p:strVal val="#ppt_h"/>
                                          </p:val>
                                        </p:tav>
                                      </p:tavLst>
                                    </p:anim>
                                    <p:anim calcmode="lin" valueType="num">
                                      <p:cBhvr>
                                        <p:cTn id="64" dur="1000" fill="hold"/>
                                        <p:tgtEl>
                                          <p:spTgt spid="19"/>
                                        </p:tgtEl>
                                        <p:attrNameLst>
                                          <p:attrName>style.rotation</p:attrName>
                                        </p:attrNameLst>
                                      </p:cBhvr>
                                      <p:tavLst>
                                        <p:tav tm="0">
                                          <p:val>
                                            <p:fltVal val="360"/>
                                          </p:val>
                                        </p:tav>
                                        <p:tav tm="100000">
                                          <p:val>
                                            <p:fltVal val="0"/>
                                          </p:val>
                                        </p:tav>
                                      </p:tavLst>
                                    </p:anim>
                                    <p:animEffect transition="in" filter="fade">
                                      <p:cBhvr>
                                        <p:cTn id="65" dur="1000"/>
                                        <p:tgtEl>
                                          <p:spTgt spid="19"/>
                                        </p:tgtEl>
                                      </p:cBhvr>
                                    </p:animEffect>
                                  </p:childTnLst>
                                </p:cTn>
                              </p:par>
                            </p:childTnLst>
                          </p:cTn>
                        </p:par>
                        <p:par>
                          <p:cTn id="66" fill="hold" nodeType="withGroup">
                            <p:stCondLst>
                              <p:cond delay="3000"/>
                            </p:stCondLst>
                            <p:childTnLst>
                              <p:par>
                                <p:cTn id="67" presetID="22" presetClass="entr" presetSubtype="8" fill="hold"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left)">
                                      <p:cBhvr>
                                        <p:cTn id="6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16" grpId="1"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icture containing drawing&#10;&#10;Description automatically generated">
            <a:extLst>
              <a:ext uri="{FF2B5EF4-FFF2-40B4-BE49-F238E27FC236}">
                <a16:creationId xmlns:a16="http://schemas.microsoft.com/office/drawing/2014/main" id="{2D9135AE-1318-4D29-BD73-DC52341E11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1257300"/>
            <a:ext cx="2438400" cy="738043"/>
          </a:xfrm>
          <a:prstGeom prst="rect">
            <a:avLst/>
          </a:prstGeom>
        </p:spPr>
      </p:pic>
      <p:sp>
        <p:nvSpPr>
          <p:cNvPr id="96258" name="Rectangle 2"/>
          <p:cNvSpPr>
            <a:spLocks noGrp="1" noChangeArrowheads="1"/>
          </p:cNvSpPr>
          <p:nvPr>
            <p:ph type="title"/>
          </p:nvPr>
        </p:nvSpPr>
        <p:spPr>
          <a:xfrm>
            <a:off x="304800" y="152400"/>
            <a:ext cx="3276600" cy="800100"/>
          </a:xfrm>
        </p:spPr>
        <p:txBody>
          <a:bodyPr/>
          <a:lstStyle/>
          <a:p>
            <a:r>
              <a:rPr lang="en-US" dirty="0"/>
              <a:t>CGI: Example</a:t>
            </a:r>
          </a:p>
        </p:txBody>
      </p:sp>
      <p:sp>
        <p:nvSpPr>
          <p:cNvPr id="96259" name="Rectangle 3"/>
          <p:cNvSpPr>
            <a:spLocks noGrp="1" noChangeArrowheads="1"/>
          </p:cNvSpPr>
          <p:nvPr>
            <p:ph type="body" idx="1"/>
          </p:nvPr>
        </p:nvSpPr>
        <p:spPr>
          <a:xfrm>
            <a:off x="381000" y="1143000"/>
            <a:ext cx="5029200" cy="2514600"/>
          </a:xfrm>
        </p:spPr>
        <p:txBody>
          <a:bodyPr/>
          <a:lstStyle/>
          <a:p>
            <a:pPr>
              <a:lnSpc>
                <a:spcPct val="90000"/>
              </a:lnSpc>
              <a:buFont typeface="Wingdings" pitchFamily="2" charset="2"/>
              <a:buNone/>
            </a:pPr>
            <a:r>
              <a:rPr lang="en-US" sz="2400" dirty="0">
                <a:latin typeface="Calibri" pitchFamily="34" charset="0"/>
              </a:rPr>
              <a:t>HTML form:</a:t>
            </a:r>
          </a:p>
          <a:p>
            <a:pPr marL="285750" lvl="1">
              <a:lnSpc>
                <a:spcPct val="90000"/>
              </a:lnSpc>
              <a:buFont typeface="Wingdings" pitchFamily="2" charset="2"/>
              <a:buNone/>
            </a:pPr>
            <a:r>
              <a:rPr lang="en-US" sz="1800" dirty="0">
                <a:solidFill>
                  <a:srgbClr val="002060"/>
                </a:solidFill>
                <a:latin typeface="Calibri" pitchFamily="34" charset="0"/>
              </a:rPr>
              <a:t>&lt;form  action=“</a:t>
            </a:r>
            <a:r>
              <a:rPr lang="en-US" sz="1800" b="1" dirty="0" err="1">
                <a:solidFill>
                  <a:srgbClr val="7030A0"/>
                </a:solidFill>
                <a:latin typeface="Calibri" pitchFamily="34" charset="0"/>
              </a:rPr>
              <a:t>findbooks.cgi</a:t>
            </a:r>
            <a:r>
              <a:rPr lang="en-US" sz="1800" dirty="0">
                <a:solidFill>
                  <a:srgbClr val="002060"/>
                </a:solidFill>
                <a:latin typeface="Calibri" pitchFamily="34" charset="0"/>
              </a:rPr>
              <a:t>”  method=POST&gt;</a:t>
            </a:r>
          </a:p>
          <a:p>
            <a:pPr marL="285750" lvl="1">
              <a:lnSpc>
                <a:spcPct val="90000"/>
              </a:lnSpc>
              <a:buFont typeface="Wingdings" pitchFamily="2" charset="2"/>
              <a:buNone/>
            </a:pPr>
            <a:r>
              <a:rPr lang="en-US" sz="1800" dirty="0">
                <a:solidFill>
                  <a:srgbClr val="002060"/>
                </a:solidFill>
                <a:latin typeface="Calibri" pitchFamily="34" charset="0"/>
              </a:rPr>
              <a:t>Type an author name:</a:t>
            </a:r>
          </a:p>
          <a:p>
            <a:pPr marL="285750" lvl="1">
              <a:lnSpc>
                <a:spcPct val="90000"/>
              </a:lnSpc>
              <a:buFont typeface="Wingdings" pitchFamily="2" charset="2"/>
              <a:buNone/>
            </a:pPr>
            <a:r>
              <a:rPr lang="en-US" sz="1800" dirty="0">
                <a:solidFill>
                  <a:srgbClr val="002060"/>
                </a:solidFill>
                <a:latin typeface="Calibri" pitchFamily="34" charset="0"/>
              </a:rPr>
              <a:t>&lt;input  type=“text”  name=“</a:t>
            </a:r>
            <a:r>
              <a:rPr lang="en-US" sz="1800" dirty="0" err="1">
                <a:solidFill>
                  <a:srgbClr val="FF0000"/>
                </a:solidFill>
                <a:latin typeface="Calibri" pitchFamily="34" charset="0"/>
              </a:rPr>
              <a:t>authorName</a:t>
            </a:r>
            <a:r>
              <a:rPr lang="en-US" sz="1800" dirty="0">
                <a:solidFill>
                  <a:srgbClr val="002060"/>
                </a:solidFill>
                <a:latin typeface="Calibri" pitchFamily="34" charset="0"/>
              </a:rPr>
              <a:t>”&gt;</a:t>
            </a:r>
          </a:p>
          <a:p>
            <a:pPr marL="285750" lvl="1">
              <a:lnSpc>
                <a:spcPct val="90000"/>
              </a:lnSpc>
              <a:buFont typeface="Wingdings" pitchFamily="2" charset="2"/>
              <a:buNone/>
            </a:pPr>
            <a:r>
              <a:rPr lang="en-US" sz="1800" dirty="0">
                <a:solidFill>
                  <a:srgbClr val="002060"/>
                </a:solidFill>
                <a:latin typeface="Calibri" pitchFamily="34" charset="0"/>
              </a:rPr>
              <a:t>&lt;input  type=“submit”  value=“Send it”&gt;</a:t>
            </a:r>
          </a:p>
          <a:p>
            <a:pPr marL="285750" lvl="1">
              <a:lnSpc>
                <a:spcPct val="90000"/>
              </a:lnSpc>
              <a:buFont typeface="Wingdings" pitchFamily="2" charset="2"/>
              <a:buNone/>
            </a:pPr>
            <a:r>
              <a:rPr lang="en-US" sz="1800" dirty="0">
                <a:solidFill>
                  <a:srgbClr val="002060"/>
                </a:solidFill>
                <a:latin typeface="Calibri" pitchFamily="34" charset="0"/>
              </a:rPr>
              <a:t>&lt;input  type=“reset”  value=“Clear form”&gt;</a:t>
            </a:r>
          </a:p>
          <a:p>
            <a:pPr marL="285750" lvl="1">
              <a:lnSpc>
                <a:spcPct val="90000"/>
              </a:lnSpc>
              <a:buFont typeface="Wingdings" pitchFamily="2" charset="2"/>
              <a:buNone/>
            </a:pPr>
            <a:r>
              <a:rPr lang="en-US" sz="1800" dirty="0">
                <a:solidFill>
                  <a:srgbClr val="002060"/>
                </a:solidFill>
                <a:latin typeface="Calibri" pitchFamily="34" charset="0"/>
              </a:rPr>
              <a:t>&lt;/form&gt;</a:t>
            </a:r>
          </a:p>
        </p:txBody>
      </p:sp>
      <p:sp>
        <p:nvSpPr>
          <p:cNvPr id="4" name="Rectangle 3"/>
          <p:cNvSpPr txBox="1">
            <a:spLocks noChangeArrowheads="1"/>
          </p:cNvSpPr>
          <p:nvPr/>
        </p:nvSpPr>
        <p:spPr bwMode="auto">
          <a:xfrm>
            <a:off x="3429000" y="3733800"/>
            <a:ext cx="5486400" cy="2895600"/>
          </a:xfrm>
          <a:prstGeom prst="rect">
            <a:avLst/>
          </a:prstGeom>
          <a:noFill/>
          <a:ln w="9525">
            <a:noFill/>
            <a:miter lim="800000"/>
            <a:headEnd/>
            <a:tailEnd/>
          </a:ln>
        </p:spPr>
        <p:txBody>
          <a:bodyPr lIns="90488" tIns="44450" rIns="90488" bIns="44450"/>
          <a:lstStyle/>
          <a:p>
            <a:pPr marL="342900" indent="-342900">
              <a:lnSpc>
                <a:spcPct val="90000"/>
              </a:lnSpc>
              <a:spcBef>
                <a:spcPct val="20000"/>
              </a:spcBef>
              <a:buClr>
                <a:schemeClr val="tx1"/>
              </a:buClr>
              <a:buSzPct val="75000"/>
              <a:defRPr/>
            </a:pPr>
            <a:r>
              <a:rPr lang="en-US" kern="0" dirty="0">
                <a:latin typeface="Calibri" pitchFamily="34" charset="0"/>
              </a:rPr>
              <a:t>Perl code:</a:t>
            </a:r>
          </a:p>
          <a:p>
            <a:pPr marL="285750" lvl="1" indent="-285750">
              <a:lnSpc>
                <a:spcPct val="90000"/>
              </a:lnSpc>
              <a:spcBef>
                <a:spcPct val="20000"/>
              </a:spcBef>
              <a:buClr>
                <a:schemeClr val="tx1"/>
              </a:buClr>
              <a:buFont typeface="Wingdings" pitchFamily="2" charset="2"/>
              <a:buNone/>
              <a:defRPr/>
            </a:pPr>
            <a:r>
              <a:rPr lang="en-US" sz="1800" kern="0" dirty="0">
                <a:solidFill>
                  <a:srgbClr val="005392"/>
                </a:solidFill>
                <a:latin typeface="Calibri" pitchFamily="34" charset="0"/>
              </a:rPr>
              <a:t>use CGI;   </a:t>
            </a:r>
          </a:p>
          <a:p>
            <a:pPr marL="285750" lvl="1" indent="-285750">
              <a:lnSpc>
                <a:spcPct val="90000"/>
              </a:lnSpc>
              <a:spcBef>
                <a:spcPct val="20000"/>
              </a:spcBef>
              <a:buClr>
                <a:schemeClr val="tx1"/>
              </a:buClr>
              <a:buFont typeface="Wingdings" pitchFamily="2" charset="2"/>
              <a:buNone/>
              <a:defRPr/>
            </a:pPr>
            <a:r>
              <a:rPr lang="en-US" sz="1800" kern="0" dirty="0">
                <a:solidFill>
                  <a:srgbClr val="005392"/>
                </a:solidFill>
                <a:latin typeface="Calibri" pitchFamily="34" charset="0"/>
              </a:rPr>
              <a:t>$</a:t>
            </a:r>
            <a:r>
              <a:rPr lang="en-US" sz="1800" kern="0" dirty="0" err="1">
                <a:solidFill>
                  <a:srgbClr val="005392"/>
                </a:solidFill>
                <a:latin typeface="Calibri" pitchFamily="34" charset="0"/>
              </a:rPr>
              <a:t>dataIn</a:t>
            </a:r>
            <a:r>
              <a:rPr lang="en-US" sz="1800" kern="0" dirty="0">
                <a:solidFill>
                  <a:srgbClr val="005392"/>
                </a:solidFill>
                <a:latin typeface="Calibri" pitchFamily="34" charset="0"/>
              </a:rPr>
              <a:t>=new CGI;</a:t>
            </a:r>
          </a:p>
          <a:p>
            <a:pPr marL="285750" lvl="1" indent="-285750">
              <a:lnSpc>
                <a:spcPct val="90000"/>
              </a:lnSpc>
              <a:spcBef>
                <a:spcPct val="20000"/>
              </a:spcBef>
              <a:buClr>
                <a:schemeClr val="tx1"/>
              </a:buClr>
              <a:buFont typeface="Wingdings" pitchFamily="2" charset="2"/>
              <a:buNone/>
              <a:defRPr/>
            </a:pPr>
            <a:r>
              <a:rPr lang="en-US" sz="1800" kern="0" dirty="0">
                <a:solidFill>
                  <a:srgbClr val="005392"/>
                </a:solidFill>
                <a:latin typeface="Calibri" pitchFamily="34" charset="0"/>
              </a:rPr>
              <a:t>$</a:t>
            </a:r>
            <a:r>
              <a:rPr lang="en-US" sz="1800" kern="0" dirty="0" err="1">
                <a:solidFill>
                  <a:srgbClr val="005392"/>
                </a:solidFill>
                <a:latin typeface="Calibri" pitchFamily="34" charset="0"/>
              </a:rPr>
              <a:t>dataIn</a:t>
            </a:r>
            <a:r>
              <a:rPr lang="en-US" sz="1800" kern="0" dirty="0">
                <a:solidFill>
                  <a:srgbClr val="005392"/>
                </a:solidFill>
                <a:latin typeface="Calibri" pitchFamily="34" charset="0"/>
              </a:rPr>
              <a:t>-&gt;</a:t>
            </a:r>
            <a:r>
              <a:rPr lang="en-US" sz="1800" kern="0" dirty="0">
                <a:solidFill>
                  <a:schemeClr val="accent1">
                    <a:lumMod val="75000"/>
                  </a:schemeClr>
                </a:solidFill>
                <a:latin typeface="Calibri" pitchFamily="34" charset="0"/>
              </a:rPr>
              <a:t>header</a:t>
            </a:r>
            <a:r>
              <a:rPr lang="en-US" sz="1800" kern="0" dirty="0">
                <a:solidFill>
                  <a:srgbClr val="005392"/>
                </a:solidFill>
                <a:latin typeface="Calibri" pitchFamily="34" charset="0"/>
              </a:rPr>
              <a:t>();</a:t>
            </a:r>
          </a:p>
          <a:p>
            <a:pPr marL="285750" lvl="1" indent="-285750">
              <a:lnSpc>
                <a:spcPct val="90000"/>
              </a:lnSpc>
              <a:spcBef>
                <a:spcPct val="20000"/>
              </a:spcBef>
              <a:buClr>
                <a:schemeClr val="tx1"/>
              </a:buClr>
              <a:buFont typeface="Wingdings" pitchFamily="2" charset="2"/>
              <a:buNone/>
              <a:defRPr/>
            </a:pPr>
            <a:r>
              <a:rPr lang="en-US" sz="1800" kern="0" dirty="0">
                <a:solidFill>
                  <a:schemeClr val="accent1">
                    <a:lumMod val="75000"/>
                  </a:schemeClr>
                </a:solidFill>
                <a:latin typeface="Calibri" pitchFamily="34" charset="0"/>
              </a:rPr>
              <a:t>$</a:t>
            </a:r>
            <a:r>
              <a:rPr lang="en-US" sz="1800" kern="0" dirty="0" err="1">
                <a:solidFill>
                  <a:schemeClr val="accent1">
                    <a:lumMod val="75000"/>
                  </a:schemeClr>
                </a:solidFill>
                <a:latin typeface="Calibri" pitchFamily="34" charset="0"/>
              </a:rPr>
              <a:t>authorName</a:t>
            </a:r>
            <a:r>
              <a:rPr lang="en-US" sz="1800" kern="0" dirty="0">
                <a:solidFill>
                  <a:srgbClr val="005392"/>
                </a:solidFill>
                <a:latin typeface="Calibri" pitchFamily="34" charset="0"/>
              </a:rPr>
              <a:t>=$</a:t>
            </a:r>
            <a:r>
              <a:rPr lang="en-US" sz="1800" kern="0" dirty="0" err="1">
                <a:solidFill>
                  <a:srgbClr val="005392"/>
                </a:solidFill>
                <a:latin typeface="Calibri" pitchFamily="34" charset="0"/>
              </a:rPr>
              <a:t>dataIn</a:t>
            </a:r>
            <a:r>
              <a:rPr lang="en-US" sz="1800" kern="0" dirty="0">
                <a:solidFill>
                  <a:srgbClr val="005392"/>
                </a:solidFill>
                <a:latin typeface="Calibri" pitchFamily="34" charset="0"/>
              </a:rPr>
              <a:t>-&gt;</a:t>
            </a:r>
            <a:r>
              <a:rPr lang="en-US" sz="1800" kern="0" dirty="0" err="1">
                <a:solidFill>
                  <a:schemeClr val="accent1">
                    <a:lumMod val="75000"/>
                  </a:schemeClr>
                </a:solidFill>
                <a:latin typeface="Calibri" pitchFamily="34" charset="0"/>
              </a:rPr>
              <a:t>param</a:t>
            </a:r>
            <a:r>
              <a:rPr lang="en-US" sz="1800" kern="0" dirty="0">
                <a:solidFill>
                  <a:srgbClr val="005392"/>
                </a:solidFill>
                <a:latin typeface="Calibri" pitchFamily="34" charset="0"/>
              </a:rPr>
              <a:t>(‘</a:t>
            </a:r>
            <a:r>
              <a:rPr lang="en-US" sz="1800" kern="0" dirty="0" err="1">
                <a:solidFill>
                  <a:srgbClr val="FF0000"/>
                </a:solidFill>
                <a:latin typeface="Calibri" pitchFamily="34" charset="0"/>
              </a:rPr>
              <a:t>authorName</a:t>
            </a:r>
            <a:r>
              <a:rPr lang="en-US" sz="1800" kern="0" dirty="0">
                <a:solidFill>
                  <a:srgbClr val="005392"/>
                </a:solidFill>
                <a:latin typeface="Calibri" pitchFamily="34" charset="0"/>
              </a:rPr>
              <a:t>’);</a:t>
            </a:r>
          </a:p>
          <a:p>
            <a:pPr marL="285750" lvl="1" indent="-285750">
              <a:lnSpc>
                <a:spcPct val="90000"/>
              </a:lnSpc>
              <a:spcBef>
                <a:spcPct val="20000"/>
              </a:spcBef>
              <a:buClr>
                <a:schemeClr val="tx1"/>
              </a:buClr>
              <a:buFont typeface="Wingdings" pitchFamily="2" charset="2"/>
              <a:buNone/>
              <a:defRPr/>
            </a:pPr>
            <a:r>
              <a:rPr lang="en-US" sz="1800" kern="0" dirty="0">
                <a:solidFill>
                  <a:srgbClr val="005392"/>
                </a:solidFill>
                <a:latin typeface="Calibri" pitchFamily="34" charset="0"/>
              </a:rPr>
              <a:t>print(“&lt;HTML&gt;&lt;TITLE&gt;Argument passing test&lt;/TITLE&gt;”);</a:t>
            </a:r>
          </a:p>
          <a:p>
            <a:pPr marL="285750" lvl="1" indent="-285750">
              <a:lnSpc>
                <a:spcPct val="90000"/>
              </a:lnSpc>
              <a:spcBef>
                <a:spcPct val="20000"/>
              </a:spcBef>
              <a:buClr>
                <a:schemeClr val="tx1"/>
              </a:buClr>
              <a:buFont typeface="Wingdings" pitchFamily="2" charset="2"/>
              <a:buNone/>
              <a:defRPr/>
            </a:pPr>
            <a:r>
              <a:rPr lang="en-US" sz="1800" kern="0" dirty="0">
                <a:solidFill>
                  <a:srgbClr val="005392"/>
                </a:solidFill>
                <a:latin typeface="Calibri" pitchFamily="34" charset="0"/>
              </a:rPr>
              <a:t>print(“The author name is “, </a:t>
            </a:r>
            <a:r>
              <a:rPr lang="en-US" sz="1800" kern="0" dirty="0">
                <a:solidFill>
                  <a:schemeClr val="accent1">
                    <a:lumMod val="75000"/>
                  </a:schemeClr>
                </a:solidFill>
                <a:latin typeface="Calibri" pitchFamily="34" charset="0"/>
              </a:rPr>
              <a:t>$</a:t>
            </a:r>
            <a:r>
              <a:rPr lang="en-US" sz="1800" kern="0" dirty="0" err="1">
                <a:solidFill>
                  <a:schemeClr val="accent1">
                    <a:lumMod val="75000"/>
                  </a:schemeClr>
                </a:solidFill>
                <a:latin typeface="Calibri" pitchFamily="34" charset="0"/>
              </a:rPr>
              <a:t>authorName</a:t>
            </a:r>
            <a:r>
              <a:rPr lang="en-US" sz="1800" kern="0" dirty="0">
                <a:solidFill>
                  <a:srgbClr val="005392"/>
                </a:solidFill>
                <a:latin typeface="Calibri" pitchFamily="34" charset="0"/>
              </a:rPr>
              <a:t>);</a:t>
            </a:r>
          </a:p>
          <a:p>
            <a:pPr marL="285750" lvl="1" indent="-285750">
              <a:lnSpc>
                <a:spcPct val="90000"/>
              </a:lnSpc>
              <a:spcBef>
                <a:spcPct val="20000"/>
              </a:spcBef>
              <a:buClr>
                <a:schemeClr val="tx1"/>
              </a:buClr>
              <a:buFont typeface="Wingdings" pitchFamily="2" charset="2"/>
              <a:buNone/>
              <a:defRPr/>
            </a:pPr>
            <a:r>
              <a:rPr lang="en-US" sz="1800" kern="0" dirty="0">
                <a:solidFill>
                  <a:srgbClr val="005392"/>
                </a:solidFill>
                <a:latin typeface="Calibri" pitchFamily="34" charset="0"/>
              </a:rPr>
              <a:t>print(“&lt;/HTML&gt;”);</a:t>
            </a:r>
          </a:p>
          <a:p>
            <a:pPr marL="285750" lvl="1" indent="-285750">
              <a:lnSpc>
                <a:spcPct val="90000"/>
              </a:lnSpc>
              <a:spcBef>
                <a:spcPct val="20000"/>
              </a:spcBef>
              <a:buClr>
                <a:schemeClr val="tx1"/>
              </a:buClr>
              <a:buFont typeface="Wingdings" pitchFamily="2" charset="2"/>
              <a:buNone/>
              <a:defRPr/>
            </a:pPr>
            <a:r>
              <a:rPr lang="en-US" sz="1800" kern="0" dirty="0">
                <a:solidFill>
                  <a:srgbClr val="005392"/>
                </a:solidFill>
                <a:latin typeface="Calibri" pitchFamily="34" charset="0"/>
              </a:rPr>
              <a:t>exit;</a:t>
            </a:r>
          </a:p>
        </p:txBody>
      </p:sp>
      <p:sp>
        <p:nvSpPr>
          <p:cNvPr id="15" name="Curved Down Arrow 14"/>
          <p:cNvSpPr/>
          <p:nvPr/>
        </p:nvSpPr>
        <p:spPr>
          <a:xfrm rot="4526593">
            <a:off x="4051120" y="2785050"/>
            <a:ext cx="2252923" cy="731520"/>
          </a:xfrm>
          <a:prstGeom prst="curvedDown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EE017292-15EC-4E50-85A6-A84A31D993B8}"/>
              </a:ext>
            </a:extLst>
          </p:cNvPr>
          <p:cNvSpPr txBox="1"/>
          <p:nvPr/>
        </p:nvSpPr>
        <p:spPr>
          <a:xfrm>
            <a:off x="5600700" y="2033443"/>
            <a:ext cx="3200400" cy="1200329"/>
          </a:xfrm>
          <a:prstGeom prst="rect">
            <a:avLst/>
          </a:prstGeom>
          <a:noFill/>
        </p:spPr>
        <p:txBody>
          <a:bodyPr wrap="square" rtlCol="0">
            <a:spAutoFit/>
          </a:bodyPr>
          <a:lstStyle/>
          <a:p>
            <a:r>
              <a:rPr lang="en-US" dirty="0"/>
              <a:t>When the user submits this page, the input values in the form are passed to the program </a:t>
            </a:r>
            <a:r>
              <a:rPr lang="en-US" dirty="0" err="1"/>
              <a:t>findbooks.cgi</a:t>
            </a:r>
            <a:r>
              <a:rPr lang="en-US" dirty="0"/>
              <a:t> in the middle tier</a:t>
            </a:r>
          </a:p>
        </p:txBody>
      </p:sp>
      <p:grpSp>
        <p:nvGrpSpPr>
          <p:cNvPr id="13" name="Group 12">
            <a:extLst>
              <a:ext uri="{FF2B5EF4-FFF2-40B4-BE49-F238E27FC236}">
                <a16:creationId xmlns:a16="http://schemas.microsoft.com/office/drawing/2014/main" id="{03FF45D3-78C8-4D42-AAF1-952B82C45B9B}"/>
              </a:ext>
            </a:extLst>
          </p:cNvPr>
          <p:cNvGrpSpPr/>
          <p:nvPr/>
        </p:nvGrpSpPr>
        <p:grpSpPr>
          <a:xfrm>
            <a:off x="5157457" y="590669"/>
            <a:ext cx="3581400" cy="990600"/>
            <a:chOff x="5181600" y="685800"/>
            <a:chExt cx="3581400" cy="990600"/>
          </a:xfrm>
          <a:effectLst>
            <a:outerShdw blurRad="50800" dist="38100" dir="8100000" algn="tr" rotWithShape="0">
              <a:prstClr val="black">
                <a:alpha val="40000"/>
              </a:prstClr>
            </a:outerShdw>
          </a:effectLst>
        </p:grpSpPr>
        <p:sp>
          <p:nvSpPr>
            <p:cNvPr id="16" name="Rectangle 15">
              <a:extLst>
                <a:ext uri="{FF2B5EF4-FFF2-40B4-BE49-F238E27FC236}">
                  <a16:creationId xmlns:a16="http://schemas.microsoft.com/office/drawing/2014/main" id="{F53DDE7A-275D-4D70-B772-02B4170BE41D}"/>
                </a:ext>
              </a:extLst>
            </p:cNvPr>
            <p:cNvSpPr/>
            <p:nvPr/>
          </p:nvSpPr>
          <p:spPr>
            <a:xfrm>
              <a:off x="5181600" y="685800"/>
              <a:ext cx="3581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80F2DC4-EE82-4762-9792-12943F4FEBD5}"/>
                </a:ext>
              </a:extLst>
            </p:cNvPr>
            <p:cNvSpPr txBox="1"/>
            <p:nvPr/>
          </p:nvSpPr>
          <p:spPr>
            <a:xfrm>
              <a:off x="5181600" y="802815"/>
              <a:ext cx="2073867" cy="338554"/>
            </a:xfrm>
            <a:prstGeom prst="rect">
              <a:avLst/>
            </a:prstGeom>
            <a:noFill/>
          </p:spPr>
          <p:txBody>
            <a:bodyPr wrap="square" rtlCol="0">
              <a:spAutoFit/>
            </a:bodyPr>
            <a:lstStyle/>
            <a:p>
              <a:r>
                <a:rPr lang="en-US" sz="1600" dirty="0">
                  <a:solidFill>
                    <a:schemeClr val="bg1"/>
                  </a:solidFill>
                </a:rPr>
                <a:t>Type an author name:</a:t>
              </a:r>
            </a:p>
          </p:txBody>
        </p:sp>
        <p:sp>
          <p:nvSpPr>
            <p:cNvPr id="18" name="Rectangle 17">
              <a:extLst>
                <a:ext uri="{FF2B5EF4-FFF2-40B4-BE49-F238E27FC236}">
                  <a16:creationId xmlns:a16="http://schemas.microsoft.com/office/drawing/2014/main" id="{9CF8AE31-B17D-4353-B13D-4DDA46A1C649}"/>
                </a:ext>
              </a:extLst>
            </p:cNvPr>
            <p:cNvSpPr/>
            <p:nvPr/>
          </p:nvSpPr>
          <p:spPr>
            <a:xfrm>
              <a:off x="7162800" y="826881"/>
              <a:ext cx="1480734" cy="286358"/>
            </a:xfrm>
            <a:prstGeom prst="rect">
              <a:avLst/>
            </a:prstGeom>
            <a:solidFill>
              <a:schemeClr val="accent6">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C668959-9951-4A1A-BF4B-A2B14C443BE9}"/>
                </a:ext>
              </a:extLst>
            </p:cNvPr>
            <p:cNvSpPr/>
            <p:nvPr/>
          </p:nvSpPr>
          <p:spPr>
            <a:xfrm>
              <a:off x="5290439" y="1199542"/>
              <a:ext cx="881761" cy="286358"/>
            </a:xfrm>
            <a:prstGeom prst="rect">
              <a:avLst/>
            </a:prstGeom>
            <a:solidFill>
              <a:schemeClr val="accent6">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Send it</a:t>
              </a:r>
            </a:p>
          </p:txBody>
        </p:sp>
        <p:sp>
          <p:nvSpPr>
            <p:cNvPr id="20" name="Rectangle 19">
              <a:extLst>
                <a:ext uri="{FF2B5EF4-FFF2-40B4-BE49-F238E27FC236}">
                  <a16:creationId xmlns:a16="http://schemas.microsoft.com/office/drawing/2014/main" id="{A47E71FE-2CAA-485D-A8FA-6E66293CFD18}"/>
                </a:ext>
              </a:extLst>
            </p:cNvPr>
            <p:cNvSpPr/>
            <p:nvPr/>
          </p:nvSpPr>
          <p:spPr>
            <a:xfrm>
              <a:off x="6284451" y="1199542"/>
              <a:ext cx="971016" cy="286358"/>
            </a:xfrm>
            <a:prstGeom prst="rect">
              <a:avLst/>
            </a:prstGeom>
            <a:solidFill>
              <a:schemeClr val="accent6">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Clear form</a:t>
              </a:r>
            </a:p>
          </p:txBody>
        </p:sp>
      </p:grpSp>
      <p:grpSp>
        <p:nvGrpSpPr>
          <p:cNvPr id="5" name="Group 4">
            <a:extLst>
              <a:ext uri="{FF2B5EF4-FFF2-40B4-BE49-F238E27FC236}">
                <a16:creationId xmlns:a16="http://schemas.microsoft.com/office/drawing/2014/main" id="{2DBA774D-05C7-4A85-B826-2A23ED0FCB5A}"/>
              </a:ext>
            </a:extLst>
          </p:cNvPr>
          <p:cNvGrpSpPr/>
          <p:nvPr/>
        </p:nvGrpSpPr>
        <p:grpSpPr>
          <a:xfrm>
            <a:off x="520407" y="3962400"/>
            <a:ext cx="2692986" cy="2333921"/>
            <a:chOff x="520407" y="3962400"/>
            <a:chExt cx="2692986" cy="2333921"/>
          </a:xfrm>
        </p:grpSpPr>
        <p:grpSp>
          <p:nvGrpSpPr>
            <p:cNvPr id="10" name="Group 9">
              <a:extLst>
                <a:ext uri="{FF2B5EF4-FFF2-40B4-BE49-F238E27FC236}">
                  <a16:creationId xmlns:a16="http://schemas.microsoft.com/office/drawing/2014/main" id="{E1475058-3CDF-4C02-9014-38224BE45144}"/>
                </a:ext>
              </a:extLst>
            </p:cNvPr>
            <p:cNvGrpSpPr/>
            <p:nvPr/>
          </p:nvGrpSpPr>
          <p:grpSpPr>
            <a:xfrm>
              <a:off x="520407" y="3962400"/>
              <a:ext cx="2692986" cy="2333921"/>
              <a:chOff x="520407" y="3962400"/>
              <a:chExt cx="2692986" cy="2333921"/>
            </a:xfrm>
          </p:grpSpPr>
          <p:grpSp>
            <p:nvGrpSpPr>
              <p:cNvPr id="14" name="Group 13"/>
              <p:cNvGrpSpPr/>
              <p:nvPr/>
            </p:nvGrpSpPr>
            <p:grpSpPr>
              <a:xfrm>
                <a:off x="520407" y="3962400"/>
                <a:ext cx="2692986" cy="2333921"/>
                <a:chOff x="520407" y="3962400"/>
                <a:chExt cx="2692986" cy="2333921"/>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407" y="3962400"/>
                  <a:ext cx="2692986" cy="2333921"/>
                </a:xfrm>
                <a:prstGeom prst="rect">
                  <a:avLst/>
                </a:prstGeom>
              </p:spPr>
            </p:pic>
            <p:sp>
              <p:nvSpPr>
                <p:cNvPr id="3" name="TextBox 2"/>
                <p:cNvSpPr txBox="1"/>
                <p:nvPr/>
              </p:nvSpPr>
              <p:spPr>
                <a:xfrm>
                  <a:off x="774118" y="4775497"/>
                  <a:ext cx="1524000" cy="725711"/>
                </a:xfrm>
                <a:prstGeom prst="rect">
                  <a:avLst/>
                </a:prstGeom>
                <a:noFill/>
              </p:spPr>
              <p:txBody>
                <a:bodyPr wrap="square" rtlCol="0">
                  <a:spAutoFit/>
                </a:bodyPr>
                <a:lstStyle/>
                <a:p>
                  <a:pPr>
                    <a:lnSpc>
                      <a:spcPts val="2400"/>
                    </a:lnSpc>
                  </a:pPr>
                  <a:r>
                    <a:rPr lang="en-US" sz="2800" dirty="0"/>
                    <a:t>CGI script</a:t>
                  </a:r>
                </a:p>
              </p:txBody>
            </p:sp>
          </p:grpSp>
          <p:sp>
            <p:nvSpPr>
              <p:cNvPr id="8" name="TextBox 7">
                <a:extLst>
                  <a:ext uri="{FF2B5EF4-FFF2-40B4-BE49-F238E27FC236}">
                    <a16:creationId xmlns:a16="http://schemas.microsoft.com/office/drawing/2014/main" id="{18DF5AF3-8E6F-42BE-96B0-13D28EFF4849}"/>
                  </a:ext>
                </a:extLst>
              </p:cNvPr>
              <p:cNvSpPr txBox="1"/>
              <p:nvPr/>
            </p:nvSpPr>
            <p:spPr>
              <a:xfrm>
                <a:off x="1555126" y="4775497"/>
                <a:ext cx="1485984" cy="369332"/>
              </a:xfrm>
              <a:prstGeom prst="rect">
                <a:avLst/>
              </a:prstGeom>
              <a:noFill/>
            </p:spPr>
            <p:txBody>
              <a:bodyPr wrap="none" rtlCol="0">
                <a:spAutoFit/>
              </a:bodyPr>
              <a:lstStyle/>
              <a:p>
                <a:r>
                  <a:rPr lang="en-US" b="1" dirty="0" err="1">
                    <a:solidFill>
                      <a:srgbClr val="7030A0"/>
                    </a:solidFill>
                  </a:rPr>
                  <a:t>Findbooks.cgi</a:t>
                </a:r>
                <a:endParaRPr lang="en-US" b="1" dirty="0">
                  <a:solidFill>
                    <a:srgbClr val="7030A0"/>
                  </a:solidFill>
                </a:endParaRPr>
              </a:p>
            </p:txBody>
          </p:sp>
        </p:grpSp>
        <p:sp>
          <p:nvSpPr>
            <p:cNvPr id="22" name="TextBox 21">
              <a:extLst>
                <a:ext uri="{FF2B5EF4-FFF2-40B4-BE49-F238E27FC236}">
                  <a16:creationId xmlns:a16="http://schemas.microsoft.com/office/drawing/2014/main" id="{2CEAEE09-5360-442A-AE40-01B1C613DDF1}"/>
                </a:ext>
              </a:extLst>
            </p:cNvPr>
            <p:cNvSpPr txBox="1"/>
            <p:nvPr/>
          </p:nvSpPr>
          <p:spPr>
            <a:xfrm>
              <a:off x="793126" y="5393925"/>
              <a:ext cx="1524000" cy="564001"/>
            </a:xfrm>
            <a:prstGeom prst="rect">
              <a:avLst/>
            </a:prstGeom>
            <a:noFill/>
          </p:spPr>
          <p:txBody>
            <a:bodyPr wrap="square" rtlCol="0">
              <a:spAutoFit/>
            </a:bodyPr>
            <a:lstStyle/>
            <a:p>
              <a:pPr>
                <a:lnSpc>
                  <a:spcPts val="1800"/>
                </a:lnSpc>
              </a:pPr>
              <a:r>
                <a:rPr lang="en-US" sz="2000" dirty="0"/>
                <a:t>in middle tier</a:t>
              </a:r>
            </a:p>
          </p:txBody>
        </p:sp>
      </p:grpSp>
      <p:pic>
        <p:nvPicPr>
          <p:cNvPr id="1026" name="Picture 2" descr="Image result for cursor click free clipart">
            <a:extLst>
              <a:ext uri="{FF2B5EF4-FFF2-40B4-BE49-F238E27FC236}">
                <a16:creationId xmlns:a16="http://schemas.microsoft.com/office/drawing/2014/main" id="{1B795610-5AE8-4611-95E1-05EA8ABF4FA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2607" y="1270142"/>
            <a:ext cx="584289" cy="620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40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500"/>
                                        <p:tgtEl>
                                          <p:spTgt spid="2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dissolve">
                                      <p:cBhvr>
                                        <p:cTn id="15" dur="500"/>
                                        <p:tgtEl>
                                          <p:spTgt spid="4">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dissolve">
                                      <p:cBhvr>
                                        <p:cTn id="18" dur="500"/>
                                        <p:tgtEl>
                                          <p:spTgt spid="4">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dissolve">
                                      <p:cBhvr>
                                        <p:cTn id="21" dur="500"/>
                                        <p:tgtEl>
                                          <p:spTgt spid="4">
                                            <p:txEl>
                                              <p:pRg st="2" end="2"/>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dissolve">
                                      <p:cBhvr>
                                        <p:cTn id="24" dur="500"/>
                                        <p:tgtEl>
                                          <p:spTgt spid="4">
                                            <p:txEl>
                                              <p:pRg st="3" end="3"/>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dissolve">
                                      <p:cBhvr>
                                        <p:cTn id="30" dur="500"/>
                                        <p:tgtEl>
                                          <p:spTgt spid="4">
                                            <p:txEl>
                                              <p:pRg st="5" end="5"/>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dissolve">
                                      <p:cBhvr>
                                        <p:cTn id="33" dur="500"/>
                                        <p:tgtEl>
                                          <p:spTgt spid="4">
                                            <p:txEl>
                                              <p:pRg st="6" end="6"/>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dissolve">
                                      <p:cBhvr>
                                        <p:cTn id="36" dur="500"/>
                                        <p:tgtEl>
                                          <p:spTgt spid="4">
                                            <p:txEl>
                                              <p:pRg st="7" end="7"/>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dissolve">
                                      <p:cBhvr>
                                        <p:cTn id="39" dur="500"/>
                                        <p:tgtEl>
                                          <p:spTgt spid="4">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026"/>
                                        </p:tgtEl>
                                        <p:attrNameLst>
                                          <p:attrName>style.visibility</p:attrName>
                                        </p:attrNameLst>
                                      </p:cBhvr>
                                      <p:to>
                                        <p:strVal val="visible"/>
                                      </p:to>
                                    </p:set>
                                  </p:childTnLst>
                                </p:cTn>
                              </p:par>
                            </p:childTnLst>
                          </p:cTn>
                        </p:par>
                        <p:par>
                          <p:cTn id="44" fill="hold">
                            <p:stCondLst>
                              <p:cond delay="0"/>
                            </p:stCondLst>
                            <p:childTnLst>
                              <p:par>
                                <p:cTn id="45" presetID="22" presetClass="entr" presetSubtype="1"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up)">
                                      <p:cBhvr>
                                        <p:cTn id="47" dur="500"/>
                                        <p:tgtEl>
                                          <p:spTgt spid="15"/>
                                        </p:tgtEl>
                                      </p:cBhvr>
                                    </p:animEffect>
                                  </p:childTnLst>
                                </p:cTn>
                              </p:par>
                              <p:par>
                                <p:cTn id="48" presetID="22" presetClass="entr" presetSubtype="8" fill="hold" nodeType="withEffect">
                                  <p:stCondLst>
                                    <p:cond delay="0"/>
                                  </p:stCondLst>
                                  <p:childTnLst>
                                    <p:set>
                                      <p:cBhvr>
                                        <p:cTn id="49" dur="1" fill="hold">
                                          <p:stCondLst>
                                            <p:cond delay="0"/>
                                          </p:stCondLst>
                                        </p:cTn>
                                        <p:tgtEl>
                                          <p:spTgt spid="7">
                                            <p:txEl>
                                              <p:pRg st="0" end="0"/>
                                            </p:txEl>
                                          </p:spTgt>
                                        </p:tgtEl>
                                        <p:attrNameLst>
                                          <p:attrName>style.visibility</p:attrName>
                                        </p:attrNameLst>
                                      </p:cBhvr>
                                      <p:to>
                                        <p:strVal val="visible"/>
                                      </p:to>
                                    </p:set>
                                    <p:animEffect transition="in" filter="wipe(left)">
                                      <p:cBhvr>
                                        <p:cTn id="5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04800" y="152400"/>
            <a:ext cx="3276600" cy="800100"/>
          </a:xfrm>
        </p:spPr>
        <p:txBody>
          <a:bodyPr/>
          <a:lstStyle/>
          <a:p>
            <a:r>
              <a:rPr lang="en-US" dirty="0"/>
              <a:t>CGI: Example</a:t>
            </a:r>
          </a:p>
        </p:txBody>
      </p:sp>
      <p:sp>
        <p:nvSpPr>
          <p:cNvPr id="96259" name="Rectangle 3"/>
          <p:cNvSpPr>
            <a:spLocks noGrp="1" noChangeArrowheads="1"/>
          </p:cNvSpPr>
          <p:nvPr>
            <p:ph type="body" idx="1"/>
          </p:nvPr>
        </p:nvSpPr>
        <p:spPr>
          <a:xfrm>
            <a:off x="381000" y="1143000"/>
            <a:ext cx="5029200" cy="2514600"/>
          </a:xfrm>
        </p:spPr>
        <p:txBody>
          <a:bodyPr/>
          <a:lstStyle/>
          <a:p>
            <a:pPr>
              <a:lnSpc>
                <a:spcPct val="90000"/>
              </a:lnSpc>
              <a:buFont typeface="Wingdings" pitchFamily="2" charset="2"/>
              <a:buNone/>
            </a:pPr>
            <a:r>
              <a:rPr lang="en-US" sz="2400" dirty="0">
                <a:latin typeface="Calibri" pitchFamily="34" charset="0"/>
              </a:rPr>
              <a:t>HTML form:</a:t>
            </a:r>
          </a:p>
          <a:p>
            <a:pPr marL="285750" lvl="1">
              <a:lnSpc>
                <a:spcPct val="90000"/>
              </a:lnSpc>
              <a:buFont typeface="Wingdings" pitchFamily="2" charset="2"/>
              <a:buNone/>
            </a:pPr>
            <a:r>
              <a:rPr lang="en-US" sz="1800" dirty="0">
                <a:solidFill>
                  <a:srgbClr val="002060"/>
                </a:solidFill>
                <a:latin typeface="Calibri" pitchFamily="34" charset="0"/>
              </a:rPr>
              <a:t>&lt;form  action=“</a:t>
            </a:r>
            <a:r>
              <a:rPr lang="en-US" sz="1800" dirty="0" err="1">
                <a:solidFill>
                  <a:srgbClr val="0070C0"/>
                </a:solidFill>
                <a:latin typeface="Calibri" pitchFamily="34" charset="0"/>
              </a:rPr>
              <a:t>findbooks.cgi</a:t>
            </a:r>
            <a:r>
              <a:rPr lang="en-US" sz="1800" dirty="0">
                <a:solidFill>
                  <a:srgbClr val="002060"/>
                </a:solidFill>
                <a:latin typeface="Calibri" pitchFamily="34" charset="0"/>
              </a:rPr>
              <a:t>”  method=POST&gt;</a:t>
            </a:r>
          </a:p>
          <a:p>
            <a:pPr marL="285750" lvl="1">
              <a:lnSpc>
                <a:spcPct val="90000"/>
              </a:lnSpc>
              <a:buFont typeface="Wingdings" pitchFamily="2" charset="2"/>
              <a:buNone/>
            </a:pPr>
            <a:r>
              <a:rPr lang="en-US" sz="1800" dirty="0">
                <a:solidFill>
                  <a:srgbClr val="002060"/>
                </a:solidFill>
                <a:latin typeface="Calibri" pitchFamily="34" charset="0"/>
              </a:rPr>
              <a:t>Type an author name:</a:t>
            </a:r>
          </a:p>
          <a:p>
            <a:pPr marL="285750" lvl="1">
              <a:lnSpc>
                <a:spcPct val="90000"/>
              </a:lnSpc>
              <a:buFont typeface="Wingdings" pitchFamily="2" charset="2"/>
              <a:buNone/>
            </a:pPr>
            <a:r>
              <a:rPr lang="en-US" sz="1800" dirty="0">
                <a:solidFill>
                  <a:srgbClr val="002060"/>
                </a:solidFill>
                <a:latin typeface="Calibri" pitchFamily="34" charset="0"/>
              </a:rPr>
              <a:t>&lt;input  type=“text”  name=“</a:t>
            </a:r>
            <a:r>
              <a:rPr lang="en-US" sz="1800" b="1" dirty="0" err="1">
                <a:solidFill>
                  <a:schemeClr val="accent6">
                    <a:lumMod val="50000"/>
                  </a:schemeClr>
                </a:solidFill>
                <a:latin typeface="Calibri" pitchFamily="34" charset="0"/>
              </a:rPr>
              <a:t>authorName</a:t>
            </a:r>
            <a:r>
              <a:rPr lang="en-US" sz="1800" dirty="0">
                <a:solidFill>
                  <a:srgbClr val="002060"/>
                </a:solidFill>
                <a:latin typeface="Calibri" pitchFamily="34" charset="0"/>
              </a:rPr>
              <a:t>”&gt; &lt;</a:t>
            </a:r>
            <a:r>
              <a:rPr lang="en-US" sz="1800" dirty="0" err="1">
                <a:solidFill>
                  <a:srgbClr val="002060"/>
                </a:solidFill>
                <a:latin typeface="Calibri" pitchFamily="34" charset="0"/>
              </a:rPr>
              <a:t>br</a:t>
            </a:r>
            <a:r>
              <a:rPr lang="en-US" sz="1800" dirty="0">
                <a:solidFill>
                  <a:srgbClr val="002060"/>
                </a:solidFill>
                <a:latin typeface="Calibri" pitchFamily="34" charset="0"/>
              </a:rPr>
              <a:t>&gt;</a:t>
            </a:r>
          </a:p>
          <a:p>
            <a:pPr marL="285750" lvl="1">
              <a:lnSpc>
                <a:spcPct val="90000"/>
              </a:lnSpc>
              <a:buFont typeface="Wingdings" pitchFamily="2" charset="2"/>
              <a:buNone/>
            </a:pPr>
            <a:r>
              <a:rPr lang="en-US" sz="1800" dirty="0">
                <a:solidFill>
                  <a:srgbClr val="002060"/>
                </a:solidFill>
                <a:latin typeface="Calibri" pitchFamily="34" charset="0"/>
              </a:rPr>
              <a:t>&lt;input  type=“submit”  value=“Send it”&gt;</a:t>
            </a:r>
          </a:p>
          <a:p>
            <a:pPr marL="285750" lvl="1">
              <a:lnSpc>
                <a:spcPct val="90000"/>
              </a:lnSpc>
              <a:buFont typeface="Wingdings" pitchFamily="2" charset="2"/>
              <a:buNone/>
            </a:pPr>
            <a:r>
              <a:rPr lang="en-US" sz="1800" dirty="0">
                <a:solidFill>
                  <a:srgbClr val="002060"/>
                </a:solidFill>
                <a:latin typeface="Calibri" pitchFamily="34" charset="0"/>
              </a:rPr>
              <a:t>&lt;input  type=“reset”  value=“Clear form”&gt;</a:t>
            </a:r>
          </a:p>
          <a:p>
            <a:pPr marL="285750" lvl="1">
              <a:lnSpc>
                <a:spcPct val="90000"/>
              </a:lnSpc>
              <a:buFont typeface="Wingdings" pitchFamily="2" charset="2"/>
              <a:buNone/>
            </a:pPr>
            <a:r>
              <a:rPr lang="en-US" sz="1800" dirty="0">
                <a:solidFill>
                  <a:srgbClr val="002060"/>
                </a:solidFill>
                <a:latin typeface="Calibri" pitchFamily="34" charset="0"/>
              </a:rPr>
              <a:t>&lt;/form&gt;</a:t>
            </a:r>
          </a:p>
        </p:txBody>
      </p:sp>
      <p:sp>
        <p:nvSpPr>
          <p:cNvPr id="4" name="Rectangle 3"/>
          <p:cNvSpPr txBox="1">
            <a:spLocks noChangeArrowheads="1"/>
          </p:cNvSpPr>
          <p:nvPr/>
        </p:nvSpPr>
        <p:spPr bwMode="auto">
          <a:xfrm>
            <a:off x="3429000" y="3733800"/>
            <a:ext cx="5486400" cy="2895600"/>
          </a:xfrm>
          <a:prstGeom prst="rect">
            <a:avLst/>
          </a:prstGeom>
          <a:noFill/>
          <a:ln w="9525">
            <a:noFill/>
            <a:miter lim="800000"/>
            <a:headEnd/>
            <a:tailEnd/>
          </a:ln>
        </p:spPr>
        <p:txBody>
          <a:bodyPr lIns="90488" tIns="44450" rIns="90488" bIns="44450"/>
          <a:lstStyle/>
          <a:p>
            <a:pPr marL="342900" indent="-342900">
              <a:lnSpc>
                <a:spcPct val="90000"/>
              </a:lnSpc>
              <a:spcBef>
                <a:spcPct val="20000"/>
              </a:spcBef>
              <a:buClr>
                <a:schemeClr val="tx1"/>
              </a:buClr>
              <a:buSzPct val="75000"/>
              <a:defRPr/>
            </a:pPr>
            <a:r>
              <a:rPr lang="en-US" kern="0" dirty="0">
                <a:latin typeface="Calibri" pitchFamily="34" charset="0"/>
              </a:rPr>
              <a:t>Perl code:</a:t>
            </a:r>
          </a:p>
          <a:p>
            <a:pPr marL="285750" lvl="1" indent="-285750">
              <a:lnSpc>
                <a:spcPct val="90000"/>
              </a:lnSpc>
              <a:spcBef>
                <a:spcPct val="20000"/>
              </a:spcBef>
              <a:buClr>
                <a:schemeClr val="tx1"/>
              </a:buClr>
              <a:buFont typeface="Wingdings" pitchFamily="2" charset="2"/>
              <a:buNone/>
              <a:defRPr/>
            </a:pPr>
            <a:r>
              <a:rPr lang="en-US" sz="1800" kern="0" dirty="0">
                <a:solidFill>
                  <a:srgbClr val="005392"/>
                </a:solidFill>
                <a:latin typeface="Calibri" pitchFamily="34" charset="0"/>
              </a:rPr>
              <a:t>use CGI;   </a:t>
            </a:r>
          </a:p>
          <a:p>
            <a:pPr marL="285750" lvl="1" indent="-285750">
              <a:lnSpc>
                <a:spcPct val="90000"/>
              </a:lnSpc>
              <a:spcBef>
                <a:spcPct val="20000"/>
              </a:spcBef>
              <a:buClr>
                <a:schemeClr val="tx1"/>
              </a:buClr>
              <a:buFont typeface="Wingdings" pitchFamily="2" charset="2"/>
              <a:buNone/>
              <a:defRPr/>
            </a:pPr>
            <a:r>
              <a:rPr lang="en-US" sz="1800" kern="0" dirty="0">
                <a:solidFill>
                  <a:srgbClr val="005392"/>
                </a:solidFill>
                <a:latin typeface="Calibri" pitchFamily="34" charset="0"/>
              </a:rPr>
              <a:t>$</a:t>
            </a:r>
            <a:r>
              <a:rPr lang="en-US" sz="1800" kern="0" dirty="0" err="1">
                <a:solidFill>
                  <a:srgbClr val="005392"/>
                </a:solidFill>
                <a:latin typeface="Calibri" pitchFamily="34" charset="0"/>
              </a:rPr>
              <a:t>dataIn</a:t>
            </a:r>
            <a:r>
              <a:rPr lang="en-US" sz="1800" kern="0" dirty="0">
                <a:solidFill>
                  <a:srgbClr val="005392"/>
                </a:solidFill>
                <a:latin typeface="Calibri" pitchFamily="34" charset="0"/>
              </a:rPr>
              <a:t>=new CGI;</a:t>
            </a:r>
          </a:p>
          <a:p>
            <a:pPr marL="285750" lvl="1" indent="-285750">
              <a:lnSpc>
                <a:spcPct val="90000"/>
              </a:lnSpc>
              <a:spcBef>
                <a:spcPct val="20000"/>
              </a:spcBef>
              <a:buClr>
                <a:schemeClr val="tx1"/>
              </a:buClr>
              <a:buFont typeface="Wingdings" pitchFamily="2" charset="2"/>
              <a:buNone/>
              <a:defRPr/>
            </a:pPr>
            <a:r>
              <a:rPr lang="en-US" sz="1800" kern="0" dirty="0">
                <a:solidFill>
                  <a:srgbClr val="005392"/>
                </a:solidFill>
                <a:latin typeface="Calibri" pitchFamily="34" charset="0"/>
              </a:rPr>
              <a:t>$</a:t>
            </a:r>
            <a:r>
              <a:rPr lang="en-US" sz="1800" kern="0" dirty="0" err="1">
                <a:solidFill>
                  <a:srgbClr val="005392"/>
                </a:solidFill>
                <a:latin typeface="Calibri" pitchFamily="34" charset="0"/>
              </a:rPr>
              <a:t>dataIn</a:t>
            </a:r>
            <a:r>
              <a:rPr lang="en-US" sz="1800" kern="0" dirty="0">
                <a:solidFill>
                  <a:srgbClr val="005392"/>
                </a:solidFill>
                <a:latin typeface="Calibri" pitchFamily="34" charset="0"/>
              </a:rPr>
              <a:t>-&gt;</a:t>
            </a:r>
            <a:r>
              <a:rPr lang="en-US" sz="1800" b="1" kern="0" dirty="0">
                <a:solidFill>
                  <a:srgbClr val="0070C0"/>
                </a:solidFill>
                <a:latin typeface="Calibri" pitchFamily="34" charset="0"/>
              </a:rPr>
              <a:t>header</a:t>
            </a:r>
            <a:r>
              <a:rPr lang="en-US" sz="1800" kern="0" dirty="0">
                <a:solidFill>
                  <a:srgbClr val="005392"/>
                </a:solidFill>
                <a:latin typeface="Calibri" pitchFamily="34" charset="0"/>
              </a:rPr>
              <a:t>();</a:t>
            </a:r>
          </a:p>
          <a:p>
            <a:pPr marL="285750" lvl="1" indent="-285750">
              <a:lnSpc>
                <a:spcPct val="90000"/>
              </a:lnSpc>
              <a:spcBef>
                <a:spcPct val="20000"/>
              </a:spcBef>
              <a:buClr>
                <a:schemeClr val="tx1"/>
              </a:buClr>
              <a:buFont typeface="Wingdings" pitchFamily="2" charset="2"/>
              <a:buNone/>
              <a:defRPr/>
            </a:pPr>
            <a:r>
              <a:rPr lang="en-US" sz="1800" kern="0" dirty="0">
                <a:solidFill>
                  <a:srgbClr val="7030A0"/>
                </a:solidFill>
                <a:latin typeface="Calibri" pitchFamily="34" charset="0"/>
              </a:rPr>
              <a:t>$</a:t>
            </a:r>
            <a:r>
              <a:rPr lang="en-US" sz="1800" kern="0" dirty="0" err="1">
                <a:solidFill>
                  <a:srgbClr val="7030A0"/>
                </a:solidFill>
                <a:latin typeface="Calibri" pitchFamily="34" charset="0"/>
              </a:rPr>
              <a:t>authorName</a:t>
            </a:r>
            <a:r>
              <a:rPr lang="en-US" sz="1800" kern="0" dirty="0">
                <a:solidFill>
                  <a:srgbClr val="005392"/>
                </a:solidFill>
                <a:latin typeface="Calibri" pitchFamily="34" charset="0"/>
              </a:rPr>
              <a:t>=$</a:t>
            </a:r>
            <a:r>
              <a:rPr lang="en-US" sz="1800" kern="0" dirty="0" err="1">
                <a:solidFill>
                  <a:srgbClr val="005392"/>
                </a:solidFill>
                <a:latin typeface="Calibri" pitchFamily="34" charset="0"/>
              </a:rPr>
              <a:t>dataIn</a:t>
            </a:r>
            <a:r>
              <a:rPr lang="en-US" sz="1800" kern="0" dirty="0">
                <a:solidFill>
                  <a:srgbClr val="005392"/>
                </a:solidFill>
                <a:latin typeface="Calibri" pitchFamily="34" charset="0"/>
              </a:rPr>
              <a:t>-&gt;</a:t>
            </a:r>
            <a:r>
              <a:rPr lang="en-US" sz="1800" b="1" kern="0" dirty="0" err="1">
                <a:solidFill>
                  <a:srgbClr val="0070C0"/>
                </a:solidFill>
                <a:latin typeface="Calibri" pitchFamily="34" charset="0"/>
              </a:rPr>
              <a:t>param</a:t>
            </a:r>
            <a:r>
              <a:rPr lang="en-US" sz="1800" kern="0" dirty="0">
                <a:solidFill>
                  <a:srgbClr val="005392"/>
                </a:solidFill>
                <a:latin typeface="Calibri" pitchFamily="34" charset="0"/>
              </a:rPr>
              <a:t>(‘</a:t>
            </a:r>
            <a:r>
              <a:rPr lang="en-US" sz="1800" b="1" kern="0" dirty="0" err="1">
                <a:solidFill>
                  <a:schemeClr val="accent6">
                    <a:lumMod val="50000"/>
                  </a:schemeClr>
                </a:solidFill>
                <a:latin typeface="Calibri" pitchFamily="34" charset="0"/>
              </a:rPr>
              <a:t>authorName</a:t>
            </a:r>
            <a:r>
              <a:rPr lang="en-US" sz="1800" kern="0" dirty="0">
                <a:solidFill>
                  <a:srgbClr val="005392"/>
                </a:solidFill>
                <a:latin typeface="Calibri" pitchFamily="34" charset="0"/>
              </a:rPr>
              <a:t>’);</a:t>
            </a:r>
          </a:p>
          <a:p>
            <a:pPr marL="285750" lvl="1" indent="-285750">
              <a:lnSpc>
                <a:spcPct val="90000"/>
              </a:lnSpc>
              <a:spcBef>
                <a:spcPct val="20000"/>
              </a:spcBef>
              <a:buClr>
                <a:schemeClr val="tx1"/>
              </a:buClr>
              <a:buFont typeface="Wingdings" pitchFamily="2" charset="2"/>
              <a:buNone/>
              <a:defRPr/>
            </a:pPr>
            <a:r>
              <a:rPr lang="en-US" sz="1800" kern="0" dirty="0">
                <a:solidFill>
                  <a:srgbClr val="005392"/>
                </a:solidFill>
                <a:latin typeface="Calibri" pitchFamily="34" charset="0"/>
              </a:rPr>
              <a:t>print(“&lt;HTML&gt;&lt;TITLE&gt;Argument passing test&lt;/TITLE&gt;”);</a:t>
            </a:r>
          </a:p>
          <a:p>
            <a:pPr marL="285750" lvl="1" indent="-285750">
              <a:lnSpc>
                <a:spcPct val="90000"/>
              </a:lnSpc>
              <a:spcBef>
                <a:spcPct val="20000"/>
              </a:spcBef>
              <a:buClr>
                <a:schemeClr val="tx1"/>
              </a:buClr>
              <a:buFont typeface="Wingdings" pitchFamily="2" charset="2"/>
              <a:buNone/>
              <a:defRPr/>
            </a:pPr>
            <a:r>
              <a:rPr lang="en-US" sz="1800" kern="0" dirty="0">
                <a:solidFill>
                  <a:srgbClr val="005392"/>
                </a:solidFill>
                <a:latin typeface="Calibri" pitchFamily="34" charset="0"/>
              </a:rPr>
              <a:t>print(“The author name is “, </a:t>
            </a:r>
            <a:r>
              <a:rPr lang="en-US" sz="1800" kern="0" dirty="0">
                <a:solidFill>
                  <a:srgbClr val="7030A0"/>
                </a:solidFill>
                <a:latin typeface="Calibri" pitchFamily="34" charset="0"/>
              </a:rPr>
              <a:t>$</a:t>
            </a:r>
            <a:r>
              <a:rPr lang="en-US" sz="1800" kern="0" dirty="0" err="1">
                <a:solidFill>
                  <a:srgbClr val="7030A0"/>
                </a:solidFill>
                <a:latin typeface="Calibri" pitchFamily="34" charset="0"/>
              </a:rPr>
              <a:t>authorName</a:t>
            </a:r>
            <a:r>
              <a:rPr lang="en-US" sz="1800" kern="0" dirty="0">
                <a:solidFill>
                  <a:srgbClr val="005392"/>
                </a:solidFill>
                <a:latin typeface="Calibri" pitchFamily="34" charset="0"/>
              </a:rPr>
              <a:t>);</a:t>
            </a:r>
          </a:p>
          <a:p>
            <a:pPr marL="285750" lvl="1" indent="-285750">
              <a:lnSpc>
                <a:spcPct val="90000"/>
              </a:lnSpc>
              <a:spcBef>
                <a:spcPct val="20000"/>
              </a:spcBef>
              <a:buClr>
                <a:schemeClr val="tx1"/>
              </a:buClr>
              <a:buFont typeface="Wingdings" pitchFamily="2" charset="2"/>
              <a:buNone/>
              <a:defRPr/>
            </a:pPr>
            <a:r>
              <a:rPr lang="en-US" sz="1800" kern="0" dirty="0">
                <a:solidFill>
                  <a:srgbClr val="005392"/>
                </a:solidFill>
                <a:latin typeface="Calibri" pitchFamily="34" charset="0"/>
              </a:rPr>
              <a:t>print(“&lt;/HTML&gt;”);</a:t>
            </a:r>
          </a:p>
          <a:p>
            <a:pPr marL="285750" lvl="1" indent="-285750">
              <a:lnSpc>
                <a:spcPct val="90000"/>
              </a:lnSpc>
              <a:spcBef>
                <a:spcPct val="20000"/>
              </a:spcBef>
              <a:buClr>
                <a:schemeClr val="tx1"/>
              </a:buClr>
              <a:buFont typeface="Wingdings" pitchFamily="2" charset="2"/>
              <a:buNone/>
              <a:defRPr/>
            </a:pPr>
            <a:r>
              <a:rPr lang="en-US" sz="1800" kern="0" dirty="0">
                <a:solidFill>
                  <a:srgbClr val="005392"/>
                </a:solidFill>
                <a:latin typeface="Calibri" pitchFamily="34" charset="0"/>
              </a:rPr>
              <a:t>exit;</a:t>
            </a:r>
          </a:p>
        </p:txBody>
      </p:sp>
      <p:sp>
        <p:nvSpPr>
          <p:cNvPr id="7" name="Left Brace 6"/>
          <p:cNvSpPr>
            <a:spLocks/>
          </p:cNvSpPr>
          <p:nvPr/>
        </p:nvSpPr>
        <p:spPr bwMode="auto">
          <a:xfrm>
            <a:off x="3279949" y="5297993"/>
            <a:ext cx="152400" cy="838200"/>
          </a:xfrm>
          <a:prstGeom prst="leftBrace">
            <a:avLst>
              <a:gd name="adj1" fmla="val 8326"/>
              <a:gd name="adj2" fmla="val 50000"/>
            </a:avLst>
          </a:prstGeom>
          <a:noFill/>
          <a:ln w="12700" algn="ctr">
            <a:solidFill>
              <a:srgbClr val="FF0000"/>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endParaRPr lang="en-US"/>
          </a:p>
        </p:txBody>
      </p:sp>
      <p:pic>
        <p:nvPicPr>
          <p:cNvPr id="14" name="Picture 6" descr="http://www.clker.com/cliparts/Z/S/a/z/j/D/highlight-circle-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6377" y="3998079"/>
            <a:ext cx="1009481" cy="421522"/>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9"/>
          <p:cNvSpPr/>
          <p:nvPr/>
        </p:nvSpPr>
        <p:spPr bwMode="auto">
          <a:xfrm>
            <a:off x="1315136" y="3001951"/>
            <a:ext cx="2146756" cy="1043228"/>
          </a:xfrm>
          <a:prstGeom prst="wedgeRoundRectCallout">
            <a:avLst>
              <a:gd name="adj1" fmla="val 50181"/>
              <a:gd name="adj2" fmla="val 63466"/>
              <a:gd name="adj3" fmla="val 16667"/>
            </a:avLst>
          </a:prstGeom>
          <a:solidFill>
            <a:schemeClr val="accent3">
              <a:lumMod val="50000"/>
            </a:schemeClr>
          </a:solidFill>
          <a:ln>
            <a:headEnd type="none" w="sm" len="sm"/>
            <a:tailEnd type="none" w="sm" len="sm"/>
          </a:ln>
        </p:spPr>
        <p:style>
          <a:lnRef idx="3">
            <a:schemeClr val="lt1"/>
          </a:lnRef>
          <a:fillRef idx="1">
            <a:schemeClr val="accent3"/>
          </a:fillRef>
          <a:effectRef idx="1">
            <a:schemeClr val="accent3"/>
          </a:effectRef>
          <a:fontRef idx="minor">
            <a:schemeClr val="lt1"/>
          </a:fontRef>
        </p:style>
        <p:txBody>
          <a:bodyPr anchor="ctr"/>
          <a:lstStyle/>
          <a:p>
            <a:pPr>
              <a:lnSpc>
                <a:spcPts val="1700"/>
              </a:lnSpc>
              <a:defRPr/>
            </a:pPr>
            <a:r>
              <a:rPr lang="en-US" dirty="0">
                <a:latin typeface="Calibri" pitchFamily="34" charset="0"/>
              </a:rPr>
              <a:t>Include the standard library CGI.pm </a:t>
            </a:r>
            <a:r>
              <a:rPr lang="en-US" sz="2000" dirty="0">
                <a:latin typeface="Calibri" pitchFamily="34" charset="0"/>
              </a:rPr>
              <a:t>– </a:t>
            </a:r>
            <a:r>
              <a:rPr lang="en-US" sz="1600" dirty="0">
                <a:latin typeface="Calibri" pitchFamily="34" charset="0"/>
              </a:rPr>
              <a:t>no need to deal with CGI protocol</a:t>
            </a:r>
          </a:p>
        </p:txBody>
      </p:sp>
      <p:grpSp>
        <p:nvGrpSpPr>
          <p:cNvPr id="9" name="Group 8">
            <a:extLst>
              <a:ext uri="{FF2B5EF4-FFF2-40B4-BE49-F238E27FC236}">
                <a16:creationId xmlns:a16="http://schemas.microsoft.com/office/drawing/2014/main" id="{D5F9EE3D-F10A-4AA2-96C9-5CF5CA038ECD}"/>
              </a:ext>
            </a:extLst>
          </p:cNvPr>
          <p:cNvGrpSpPr/>
          <p:nvPr/>
        </p:nvGrpSpPr>
        <p:grpSpPr>
          <a:xfrm>
            <a:off x="5116406" y="685800"/>
            <a:ext cx="3581400" cy="990600"/>
            <a:chOff x="5181600" y="685800"/>
            <a:chExt cx="3581400" cy="990600"/>
          </a:xfrm>
          <a:effectLst>
            <a:outerShdw blurRad="50800" dist="38100" dir="8100000" algn="tr" rotWithShape="0">
              <a:prstClr val="black">
                <a:alpha val="40000"/>
              </a:prstClr>
            </a:outerShdw>
          </a:effectLst>
        </p:grpSpPr>
        <p:sp>
          <p:nvSpPr>
            <p:cNvPr id="2" name="Rectangle 1">
              <a:extLst>
                <a:ext uri="{FF2B5EF4-FFF2-40B4-BE49-F238E27FC236}">
                  <a16:creationId xmlns:a16="http://schemas.microsoft.com/office/drawing/2014/main" id="{B8C0D190-A04B-4D7B-8EC4-BAF55152073D}"/>
                </a:ext>
              </a:extLst>
            </p:cNvPr>
            <p:cNvSpPr/>
            <p:nvPr/>
          </p:nvSpPr>
          <p:spPr>
            <a:xfrm>
              <a:off x="5181600" y="685800"/>
              <a:ext cx="3581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F41AA36-27CB-46D5-93CB-34F4D804D3D4}"/>
                </a:ext>
              </a:extLst>
            </p:cNvPr>
            <p:cNvSpPr txBox="1"/>
            <p:nvPr/>
          </p:nvSpPr>
          <p:spPr>
            <a:xfrm>
              <a:off x="5181600" y="802815"/>
              <a:ext cx="2073867" cy="338554"/>
            </a:xfrm>
            <a:prstGeom prst="rect">
              <a:avLst/>
            </a:prstGeom>
            <a:noFill/>
          </p:spPr>
          <p:txBody>
            <a:bodyPr wrap="square" rtlCol="0">
              <a:spAutoFit/>
            </a:bodyPr>
            <a:lstStyle/>
            <a:p>
              <a:r>
                <a:rPr lang="en-US" sz="1600" dirty="0">
                  <a:solidFill>
                    <a:schemeClr val="bg1"/>
                  </a:solidFill>
                </a:rPr>
                <a:t>Type an author name:</a:t>
              </a:r>
            </a:p>
          </p:txBody>
        </p:sp>
        <p:sp>
          <p:nvSpPr>
            <p:cNvPr id="5" name="Rectangle 4">
              <a:extLst>
                <a:ext uri="{FF2B5EF4-FFF2-40B4-BE49-F238E27FC236}">
                  <a16:creationId xmlns:a16="http://schemas.microsoft.com/office/drawing/2014/main" id="{FE71207B-46AF-43E9-9F53-E7AD9E96D117}"/>
                </a:ext>
              </a:extLst>
            </p:cNvPr>
            <p:cNvSpPr/>
            <p:nvPr/>
          </p:nvSpPr>
          <p:spPr>
            <a:xfrm>
              <a:off x="7162800" y="826881"/>
              <a:ext cx="1480734" cy="286358"/>
            </a:xfrm>
            <a:prstGeom prst="rect">
              <a:avLst/>
            </a:prstGeom>
            <a:solidFill>
              <a:schemeClr val="accent6">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107EC70-6A10-47A9-B887-3201BEB5E0D5}"/>
                </a:ext>
              </a:extLst>
            </p:cNvPr>
            <p:cNvSpPr/>
            <p:nvPr/>
          </p:nvSpPr>
          <p:spPr>
            <a:xfrm>
              <a:off x="5290439" y="1199542"/>
              <a:ext cx="881761" cy="286358"/>
            </a:xfrm>
            <a:prstGeom prst="rect">
              <a:avLst/>
            </a:prstGeom>
            <a:solidFill>
              <a:schemeClr val="accent6">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Send it</a:t>
              </a:r>
            </a:p>
          </p:txBody>
        </p:sp>
        <p:sp>
          <p:nvSpPr>
            <p:cNvPr id="17" name="Rectangle 16">
              <a:extLst>
                <a:ext uri="{FF2B5EF4-FFF2-40B4-BE49-F238E27FC236}">
                  <a16:creationId xmlns:a16="http://schemas.microsoft.com/office/drawing/2014/main" id="{B7F15436-6FE6-434C-91F4-70863EF6FBEC}"/>
                </a:ext>
              </a:extLst>
            </p:cNvPr>
            <p:cNvSpPr/>
            <p:nvPr/>
          </p:nvSpPr>
          <p:spPr>
            <a:xfrm>
              <a:off x="6284451" y="1199542"/>
              <a:ext cx="971016" cy="286358"/>
            </a:xfrm>
            <a:prstGeom prst="rect">
              <a:avLst/>
            </a:prstGeom>
            <a:solidFill>
              <a:schemeClr val="accent6">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Clear form</a:t>
              </a:r>
            </a:p>
          </p:txBody>
        </p:sp>
      </p:grpSp>
      <p:pic>
        <p:nvPicPr>
          <p:cNvPr id="15" name="Picture 14">
            <a:extLst>
              <a:ext uri="{FF2B5EF4-FFF2-40B4-BE49-F238E27FC236}">
                <a16:creationId xmlns:a16="http://schemas.microsoft.com/office/drawing/2014/main" id="{B496FE54-1C37-B915-AD64-72304EE46880}"/>
              </a:ext>
            </a:extLst>
          </p:cNvPr>
          <p:cNvPicPr>
            <a:picLocks noChangeAspect="1"/>
          </p:cNvPicPr>
          <p:nvPr/>
        </p:nvPicPr>
        <p:blipFill>
          <a:blip r:embed="rId4"/>
          <a:stretch>
            <a:fillRect/>
          </a:stretch>
        </p:blipFill>
        <p:spPr>
          <a:xfrm>
            <a:off x="6344336" y="1990418"/>
            <a:ext cx="1977824" cy="2782506"/>
          </a:xfrm>
          <a:prstGeom prst="rect">
            <a:avLst/>
          </a:prstGeom>
          <a:effectLst>
            <a:outerShdw blurRad="76200" dir="13500000" sy="23000" kx="1200000" algn="br" rotWithShape="0">
              <a:prstClr val="black">
                <a:alpha val="20000"/>
              </a:prstClr>
            </a:outerShdw>
          </a:effectLst>
        </p:spPr>
      </p:pic>
      <p:sp>
        <p:nvSpPr>
          <p:cNvPr id="18" name="Speech Bubble: Rectangle with Corners Rounded 17">
            <a:extLst>
              <a:ext uri="{FF2B5EF4-FFF2-40B4-BE49-F238E27FC236}">
                <a16:creationId xmlns:a16="http://schemas.microsoft.com/office/drawing/2014/main" id="{F6856148-25B9-FB00-16FC-27C715ABA721}"/>
              </a:ext>
            </a:extLst>
          </p:cNvPr>
          <p:cNvSpPr/>
          <p:nvPr/>
        </p:nvSpPr>
        <p:spPr>
          <a:xfrm>
            <a:off x="447332" y="4528409"/>
            <a:ext cx="2514600" cy="990600"/>
          </a:xfrm>
          <a:prstGeom prst="wedgeRoundRectCallout">
            <a:avLst>
              <a:gd name="adj1" fmla="val 59475"/>
              <a:gd name="adj2" fmla="val 34038"/>
              <a:gd name="adj3" fmla="val 16667"/>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Perl is often used for CGI scripting</a:t>
            </a:r>
          </a:p>
        </p:txBody>
      </p:sp>
    </p:spTree>
    <p:extLst>
      <p:ext uri="{BB962C8B-B14F-4D97-AF65-F5344CB8AC3E}">
        <p14:creationId xmlns:p14="http://schemas.microsoft.com/office/powerpoint/2010/main" val="19101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heel(1)">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04800" y="152400"/>
            <a:ext cx="3276600" cy="800100"/>
          </a:xfrm>
        </p:spPr>
        <p:txBody>
          <a:bodyPr/>
          <a:lstStyle/>
          <a:p>
            <a:r>
              <a:rPr lang="en-US" dirty="0"/>
              <a:t>CGI: Example</a:t>
            </a:r>
          </a:p>
        </p:txBody>
      </p:sp>
      <p:sp>
        <p:nvSpPr>
          <p:cNvPr id="96259" name="Rectangle 3"/>
          <p:cNvSpPr>
            <a:spLocks noGrp="1" noChangeArrowheads="1"/>
          </p:cNvSpPr>
          <p:nvPr>
            <p:ph type="body" idx="1"/>
          </p:nvPr>
        </p:nvSpPr>
        <p:spPr>
          <a:xfrm>
            <a:off x="381000" y="1143000"/>
            <a:ext cx="5029200" cy="2514600"/>
          </a:xfrm>
        </p:spPr>
        <p:txBody>
          <a:bodyPr/>
          <a:lstStyle/>
          <a:p>
            <a:pPr>
              <a:lnSpc>
                <a:spcPct val="90000"/>
              </a:lnSpc>
              <a:buFont typeface="Wingdings" pitchFamily="2" charset="2"/>
              <a:buNone/>
            </a:pPr>
            <a:r>
              <a:rPr lang="en-US" sz="2400" dirty="0">
                <a:latin typeface="Calibri" pitchFamily="34" charset="0"/>
              </a:rPr>
              <a:t>HTML form:</a:t>
            </a:r>
          </a:p>
          <a:p>
            <a:pPr marL="285750" lvl="1">
              <a:lnSpc>
                <a:spcPct val="90000"/>
              </a:lnSpc>
              <a:buFont typeface="Wingdings" pitchFamily="2" charset="2"/>
              <a:buNone/>
            </a:pPr>
            <a:r>
              <a:rPr lang="en-US" sz="1800" dirty="0">
                <a:solidFill>
                  <a:srgbClr val="002060"/>
                </a:solidFill>
                <a:latin typeface="Calibri" pitchFamily="34" charset="0"/>
              </a:rPr>
              <a:t>&lt;form  action=“</a:t>
            </a:r>
            <a:r>
              <a:rPr lang="en-US" sz="1800" dirty="0" err="1">
                <a:solidFill>
                  <a:srgbClr val="0070C0"/>
                </a:solidFill>
                <a:latin typeface="Calibri" pitchFamily="34" charset="0"/>
              </a:rPr>
              <a:t>findbooks.cgi</a:t>
            </a:r>
            <a:r>
              <a:rPr lang="en-US" sz="1800" dirty="0">
                <a:solidFill>
                  <a:srgbClr val="002060"/>
                </a:solidFill>
                <a:latin typeface="Calibri" pitchFamily="34" charset="0"/>
              </a:rPr>
              <a:t>”  method=POST&gt;</a:t>
            </a:r>
          </a:p>
          <a:p>
            <a:pPr marL="285750" lvl="1">
              <a:lnSpc>
                <a:spcPct val="90000"/>
              </a:lnSpc>
              <a:buFont typeface="Wingdings" pitchFamily="2" charset="2"/>
              <a:buNone/>
            </a:pPr>
            <a:r>
              <a:rPr lang="en-US" sz="1800" dirty="0">
                <a:solidFill>
                  <a:srgbClr val="002060"/>
                </a:solidFill>
                <a:latin typeface="Calibri" pitchFamily="34" charset="0"/>
              </a:rPr>
              <a:t>Type an author name:</a:t>
            </a:r>
          </a:p>
          <a:p>
            <a:pPr marL="285750" lvl="1">
              <a:lnSpc>
                <a:spcPct val="90000"/>
              </a:lnSpc>
              <a:buFont typeface="Wingdings" pitchFamily="2" charset="2"/>
              <a:buNone/>
            </a:pPr>
            <a:r>
              <a:rPr lang="en-US" sz="1800" dirty="0">
                <a:solidFill>
                  <a:srgbClr val="002060"/>
                </a:solidFill>
                <a:latin typeface="Calibri" pitchFamily="34" charset="0"/>
              </a:rPr>
              <a:t>&lt;input  type=“text”  name=“</a:t>
            </a:r>
            <a:r>
              <a:rPr lang="en-US" sz="1800" b="1" dirty="0" err="1">
                <a:solidFill>
                  <a:schemeClr val="accent6">
                    <a:lumMod val="50000"/>
                  </a:schemeClr>
                </a:solidFill>
                <a:latin typeface="Calibri" pitchFamily="34" charset="0"/>
              </a:rPr>
              <a:t>authorName</a:t>
            </a:r>
            <a:r>
              <a:rPr lang="en-US" sz="1800" dirty="0">
                <a:solidFill>
                  <a:srgbClr val="002060"/>
                </a:solidFill>
                <a:latin typeface="Calibri" pitchFamily="34" charset="0"/>
              </a:rPr>
              <a:t>”&gt; &lt;</a:t>
            </a:r>
            <a:r>
              <a:rPr lang="en-US" sz="1800" dirty="0" err="1">
                <a:solidFill>
                  <a:srgbClr val="002060"/>
                </a:solidFill>
                <a:latin typeface="Calibri" pitchFamily="34" charset="0"/>
              </a:rPr>
              <a:t>br</a:t>
            </a:r>
            <a:r>
              <a:rPr lang="en-US" sz="1800" dirty="0">
                <a:solidFill>
                  <a:srgbClr val="002060"/>
                </a:solidFill>
                <a:latin typeface="Calibri" pitchFamily="34" charset="0"/>
              </a:rPr>
              <a:t>&gt;</a:t>
            </a:r>
          </a:p>
          <a:p>
            <a:pPr marL="285750" lvl="1">
              <a:lnSpc>
                <a:spcPct val="90000"/>
              </a:lnSpc>
              <a:buFont typeface="Wingdings" pitchFamily="2" charset="2"/>
              <a:buNone/>
            </a:pPr>
            <a:r>
              <a:rPr lang="en-US" sz="1800" dirty="0">
                <a:solidFill>
                  <a:srgbClr val="002060"/>
                </a:solidFill>
                <a:latin typeface="Calibri" pitchFamily="34" charset="0"/>
              </a:rPr>
              <a:t>&lt;input  type=“submit”  value=“Send it”&gt;</a:t>
            </a:r>
          </a:p>
          <a:p>
            <a:pPr marL="285750" lvl="1">
              <a:lnSpc>
                <a:spcPct val="90000"/>
              </a:lnSpc>
              <a:buFont typeface="Wingdings" pitchFamily="2" charset="2"/>
              <a:buNone/>
            </a:pPr>
            <a:r>
              <a:rPr lang="en-US" sz="1800" dirty="0">
                <a:solidFill>
                  <a:srgbClr val="002060"/>
                </a:solidFill>
                <a:latin typeface="Calibri" pitchFamily="34" charset="0"/>
              </a:rPr>
              <a:t>&lt;input  type=“reset”  value=“Clear form”&gt;</a:t>
            </a:r>
          </a:p>
          <a:p>
            <a:pPr marL="285750" lvl="1">
              <a:lnSpc>
                <a:spcPct val="90000"/>
              </a:lnSpc>
              <a:buFont typeface="Wingdings" pitchFamily="2" charset="2"/>
              <a:buNone/>
            </a:pPr>
            <a:r>
              <a:rPr lang="en-US" sz="1800" dirty="0">
                <a:solidFill>
                  <a:srgbClr val="002060"/>
                </a:solidFill>
                <a:latin typeface="Calibri" pitchFamily="34" charset="0"/>
              </a:rPr>
              <a:t>&lt;/form&gt;</a:t>
            </a:r>
          </a:p>
        </p:txBody>
      </p:sp>
      <p:sp>
        <p:nvSpPr>
          <p:cNvPr id="4" name="Rectangle 3"/>
          <p:cNvSpPr txBox="1">
            <a:spLocks noChangeArrowheads="1"/>
          </p:cNvSpPr>
          <p:nvPr/>
        </p:nvSpPr>
        <p:spPr bwMode="auto">
          <a:xfrm>
            <a:off x="3429000" y="3733800"/>
            <a:ext cx="5486400" cy="2895600"/>
          </a:xfrm>
          <a:prstGeom prst="rect">
            <a:avLst/>
          </a:prstGeom>
          <a:noFill/>
          <a:ln w="9525">
            <a:noFill/>
            <a:miter lim="800000"/>
            <a:headEnd/>
            <a:tailEnd/>
          </a:ln>
        </p:spPr>
        <p:txBody>
          <a:bodyPr lIns="90488" tIns="44450" rIns="90488" bIns="44450"/>
          <a:lstStyle/>
          <a:p>
            <a:pPr marL="342900" indent="-342900">
              <a:lnSpc>
                <a:spcPct val="90000"/>
              </a:lnSpc>
              <a:spcBef>
                <a:spcPct val="20000"/>
              </a:spcBef>
              <a:buClr>
                <a:schemeClr val="tx1"/>
              </a:buClr>
              <a:buSzPct val="75000"/>
              <a:defRPr/>
            </a:pPr>
            <a:r>
              <a:rPr lang="en-US" kern="0" dirty="0">
                <a:latin typeface="Calibri" pitchFamily="34" charset="0"/>
              </a:rPr>
              <a:t>Perl code:</a:t>
            </a:r>
          </a:p>
          <a:p>
            <a:pPr marL="285750" lvl="1" indent="-285750">
              <a:lnSpc>
                <a:spcPct val="90000"/>
              </a:lnSpc>
              <a:spcBef>
                <a:spcPct val="20000"/>
              </a:spcBef>
              <a:buClr>
                <a:schemeClr val="tx1"/>
              </a:buClr>
              <a:buFont typeface="Wingdings" pitchFamily="2" charset="2"/>
              <a:buNone/>
              <a:defRPr/>
            </a:pPr>
            <a:r>
              <a:rPr lang="en-US" sz="1800" kern="0" dirty="0">
                <a:solidFill>
                  <a:srgbClr val="005392"/>
                </a:solidFill>
                <a:latin typeface="Calibri" pitchFamily="34" charset="0"/>
              </a:rPr>
              <a:t>use CGI;   </a:t>
            </a:r>
          </a:p>
          <a:p>
            <a:pPr marL="285750" lvl="1" indent="-285750">
              <a:lnSpc>
                <a:spcPct val="90000"/>
              </a:lnSpc>
              <a:spcBef>
                <a:spcPct val="20000"/>
              </a:spcBef>
              <a:buClr>
                <a:schemeClr val="tx1"/>
              </a:buClr>
              <a:buFont typeface="Wingdings" pitchFamily="2" charset="2"/>
              <a:buNone/>
              <a:defRPr/>
            </a:pPr>
            <a:r>
              <a:rPr lang="en-US" sz="1800" kern="0" dirty="0">
                <a:solidFill>
                  <a:srgbClr val="005392"/>
                </a:solidFill>
                <a:latin typeface="Calibri" pitchFamily="34" charset="0"/>
              </a:rPr>
              <a:t>$</a:t>
            </a:r>
            <a:r>
              <a:rPr lang="en-US" sz="1800" kern="0" dirty="0" err="1">
                <a:solidFill>
                  <a:srgbClr val="005392"/>
                </a:solidFill>
                <a:latin typeface="Calibri" pitchFamily="34" charset="0"/>
              </a:rPr>
              <a:t>dataIn</a:t>
            </a:r>
            <a:r>
              <a:rPr lang="en-US" sz="1800" kern="0" dirty="0">
                <a:solidFill>
                  <a:srgbClr val="005392"/>
                </a:solidFill>
                <a:latin typeface="Calibri" pitchFamily="34" charset="0"/>
              </a:rPr>
              <a:t>=new CGI;</a:t>
            </a:r>
          </a:p>
          <a:p>
            <a:pPr marL="285750" lvl="1" indent="-285750">
              <a:lnSpc>
                <a:spcPct val="90000"/>
              </a:lnSpc>
              <a:spcBef>
                <a:spcPct val="20000"/>
              </a:spcBef>
              <a:buClr>
                <a:schemeClr val="tx1"/>
              </a:buClr>
              <a:buFont typeface="Wingdings" pitchFamily="2" charset="2"/>
              <a:buNone/>
              <a:defRPr/>
            </a:pPr>
            <a:r>
              <a:rPr lang="en-US" sz="1800" kern="0" dirty="0">
                <a:solidFill>
                  <a:srgbClr val="005392"/>
                </a:solidFill>
                <a:latin typeface="Calibri" pitchFamily="34" charset="0"/>
              </a:rPr>
              <a:t>$</a:t>
            </a:r>
            <a:r>
              <a:rPr lang="en-US" sz="1800" kern="0" dirty="0" err="1">
                <a:solidFill>
                  <a:srgbClr val="005392"/>
                </a:solidFill>
                <a:latin typeface="Calibri" pitchFamily="34" charset="0"/>
              </a:rPr>
              <a:t>dataIn</a:t>
            </a:r>
            <a:r>
              <a:rPr lang="en-US" sz="1800" kern="0" dirty="0">
                <a:solidFill>
                  <a:srgbClr val="005392"/>
                </a:solidFill>
                <a:latin typeface="Calibri" pitchFamily="34" charset="0"/>
              </a:rPr>
              <a:t>-&gt;</a:t>
            </a:r>
            <a:r>
              <a:rPr lang="en-US" sz="1800" b="1" kern="0" dirty="0">
                <a:solidFill>
                  <a:srgbClr val="0070C0"/>
                </a:solidFill>
                <a:latin typeface="Calibri" pitchFamily="34" charset="0"/>
              </a:rPr>
              <a:t>header</a:t>
            </a:r>
            <a:r>
              <a:rPr lang="en-US" sz="1800" kern="0" dirty="0">
                <a:solidFill>
                  <a:srgbClr val="005392"/>
                </a:solidFill>
                <a:latin typeface="Calibri" pitchFamily="34" charset="0"/>
              </a:rPr>
              <a:t>();</a:t>
            </a:r>
          </a:p>
          <a:p>
            <a:pPr marL="285750" lvl="1" indent="-285750">
              <a:lnSpc>
                <a:spcPct val="90000"/>
              </a:lnSpc>
              <a:spcBef>
                <a:spcPct val="20000"/>
              </a:spcBef>
              <a:buClr>
                <a:schemeClr val="tx1"/>
              </a:buClr>
              <a:buFont typeface="Wingdings" pitchFamily="2" charset="2"/>
              <a:buNone/>
              <a:defRPr/>
            </a:pPr>
            <a:r>
              <a:rPr lang="en-US" sz="1800" kern="0" dirty="0">
                <a:solidFill>
                  <a:srgbClr val="7030A0"/>
                </a:solidFill>
                <a:latin typeface="Calibri" pitchFamily="34" charset="0"/>
              </a:rPr>
              <a:t>$</a:t>
            </a:r>
            <a:r>
              <a:rPr lang="en-US" sz="1800" kern="0" dirty="0" err="1">
                <a:solidFill>
                  <a:srgbClr val="7030A0"/>
                </a:solidFill>
                <a:latin typeface="Calibri" pitchFamily="34" charset="0"/>
              </a:rPr>
              <a:t>authorName</a:t>
            </a:r>
            <a:r>
              <a:rPr lang="en-US" sz="1800" kern="0" dirty="0">
                <a:solidFill>
                  <a:srgbClr val="005392"/>
                </a:solidFill>
                <a:latin typeface="Calibri" pitchFamily="34" charset="0"/>
              </a:rPr>
              <a:t>=$</a:t>
            </a:r>
            <a:r>
              <a:rPr lang="en-US" sz="1800" kern="0" dirty="0" err="1">
                <a:solidFill>
                  <a:srgbClr val="005392"/>
                </a:solidFill>
                <a:latin typeface="Calibri" pitchFamily="34" charset="0"/>
              </a:rPr>
              <a:t>dataIn</a:t>
            </a:r>
            <a:r>
              <a:rPr lang="en-US" sz="1800" kern="0" dirty="0">
                <a:solidFill>
                  <a:srgbClr val="005392"/>
                </a:solidFill>
                <a:latin typeface="Calibri" pitchFamily="34" charset="0"/>
              </a:rPr>
              <a:t>-&gt;</a:t>
            </a:r>
            <a:r>
              <a:rPr lang="en-US" sz="1800" b="1" kern="0" dirty="0" err="1">
                <a:solidFill>
                  <a:srgbClr val="0070C0"/>
                </a:solidFill>
                <a:latin typeface="Calibri" pitchFamily="34" charset="0"/>
              </a:rPr>
              <a:t>param</a:t>
            </a:r>
            <a:r>
              <a:rPr lang="en-US" sz="1800" kern="0" dirty="0">
                <a:solidFill>
                  <a:srgbClr val="005392"/>
                </a:solidFill>
                <a:latin typeface="Calibri" pitchFamily="34" charset="0"/>
              </a:rPr>
              <a:t>(‘</a:t>
            </a:r>
            <a:r>
              <a:rPr lang="en-US" sz="1800" b="1" kern="0" dirty="0" err="1">
                <a:solidFill>
                  <a:schemeClr val="accent6">
                    <a:lumMod val="50000"/>
                  </a:schemeClr>
                </a:solidFill>
                <a:latin typeface="Calibri" pitchFamily="34" charset="0"/>
              </a:rPr>
              <a:t>authorName</a:t>
            </a:r>
            <a:r>
              <a:rPr lang="en-US" sz="1800" kern="0" dirty="0">
                <a:solidFill>
                  <a:srgbClr val="005392"/>
                </a:solidFill>
                <a:latin typeface="Calibri" pitchFamily="34" charset="0"/>
              </a:rPr>
              <a:t>’);</a:t>
            </a:r>
          </a:p>
          <a:p>
            <a:pPr marL="285750" lvl="1" indent="-285750">
              <a:lnSpc>
                <a:spcPct val="90000"/>
              </a:lnSpc>
              <a:spcBef>
                <a:spcPct val="20000"/>
              </a:spcBef>
              <a:buClr>
                <a:schemeClr val="tx1"/>
              </a:buClr>
              <a:buFont typeface="Wingdings" pitchFamily="2" charset="2"/>
              <a:buNone/>
              <a:defRPr/>
            </a:pPr>
            <a:r>
              <a:rPr lang="en-US" sz="1800" kern="0" dirty="0">
                <a:solidFill>
                  <a:srgbClr val="005392"/>
                </a:solidFill>
                <a:latin typeface="Calibri" pitchFamily="34" charset="0"/>
              </a:rPr>
              <a:t>print(“&lt;HTML&gt;&lt;TITLE&gt;Argument passing test&lt;/TITLE&gt;”);</a:t>
            </a:r>
          </a:p>
          <a:p>
            <a:pPr marL="285750" lvl="1" indent="-285750">
              <a:lnSpc>
                <a:spcPct val="90000"/>
              </a:lnSpc>
              <a:spcBef>
                <a:spcPct val="20000"/>
              </a:spcBef>
              <a:buClr>
                <a:schemeClr val="tx1"/>
              </a:buClr>
              <a:buFont typeface="Wingdings" pitchFamily="2" charset="2"/>
              <a:buNone/>
              <a:defRPr/>
            </a:pPr>
            <a:r>
              <a:rPr lang="en-US" sz="1800" kern="0" dirty="0">
                <a:solidFill>
                  <a:srgbClr val="005392"/>
                </a:solidFill>
                <a:latin typeface="Calibri" pitchFamily="34" charset="0"/>
              </a:rPr>
              <a:t>print(“The author name is “, </a:t>
            </a:r>
            <a:r>
              <a:rPr lang="en-US" sz="1800" kern="0" dirty="0">
                <a:solidFill>
                  <a:srgbClr val="7030A0"/>
                </a:solidFill>
                <a:latin typeface="Calibri" pitchFamily="34" charset="0"/>
              </a:rPr>
              <a:t>$</a:t>
            </a:r>
            <a:r>
              <a:rPr lang="en-US" sz="1800" kern="0" dirty="0" err="1">
                <a:solidFill>
                  <a:srgbClr val="7030A0"/>
                </a:solidFill>
                <a:latin typeface="Calibri" pitchFamily="34" charset="0"/>
              </a:rPr>
              <a:t>authorName</a:t>
            </a:r>
            <a:r>
              <a:rPr lang="en-US" sz="1800" kern="0" dirty="0">
                <a:solidFill>
                  <a:srgbClr val="005392"/>
                </a:solidFill>
                <a:latin typeface="Calibri" pitchFamily="34" charset="0"/>
              </a:rPr>
              <a:t>);</a:t>
            </a:r>
          </a:p>
          <a:p>
            <a:pPr marL="285750" lvl="1" indent="-285750">
              <a:lnSpc>
                <a:spcPct val="90000"/>
              </a:lnSpc>
              <a:spcBef>
                <a:spcPct val="20000"/>
              </a:spcBef>
              <a:buClr>
                <a:schemeClr val="tx1"/>
              </a:buClr>
              <a:buFont typeface="Wingdings" pitchFamily="2" charset="2"/>
              <a:buNone/>
              <a:defRPr/>
            </a:pPr>
            <a:r>
              <a:rPr lang="en-US" sz="1800" kern="0" dirty="0">
                <a:solidFill>
                  <a:srgbClr val="005392"/>
                </a:solidFill>
                <a:latin typeface="Calibri" pitchFamily="34" charset="0"/>
              </a:rPr>
              <a:t>print(“&lt;/HTML&gt;”);</a:t>
            </a:r>
          </a:p>
          <a:p>
            <a:pPr marL="285750" lvl="1" indent="-285750">
              <a:lnSpc>
                <a:spcPct val="90000"/>
              </a:lnSpc>
              <a:spcBef>
                <a:spcPct val="20000"/>
              </a:spcBef>
              <a:buClr>
                <a:schemeClr val="tx1"/>
              </a:buClr>
              <a:buFont typeface="Wingdings" pitchFamily="2" charset="2"/>
              <a:buNone/>
              <a:defRPr/>
            </a:pPr>
            <a:r>
              <a:rPr lang="en-US" sz="1800" kern="0" dirty="0">
                <a:solidFill>
                  <a:srgbClr val="005392"/>
                </a:solidFill>
                <a:latin typeface="Calibri" pitchFamily="34" charset="0"/>
              </a:rPr>
              <a:t>exit;</a:t>
            </a:r>
          </a:p>
        </p:txBody>
      </p:sp>
      <p:sp>
        <p:nvSpPr>
          <p:cNvPr id="6" name="Rounded Rectangular Callout 5"/>
          <p:cNvSpPr/>
          <p:nvPr/>
        </p:nvSpPr>
        <p:spPr bwMode="auto">
          <a:xfrm>
            <a:off x="162815" y="4744135"/>
            <a:ext cx="2514600" cy="1066799"/>
          </a:xfrm>
          <a:prstGeom prst="wedgeRoundRectCallout">
            <a:avLst>
              <a:gd name="adj1" fmla="val 83116"/>
              <a:gd name="adj2" fmla="val -18642"/>
              <a:gd name="adj3" fmla="val 16667"/>
            </a:avLst>
          </a:prstGeom>
          <a:solidFill>
            <a:schemeClr val="accent3">
              <a:lumMod val="50000"/>
            </a:schemeClr>
          </a:solidFill>
          <a:ln>
            <a:headEnd type="none" w="sm" len="sm"/>
            <a:tailEnd type="none" w="sm" len="sm"/>
          </a:ln>
        </p:spPr>
        <p:style>
          <a:lnRef idx="3">
            <a:schemeClr val="lt1"/>
          </a:lnRef>
          <a:fillRef idx="1">
            <a:schemeClr val="accent3"/>
          </a:fillRef>
          <a:effectRef idx="1">
            <a:schemeClr val="accent3"/>
          </a:effectRef>
          <a:fontRef idx="minor">
            <a:schemeClr val="lt1"/>
          </a:fontRef>
        </p:style>
        <p:txBody>
          <a:bodyPr anchor="ctr"/>
          <a:lstStyle/>
          <a:p>
            <a:pPr>
              <a:lnSpc>
                <a:spcPts val="1900"/>
              </a:lnSpc>
              <a:defRPr/>
            </a:pPr>
            <a:r>
              <a:rPr lang="en-US" sz="2000" dirty="0">
                <a:latin typeface="Calibri" pitchFamily="34" charset="0"/>
              </a:rPr>
              <a:t>Extract the argument of the HTML form – High level interface for CGI protocol</a:t>
            </a:r>
          </a:p>
        </p:txBody>
      </p:sp>
      <p:sp>
        <p:nvSpPr>
          <p:cNvPr id="7" name="Left Brace 6"/>
          <p:cNvSpPr>
            <a:spLocks/>
          </p:cNvSpPr>
          <p:nvPr/>
        </p:nvSpPr>
        <p:spPr bwMode="auto">
          <a:xfrm>
            <a:off x="3279949" y="5297993"/>
            <a:ext cx="152400" cy="838200"/>
          </a:xfrm>
          <a:prstGeom prst="leftBrace">
            <a:avLst>
              <a:gd name="adj1" fmla="val 8326"/>
              <a:gd name="adj2" fmla="val 50000"/>
            </a:avLst>
          </a:prstGeom>
          <a:noFill/>
          <a:ln w="12700" algn="ctr">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 name="Rounded Rectangular Callout 7"/>
          <p:cNvSpPr/>
          <p:nvPr/>
        </p:nvSpPr>
        <p:spPr bwMode="auto">
          <a:xfrm>
            <a:off x="304800" y="5867400"/>
            <a:ext cx="2590800" cy="914400"/>
          </a:xfrm>
          <a:prstGeom prst="wedgeRoundRectCallout">
            <a:avLst>
              <a:gd name="adj1" fmla="val 64354"/>
              <a:gd name="adj2" fmla="val -63969"/>
              <a:gd name="adj3" fmla="val 16667"/>
            </a:avLst>
          </a:prstGeom>
          <a:ln>
            <a:headEnd type="none" w="sm" len="sm"/>
            <a:tailEnd type="none" w="sm" len="sm"/>
          </a:ln>
        </p:spPr>
        <p:style>
          <a:lnRef idx="3">
            <a:schemeClr val="lt1"/>
          </a:lnRef>
          <a:fillRef idx="1">
            <a:schemeClr val="accent3"/>
          </a:fillRef>
          <a:effectRef idx="1">
            <a:schemeClr val="accent3"/>
          </a:effectRef>
          <a:fontRef idx="minor">
            <a:schemeClr val="lt1"/>
          </a:fontRef>
        </p:style>
        <p:txBody>
          <a:bodyPr anchor="ctr"/>
          <a:lstStyle/>
          <a:p>
            <a:pPr>
              <a:lnSpc>
                <a:spcPts val="1900"/>
              </a:lnSpc>
              <a:defRPr/>
            </a:pPr>
            <a:r>
              <a:rPr lang="en-US" sz="2000" dirty="0">
                <a:solidFill>
                  <a:schemeClr val="tx1"/>
                </a:solidFill>
                <a:latin typeface="Calibri" pitchFamily="34" charset="0"/>
              </a:rPr>
              <a:t>Dynamically construct the Webpage, i.e., result of user request</a:t>
            </a:r>
          </a:p>
        </p:txBody>
      </p:sp>
      <p:sp>
        <p:nvSpPr>
          <p:cNvPr id="11" name="Rounded Rectangular Callout 10"/>
          <p:cNvSpPr/>
          <p:nvPr/>
        </p:nvSpPr>
        <p:spPr bwMode="auto">
          <a:xfrm>
            <a:off x="228600" y="4095066"/>
            <a:ext cx="2667000" cy="584600"/>
          </a:xfrm>
          <a:prstGeom prst="wedgeRoundRectCallout">
            <a:avLst>
              <a:gd name="adj1" fmla="val 73699"/>
              <a:gd name="adj2" fmla="val 19278"/>
              <a:gd name="adj3" fmla="val 16667"/>
            </a:avLst>
          </a:prstGeom>
          <a:ln>
            <a:headEnd type="none" w="sm" len="sm"/>
            <a:tailEnd type="none" w="sm" len="sm"/>
          </a:ln>
        </p:spPr>
        <p:style>
          <a:lnRef idx="3">
            <a:schemeClr val="lt1"/>
          </a:lnRef>
          <a:fillRef idx="1">
            <a:schemeClr val="accent3"/>
          </a:fillRef>
          <a:effectRef idx="1">
            <a:schemeClr val="accent3"/>
          </a:effectRef>
          <a:fontRef idx="minor">
            <a:schemeClr val="lt1"/>
          </a:fontRef>
        </p:style>
        <p:txBody>
          <a:bodyPr anchor="ctr"/>
          <a:lstStyle/>
          <a:p>
            <a:pPr>
              <a:lnSpc>
                <a:spcPts val="1900"/>
              </a:lnSpc>
              <a:defRPr/>
            </a:pPr>
            <a:r>
              <a:rPr lang="en-US" sz="2000" dirty="0">
                <a:solidFill>
                  <a:schemeClr val="tx1"/>
                </a:solidFill>
                <a:latin typeface="Calibri" pitchFamily="34" charset="0"/>
              </a:rPr>
              <a:t>Instantiate a CGI object </a:t>
            </a:r>
            <a:r>
              <a:rPr lang="en-US" sz="2000" b="1" i="1" dirty="0">
                <a:solidFill>
                  <a:schemeClr val="tx1"/>
                </a:solidFill>
                <a:latin typeface="Calibri" pitchFamily="34" charset="0"/>
              </a:rPr>
              <a:t>$</a:t>
            </a:r>
            <a:r>
              <a:rPr lang="en-US" sz="2000" b="1" i="1" dirty="0" err="1">
                <a:solidFill>
                  <a:schemeClr val="tx1"/>
                </a:solidFill>
                <a:latin typeface="Calibri" pitchFamily="34" charset="0"/>
              </a:rPr>
              <a:t>dataIn</a:t>
            </a:r>
            <a:endParaRPr lang="en-US" sz="2000" b="1" i="1" dirty="0">
              <a:solidFill>
                <a:schemeClr val="tx1"/>
              </a:solidFill>
              <a:latin typeface="Calibri" pitchFamily="34" charset="0"/>
            </a:endParaRPr>
          </a:p>
        </p:txBody>
      </p:sp>
      <p:sp>
        <p:nvSpPr>
          <p:cNvPr id="12" name="Rounded Rectangular Callout 11"/>
          <p:cNvSpPr/>
          <p:nvPr/>
        </p:nvSpPr>
        <p:spPr bwMode="auto">
          <a:xfrm>
            <a:off x="5225245" y="1981200"/>
            <a:ext cx="3383801" cy="1562100"/>
          </a:xfrm>
          <a:prstGeom prst="wedgeRoundRectCallout">
            <a:avLst>
              <a:gd name="adj1" fmla="val -50043"/>
              <a:gd name="adj2" fmla="val 121137"/>
              <a:gd name="adj3" fmla="val 16667"/>
            </a:avLst>
          </a:prstGeom>
          <a:solidFill>
            <a:srgbClr val="92B54B"/>
          </a:solidFill>
          <a:ln>
            <a:headEnd type="none" w="sm" len="sm"/>
            <a:tailEnd type="none" w="sm" len="sm"/>
          </a:ln>
        </p:spPr>
        <p:style>
          <a:lnRef idx="3">
            <a:schemeClr val="lt1"/>
          </a:lnRef>
          <a:fillRef idx="1">
            <a:schemeClr val="accent3"/>
          </a:fillRef>
          <a:effectRef idx="1">
            <a:schemeClr val="accent3"/>
          </a:effectRef>
          <a:fontRef idx="minor">
            <a:schemeClr val="lt1"/>
          </a:fontRef>
        </p:style>
        <p:txBody>
          <a:bodyPr anchor="ctr"/>
          <a:lstStyle/>
          <a:p>
            <a:pPr>
              <a:lnSpc>
                <a:spcPts val="1900"/>
              </a:lnSpc>
              <a:defRPr/>
            </a:pPr>
            <a:r>
              <a:rPr lang="en-US" sz="1600" dirty="0">
                <a:solidFill>
                  <a:schemeClr val="tx1"/>
                </a:solidFill>
                <a:latin typeface="Calibri" pitchFamily="34" charset="0"/>
              </a:rPr>
              <a:t>The header() function prints out the</a:t>
            </a:r>
          </a:p>
          <a:p>
            <a:pPr>
              <a:lnSpc>
                <a:spcPts val="1900"/>
              </a:lnSpc>
              <a:spcAft>
                <a:spcPts val="600"/>
              </a:spcAft>
              <a:defRPr/>
            </a:pPr>
            <a:r>
              <a:rPr lang="en-US" b="1" dirty="0">
                <a:solidFill>
                  <a:schemeClr val="tx1"/>
                </a:solidFill>
                <a:latin typeface="Calibri" pitchFamily="34" charset="0"/>
              </a:rPr>
              <a:t>“Content-Type: text/html” </a:t>
            </a:r>
            <a:r>
              <a:rPr lang="en-US" sz="1600" dirty="0">
                <a:solidFill>
                  <a:schemeClr val="tx1"/>
                </a:solidFill>
                <a:latin typeface="Calibri" pitchFamily="34" charset="0"/>
              </a:rPr>
              <a:t>statement.</a:t>
            </a:r>
          </a:p>
          <a:p>
            <a:pPr>
              <a:lnSpc>
                <a:spcPts val="1900"/>
              </a:lnSpc>
              <a:defRPr/>
            </a:pPr>
            <a:r>
              <a:rPr lang="en-US" sz="1600" b="1" dirty="0">
                <a:solidFill>
                  <a:schemeClr val="tx1"/>
                </a:solidFill>
                <a:latin typeface="Calibri" pitchFamily="34" charset="0"/>
              </a:rPr>
              <a:t>Note</a:t>
            </a:r>
            <a:r>
              <a:rPr lang="en-US" sz="1600" dirty="0">
                <a:solidFill>
                  <a:schemeClr val="tx1"/>
                </a:solidFill>
                <a:latin typeface="Calibri" pitchFamily="34" charset="0"/>
              </a:rPr>
              <a:t>:  The output of the program must be returned in an HTML page</a:t>
            </a:r>
          </a:p>
        </p:txBody>
      </p:sp>
      <p:sp>
        <p:nvSpPr>
          <p:cNvPr id="13" name="Rounded Rectangular Callout 12"/>
          <p:cNvSpPr/>
          <p:nvPr/>
        </p:nvSpPr>
        <p:spPr bwMode="auto">
          <a:xfrm>
            <a:off x="5791200" y="3810000"/>
            <a:ext cx="2231813" cy="914400"/>
          </a:xfrm>
          <a:prstGeom prst="wedgeRoundRectCallout">
            <a:avLst>
              <a:gd name="adj1" fmla="val -30356"/>
              <a:gd name="adj2" fmla="val 81642"/>
              <a:gd name="adj3" fmla="val 16667"/>
            </a:avLst>
          </a:prstGeom>
          <a:solidFill>
            <a:schemeClr val="accent3">
              <a:lumMod val="50000"/>
            </a:schemeClr>
          </a:solidFill>
          <a:ln>
            <a:headEnd type="none" w="sm" len="sm"/>
            <a:tailEnd type="none" w="sm" len="sm"/>
          </a:ln>
        </p:spPr>
        <p:style>
          <a:lnRef idx="3">
            <a:schemeClr val="lt1"/>
          </a:lnRef>
          <a:fillRef idx="1">
            <a:schemeClr val="accent2"/>
          </a:fillRef>
          <a:effectRef idx="1">
            <a:schemeClr val="accent2"/>
          </a:effectRef>
          <a:fontRef idx="minor">
            <a:schemeClr val="lt1"/>
          </a:fontRef>
        </p:style>
        <p:txBody>
          <a:bodyPr anchor="ctr"/>
          <a:lstStyle/>
          <a:p>
            <a:pPr>
              <a:lnSpc>
                <a:spcPts val="1700"/>
              </a:lnSpc>
              <a:defRPr/>
            </a:pPr>
            <a:r>
              <a:rPr lang="en-US" b="1" dirty="0" err="1">
                <a:latin typeface="Calibri" pitchFamily="34" charset="0"/>
              </a:rPr>
              <a:t>param</a:t>
            </a:r>
            <a:r>
              <a:rPr lang="en-US" sz="1600" dirty="0">
                <a:latin typeface="Calibri" pitchFamily="34" charset="0"/>
              </a:rPr>
              <a:t>() returns the value of the parameter, i.e., </a:t>
            </a:r>
            <a:r>
              <a:rPr lang="en-US" sz="1600" i="1" dirty="0" err="1">
                <a:latin typeface="Calibri" pitchFamily="34" charset="0"/>
              </a:rPr>
              <a:t>authorName</a:t>
            </a:r>
            <a:endParaRPr lang="en-US" sz="1600" i="1" dirty="0">
              <a:latin typeface="Calibri" pitchFamily="34" charset="0"/>
            </a:endParaRPr>
          </a:p>
        </p:txBody>
      </p:sp>
      <p:pic>
        <p:nvPicPr>
          <p:cNvPr id="14" name="Picture 6" descr="http://www.clker.com/cliparts/Z/S/a/z/j/D/highlight-circle-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6377" y="3998079"/>
            <a:ext cx="1009481" cy="421522"/>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9"/>
          <p:cNvSpPr/>
          <p:nvPr/>
        </p:nvSpPr>
        <p:spPr bwMode="auto">
          <a:xfrm>
            <a:off x="1315136" y="3001951"/>
            <a:ext cx="2146756" cy="1043228"/>
          </a:xfrm>
          <a:prstGeom prst="wedgeRoundRectCallout">
            <a:avLst>
              <a:gd name="adj1" fmla="val 50181"/>
              <a:gd name="adj2" fmla="val 63466"/>
              <a:gd name="adj3" fmla="val 16667"/>
            </a:avLst>
          </a:prstGeom>
          <a:solidFill>
            <a:schemeClr val="accent3">
              <a:lumMod val="50000"/>
            </a:schemeClr>
          </a:solidFill>
          <a:ln>
            <a:headEnd type="none" w="sm" len="sm"/>
            <a:tailEnd type="none" w="sm" len="sm"/>
          </a:ln>
        </p:spPr>
        <p:style>
          <a:lnRef idx="3">
            <a:schemeClr val="lt1"/>
          </a:lnRef>
          <a:fillRef idx="1">
            <a:schemeClr val="accent3"/>
          </a:fillRef>
          <a:effectRef idx="1">
            <a:schemeClr val="accent3"/>
          </a:effectRef>
          <a:fontRef idx="minor">
            <a:schemeClr val="lt1"/>
          </a:fontRef>
        </p:style>
        <p:txBody>
          <a:bodyPr anchor="ctr"/>
          <a:lstStyle/>
          <a:p>
            <a:pPr>
              <a:lnSpc>
                <a:spcPts val="1700"/>
              </a:lnSpc>
              <a:defRPr/>
            </a:pPr>
            <a:r>
              <a:rPr lang="en-US" dirty="0">
                <a:latin typeface="Calibri" pitchFamily="34" charset="0"/>
              </a:rPr>
              <a:t>Include the standard library CGI.pm </a:t>
            </a:r>
            <a:r>
              <a:rPr lang="en-US" sz="2000" dirty="0">
                <a:latin typeface="Calibri" pitchFamily="34" charset="0"/>
              </a:rPr>
              <a:t>– </a:t>
            </a:r>
            <a:r>
              <a:rPr lang="en-US" sz="1600" dirty="0">
                <a:latin typeface="Calibri" pitchFamily="34" charset="0"/>
              </a:rPr>
              <a:t>no need to deal with CGI protocol</a:t>
            </a:r>
          </a:p>
        </p:txBody>
      </p:sp>
      <p:grpSp>
        <p:nvGrpSpPr>
          <p:cNvPr id="9" name="Group 8">
            <a:extLst>
              <a:ext uri="{FF2B5EF4-FFF2-40B4-BE49-F238E27FC236}">
                <a16:creationId xmlns:a16="http://schemas.microsoft.com/office/drawing/2014/main" id="{D5F9EE3D-F10A-4AA2-96C9-5CF5CA038ECD}"/>
              </a:ext>
            </a:extLst>
          </p:cNvPr>
          <p:cNvGrpSpPr/>
          <p:nvPr/>
        </p:nvGrpSpPr>
        <p:grpSpPr>
          <a:xfrm>
            <a:off x="5116406" y="685800"/>
            <a:ext cx="3581400" cy="990600"/>
            <a:chOff x="5181600" y="685800"/>
            <a:chExt cx="3581400" cy="990600"/>
          </a:xfrm>
          <a:effectLst>
            <a:outerShdw blurRad="50800" dist="38100" dir="8100000" algn="tr" rotWithShape="0">
              <a:prstClr val="black">
                <a:alpha val="40000"/>
              </a:prstClr>
            </a:outerShdw>
          </a:effectLst>
        </p:grpSpPr>
        <p:sp>
          <p:nvSpPr>
            <p:cNvPr id="2" name="Rectangle 1">
              <a:extLst>
                <a:ext uri="{FF2B5EF4-FFF2-40B4-BE49-F238E27FC236}">
                  <a16:creationId xmlns:a16="http://schemas.microsoft.com/office/drawing/2014/main" id="{B8C0D190-A04B-4D7B-8EC4-BAF55152073D}"/>
                </a:ext>
              </a:extLst>
            </p:cNvPr>
            <p:cNvSpPr/>
            <p:nvPr/>
          </p:nvSpPr>
          <p:spPr>
            <a:xfrm>
              <a:off x="5181600" y="685800"/>
              <a:ext cx="3581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F41AA36-27CB-46D5-93CB-34F4D804D3D4}"/>
                </a:ext>
              </a:extLst>
            </p:cNvPr>
            <p:cNvSpPr txBox="1"/>
            <p:nvPr/>
          </p:nvSpPr>
          <p:spPr>
            <a:xfrm>
              <a:off x="5181600" y="802815"/>
              <a:ext cx="2073867" cy="338554"/>
            </a:xfrm>
            <a:prstGeom prst="rect">
              <a:avLst/>
            </a:prstGeom>
            <a:noFill/>
          </p:spPr>
          <p:txBody>
            <a:bodyPr wrap="square" rtlCol="0">
              <a:spAutoFit/>
            </a:bodyPr>
            <a:lstStyle/>
            <a:p>
              <a:r>
                <a:rPr lang="en-US" sz="1600" dirty="0">
                  <a:solidFill>
                    <a:schemeClr val="bg1"/>
                  </a:solidFill>
                </a:rPr>
                <a:t>Type an author name:</a:t>
              </a:r>
            </a:p>
          </p:txBody>
        </p:sp>
        <p:sp>
          <p:nvSpPr>
            <p:cNvPr id="5" name="Rectangle 4">
              <a:extLst>
                <a:ext uri="{FF2B5EF4-FFF2-40B4-BE49-F238E27FC236}">
                  <a16:creationId xmlns:a16="http://schemas.microsoft.com/office/drawing/2014/main" id="{FE71207B-46AF-43E9-9F53-E7AD9E96D117}"/>
                </a:ext>
              </a:extLst>
            </p:cNvPr>
            <p:cNvSpPr/>
            <p:nvPr/>
          </p:nvSpPr>
          <p:spPr>
            <a:xfrm>
              <a:off x="7162800" y="826881"/>
              <a:ext cx="1480734" cy="286358"/>
            </a:xfrm>
            <a:prstGeom prst="rect">
              <a:avLst/>
            </a:prstGeom>
            <a:solidFill>
              <a:schemeClr val="accent6">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107EC70-6A10-47A9-B887-3201BEB5E0D5}"/>
                </a:ext>
              </a:extLst>
            </p:cNvPr>
            <p:cNvSpPr/>
            <p:nvPr/>
          </p:nvSpPr>
          <p:spPr>
            <a:xfrm>
              <a:off x="5290439" y="1199542"/>
              <a:ext cx="881761" cy="286358"/>
            </a:xfrm>
            <a:prstGeom prst="rect">
              <a:avLst/>
            </a:prstGeom>
            <a:solidFill>
              <a:schemeClr val="accent6">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Send it</a:t>
              </a:r>
            </a:p>
          </p:txBody>
        </p:sp>
        <p:sp>
          <p:nvSpPr>
            <p:cNvPr id="17" name="Rectangle 16">
              <a:extLst>
                <a:ext uri="{FF2B5EF4-FFF2-40B4-BE49-F238E27FC236}">
                  <a16:creationId xmlns:a16="http://schemas.microsoft.com/office/drawing/2014/main" id="{B7F15436-6FE6-434C-91F4-70863EF6FBEC}"/>
                </a:ext>
              </a:extLst>
            </p:cNvPr>
            <p:cNvSpPr/>
            <p:nvPr/>
          </p:nvSpPr>
          <p:spPr>
            <a:xfrm>
              <a:off x="6284451" y="1199542"/>
              <a:ext cx="971016" cy="286358"/>
            </a:xfrm>
            <a:prstGeom prst="rect">
              <a:avLst/>
            </a:prstGeom>
            <a:solidFill>
              <a:schemeClr val="accent6">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Clear form</a:t>
              </a:r>
            </a:p>
          </p:txBody>
        </p:sp>
      </p:grpSp>
      <p:pic>
        <p:nvPicPr>
          <p:cNvPr id="15" name="Picture 24" descr="C:\Users\Kien\AppData\Local\Microsoft\Windows\Temporary Internet Files\Content.IE5\KL0RE8YG\MC900437051[1].png">
            <a:extLst>
              <a:ext uri="{FF2B5EF4-FFF2-40B4-BE49-F238E27FC236}">
                <a16:creationId xmlns:a16="http://schemas.microsoft.com/office/drawing/2014/main" id="{9D495D59-869A-D744-C633-30405CDBBE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2395" y="6255654"/>
            <a:ext cx="544512" cy="544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25" descr="C:\Users\Kien\AppData\Local\Microsoft\Windows\Temporary Internet Files\Content.IE5\5TRAAGSL\MC900437050[1].png">
            <a:extLst>
              <a:ext uri="{FF2B5EF4-FFF2-40B4-BE49-F238E27FC236}">
                <a16:creationId xmlns:a16="http://schemas.microsoft.com/office/drawing/2014/main" id="{DCD81074-4B27-5B48-D1F2-6AFA8C69583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5385" y="5266422"/>
            <a:ext cx="544512" cy="544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598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par>
                          <p:cTn id="22" fill="hold">
                            <p:stCondLst>
                              <p:cond delay="1000"/>
                            </p:stCondLst>
                            <p:childTnLst>
                              <p:par>
                                <p:cTn id="23" presetID="26"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80">
                                          <p:stCondLst>
                                            <p:cond delay="0"/>
                                          </p:stCondLst>
                                        </p:cTn>
                                        <p:tgtEl>
                                          <p:spTgt spid="18"/>
                                        </p:tgtEl>
                                      </p:cBhvr>
                                    </p:animEffect>
                                    <p:anim calcmode="lin" valueType="num">
                                      <p:cBhvr>
                                        <p:cTn id="2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1" dur="26">
                                          <p:stCondLst>
                                            <p:cond delay="650"/>
                                          </p:stCondLst>
                                        </p:cTn>
                                        <p:tgtEl>
                                          <p:spTgt spid="18"/>
                                        </p:tgtEl>
                                      </p:cBhvr>
                                      <p:to x="100000" y="60000"/>
                                    </p:animScale>
                                    <p:animScale>
                                      <p:cBhvr>
                                        <p:cTn id="32" dur="166" decel="50000">
                                          <p:stCondLst>
                                            <p:cond delay="676"/>
                                          </p:stCondLst>
                                        </p:cTn>
                                        <p:tgtEl>
                                          <p:spTgt spid="18"/>
                                        </p:tgtEl>
                                      </p:cBhvr>
                                      <p:to x="100000" y="100000"/>
                                    </p:animScale>
                                    <p:animScale>
                                      <p:cBhvr>
                                        <p:cTn id="33" dur="26">
                                          <p:stCondLst>
                                            <p:cond delay="1312"/>
                                          </p:stCondLst>
                                        </p:cTn>
                                        <p:tgtEl>
                                          <p:spTgt spid="18"/>
                                        </p:tgtEl>
                                      </p:cBhvr>
                                      <p:to x="100000" y="80000"/>
                                    </p:animScale>
                                    <p:animScale>
                                      <p:cBhvr>
                                        <p:cTn id="34" dur="166" decel="50000">
                                          <p:stCondLst>
                                            <p:cond delay="1338"/>
                                          </p:stCondLst>
                                        </p:cTn>
                                        <p:tgtEl>
                                          <p:spTgt spid="18"/>
                                        </p:tgtEl>
                                      </p:cBhvr>
                                      <p:to x="100000" y="100000"/>
                                    </p:animScale>
                                    <p:animScale>
                                      <p:cBhvr>
                                        <p:cTn id="35" dur="26">
                                          <p:stCondLst>
                                            <p:cond delay="1642"/>
                                          </p:stCondLst>
                                        </p:cTn>
                                        <p:tgtEl>
                                          <p:spTgt spid="18"/>
                                        </p:tgtEl>
                                      </p:cBhvr>
                                      <p:to x="100000" y="90000"/>
                                    </p:animScale>
                                    <p:animScale>
                                      <p:cBhvr>
                                        <p:cTn id="36" dur="166" decel="50000">
                                          <p:stCondLst>
                                            <p:cond delay="1668"/>
                                          </p:stCondLst>
                                        </p:cTn>
                                        <p:tgtEl>
                                          <p:spTgt spid="18"/>
                                        </p:tgtEl>
                                      </p:cBhvr>
                                      <p:to x="100000" y="100000"/>
                                    </p:animScale>
                                    <p:animScale>
                                      <p:cBhvr>
                                        <p:cTn id="37" dur="26">
                                          <p:stCondLst>
                                            <p:cond delay="1808"/>
                                          </p:stCondLst>
                                        </p:cTn>
                                        <p:tgtEl>
                                          <p:spTgt spid="18"/>
                                        </p:tgtEl>
                                      </p:cBhvr>
                                      <p:to x="100000" y="95000"/>
                                    </p:animScale>
                                    <p:animScale>
                                      <p:cBhvr>
                                        <p:cTn id="38" dur="166" decel="50000">
                                          <p:stCondLst>
                                            <p:cond delay="1834"/>
                                          </p:stCondLst>
                                        </p:cTn>
                                        <p:tgtEl>
                                          <p:spTgt spid="1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par>
                          <p:cTn id="48" fill="hold">
                            <p:stCondLst>
                              <p:cond delay="1000"/>
                            </p:stCondLst>
                            <p:childTnLst>
                              <p:par>
                                <p:cTn id="49" presetID="9" presetClass="entr" presetSubtype="0"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oup of people standing in a room&#10;&#10;Description automatically generated with medium confidence">
            <a:extLst>
              <a:ext uri="{FF2B5EF4-FFF2-40B4-BE49-F238E27FC236}">
                <a16:creationId xmlns:a16="http://schemas.microsoft.com/office/drawing/2014/main" id="{D9661076-FE53-4B6C-8B39-807549CC96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0369" y="4930778"/>
            <a:ext cx="4572000" cy="1099890"/>
          </a:xfrm>
          <a:prstGeom prst="rect">
            <a:avLst/>
          </a:prstGeom>
        </p:spPr>
      </p:pic>
      <p:pic>
        <p:nvPicPr>
          <p:cNvPr id="1026" name="Picture 2" descr="Grocery store queue of people supermarket with products in hands to cashier. Vector isolated flat people waiting in line to counter check with food in paper bags and shopping carts man and old woman">
            <a:extLst>
              <a:ext uri="{FF2B5EF4-FFF2-40B4-BE49-F238E27FC236}">
                <a16:creationId xmlns:a16="http://schemas.microsoft.com/office/drawing/2014/main" id="{586FC235-BFDF-4F4F-96A5-965502770C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297183"/>
            <a:ext cx="4065505" cy="1355168"/>
          </a:xfrm>
          <a:prstGeom prst="rect">
            <a:avLst/>
          </a:prstGeom>
          <a:noFill/>
          <a:extLst>
            <a:ext uri="{909E8E84-426E-40DD-AFC4-6F175D3DCCD1}">
              <a14:hiddenFill xmlns:a14="http://schemas.microsoft.com/office/drawing/2010/main">
                <a:solidFill>
                  <a:srgbClr val="FFFFFF"/>
                </a:solidFill>
              </a14:hiddenFill>
            </a:ext>
          </a:extLst>
        </p:spPr>
      </p:pic>
      <p:sp>
        <p:nvSpPr>
          <p:cNvPr id="98307" name="Rectangle 3"/>
          <p:cNvSpPr>
            <a:spLocks noGrp="1" noChangeArrowheads="1"/>
          </p:cNvSpPr>
          <p:nvPr>
            <p:ph type="body" idx="1"/>
          </p:nvPr>
        </p:nvSpPr>
        <p:spPr>
          <a:xfrm>
            <a:off x="685800" y="1386993"/>
            <a:ext cx="8001000" cy="1888863"/>
          </a:xfrm>
        </p:spPr>
        <p:txBody>
          <a:bodyPr>
            <a:normAutofit/>
          </a:bodyPr>
          <a:lstStyle/>
          <a:p>
            <a:pPr marL="0" indent="0">
              <a:lnSpc>
                <a:spcPts val="3300"/>
              </a:lnSpc>
              <a:spcAft>
                <a:spcPts val="600"/>
              </a:spcAft>
              <a:buNone/>
            </a:pPr>
            <a:r>
              <a:rPr lang="en-US" dirty="0">
                <a:latin typeface="Calibri" pitchFamily="34" charset="0"/>
                <a:sym typeface="Wingdings" pitchFamily="2" charset="2"/>
              </a:rPr>
              <a:t>The application program is invoked using the </a:t>
            </a:r>
            <a:r>
              <a:rPr lang="en-US" b="1" dirty="0">
                <a:solidFill>
                  <a:srgbClr val="7030A0"/>
                </a:solidFill>
                <a:latin typeface="Calibri" pitchFamily="34" charset="0"/>
                <a:sym typeface="Wingdings" pitchFamily="2" charset="2"/>
              </a:rPr>
              <a:t>CGI protocol</a:t>
            </a:r>
            <a:r>
              <a:rPr lang="en-US" dirty="0">
                <a:latin typeface="Calibri" pitchFamily="34" charset="0"/>
                <a:sym typeface="Wingdings" pitchFamily="2" charset="2"/>
              </a:rPr>
              <a:t>.  Each page request results in the creation of a new process </a:t>
            </a:r>
            <a:r>
              <a:rPr lang="en-US" dirty="0">
                <a:latin typeface="Times New Roman" pitchFamily="18" charset="0"/>
                <a:cs typeface="Times New Roman" pitchFamily="18" charset="0"/>
                <a:sym typeface="Wingdings" pitchFamily="2" charset="2"/>
              </a:rPr>
              <a:t>→  </a:t>
            </a:r>
            <a:r>
              <a:rPr lang="en-US" b="1" dirty="0">
                <a:solidFill>
                  <a:srgbClr val="7030A0"/>
                </a:solidFill>
                <a:latin typeface="Calibri" pitchFamily="34" charset="0"/>
                <a:cs typeface="Times New Roman" pitchFamily="18" charset="0"/>
                <a:sym typeface="Wingdings" pitchFamily="2" charset="2"/>
              </a:rPr>
              <a:t>Do not scale </a:t>
            </a:r>
            <a:r>
              <a:rPr lang="en-US" dirty="0">
                <a:latin typeface="Calibri" pitchFamily="34" charset="0"/>
                <a:cs typeface="Times New Roman" pitchFamily="18" charset="0"/>
                <a:sym typeface="Wingdings" pitchFamily="2" charset="2"/>
              </a:rPr>
              <a:t>well to many simultaneous requests.</a:t>
            </a:r>
            <a:endParaRPr lang="en-US" dirty="0">
              <a:latin typeface="Calibri" pitchFamily="34" charset="0"/>
              <a:sym typeface="Wingdings" pitchFamily="2" charset="2"/>
            </a:endParaRPr>
          </a:p>
        </p:txBody>
      </p:sp>
      <p:sp>
        <p:nvSpPr>
          <p:cNvPr id="2" name="TextBox 1">
            <a:extLst>
              <a:ext uri="{FF2B5EF4-FFF2-40B4-BE49-F238E27FC236}">
                <a16:creationId xmlns:a16="http://schemas.microsoft.com/office/drawing/2014/main" id="{60ABCCA4-B3F6-F680-C056-1C1B6CF7412D}"/>
              </a:ext>
            </a:extLst>
          </p:cNvPr>
          <p:cNvSpPr txBox="1"/>
          <p:nvPr/>
        </p:nvSpPr>
        <p:spPr>
          <a:xfrm>
            <a:off x="4114800" y="5806035"/>
            <a:ext cx="4383444" cy="369332"/>
          </a:xfrm>
          <a:prstGeom prst="rect">
            <a:avLst/>
          </a:prstGeom>
          <a:noFill/>
        </p:spPr>
        <p:txBody>
          <a:bodyPr wrap="none" rtlCol="0">
            <a:spAutoFit/>
          </a:bodyPr>
          <a:lstStyle/>
          <a:p>
            <a:r>
              <a:rPr lang="en-US" dirty="0"/>
              <a:t>Hiring the next cashier for the next customer</a:t>
            </a:r>
          </a:p>
        </p:txBody>
      </p:sp>
      <p:sp>
        <p:nvSpPr>
          <p:cNvPr id="3" name="TextBox 2">
            <a:extLst>
              <a:ext uri="{FF2B5EF4-FFF2-40B4-BE49-F238E27FC236}">
                <a16:creationId xmlns:a16="http://schemas.microsoft.com/office/drawing/2014/main" id="{8AECBCD0-FA9C-0054-562B-E4EAD964BE9F}"/>
              </a:ext>
            </a:extLst>
          </p:cNvPr>
          <p:cNvSpPr txBox="1"/>
          <p:nvPr/>
        </p:nvSpPr>
        <p:spPr>
          <a:xfrm>
            <a:off x="2008105" y="4359963"/>
            <a:ext cx="2504212" cy="369332"/>
          </a:xfrm>
          <a:prstGeom prst="rect">
            <a:avLst/>
          </a:prstGeom>
          <a:noFill/>
        </p:spPr>
        <p:txBody>
          <a:bodyPr wrap="none" rtlCol="0">
            <a:spAutoFit/>
          </a:bodyPr>
          <a:lstStyle/>
          <a:p>
            <a:r>
              <a:rPr lang="en-US" dirty="0"/>
              <a:t>Checking out a customer</a:t>
            </a:r>
          </a:p>
        </p:txBody>
      </p:sp>
      <p:sp>
        <p:nvSpPr>
          <p:cNvPr id="13" name="Title 12"/>
          <p:cNvSpPr>
            <a:spLocks noGrp="1"/>
          </p:cNvSpPr>
          <p:nvPr>
            <p:ph type="title"/>
          </p:nvPr>
        </p:nvSpPr>
        <p:spPr>
          <a:xfrm>
            <a:off x="457200" y="274638"/>
            <a:ext cx="8229600" cy="910872"/>
          </a:xfrm>
        </p:spPr>
        <p:txBody>
          <a:bodyPr/>
          <a:lstStyle/>
          <a:p>
            <a:r>
              <a:rPr lang="en-US" dirty="0">
                <a:solidFill>
                  <a:schemeClr val="accent5">
                    <a:lumMod val="75000"/>
                  </a:schemeClr>
                </a:solidFill>
              </a:rPr>
              <a:t>CGI -  Does Not Scale Well </a:t>
            </a:r>
          </a:p>
        </p:txBody>
      </p:sp>
    </p:spTree>
    <p:extLst>
      <p:ext uri="{BB962C8B-B14F-4D97-AF65-F5344CB8AC3E}">
        <p14:creationId xmlns:p14="http://schemas.microsoft.com/office/powerpoint/2010/main" val="34671370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152400"/>
            <a:ext cx="8229600" cy="1219200"/>
          </a:xfrm>
        </p:spPr>
        <p:txBody>
          <a:bodyPr>
            <a:normAutofit fontScale="90000"/>
          </a:bodyPr>
          <a:lstStyle/>
          <a:p>
            <a:r>
              <a:rPr lang="en-US" sz="4800" dirty="0"/>
              <a:t>Application Servers</a:t>
            </a:r>
            <a:br>
              <a:rPr lang="en-US" sz="4800" dirty="0"/>
            </a:br>
            <a:r>
              <a:rPr lang="en-US" sz="4000" dirty="0">
                <a:solidFill>
                  <a:srgbClr val="00B0F0"/>
                </a:solidFill>
              </a:rPr>
              <a:t>Multiple Persistent Processes</a:t>
            </a:r>
            <a:endParaRPr lang="en-US" sz="4800" dirty="0">
              <a:solidFill>
                <a:srgbClr val="00B0F0"/>
              </a:solidFill>
            </a:endParaRPr>
          </a:p>
        </p:txBody>
      </p:sp>
      <p:sp>
        <p:nvSpPr>
          <p:cNvPr id="98307" name="Rectangle 3"/>
          <p:cNvSpPr>
            <a:spLocks noGrp="1" noChangeArrowheads="1"/>
          </p:cNvSpPr>
          <p:nvPr>
            <p:ph type="body" idx="1"/>
          </p:nvPr>
        </p:nvSpPr>
        <p:spPr>
          <a:xfrm>
            <a:off x="421105" y="1752600"/>
            <a:ext cx="8001000" cy="4953000"/>
          </a:xfrm>
        </p:spPr>
        <p:txBody>
          <a:bodyPr>
            <a:normAutofit/>
          </a:bodyPr>
          <a:lstStyle/>
          <a:p>
            <a:pPr marL="0" indent="0">
              <a:lnSpc>
                <a:spcPts val="3000"/>
              </a:lnSpc>
              <a:spcAft>
                <a:spcPts val="600"/>
              </a:spcAft>
              <a:buNone/>
            </a:pPr>
            <a:r>
              <a:rPr lang="en-US" sz="3600" dirty="0">
                <a:latin typeface="Calibri" pitchFamily="34" charset="0"/>
              </a:rPr>
              <a:t>Avoid the process creation overhead: </a:t>
            </a:r>
          </a:p>
          <a:p>
            <a:pPr marL="685800" lvl="1" indent="-396875"/>
            <a:r>
              <a:rPr lang="en-US" sz="3200" dirty="0">
                <a:latin typeface="Calibri" pitchFamily="34" charset="0"/>
              </a:rPr>
              <a:t>Application server </a:t>
            </a:r>
            <a:r>
              <a:rPr lang="en-US" sz="3200" b="1" dirty="0">
                <a:solidFill>
                  <a:srgbClr val="7030A0"/>
                </a:solidFill>
                <a:latin typeface="Calibri" pitchFamily="34" charset="0"/>
              </a:rPr>
              <a:t>maintains</a:t>
            </a:r>
          </a:p>
          <a:p>
            <a:pPr marL="690563" lvl="1" indent="0">
              <a:spcBef>
                <a:spcPts val="0"/>
              </a:spcBef>
              <a:buNone/>
            </a:pPr>
            <a:r>
              <a:rPr lang="en-US" sz="3200" b="1" dirty="0">
                <a:solidFill>
                  <a:srgbClr val="7030A0"/>
                </a:solidFill>
                <a:latin typeface="Calibri" pitchFamily="34" charset="0"/>
              </a:rPr>
              <a:t>a pool of threads</a:t>
            </a:r>
            <a:r>
              <a:rPr lang="en-US" sz="3200" b="1" dirty="0">
                <a:latin typeface="Calibri" pitchFamily="34" charset="0"/>
              </a:rPr>
              <a:t> </a:t>
            </a:r>
            <a:r>
              <a:rPr lang="en-US" sz="3200" dirty="0">
                <a:latin typeface="Calibri" pitchFamily="34" charset="0"/>
              </a:rPr>
              <a:t>or processes </a:t>
            </a:r>
          </a:p>
          <a:p>
            <a:pPr marL="690563" lvl="1" indent="0">
              <a:spcBef>
                <a:spcPts val="0"/>
              </a:spcBef>
              <a:spcAft>
                <a:spcPts val="300"/>
              </a:spcAft>
              <a:buNone/>
            </a:pPr>
            <a:r>
              <a:rPr lang="en-US" sz="3200" dirty="0">
                <a:latin typeface="Calibri" pitchFamily="34" charset="0"/>
              </a:rPr>
              <a:t>and uses them to execute requests</a:t>
            </a:r>
          </a:p>
          <a:p>
            <a:pPr marL="685800" lvl="1" indent="-396875"/>
            <a:r>
              <a:rPr lang="en-US" sz="3200" dirty="0">
                <a:latin typeface="Calibri" pitchFamily="34" charset="0"/>
              </a:rPr>
              <a:t>Application server also provides </a:t>
            </a:r>
          </a:p>
          <a:p>
            <a:pPr marL="690563" lvl="1" indent="0">
              <a:spcBef>
                <a:spcPts val="0"/>
              </a:spcBef>
              <a:buNone/>
            </a:pPr>
            <a:r>
              <a:rPr lang="en-US" sz="3200" b="1" dirty="0">
                <a:solidFill>
                  <a:srgbClr val="9148C8"/>
                </a:solidFill>
                <a:latin typeface="Calibri" pitchFamily="34" charset="0"/>
              </a:rPr>
              <a:t>other functionality</a:t>
            </a:r>
          </a:p>
          <a:p>
            <a:pPr lvl="2"/>
            <a:r>
              <a:rPr lang="en-US" sz="3000" dirty="0">
                <a:latin typeface="Calibri" pitchFamily="34" charset="0"/>
              </a:rPr>
              <a:t>Enable access to heterogeneous data sources (e.g., by providing JDBC drivers)</a:t>
            </a:r>
          </a:p>
          <a:p>
            <a:pPr lvl="2"/>
            <a:r>
              <a:rPr lang="en-US" sz="3000" dirty="0">
                <a:latin typeface="Calibri" pitchFamily="34" charset="0"/>
              </a:rPr>
              <a:t>Provide APIs for session management</a:t>
            </a:r>
          </a:p>
          <a:p>
            <a:pPr>
              <a:buFont typeface="Wingdings" pitchFamily="2" charset="2"/>
              <a:buNone/>
            </a:pPr>
            <a:endParaRPr lang="en-US" dirty="0"/>
          </a:p>
        </p:txBody>
      </p:sp>
      <p:pic>
        <p:nvPicPr>
          <p:cNvPr id="2" name="Picture 1">
            <a:extLst>
              <a:ext uri="{FF2B5EF4-FFF2-40B4-BE49-F238E27FC236}">
                <a16:creationId xmlns:a16="http://schemas.microsoft.com/office/drawing/2014/main" id="{FBC25FCA-EA49-7021-73BC-B21DD9311887}"/>
              </a:ext>
            </a:extLst>
          </p:cNvPr>
          <p:cNvPicPr>
            <a:picLocks noChangeAspect="1"/>
          </p:cNvPicPr>
          <p:nvPr/>
        </p:nvPicPr>
        <p:blipFill>
          <a:blip r:embed="rId3"/>
          <a:stretch>
            <a:fillRect/>
          </a:stretch>
        </p:blipFill>
        <p:spPr>
          <a:xfrm>
            <a:off x="7162800" y="2100365"/>
            <a:ext cx="1752600" cy="2043137"/>
          </a:xfrm>
          <a:prstGeom prst="rect">
            <a:avLst/>
          </a:prstGeom>
        </p:spPr>
      </p:pic>
    </p:spTree>
    <p:extLst>
      <p:ext uri="{BB962C8B-B14F-4D97-AF65-F5344CB8AC3E}">
        <p14:creationId xmlns:p14="http://schemas.microsoft.com/office/powerpoint/2010/main" val="49347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wipe(left)">
                                      <p:cBhvr>
                                        <p:cTn id="7" dur="500"/>
                                        <p:tgtEl>
                                          <p:spTgt spid="98307">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par>
                                <p:cTn id="12" presetID="22" presetClass="entr" presetSubtype="8" fill="hold" nodeType="withEffect">
                                  <p:stCondLst>
                                    <p:cond delay="0"/>
                                  </p:stCondLst>
                                  <p:childTnLst>
                                    <p:set>
                                      <p:cBhvr>
                                        <p:cTn id="13" dur="1" fill="hold">
                                          <p:stCondLst>
                                            <p:cond delay="0"/>
                                          </p:stCondLst>
                                        </p:cTn>
                                        <p:tgtEl>
                                          <p:spTgt spid="98307">
                                            <p:txEl>
                                              <p:pRg st="1" end="1"/>
                                            </p:txEl>
                                          </p:spTgt>
                                        </p:tgtEl>
                                        <p:attrNameLst>
                                          <p:attrName>style.visibility</p:attrName>
                                        </p:attrNameLst>
                                      </p:cBhvr>
                                      <p:to>
                                        <p:strVal val="visible"/>
                                      </p:to>
                                    </p:set>
                                    <p:animEffect transition="in" filter="wipe(left)">
                                      <p:cBhvr>
                                        <p:cTn id="14" dur="500"/>
                                        <p:tgtEl>
                                          <p:spTgt spid="98307">
                                            <p:txEl>
                                              <p:pRg st="1" end="1"/>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98307">
                                            <p:txEl>
                                              <p:pRg st="2" end="2"/>
                                            </p:txEl>
                                          </p:spTgt>
                                        </p:tgtEl>
                                        <p:attrNameLst>
                                          <p:attrName>style.visibility</p:attrName>
                                        </p:attrNameLst>
                                      </p:cBhvr>
                                      <p:to>
                                        <p:strVal val="visible"/>
                                      </p:to>
                                    </p:set>
                                    <p:animEffect transition="in" filter="wipe(left)">
                                      <p:cBhvr>
                                        <p:cTn id="17" dur="500"/>
                                        <p:tgtEl>
                                          <p:spTgt spid="98307">
                                            <p:txEl>
                                              <p:pRg st="2" end="2"/>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98307">
                                            <p:txEl>
                                              <p:pRg st="3" end="3"/>
                                            </p:txEl>
                                          </p:spTgt>
                                        </p:tgtEl>
                                        <p:attrNameLst>
                                          <p:attrName>style.visibility</p:attrName>
                                        </p:attrNameLst>
                                      </p:cBhvr>
                                      <p:to>
                                        <p:strVal val="visible"/>
                                      </p:to>
                                    </p:set>
                                    <p:animEffect transition="in" filter="wipe(left)">
                                      <p:cBhvr>
                                        <p:cTn id="20" dur="500"/>
                                        <p:tgtEl>
                                          <p:spTgt spid="9830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8307">
                                            <p:txEl>
                                              <p:pRg st="4" end="4"/>
                                            </p:txEl>
                                          </p:spTgt>
                                        </p:tgtEl>
                                        <p:attrNameLst>
                                          <p:attrName>style.visibility</p:attrName>
                                        </p:attrNameLst>
                                      </p:cBhvr>
                                      <p:to>
                                        <p:strVal val="visible"/>
                                      </p:to>
                                    </p:set>
                                    <p:animEffect transition="in" filter="wipe(left)">
                                      <p:cBhvr>
                                        <p:cTn id="25" dur="500"/>
                                        <p:tgtEl>
                                          <p:spTgt spid="98307">
                                            <p:txEl>
                                              <p:pRg st="4" end="4"/>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98307">
                                            <p:txEl>
                                              <p:pRg st="5" end="5"/>
                                            </p:txEl>
                                          </p:spTgt>
                                        </p:tgtEl>
                                        <p:attrNameLst>
                                          <p:attrName>style.visibility</p:attrName>
                                        </p:attrNameLst>
                                      </p:cBhvr>
                                      <p:to>
                                        <p:strVal val="visible"/>
                                      </p:to>
                                    </p:set>
                                    <p:animEffect transition="in" filter="wipe(left)">
                                      <p:cBhvr>
                                        <p:cTn id="28" dur="500"/>
                                        <p:tgtEl>
                                          <p:spTgt spid="98307">
                                            <p:txEl>
                                              <p:pRg st="5" end="5"/>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98307">
                                            <p:txEl>
                                              <p:pRg st="6" end="6"/>
                                            </p:txEl>
                                          </p:spTgt>
                                        </p:tgtEl>
                                        <p:attrNameLst>
                                          <p:attrName>style.visibility</p:attrName>
                                        </p:attrNameLst>
                                      </p:cBhvr>
                                      <p:to>
                                        <p:strVal val="visible"/>
                                      </p:to>
                                    </p:set>
                                    <p:animEffect transition="in" filter="wipe(left)">
                                      <p:cBhvr>
                                        <p:cTn id="31" dur="500"/>
                                        <p:tgtEl>
                                          <p:spTgt spid="98307">
                                            <p:txEl>
                                              <p:pRg st="6" end="6"/>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98307">
                                            <p:txEl>
                                              <p:pRg st="7" end="7"/>
                                            </p:txEl>
                                          </p:spTgt>
                                        </p:tgtEl>
                                        <p:attrNameLst>
                                          <p:attrName>style.visibility</p:attrName>
                                        </p:attrNameLst>
                                      </p:cBhvr>
                                      <p:to>
                                        <p:strVal val="visible"/>
                                      </p:to>
                                    </p:set>
                                    <p:animEffect transition="in" filter="wipe(left)">
                                      <p:cBhvr>
                                        <p:cTn id="34" dur="500"/>
                                        <p:tgtEl>
                                          <p:spTgt spid="983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60883" y="237984"/>
            <a:ext cx="8229600" cy="686010"/>
          </a:xfrm>
        </p:spPr>
        <p:txBody>
          <a:bodyPr>
            <a:normAutofit fontScale="90000"/>
          </a:bodyPr>
          <a:lstStyle/>
          <a:p>
            <a:r>
              <a:rPr lang="en-US" dirty="0"/>
              <a:t>Application Server: Process Structure</a:t>
            </a:r>
          </a:p>
        </p:txBody>
      </p:sp>
      <p:sp>
        <p:nvSpPr>
          <p:cNvPr id="99334" name="Text Box 7"/>
          <p:cNvSpPr txBox="1">
            <a:spLocks noChangeArrowheads="1"/>
          </p:cNvSpPr>
          <p:nvPr/>
        </p:nvSpPr>
        <p:spPr bwMode="auto">
          <a:xfrm>
            <a:off x="6400800" y="2793138"/>
            <a:ext cx="2271713" cy="485775"/>
          </a:xfrm>
          <a:prstGeom prst="rect">
            <a:avLst/>
          </a:prstGeom>
          <a:noFill/>
          <a:ln w="28575">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tx2"/>
                </a:solidFill>
              </a:rPr>
              <a:t>C++ Application</a:t>
            </a:r>
          </a:p>
        </p:txBody>
      </p:sp>
      <p:sp>
        <p:nvSpPr>
          <p:cNvPr id="99335" name="Text Box 8"/>
          <p:cNvSpPr txBox="1">
            <a:spLocks noChangeArrowheads="1"/>
          </p:cNvSpPr>
          <p:nvPr/>
        </p:nvSpPr>
        <p:spPr bwMode="auto">
          <a:xfrm>
            <a:off x="6400800" y="3324225"/>
            <a:ext cx="1498600" cy="485775"/>
          </a:xfrm>
          <a:prstGeom prst="rect">
            <a:avLst/>
          </a:prstGeom>
          <a:noFill/>
          <a:ln w="28575">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tx2"/>
                </a:solidFill>
              </a:rPr>
              <a:t>JavaBeans</a:t>
            </a:r>
          </a:p>
        </p:txBody>
      </p:sp>
      <p:sp>
        <p:nvSpPr>
          <p:cNvPr id="99336" name="Text Box 9"/>
          <p:cNvSpPr txBox="1">
            <a:spLocks noChangeArrowheads="1"/>
          </p:cNvSpPr>
          <p:nvPr/>
        </p:nvSpPr>
        <p:spPr bwMode="auto">
          <a:xfrm>
            <a:off x="6400800" y="3881437"/>
            <a:ext cx="1168400" cy="461963"/>
          </a:xfrm>
          <a:prstGeom prst="rect">
            <a:avLst/>
          </a:prstGeom>
          <a:solidFill>
            <a:srgbClr val="92D050"/>
          </a:solidFill>
          <a:ln w="28575">
            <a:noFill/>
            <a:miter lim="800000"/>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solidFill>
                  <a:schemeClr val="tx2"/>
                </a:solidFill>
                <a:latin typeface="Calibri" pitchFamily="34" charset="0"/>
              </a:rPr>
              <a:t>DBMS 1</a:t>
            </a:r>
          </a:p>
        </p:txBody>
      </p:sp>
      <p:sp>
        <p:nvSpPr>
          <p:cNvPr id="99337" name="Text Box 10"/>
          <p:cNvSpPr txBox="1">
            <a:spLocks noChangeArrowheads="1"/>
          </p:cNvSpPr>
          <p:nvPr/>
        </p:nvSpPr>
        <p:spPr bwMode="auto">
          <a:xfrm>
            <a:off x="6400800" y="4419600"/>
            <a:ext cx="1168400" cy="461963"/>
          </a:xfrm>
          <a:prstGeom prst="rect">
            <a:avLst/>
          </a:prstGeom>
          <a:solidFill>
            <a:srgbClr val="92D050"/>
          </a:solidFill>
          <a:ln w="28575">
            <a:noFill/>
            <a:miter lim="800000"/>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solidFill>
                  <a:schemeClr val="tx2"/>
                </a:solidFill>
                <a:latin typeface="Calibri" pitchFamily="34" charset="0"/>
              </a:rPr>
              <a:t>DBMS 2</a:t>
            </a:r>
          </a:p>
        </p:txBody>
      </p:sp>
      <p:sp>
        <p:nvSpPr>
          <p:cNvPr id="99339" name="Rectangle 12"/>
          <p:cNvSpPr>
            <a:spLocks noChangeArrowheads="1"/>
          </p:cNvSpPr>
          <p:nvPr/>
        </p:nvSpPr>
        <p:spPr bwMode="auto">
          <a:xfrm>
            <a:off x="1828800" y="3724275"/>
            <a:ext cx="3429000" cy="2286000"/>
          </a:xfrm>
          <a:prstGeom prst="rect">
            <a:avLst/>
          </a:prstGeom>
          <a:solidFill>
            <a:schemeClr val="tx2">
              <a:lumMod val="60000"/>
              <a:lumOff val="40000"/>
            </a:schemeClr>
          </a:solidFill>
          <a:ln w="12700">
            <a:solidFill>
              <a:schemeClr val="tx1"/>
            </a:solidFill>
            <a:miter lim="800000"/>
            <a:headEnd type="none" w="sm" len="sm"/>
            <a:tailEnd type="none" w="sm" len="sm"/>
          </a:ln>
          <a:effectLst>
            <a:outerShdw blurRad="152400" dist="317500" dir="5400000" sx="90000" sy="-19000" rotWithShape="0">
              <a:prstClr val="black">
                <a:alpha val="15000"/>
              </a:prstClr>
            </a:outerShdw>
          </a:effectLst>
          <a:scene3d>
            <a:camera prst="orthographicFront"/>
            <a:lightRig rig="threePt" dir="t"/>
          </a:scene3d>
          <a:sp3d>
            <a:bevelT prst="slope"/>
          </a:sp3d>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99348" name="Rectangle 21"/>
          <p:cNvSpPr>
            <a:spLocks noChangeArrowheads="1"/>
          </p:cNvSpPr>
          <p:nvPr/>
        </p:nvSpPr>
        <p:spPr bwMode="auto">
          <a:xfrm>
            <a:off x="1981200" y="4495800"/>
            <a:ext cx="3124200" cy="1295400"/>
          </a:xfrm>
          <a:prstGeom prst="rect">
            <a:avLst/>
          </a:prstGeom>
          <a:solidFill>
            <a:schemeClr val="accent4">
              <a:lumMod val="20000"/>
              <a:lumOff val="80000"/>
            </a:schemeClr>
          </a:solidFill>
          <a:ln w="12700">
            <a:solidFill>
              <a:schemeClr val="tx1"/>
            </a:solidFill>
            <a:miter lim="800000"/>
            <a:headEnd type="none" w="sm" len="sm"/>
            <a:tailEnd type="none" w="sm" len="sm"/>
          </a:ln>
          <a:scene3d>
            <a:camera prst="orthographicFront"/>
            <a:lightRig rig="threePt" dir="t"/>
          </a:scene3d>
          <a:sp3d>
            <a:bevelT w="152400" h="50800" prst="softRound"/>
          </a:sp3d>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99349" name="Line 22"/>
          <p:cNvSpPr>
            <a:spLocks noChangeShapeType="1"/>
          </p:cNvSpPr>
          <p:nvPr/>
        </p:nvSpPr>
        <p:spPr bwMode="auto">
          <a:xfrm flipV="1">
            <a:off x="2069926" y="2590757"/>
            <a:ext cx="1097929" cy="2356"/>
          </a:xfrm>
          <a:prstGeom prst="line">
            <a:avLst/>
          </a:prstGeom>
          <a:noFill/>
          <a:ln w="127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9350" name="Text Box 23"/>
          <p:cNvSpPr txBox="1">
            <a:spLocks noChangeArrowheads="1"/>
          </p:cNvSpPr>
          <p:nvPr/>
        </p:nvSpPr>
        <p:spPr bwMode="auto">
          <a:xfrm>
            <a:off x="2198204" y="2529487"/>
            <a:ext cx="8413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latin typeface="Calibri" pitchFamily="34" charset="0"/>
              </a:rPr>
              <a:t>HTTP</a:t>
            </a:r>
          </a:p>
        </p:txBody>
      </p:sp>
      <p:sp>
        <p:nvSpPr>
          <p:cNvPr id="99351" name="Line 25"/>
          <p:cNvSpPr>
            <a:spLocks noChangeShapeType="1"/>
          </p:cNvSpPr>
          <p:nvPr/>
        </p:nvSpPr>
        <p:spPr bwMode="auto">
          <a:xfrm flipH="1">
            <a:off x="4038600" y="3003447"/>
            <a:ext cx="0" cy="720828"/>
          </a:xfrm>
          <a:prstGeom prst="line">
            <a:avLst/>
          </a:prstGeom>
          <a:noFill/>
          <a:ln w="127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9352" name="Line 26"/>
          <p:cNvSpPr>
            <a:spLocks noChangeShapeType="1"/>
          </p:cNvSpPr>
          <p:nvPr/>
        </p:nvSpPr>
        <p:spPr bwMode="auto">
          <a:xfrm>
            <a:off x="5334000" y="4110037"/>
            <a:ext cx="990600" cy="0"/>
          </a:xfrm>
          <a:prstGeom prst="line">
            <a:avLst/>
          </a:prstGeom>
          <a:noFill/>
          <a:ln w="127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9353" name="Line 27"/>
          <p:cNvSpPr>
            <a:spLocks noChangeShapeType="1"/>
          </p:cNvSpPr>
          <p:nvPr/>
        </p:nvSpPr>
        <p:spPr bwMode="auto">
          <a:xfrm>
            <a:off x="5334000" y="4648200"/>
            <a:ext cx="984250" cy="0"/>
          </a:xfrm>
          <a:prstGeom prst="line">
            <a:avLst/>
          </a:prstGeom>
          <a:noFill/>
          <a:ln w="127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9354" name="Text Box 28"/>
          <p:cNvSpPr txBox="1">
            <a:spLocks noChangeArrowheads="1"/>
          </p:cNvSpPr>
          <p:nvPr/>
        </p:nvSpPr>
        <p:spPr bwMode="auto">
          <a:xfrm>
            <a:off x="5410200" y="3724275"/>
            <a:ext cx="80168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latin typeface="Calibri" pitchFamily="34" charset="0"/>
              </a:rPr>
              <a:t>JDBC</a:t>
            </a:r>
          </a:p>
        </p:txBody>
      </p:sp>
      <p:sp>
        <p:nvSpPr>
          <p:cNvPr id="99355" name="Text Box 29"/>
          <p:cNvSpPr txBox="1">
            <a:spLocks noChangeArrowheads="1"/>
          </p:cNvSpPr>
          <p:nvPr/>
        </p:nvSpPr>
        <p:spPr bwMode="auto">
          <a:xfrm>
            <a:off x="5334000" y="4262438"/>
            <a:ext cx="9080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latin typeface="Calibri" pitchFamily="34" charset="0"/>
              </a:rPr>
              <a:t>ODBC</a:t>
            </a:r>
          </a:p>
        </p:txBody>
      </p:sp>
      <p:sp>
        <p:nvSpPr>
          <p:cNvPr id="29" name="Rounded Rectangular Callout 28"/>
          <p:cNvSpPr/>
          <p:nvPr/>
        </p:nvSpPr>
        <p:spPr bwMode="auto">
          <a:xfrm>
            <a:off x="2272748" y="1219200"/>
            <a:ext cx="1828800" cy="785813"/>
          </a:xfrm>
          <a:prstGeom prst="wedgeRoundRectCallout">
            <a:avLst>
              <a:gd name="adj1" fmla="val -35211"/>
              <a:gd name="adj2" fmla="val 121553"/>
              <a:gd name="adj3" fmla="val 16667"/>
            </a:avLst>
          </a:prstGeom>
          <a:solidFill>
            <a:schemeClr val="accent5">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nSpc>
                <a:spcPts val="1700"/>
              </a:lnSpc>
              <a:defRPr/>
            </a:pPr>
            <a:r>
              <a:rPr lang="en-US" sz="1800" dirty="0">
                <a:solidFill>
                  <a:schemeClr val="bg1"/>
                </a:solidFill>
                <a:latin typeface="Calibri" pitchFamily="34" charset="0"/>
              </a:rPr>
              <a:t>The client sends  an HTTP request to the server</a:t>
            </a:r>
          </a:p>
        </p:txBody>
      </p:sp>
      <p:sp>
        <p:nvSpPr>
          <p:cNvPr id="30" name="Rounded Rectangular Callout 29"/>
          <p:cNvSpPr/>
          <p:nvPr/>
        </p:nvSpPr>
        <p:spPr bwMode="auto">
          <a:xfrm>
            <a:off x="5095461" y="1675634"/>
            <a:ext cx="2524539" cy="904806"/>
          </a:xfrm>
          <a:prstGeom prst="wedgeRoundRectCallout">
            <a:avLst>
              <a:gd name="adj1" fmla="val -78242"/>
              <a:gd name="adj2" fmla="val 194983"/>
              <a:gd name="adj3" fmla="val 16667"/>
            </a:avLst>
          </a:prstGeom>
          <a:solidFill>
            <a:schemeClr val="accent5">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nSpc>
                <a:spcPts val="1700"/>
              </a:lnSpc>
              <a:defRPr/>
            </a:pPr>
            <a:r>
              <a:rPr lang="en-US" sz="1800" dirty="0">
                <a:solidFill>
                  <a:schemeClr val="bg1"/>
                </a:solidFill>
                <a:latin typeface="Calibri" pitchFamily="34" charset="0"/>
              </a:rPr>
              <a:t>The server directs the request to be processed by appropriate </a:t>
            </a:r>
            <a:r>
              <a:rPr lang="en-US" sz="1800" dirty="0" err="1">
                <a:solidFill>
                  <a:schemeClr val="bg1"/>
                </a:solidFill>
                <a:latin typeface="Calibri" pitchFamily="34" charset="0"/>
              </a:rPr>
              <a:t>servlets</a:t>
            </a:r>
            <a:endParaRPr lang="en-US" sz="1800" dirty="0">
              <a:solidFill>
                <a:schemeClr val="bg1"/>
              </a:solidFill>
              <a:latin typeface="Calibri" pitchFamily="34" charset="0"/>
            </a:endParaRPr>
          </a:p>
        </p:txBody>
      </p:sp>
      <p:sp>
        <p:nvSpPr>
          <p:cNvPr id="31" name="Rounded Rectangular Callout 30"/>
          <p:cNvSpPr/>
          <p:nvPr/>
        </p:nvSpPr>
        <p:spPr bwMode="auto">
          <a:xfrm>
            <a:off x="5562600" y="5181600"/>
            <a:ext cx="3352800" cy="1219200"/>
          </a:xfrm>
          <a:prstGeom prst="wedgeRoundRectCallout">
            <a:avLst>
              <a:gd name="adj1" fmla="val -86019"/>
              <a:gd name="adj2" fmla="val -90436"/>
              <a:gd name="adj3" fmla="val 16667"/>
            </a:avLst>
          </a:prstGeom>
          <a:solidFill>
            <a:schemeClr val="accent5">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nSpc>
                <a:spcPts val="1700"/>
              </a:lnSpc>
              <a:defRPr/>
            </a:pPr>
            <a:r>
              <a:rPr lang="en-US" sz="1800" dirty="0">
                <a:solidFill>
                  <a:schemeClr val="bg1"/>
                </a:solidFill>
                <a:latin typeface="Calibri" pitchFamily="34" charset="0"/>
              </a:rPr>
              <a:t>The </a:t>
            </a:r>
            <a:r>
              <a:rPr lang="en-US" sz="1800" dirty="0" err="1">
                <a:solidFill>
                  <a:schemeClr val="bg1"/>
                </a:solidFill>
                <a:latin typeface="Calibri" pitchFamily="34" charset="0"/>
              </a:rPr>
              <a:t>servlets</a:t>
            </a:r>
            <a:r>
              <a:rPr lang="en-US" sz="1800" dirty="0">
                <a:solidFill>
                  <a:schemeClr val="bg1"/>
                </a:solidFill>
                <a:latin typeface="Calibri" pitchFamily="34" charset="0"/>
              </a:rPr>
              <a:t> do their processing, then return results to the client normally in the form of HTML documents</a:t>
            </a:r>
          </a:p>
        </p:txBody>
      </p:sp>
      <p:sp>
        <p:nvSpPr>
          <p:cNvPr id="99338" name="Text Box 11"/>
          <p:cNvSpPr txBox="1">
            <a:spLocks noChangeArrowheads="1"/>
          </p:cNvSpPr>
          <p:nvPr/>
        </p:nvSpPr>
        <p:spPr bwMode="auto">
          <a:xfrm>
            <a:off x="2438400" y="5334000"/>
            <a:ext cx="21304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atin typeface="Calibri" pitchFamily="34" charset="0"/>
              </a:rPr>
              <a:t>Pool of Servlets</a:t>
            </a:r>
          </a:p>
        </p:txBody>
      </p:sp>
      <p:sp>
        <p:nvSpPr>
          <p:cNvPr id="94221" name="Rectangle 13"/>
          <p:cNvSpPr>
            <a:spLocks noChangeArrowheads="1"/>
          </p:cNvSpPr>
          <p:nvPr/>
        </p:nvSpPr>
        <p:spPr bwMode="auto">
          <a:xfrm>
            <a:off x="2133600" y="4648200"/>
            <a:ext cx="457200" cy="228600"/>
          </a:xfrm>
          <a:prstGeom prst="rect">
            <a:avLst/>
          </a:prstGeom>
          <a:solidFill>
            <a:schemeClr val="accent6"/>
          </a:solidFill>
          <a:ln w="12700">
            <a:solidFill>
              <a:schemeClr val="tx1"/>
            </a:solidFill>
            <a:miter lim="800000"/>
            <a:headEnd type="none" w="sm" len="sm"/>
            <a:tailEnd type="none" w="sm" len="sm"/>
          </a:ln>
          <a:scene3d>
            <a:camera prst="orthographicFront"/>
            <a:lightRig rig="threePt" dir="t"/>
          </a:scene3d>
          <a:sp3d>
            <a:bevelT w="101600" prst="riblet"/>
          </a:sp3d>
        </p:spPr>
        <p:txBody>
          <a:bodyPr wrap="none" anchor="ctr"/>
          <a:lstStyle/>
          <a:p>
            <a:pPr>
              <a:defRPr/>
            </a:pPr>
            <a:endParaRPr lang="en-US"/>
          </a:p>
        </p:txBody>
      </p:sp>
      <p:sp>
        <p:nvSpPr>
          <p:cNvPr id="94222" name="Rectangle 14"/>
          <p:cNvSpPr>
            <a:spLocks noChangeArrowheads="1"/>
          </p:cNvSpPr>
          <p:nvPr/>
        </p:nvSpPr>
        <p:spPr bwMode="auto">
          <a:xfrm>
            <a:off x="2819400" y="4648200"/>
            <a:ext cx="457200" cy="228600"/>
          </a:xfrm>
          <a:prstGeom prst="rect">
            <a:avLst/>
          </a:prstGeom>
          <a:solidFill>
            <a:schemeClr val="accent6"/>
          </a:solidFill>
          <a:ln w="12700">
            <a:solidFill>
              <a:schemeClr val="tx1"/>
            </a:solidFill>
            <a:miter lim="800000"/>
            <a:headEnd type="none" w="sm" len="sm"/>
            <a:tailEnd type="none" w="sm" len="sm"/>
          </a:ln>
          <a:scene3d>
            <a:camera prst="orthographicFront"/>
            <a:lightRig rig="threePt" dir="t"/>
          </a:scene3d>
          <a:sp3d>
            <a:bevelT w="101600" prst="riblet"/>
          </a:sp3d>
        </p:spPr>
        <p:txBody>
          <a:bodyPr wrap="none" anchor="ctr"/>
          <a:lstStyle/>
          <a:p>
            <a:pPr>
              <a:defRPr/>
            </a:pPr>
            <a:endParaRPr lang="en-US"/>
          </a:p>
        </p:txBody>
      </p:sp>
      <p:sp>
        <p:nvSpPr>
          <p:cNvPr id="94223" name="Rectangle 15"/>
          <p:cNvSpPr>
            <a:spLocks noChangeArrowheads="1"/>
          </p:cNvSpPr>
          <p:nvPr/>
        </p:nvSpPr>
        <p:spPr bwMode="auto">
          <a:xfrm>
            <a:off x="3505200" y="4648200"/>
            <a:ext cx="457200" cy="228600"/>
          </a:xfrm>
          <a:prstGeom prst="rect">
            <a:avLst/>
          </a:prstGeom>
          <a:solidFill>
            <a:schemeClr val="accent6"/>
          </a:solidFill>
          <a:ln w="12700">
            <a:solidFill>
              <a:schemeClr val="tx1"/>
            </a:solidFill>
            <a:miter lim="800000"/>
            <a:headEnd type="none" w="sm" len="sm"/>
            <a:tailEnd type="none" w="sm" len="sm"/>
          </a:ln>
          <a:scene3d>
            <a:camera prst="orthographicFront"/>
            <a:lightRig rig="threePt" dir="t"/>
          </a:scene3d>
          <a:sp3d>
            <a:bevelT w="101600" prst="riblet"/>
          </a:sp3d>
        </p:spPr>
        <p:txBody>
          <a:bodyPr wrap="none" anchor="ctr"/>
          <a:lstStyle/>
          <a:p>
            <a:pPr algn="ctr">
              <a:defRPr/>
            </a:pPr>
            <a:endParaRPr lang="en-US" b="1"/>
          </a:p>
        </p:txBody>
      </p:sp>
      <p:sp>
        <p:nvSpPr>
          <p:cNvPr id="94224" name="Rectangle 16"/>
          <p:cNvSpPr>
            <a:spLocks noChangeArrowheads="1"/>
          </p:cNvSpPr>
          <p:nvPr/>
        </p:nvSpPr>
        <p:spPr bwMode="auto">
          <a:xfrm>
            <a:off x="4114800" y="4648200"/>
            <a:ext cx="457200" cy="228600"/>
          </a:xfrm>
          <a:prstGeom prst="rect">
            <a:avLst/>
          </a:prstGeom>
          <a:solidFill>
            <a:schemeClr val="accent6"/>
          </a:solidFill>
          <a:ln w="12700">
            <a:solidFill>
              <a:schemeClr val="tx1"/>
            </a:solidFill>
            <a:miter lim="800000"/>
            <a:headEnd type="none" w="sm" len="sm"/>
            <a:tailEnd type="none" w="sm" len="sm"/>
          </a:ln>
          <a:scene3d>
            <a:camera prst="orthographicFront"/>
            <a:lightRig rig="threePt" dir="t"/>
          </a:scene3d>
          <a:sp3d>
            <a:bevelT w="101600" prst="riblet"/>
          </a:sp3d>
        </p:spPr>
        <p:txBody>
          <a:bodyPr wrap="none" anchor="ctr"/>
          <a:lstStyle/>
          <a:p>
            <a:pPr algn="ctr">
              <a:defRPr/>
            </a:pPr>
            <a:endParaRPr lang="en-US" b="1"/>
          </a:p>
        </p:txBody>
      </p:sp>
      <p:sp>
        <p:nvSpPr>
          <p:cNvPr id="94225" name="Rectangle 17"/>
          <p:cNvSpPr>
            <a:spLocks noChangeArrowheads="1"/>
          </p:cNvSpPr>
          <p:nvPr/>
        </p:nvSpPr>
        <p:spPr bwMode="auto">
          <a:xfrm>
            <a:off x="2133600" y="5105400"/>
            <a:ext cx="457200" cy="228600"/>
          </a:xfrm>
          <a:prstGeom prst="rect">
            <a:avLst/>
          </a:prstGeom>
          <a:solidFill>
            <a:schemeClr val="accent6"/>
          </a:solidFill>
          <a:ln w="12700">
            <a:solidFill>
              <a:schemeClr val="tx1"/>
            </a:solidFill>
            <a:miter lim="800000"/>
            <a:headEnd type="none" w="sm" len="sm"/>
            <a:tailEnd type="none" w="sm" len="sm"/>
          </a:ln>
          <a:scene3d>
            <a:camera prst="orthographicFront"/>
            <a:lightRig rig="threePt" dir="t"/>
          </a:scene3d>
          <a:sp3d>
            <a:bevelT w="101600" prst="riblet"/>
          </a:sp3d>
        </p:spPr>
        <p:txBody>
          <a:bodyPr wrap="none" anchor="ctr"/>
          <a:lstStyle/>
          <a:p>
            <a:pPr algn="ctr">
              <a:defRPr/>
            </a:pPr>
            <a:endParaRPr lang="en-US" b="1"/>
          </a:p>
        </p:txBody>
      </p:sp>
      <p:sp>
        <p:nvSpPr>
          <p:cNvPr id="94226" name="Rectangle 18"/>
          <p:cNvSpPr>
            <a:spLocks noChangeArrowheads="1"/>
          </p:cNvSpPr>
          <p:nvPr/>
        </p:nvSpPr>
        <p:spPr bwMode="auto">
          <a:xfrm>
            <a:off x="2819400" y="5105400"/>
            <a:ext cx="457200" cy="228600"/>
          </a:xfrm>
          <a:prstGeom prst="rect">
            <a:avLst/>
          </a:prstGeom>
          <a:solidFill>
            <a:schemeClr val="accent6"/>
          </a:solidFill>
          <a:ln w="12700">
            <a:solidFill>
              <a:schemeClr val="tx1"/>
            </a:solidFill>
            <a:miter lim="800000"/>
            <a:headEnd type="none" w="sm" len="sm"/>
            <a:tailEnd type="none" w="sm" len="sm"/>
          </a:ln>
          <a:scene3d>
            <a:camera prst="orthographicFront"/>
            <a:lightRig rig="threePt" dir="t"/>
          </a:scene3d>
          <a:sp3d>
            <a:bevelT w="101600" prst="riblet"/>
          </a:sp3d>
        </p:spPr>
        <p:txBody>
          <a:bodyPr wrap="none" anchor="ctr"/>
          <a:lstStyle/>
          <a:p>
            <a:pPr algn="ctr">
              <a:defRPr/>
            </a:pPr>
            <a:endParaRPr lang="en-US" b="1"/>
          </a:p>
        </p:txBody>
      </p:sp>
      <p:sp>
        <p:nvSpPr>
          <p:cNvPr id="94227" name="Rectangle 19"/>
          <p:cNvSpPr>
            <a:spLocks noChangeArrowheads="1"/>
          </p:cNvSpPr>
          <p:nvPr/>
        </p:nvSpPr>
        <p:spPr bwMode="auto">
          <a:xfrm>
            <a:off x="3505200" y="5105400"/>
            <a:ext cx="457200" cy="228600"/>
          </a:xfrm>
          <a:prstGeom prst="rect">
            <a:avLst/>
          </a:prstGeom>
          <a:solidFill>
            <a:schemeClr val="accent6"/>
          </a:solidFill>
          <a:ln w="12700">
            <a:solidFill>
              <a:schemeClr val="tx1"/>
            </a:solidFill>
            <a:miter lim="800000"/>
            <a:headEnd type="none" w="sm" len="sm"/>
            <a:tailEnd type="none" w="sm" len="sm"/>
          </a:ln>
          <a:scene3d>
            <a:camera prst="orthographicFront"/>
            <a:lightRig rig="threePt" dir="t"/>
          </a:scene3d>
          <a:sp3d>
            <a:bevelT w="101600" prst="riblet"/>
          </a:sp3d>
        </p:spPr>
        <p:txBody>
          <a:bodyPr wrap="none" anchor="ctr"/>
          <a:lstStyle/>
          <a:p>
            <a:pPr algn="ctr">
              <a:defRPr/>
            </a:pPr>
            <a:endParaRPr lang="en-US" b="1"/>
          </a:p>
        </p:txBody>
      </p:sp>
      <p:sp>
        <p:nvSpPr>
          <p:cNvPr id="94228" name="Rectangle 20"/>
          <p:cNvSpPr>
            <a:spLocks noChangeArrowheads="1"/>
          </p:cNvSpPr>
          <p:nvPr/>
        </p:nvSpPr>
        <p:spPr bwMode="auto">
          <a:xfrm>
            <a:off x="4114800" y="5105400"/>
            <a:ext cx="457200" cy="228600"/>
          </a:xfrm>
          <a:prstGeom prst="rect">
            <a:avLst/>
          </a:prstGeom>
          <a:solidFill>
            <a:schemeClr val="accent6"/>
          </a:solidFill>
          <a:ln w="12700">
            <a:solidFill>
              <a:schemeClr val="tx1"/>
            </a:solidFill>
            <a:miter lim="800000"/>
            <a:headEnd type="none" w="sm" len="sm"/>
            <a:tailEnd type="none" w="sm" len="sm"/>
          </a:ln>
          <a:scene3d>
            <a:camera prst="orthographicFront"/>
            <a:lightRig rig="threePt" dir="t"/>
          </a:scene3d>
          <a:sp3d>
            <a:bevelT w="101600" prst="riblet"/>
          </a:sp3d>
        </p:spPr>
        <p:txBody>
          <a:bodyPr wrap="none" anchor="ctr"/>
          <a:lstStyle/>
          <a:p>
            <a:pPr algn="ctr">
              <a:defRPr/>
            </a:pPr>
            <a:endParaRPr lang="en-US" b="1"/>
          </a:p>
        </p:txBody>
      </p:sp>
      <p:grpSp>
        <p:nvGrpSpPr>
          <p:cNvPr id="2" name="Group 1"/>
          <p:cNvGrpSpPr/>
          <p:nvPr/>
        </p:nvGrpSpPr>
        <p:grpSpPr>
          <a:xfrm>
            <a:off x="444674" y="1834796"/>
            <a:ext cx="1625253" cy="1520317"/>
            <a:chOff x="355947" y="1495933"/>
            <a:chExt cx="1625253" cy="1520317"/>
          </a:xfrm>
        </p:grpSpPr>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670" y="1495933"/>
              <a:ext cx="1520317" cy="1520317"/>
            </a:xfrm>
            <a:prstGeom prst="rect">
              <a:avLst/>
            </a:prstGeom>
            <a:effectLst>
              <a:glow rad="101600">
                <a:schemeClr val="accent2">
                  <a:satMod val="175000"/>
                  <a:alpha val="40000"/>
                </a:schemeClr>
              </a:glow>
            </a:effectLst>
          </p:spPr>
        </p:pic>
        <p:sp>
          <p:nvSpPr>
            <p:cNvPr id="99331" name="Text Box 4"/>
            <p:cNvSpPr txBox="1">
              <a:spLocks noChangeArrowheads="1"/>
            </p:cNvSpPr>
            <p:nvPr/>
          </p:nvSpPr>
          <p:spPr bwMode="auto">
            <a:xfrm>
              <a:off x="355947" y="2434017"/>
              <a:ext cx="1625253" cy="400110"/>
            </a:xfrm>
            <a:prstGeom prst="rect">
              <a:avLst/>
            </a:prstGeom>
            <a:noFill/>
            <a:ln w="12700">
              <a:no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2000" dirty="0">
                  <a:latin typeface="Calibri" pitchFamily="34" charset="0"/>
                </a:rPr>
                <a:t>Web Browser</a:t>
              </a:r>
            </a:p>
          </p:txBody>
        </p:sp>
      </p:grpSp>
      <p:sp>
        <p:nvSpPr>
          <p:cNvPr id="99332" name="Text Box 5"/>
          <p:cNvSpPr txBox="1">
            <a:spLocks noChangeArrowheads="1"/>
          </p:cNvSpPr>
          <p:nvPr/>
        </p:nvSpPr>
        <p:spPr bwMode="auto">
          <a:xfrm>
            <a:off x="3217069" y="2199378"/>
            <a:ext cx="1583532" cy="769441"/>
          </a:xfrm>
          <a:prstGeom prst="rect">
            <a:avLst/>
          </a:prstGeom>
          <a:solidFill>
            <a:schemeClr val="accent6">
              <a:lumMod val="60000"/>
              <a:lumOff val="40000"/>
            </a:schemeClr>
          </a:solidFill>
          <a:ln w="12700">
            <a:solidFill>
              <a:schemeClr val="tx1"/>
            </a:solidFill>
            <a:miter lim="800000"/>
            <a:headEnd type="none" w="sm" len="sm"/>
            <a:tailEnd type="none" w="sm" len="sm"/>
          </a:ln>
          <a:scene3d>
            <a:camera prst="orthographicFront"/>
            <a:lightRig rig="threePt" dir="t"/>
          </a:scene3d>
          <a:sp3d>
            <a:bevelT/>
          </a:sp3d>
          <a:extLst>
            <a:ext uri="{909E8E84-426E-40dd-AFC4-6F175D3DCCD1}">
              <a14:hiddenFill xmlns="" xmlns:a14="http://schemas.microsoft.com/office/drawing/2010/main">
                <a:solidFill>
                  <a:srgbClr val="FFFFFF"/>
                </a:solidFill>
              </a14:hiddenFill>
            </a:ext>
          </a:extLst>
        </p:spPr>
        <p:txBody>
          <a:bodyPr wrap="square" lIns="0" r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dirty="0">
                <a:latin typeface="Calibri" pitchFamily="34" charset="0"/>
              </a:rPr>
              <a:t>Web Server</a:t>
            </a:r>
          </a:p>
          <a:p>
            <a:pPr algn="ctr"/>
            <a:r>
              <a:rPr lang="en-US" sz="2000" dirty="0">
                <a:solidFill>
                  <a:srgbClr val="FF0000"/>
                </a:solidFill>
                <a:latin typeface="Calibri" pitchFamily="34" charset="0"/>
              </a:rPr>
              <a:t>(e.g., Apache)</a:t>
            </a:r>
          </a:p>
        </p:txBody>
      </p:sp>
      <p:sp>
        <p:nvSpPr>
          <p:cNvPr id="99333" name="Text Box 6"/>
          <p:cNvSpPr txBox="1">
            <a:spLocks noChangeArrowheads="1"/>
          </p:cNvSpPr>
          <p:nvPr/>
        </p:nvSpPr>
        <p:spPr bwMode="auto">
          <a:xfrm>
            <a:off x="2133600" y="3743980"/>
            <a:ext cx="284719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800">
                <a:solidFill>
                  <a:schemeClr val="bg1"/>
                </a:solidFill>
                <a:latin typeface="Calibri" pitchFamily="34" charset="0"/>
              </a:rPr>
              <a:t>Application Server</a:t>
            </a:r>
          </a:p>
        </p:txBody>
      </p:sp>
      <p:grpSp>
        <p:nvGrpSpPr>
          <p:cNvPr id="4" name="Group 3">
            <a:extLst>
              <a:ext uri="{FF2B5EF4-FFF2-40B4-BE49-F238E27FC236}">
                <a16:creationId xmlns:a16="http://schemas.microsoft.com/office/drawing/2014/main" id="{2A8BF74E-38AD-437C-9734-C617D42BF5F4}"/>
              </a:ext>
            </a:extLst>
          </p:cNvPr>
          <p:cNvGrpSpPr/>
          <p:nvPr/>
        </p:nvGrpSpPr>
        <p:grpSpPr>
          <a:xfrm>
            <a:off x="248701" y="4087938"/>
            <a:ext cx="1868314" cy="1410459"/>
            <a:chOff x="152400" y="4075941"/>
            <a:chExt cx="1868314" cy="1410459"/>
          </a:xfrm>
        </p:grpSpPr>
        <p:sp>
          <p:nvSpPr>
            <p:cNvPr id="3" name="Thought Bubble: Cloud 2">
              <a:extLst>
                <a:ext uri="{FF2B5EF4-FFF2-40B4-BE49-F238E27FC236}">
                  <a16:creationId xmlns:a16="http://schemas.microsoft.com/office/drawing/2014/main" id="{7D3B92E9-33DC-4222-820E-72F32C685EE1}"/>
                </a:ext>
              </a:extLst>
            </p:cNvPr>
            <p:cNvSpPr/>
            <p:nvPr/>
          </p:nvSpPr>
          <p:spPr>
            <a:xfrm>
              <a:off x="152400" y="4075941"/>
              <a:ext cx="1868314" cy="1410459"/>
            </a:xfrm>
            <a:prstGeom prst="cloudCallout">
              <a:avLst>
                <a:gd name="adj1" fmla="val 60863"/>
                <a:gd name="adj2" fmla="val -42225"/>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8C5E11D1-66B5-4739-BBD7-E0EDDECD73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541" y="4326738"/>
              <a:ext cx="884740" cy="871524"/>
            </a:xfrm>
            <a:prstGeom prst="rect">
              <a:avLst/>
            </a:prstGeom>
            <a:effectLst/>
          </p:spPr>
        </p:pic>
      </p:grpSp>
      <p:cxnSp>
        <p:nvCxnSpPr>
          <p:cNvPr id="6" name="Straight Arrow Connector 5">
            <a:extLst>
              <a:ext uri="{FF2B5EF4-FFF2-40B4-BE49-F238E27FC236}">
                <a16:creationId xmlns:a16="http://schemas.microsoft.com/office/drawing/2014/main" id="{BB2B0D2F-21BF-4770-A8ED-0F8D97A4C875}"/>
              </a:ext>
            </a:extLst>
          </p:cNvPr>
          <p:cNvCxnSpPr>
            <a:endCxn id="94224" idx="1"/>
          </p:cNvCxnSpPr>
          <p:nvPr/>
        </p:nvCxnSpPr>
        <p:spPr>
          <a:xfrm>
            <a:off x="4191000" y="4186237"/>
            <a:ext cx="22274" cy="582711"/>
          </a:xfrm>
          <a:prstGeom prst="straightConnector1">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79B97C0-CE7B-45F0-AF99-CE5AF0ABAD9F}"/>
              </a:ext>
            </a:extLst>
          </p:cNvPr>
          <p:cNvCxnSpPr>
            <a:cxnSpLocks/>
          </p:cNvCxnSpPr>
          <p:nvPr/>
        </p:nvCxnSpPr>
        <p:spPr>
          <a:xfrm flipH="1" flipV="1">
            <a:off x="4480728" y="4162565"/>
            <a:ext cx="3175" cy="558055"/>
          </a:xfrm>
          <a:prstGeom prst="straightConnector1">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837E26C-5C78-299C-1624-332A3E2269F4}"/>
              </a:ext>
            </a:extLst>
          </p:cNvPr>
          <p:cNvSpPr txBox="1"/>
          <p:nvPr/>
        </p:nvSpPr>
        <p:spPr>
          <a:xfrm>
            <a:off x="1714704" y="5987534"/>
            <a:ext cx="2794098" cy="369332"/>
          </a:xfrm>
          <a:prstGeom prst="rect">
            <a:avLst/>
          </a:prstGeom>
          <a:noFill/>
        </p:spPr>
        <p:txBody>
          <a:bodyPr wrap="none" rtlCol="0">
            <a:spAutoFit/>
          </a:bodyPr>
          <a:lstStyle/>
          <a:p>
            <a:r>
              <a:rPr lang="en-US" dirty="0"/>
              <a:t>Pool of persistent processes</a:t>
            </a:r>
          </a:p>
        </p:txBody>
      </p:sp>
    </p:spTree>
    <p:extLst>
      <p:ext uri="{BB962C8B-B14F-4D97-AF65-F5344CB8AC3E}">
        <p14:creationId xmlns:p14="http://schemas.microsoft.com/office/powerpoint/2010/main" val="2567470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childTnLst>
                          </p:cTn>
                        </p:par>
                        <p:par>
                          <p:cTn id="13" fill="hold" nodeType="with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down)">
                                      <p:cBhvr>
                                        <p:cTn id="29" dur="500"/>
                                        <p:tgtEl>
                                          <p:spTgt spid="31"/>
                                        </p:tgtEl>
                                      </p:cBhvr>
                                    </p:animEffect>
                                  </p:childTnLst>
                                </p:cTn>
                              </p:par>
                            </p:childTnLst>
                          </p:cTn>
                        </p:par>
                        <p:par>
                          <p:cTn id="30" fill="hold">
                            <p:stCondLst>
                              <p:cond delay="500"/>
                            </p:stCondLst>
                            <p:childTnLst>
                              <p:par>
                                <p:cTn id="31" presetID="22" presetClass="entr" presetSubtype="4"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5DB647-6272-13B3-A9E0-A749791F6040}"/>
              </a:ext>
            </a:extLst>
          </p:cNvPr>
          <p:cNvPicPr>
            <a:picLocks noChangeAspect="1"/>
          </p:cNvPicPr>
          <p:nvPr/>
        </p:nvPicPr>
        <p:blipFill>
          <a:blip r:embed="rId3"/>
          <a:stretch>
            <a:fillRect/>
          </a:stretch>
        </p:blipFill>
        <p:spPr>
          <a:xfrm>
            <a:off x="4953000" y="2895600"/>
            <a:ext cx="3578662" cy="3627434"/>
          </a:xfrm>
          <a:prstGeom prst="rect">
            <a:avLst/>
          </a:prstGeom>
        </p:spPr>
      </p:pic>
      <p:grpSp>
        <p:nvGrpSpPr>
          <p:cNvPr id="17" name="Group 16"/>
          <p:cNvGrpSpPr/>
          <p:nvPr/>
        </p:nvGrpSpPr>
        <p:grpSpPr>
          <a:xfrm>
            <a:off x="6626662" y="1173554"/>
            <a:ext cx="1625253" cy="1520317"/>
            <a:chOff x="6881191" y="1359141"/>
            <a:chExt cx="1625253" cy="1520317"/>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1359141"/>
              <a:ext cx="1520317" cy="1520317"/>
            </a:xfrm>
            <a:prstGeom prst="rect">
              <a:avLst/>
            </a:prstGeom>
            <a:effectLst>
              <a:glow rad="101600">
                <a:schemeClr val="accent2">
                  <a:satMod val="175000"/>
                  <a:alpha val="40000"/>
                </a:schemeClr>
              </a:glow>
            </a:effectLst>
          </p:spPr>
        </p:pic>
        <p:sp>
          <p:nvSpPr>
            <p:cNvPr id="16" name="Text Box 4"/>
            <p:cNvSpPr txBox="1">
              <a:spLocks noChangeArrowheads="1"/>
            </p:cNvSpPr>
            <p:nvPr/>
          </p:nvSpPr>
          <p:spPr bwMode="auto">
            <a:xfrm>
              <a:off x="6881191" y="2271837"/>
              <a:ext cx="1625253" cy="400110"/>
            </a:xfrm>
            <a:prstGeom prst="rect">
              <a:avLst/>
            </a:prstGeom>
            <a:noFill/>
            <a:ln w="12700">
              <a:no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2000" dirty="0">
                  <a:latin typeface="Calibri" pitchFamily="34" charset="0"/>
                </a:rPr>
                <a:t>Web Browser</a:t>
              </a:r>
            </a:p>
          </p:txBody>
        </p:sp>
      </p:grpSp>
      <p:sp>
        <p:nvSpPr>
          <p:cNvPr id="100354" name="Title 1"/>
          <p:cNvSpPr>
            <a:spLocks noGrp="1"/>
          </p:cNvSpPr>
          <p:nvPr>
            <p:ph type="title"/>
          </p:nvPr>
        </p:nvSpPr>
        <p:spPr>
          <a:xfrm>
            <a:off x="533400" y="152400"/>
            <a:ext cx="8229600" cy="838200"/>
          </a:xfrm>
        </p:spPr>
        <p:txBody>
          <a:bodyPr>
            <a:normAutofit/>
          </a:bodyPr>
          <a:lstStyle/>
          <a:p>
            <a:r>
              <a:rPr lang="en-US" dirty="0"/>
              <a:t>What is a Servlet ?</a:t>
            </a:r>
          </a:p>
        </p:txBody>
      </p:sp>
      <p:sp>
        <p:nvSpPr>
          <p:cNvPr id="3" name="Content Placeholder 2"/>
          <p:cNvSpPr>
            <a:spLocks noGrp="1"/>
          </p:cNvSpPr>
          <p:nvPr>
            <p:ph idx="1"/>
          </p:nvPr>
        </p:nvSpPr>
        <p:spPr>
          <a:xfrm>
            <a:off x="228600" y="1066800"/>
            <a:ext cx="6172200" cy="2294095"/>
          </a:xfrm>
        </p:spPr>
        <p:txBody>
          <a:bodyPr>
            <a:normAutofit fontScale="92500" lnSpcReduction="10000"/>
          </a:bodyPr>
          <a:lstStyle/>
          <a:p>
            <a:pPr>
              <a:spcAft>
                <a:spcPts val="600"/>
              </a:spcAft>
              <a:defRPr/>
            </a:pPr>
            <a:r>
              <a:rPr lang="en-US" sz="3000" dirty="0" err="1">
                <a:latin typeface="Calibri" pitchFamily="34" charset="0"/>
              </a:rPr>
              <a:t>Servlets</a:t>
            </a:r>
            <a:r>
              <a:rPr lang="en-US" sz="3000" dirty="0">
                <a:latin typeface="Calibri" pitchFamily="34" charset="0"/>
              </a:rPr>
              <a:t> are Java’s </a:t>
            </a:r>
            <a:r>
              <a:rPr lang="en-US" sz="3000" dirty="0">
                <a:solidFill>
                  <a:schemeClr val="accent6">
                    <a:lumMod val="75000"/>
                  </a:schemeClr>
                </a:solidFill>
                <a:latin typeface="Calibri" pitchFamily="34" charset="0"/>
              </a:rPr>
              <a:t>answer to CGI </a:t>
            </a:r>
            <a:r>
              <a:rPr lang="en-US" sz="3000" dirty="0">
                <a:latin typeface="Calibri" pitchFamily="34" charset="0"/>
              </a:rPr>
              <a:t>programming</a:t>
            </a:r>
          </a:p>
          <a:p>
            <a:pPr>
              <a:spcAft>
                <a:spcPts val="600"/>
              </a:spcAft>
              <a:defRPr/>
            </a:pPr>
            <a:r>
              <a:rPr lang="en-US" sz="3000" dirty="0">
                <a:latin typeface="Calibri" pitchFamily="34" charset="0"/>
              </a:rPr>
              <a:t>Servlet is a </a:t>
            </a:r>
            <a:r>
              <a:rPr lang="en-US" sz="3000" dirty="0">
                <a:solidFill>
                  <a:schemeClr val="accent6">
                    <a:lumMod val="75000"/>
                  </a:schemeClr>
                </a:solidFill>
                <a:latin typeface="Calibri" pitchFamily="34" charset="0"/>
              </a:rPr>
              <a:t>Java class </a:t>
            </a:r>
            <a:r>
              <a:rPr lang="en-US" sz="3000" dirty="0">
                <a:latin typeface="Calibri" pitchFamily="34" charset="0"/>
              </a:rPr>
              <a:t>used to extend the capabilities of servers that host applications</a:t>
            </a:r>
          </a:p>
        </p:txBody>
      </p:sp>
      <p:sp>
        <p:nvSpPr>
          <p:cNvPr id="10" name="Down Arrow 9"/>
          <p:cNvSpPr/>
          <p:nvPr/>
        </p:nvSpPr>
        <p:spPr>
          <a:xfrm>
            <a:off x="7636731" y="2516921"/>
            <a:ext cx="359507" cy="604214"/>
          </a:xfrm>
          <a:prstGeom prst="downArrow">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10800000">
            <a:off x="6965919" y="2516921"/>
            <a:ext cx="359507" cy="604213"/>
          </a:xfrm>
          <a:prstGeom prst="downArrow">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56D8991E-9994-5030-3CEA-87D9D6CE1900}"/>
              </a:ext>
            </a:extLst>
          </p:cNvPr>
          <p:cNvSpPr/>
          <p:nvPr/>
        </p:nvSpPr>
        <p:spPr>
          <a:xfrm>
            <a:off x="1524000" y="4038600"/>
            <a:ext cx="2743200" cy="1371600"/>
          </a:xfrm>
          <a:prstGeom prst="wedgeRoundRectCallout">
            <a:avLst>
              <a:gd name="adj1" fmla="val 92877"/>
              <a:gd name="adj2" fmla="val 37231"/>
              <a:gd name="adj3" fmla="val 16667"/>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Servlet extends the capability of the Application Server</a:t>
            </a:r>
          </a:p>
        </p:txBody>
      </p:sp>
    </p:spTree>
    <p:extLst>
      <p:ext uri="{BB962C8B-B14F-4D97-AF65-F5344CB8AC3E}">
        <p14:creationId xmlns:p14="http://schemas.microsoft.com/office/powerpoint/2010/main" val="331185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P spid="11"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5DB647-6272-13B3-A9E0-A749791F6040}"/>
              </a:ext>
            </a:extLst>
          </p:cNvPr>
          <p:cNvPicPr>
            <a:picLocks noChangeAspect="1"/>
          </p:cNvPicPr>
          <p:nvPr/>
        </p:nvPicPr>
        <p:blipFill>
          <a:blip r:embed="rId3"/>
          <a:stretch>
            <a:fillRect/>
          </a:stretch>
        </p:blipFill>
        <p:spPr>
          <a:xfrm>
            <a:off x="4953000" y="2895600"/>
            <a:ext cx="3578662" cy="3627434"/>
          </a:xfrm>
          <a:prstGeom prst="rect">
            <a:avLst/>
          </a:prstGeom>
        </p:spPr>
      </p:pic>
      <p:grpSp>
        <p:nvGrpSpPr>
          <p:cNvPr id="17" name="Group 16"/>
          <p:cNvGrpSpPr/>
          <p:nvPr/>
        </p:nvGrpSpPr>
        <p:grpSpPr>
          <a:xfrm>
            <a:off x="6626662" y="1173554"/>
            <a:ext cx="1625253" cy="1520317"/>
            <a:chOff x="6881191" y="1359141"/>
            <a:chExt cx="1625253" cy="1520317"/>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1359141"/>
              <a:ext cx="1520317" cy="1520317"/>
            </a:xfrm>
            <a:prstGeom prst="rect">
              <a:avLst/>
            </a:prstGeom>
            <a:effectLst>
              <a:glow rad="101600">
                <a:schemeClr val="accent2">
                  <a:satMod val="175000"/>
                  <a:alpha val="40000"/>
                </a:schemeClr>
              </a:glow>
            </a:effectLst>
          </p:spPr>
        </p:pic>
        <p:sp>
          <p:nvSpPr>
            <p:cNvPr id="16" name="Text Box 4"/>
            <p:cNvSpPr txBox="1">
              <a:spLocks noChangeArrowheads="1"/>
            </p:cNvSpPr>
            <p:nvPr/>
          </p:nvSpPr>
          <p:spPr bwMode="auto">
            <a:xfrm>
              <a:off x="6881191" y="2271837"/>
              <a:ext cx="1625253" cy="400110"/>
            </a:xfrm>
            <a:prstGeom prst="rect">
              <a:avLst/>
            </a:prstGeom>
            <a:noFill/>
            <a:ln w="12700">
              <a:no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2000" dirty="0">
                  <a:latin typeface="Calibri" pitchFamily="34" charset="0"/>
                </a:rPr>
                <a:t>Web Browser</a:t>
              </a:r>
            </a:p>
          </p:txBody>
        </p:sp>
      </p:grpSp>
      <p:sp>
        <p:nvSpPr>
          <p:cNvPr id="100354" name="Title 1"/>
          <p:cNvSpPr>
            <a:spLocks noGrp="1"/>
          </p:cNvSpPr>
          <p:nvPr>
            <p:ph type="title"/>
          </p:nvPr>
        </p:nvSpPr>
        <p:spPr>
          <a:xfrm>
            <a:off x="533400" y="152400"/>
            <a:ext cx="8229600" cy="838200"/>
          </a:xfrm>
        </p:spPr>
        <p:txBody>
          <a:bodyPr>
            <a:normAutofit/>
          </a:bodyPr>
          <a:lstStyle/>
          <a:p>
            <a:r>
              <a:rPr lang="en-US" dirty="0"/>
              <a:t>What is a Servlet ?</a:t>
            </a:r>
          </a:p>
        </p:txBody>
      </p:sp>
      <p:sp>
        <p:nvSpPr>
          <p:cNvPr id="3" name="Content Placeholder 2"/>
          <p:cNvSpPr>
            <a:spLocks noGrp="1"/>
          </p:cNvSpPr>
          <p:nvPr>
            <p:ph idx="1"/>
          </p:nvPr>
        </p:nvSpPr>
        <p:spPr>
          <a:xfrm>
            <a:off x="228600" y="1066800"/>
            <a:ext cx="6172200" cy="2294095"/>
          </a:xfrm>
        </p:spPr>
        <p:txBody>
          <a:bodyPr>
            <a:normAutofit fontScale="92500" lnSpcReduction="10000"/>
          </a:bodyPr>
          <a:lstStyle/>
          <a:p>
            <a:pPr>
              <a:spcAft>
                <a:spcPts val="600"/>
              </a:spcAft>
              <a:defRPr/>
            </a:pPr>
            <a:r>
              <a:rPr lang="en-US" sz="3000" dirty="0" err="1">
                <a:latin typeface="Calibri" pitchFamily="34" charset="0"/>
              </a:rPr>
              <a:t>Servlets</a:t>
            </a:r>
            <a:r>
              <a:rPr lang="en-US" sz="3000" dirty="0">
                <a:latin typeface="Calibri" pitchFamily="34" charset="0"/>
              </a:rPr>
              <a:t> are Java’s </a:t>
            </a:r>
            <a:r>
              <a:rPr lang="en-US" sz="3000" dirty="0">
                <a:solidFill>
                  <a:schemeClr val="accent6">
                    <a:lumMod val="75000"/>
                  </a:schemeClr>
                </a:solidFill>
                <a:latin typeface="Calibri" pitchFamily="34" charset="0"/>
              </a:rPr>
              <a:t>answer to CGI </a:t>
            </a:r>
            <a:r>
              <a:rPr lang="en-US" sz="3000" dirty="0">
                <a:latin typeface="Calibri" pitchFamily="34" charset="0"/>
              </a:rPr>
              <a:t>programming</a:t>
            </a:r>
          </a:p>
          <a:p>
            <a:pPr>
              <a:spcAft>
                <a:spcPts val="600"/>
              </a:spcAft>
              <a:defRPr/>
            </a:pPr>
            <a:r>
              <a:rPr lang="en-US" sz="3000" dirty="0">
                <a:latin typeface="Calibri" pitchFamily="34" charset="0"/>
              </a:rPr>
              <a:t>Servlet is a </a:t>
            </a:r>
            <a:r>
              <a:rPr lang="en-US" sz="3000" dirty="0">
                <a:solidFill>
                  <a:schemeClr val="accent6">
                    <a:lumMod val="75000"/>
                  </a:schemeClr>
                </a:solidFill>
                <a:latin typeface="Calibri" pitchFamily="34" charset="0"/>
              </a:rPr>
              <a:t>Java class </a:t>
            </a:r>
            <a:r>
              <a:rPr lang="en-US" sz="3000" dirty="0">
                <a:latin typeface="Calibri" pitchFamily="34" charset="0"/>
              </a:rPr>
              <a:t>used to extend the capabilities of servers that host applications</a:t>
            </a:r>
          </a:p>
        </p:txBody>
      </p:sp>
      <p:sp>
        <p:nvSpPr>
          <p:cNvPr id="10" name="Down Arrow 9"/>
          <p:cNvSpPr/>
          <p:nvPr/>
        </p:nvSpPr>
        <p:spPr>
          <a:xfrm>
            <a:off x="7636731" y="2516921"/>
            <a:ext cx="359507" cy="604214"/>
          </a:xfrm>
          <a:prstGeom prst="downArrow">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10800000">
            <a:off x="6965919" y="2516921"/>
            <a:ext cx="359507" cy="604213"/>
          </a:xfrm>
          <a:prstGeom prst="downArrow">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peech Bubble: Rectangle with Corners Rounded 2">
            <a:extLst>
              <a:ext uri="{FF2B5EF4-FFF2-40B4-BE49-F238E27FC236}">
                <a16:creationId xmlns:a16="http://schemas.microsoft.com/office/drawing/2014/main" id="{58D4C2D4-0945-3856-7FE6-865ED9DBE6BB}"/>
              </a:ext>
            </a:extLst>
          </p:cNvPr>
          <p:cNvSpPr/>
          <p:nvPr/>
        </p:nvSpPr>
        <p:spPr>
          <a:xfrm>
            <a:off x="609600" y="4592422"/>
            <a:ext cx="2590800" cy="1515246"/>
          </a:xfrm>
          <a:prstGeom prst="wedgeRoundRectCallout">
            <a:avLst>
              <a:gd name="adj1" fmla="val 31089"/>
              <a:gd name="adj2" fmla="val 77410"/>
              <a:gd name="adj3" fmla="val 16667"/>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en-US" sz="2400" dirty="0"/>
              <a:t>A web server is sufficient if you are serving </a:t>
            </a:r>
            <a:r>
              <a:rPr lang="en-US" sz="2400" b="1" dirty="0"/>
              <a:t>static </a:t>
            </a:r>
            <a:r>
              <a:rPr lang="en-US" sz="2400" b="1" dirty="0">
                <a:solidFill>
                  <a:srgbClr val="FFFF00"/>
                </a:solidFill>
              </a:rPr>
              <a:t>web pages</a:t>
            </a:r>
          </a:p>
        </p:txBody>
      </p:sp>
      <p:sp>
        <p:nvSpPr>
          <p:cNvPr id="5" name="Speech Bubble: Rectangle with Corners Rounded 24">
            <a:extLst>
              <a:ext uri="{FF2B5EF4-FFF2-40B4-BE49-F238E27FC236}">
                <a16:creationId xmlns:a16="http://schemas.microsoft.com/office/drawing/2014/main" id="{E82E2A41-86CE-74ED-89D1-96C6526CE51D}"/>
              </a:ext>
            </a:extLst>
          </p:cNvPr>
          <p:cNvSpPr/>
          <p:nvPr/>
        </p:nvSpPr>
        <p:spPr>
          <a:xfrm>
            <a:off x="2286001" y="3240421"/>
            <a:ext cx="4326866" cy="1438064"/>
          </a:xfrm>
          <a:prstGeom prst="wedgeRoundRectCallout">
            <a:avLst>
              <a:gd name="adj1" fmla="val 9796"/>
              <a:gd name="adj2" fmla="val 80886"/>
              <a:gd name="adj3" fmla="val 16667"/>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2400"/>
              </a:lnSpc>
            </a:pPr>
            <a:r>
              <a:rPr lang="en-US" sz="2400" dirty="0"/>
              <a:t>If you have a Java application with JSP* and Servlet to generate </a:t>
            </a:r>
            <a:r>
              <a:rPr lang="en-US" sz="2400" b="1" dirty="0">
                <a:solidFill>
                  <a:srgbClr val="FFFF00"/>
                </a:solidFill>
              </a:rPr>
              <a:t>dynamic content</a:t>
            </a:r>
            <a:r>
              <a:rPr lang="en-US" sz="2400" b="1" dirty="0"/>
              <a:t>, </a:t>
            </a:r>
            <a:r>
              <a:rPr lang="en-US" sz="2400" dirty="0"/>
              <a:t>then you need also web containers</a:t>
            </a:r>
          </a:p>
        </p:txBody>
      </p:sp>
    </p:spTree>
    <p:extLst>
      <p:ext uri="{BB962C8B-B14F-4D97-AF65-F5344CB8AC3E}">
        <p14:creationId xmlns:p14="http://schemas.microsoft.com/office/powerpoint/2010/main" val="313496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6881191" y="1359141"/>
            <a:ext cx="1625253" cy="1520317"/>
            <a:chOff x="6881191" y="1359141"/>
            <a:chExt cx="1625253" cy="1520317"/>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1359141"/>
              <a:ext cx="1520317" cy="1520317"/>
            </a:xfrm>
            <a:prstGeom prst="rect">
              <a:avLst/>
            </a:prstGeom>
            <a:effectLst>
              <a:glow rad="101600">
                <a:schemeClr val="accent2">
                  <a:satMod val="175000"/>
                  <a:alpha val="40000"/>
                </a:schemeClr>
              </a:glow>
            </a:effectLst>
          </p:spPr>
        </p:pic>
        <p:sp>
          <p:nvSpPr>
            <p:cNvPr id="16" name="Text Box 4"/>
            <p:cNvSpPr txBox="1">
              <a:spLocks noChangeArrowheads="1"/>
            </p:cNvSpPr>
            <p:nvPr/>
          </p:nvSpPr>
          <p:spPr bwMode="auto">
            <a:xfrm>
              <a:off x="6881191" y="2271837"/>
              <a:ext cx="1625253" cy="400110"/>
            </a:xfrm>
            <a:prstGeom prst="rect">
              <a:avLst/>
            </a:prstGeom>
            <a:noFill/>
            <a:ln w="12700">
              <a:no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2000" dirty="0">
                  <a:latin typeface="Calibri" pitchFamily="34" charset="0"/>
                </a:rPr>
                <a:t>Web Browser</a:t>
              </a:r>
            </a:p>
          </p:txBody>
        </p:sp>
      </p:grpSp>
      <p:sp>
        <p:nvSpPr>
          <p:cNvPr id="4" name="Rounded Rectangle 3"/>
          <p:cNvSpPr/>
          <p:nvPr/>
        </p:nvSpPr>
        <p:spPr>
          <a:xfrm>
            <a:off x="6858000" y="3808415"/>
            <a:ext cx="1905000" cy="2339009"/>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87818" y="6107668"/>
            <a:ext cx="1256498" cy="369332"/>
          </a:xfrm>
          <a:prstGeom prst="rect">
            <a:avLst/>
          </a:prstGeom>
          <a:noFill/>
        </p:spPr>
        <p:txBody>
          <a:bodyPr wrap="none" rtlCol="0">
            <a:spAutoFit/>
          </a:bodyPr>
          <a:lstStyle/>
          <a:p>
            <a:r>
              <a:rPr lang="en-US" dirty="0"/>
              <a:t>Web server</a:t>
            </a:r>
          </a:p>
        </p:txBody>
      </p:sp>
      <p:sp>
        <p:nvSpPr>
          <p:cNvPr id="100354" name="Title 1"/>
          <p:cNvSpPr>
            <a:spLocks noGrp="1"/>
          </p:cNvSpPr>
          <p:nvPr>
            <p:ph type="title"/>
          </p:nvPr>
        </p:nvSpPr>
        <p:spPr>
          <a:xfrm>
            <a:off x="533400" y="152400"/>
            <a:ext cx="8229600" cy="838200"/>
          </a:xfrm>
        </p:spPr>
        <p:txBody>
          <a:bodyPr>
            <a:normAutofit/>
          </a:bodyPr>
          <a:lstStyle/>
          <a:p>
            <a:r>
              <a:rPr lang="en-US" dirty="0"/>
              <a:t>What is a Servlet ?</a:t>
            </a:r>
          </a:p>
        </p:txBody>
      </p:sp>
      <p:sp>
        <p:nvSpPr>
          <p:cNvPr id="3" name="Content Placeholder 2"/>
          <p:cNvSpPr>
            <a:spLocks noGrp="1"/>
          </p:cNvSpPr>
          <p:nvPr>
            <p:ph idx="1"/>
          </p:nvPr>
        </p:nvSpPr>
        <p:spPr>
          <a:xfrm>
            <a:off x="637556" y="1066800"/>
            <a:ext cx="5763244" cy="4267200"/>
          </a:xfrm>
        </p:spPr>
        <p:txBody>
          <a:bodyPr>
            <a:normAutofit/>
          </a:bodyPr>
          <a:lstStyle/>
          <a:p>
            <a:pPr marL="0" indent="0">
              <a:spcAft>
                <a:spcPts val="600"/>
              </a:spcAft>
              <a:buNone/>
              <a:defRPr/>
            </a:pPr>
            <a:r>
              <a:rPr lang="en-US" sz="3000" dirty="0">
                <a:latin typeface="Calibri" pitchFamily="34" charset="0"/>
              </a:rPr>
              <a:t>In most cases, servlets extend the specific </a:t>
            </a:r>
            <a:r>
              <a:rPr lang="en-US" sz="3000" dirty="0" err="1">
                <a:solidFill>
                  <a:schemeClr val="accent6">
                    <a:lumMod val="75000"/>
                  </a:schemeClr>
                </a:solidFill>
                <a:latin typeface="Calibri" pitchFamily="34" charset="0"/>
              </a:rPr>
              <a:t>HttpServlet</a:t>
            </a:r>
            <a:r>
              <a:rPr lang="en-US" sz="3000" dirty="0">
                <a:latin typeface="Calibri" pitchFamily="34" charset="0"/>
              </a:rPr>
              <a:t> class for Web servers that communicate with clients via HTTP</a:t>
            </a:r>
          </a:p>
          <a:p>
            <a:pPr lvl="1">
              <a:defRPr/>
            </a:pPr>
            <a:r>
              <a:rPr lang="en-US" sz="2600" dirty="0" err="1">
                <a:solidFill>
                  <a:schemeClr val="accent6">
                    <a:lumMod val="75000"/>
                  </a:schemeClr>
                </a:solidFill>
                <a:latin typeface="Calibri" pitchFamily="34" charset="0"/>
              </a:rPr>
              <a:t>doGet</a:t>
            </a:r>
            <a:r>
              <a:rPr lang="en-US" sz="2600" dirty="0">
                <a:latin typeface="Calibri" pitchFamily="34" charset="0"/>
              </a:rPr>
              <a:t> (for HTTP GET) and </a:t>
            </a:r>
            <a:r>
              <a:rPr lang="en-US" sz="2600" dirty="0" err="1">
                <a:solidFill>
                  <a:schemeClr val="accent6">
                    <a:lumMod val="75000"/>
                  </a:schemeClr>
                </a:solidFill>
                <a:latin typeface="Calibri" pitchFamily="34" charset="0"/>
              </a:rPr>
              <a:t>doPost</a:t>
            </a:r>
            <a:r>
              <a:rPr lang="en-US" sz="2600" dirty="0">
                <a:latin typeface="Calibri" pitchFamily="34" charset="0"/>
              </a:rPr>
              <a:t> (for HTTP POST) to receive arguments from HTML forms, and</a:t>
            </a:r>
          </a:p>
          <a:p>
            <a:pPr lvl="1">
              <a:defRPr/>
            </a:pPr>
            <a:r>
              <a:rPr lang="en-US" sz="2600" dirty="0">
                <a:solidFill>
                  <a:schemeClr val="accent6">
                    <a:lumMod val="75000"/>
                  </a:schemeClr>
                </a:solidFill>
                <a:latin typeface="Calibri" pitchFamily="34" charset="0"/>
              </a:rPr>
              <a:t>sending output </a:t>
            </a:r>
            <a:r>
              <a:rPr lang="en-US" sz="2600" dirty="0">
                <a:latin typeface="Calibri" pitchFamily="34" charset="0"/>
              </a:rPr>
              <a:t>back to the client via HTTP</a:t>
            </a:r>
          </a:p>
        </p:txBody>
      </p:sp>
      <p:sp>
        <p:nvSpPr>
          <p:cNvPr id="10" name="Down Arrow 9"/>
          <p:cNvSpPr/>
          <p:nvPr/>
        </p:nvSpPr>
        <p:spPr>
          <a:xfrm>
            <a:off x="7772400" y="2714124"/>
            <a:ext cx="359507" cy="1364183"/>
          </a:xfrm>
          <a:prstGeom prst="downArrow">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855353" y="3024906"/>
            <a:ext cx="851838" cy="335989"/>
          </a:xfrm>
          <a:prstGeom prst="rect">
            <a:avLst/>
          </a:prstGeom>
          <a:noFill/>
        </p:spPr>
        <p:txBody>
          <a:bodyPr wrap="square" rtlCol="0">
            <a:spAutoFit/>
          </a:bodyPr>
          <a:lstStyle/>
          <a:p>
            <a:pPr>
              <a:lnSpc>
                <a:spcPts val="1900"/>
              </a:lnSpc>
            </a:pPr>
            <a:r>
              <a:rPr lang="en-US" b="1" dirty="0"/>
              <a:t>HTTP</a:t>
            </a:r>
          </a:p>
        </p:txBody>
      </p:sp>
      <p:sp>
        <p:nvSpPr>
          <p:cNvPr id="18" name="TextBox 17"/>
          <p:cNvSpPr txBox="1"/>
          <p:nvPr/>
        </p:nvSpPr>
        <p:spPr>
          <a:xfrm>
            <a:off x="7882375" y="3293094"/>
            <a:ext cx="851838" cy="335989"/>
          </a:xfrm>
          <a:prstGeom prst="rect">
            <a:avLst/>
          </a:prstGeom>
          <a:noFill/>
        </p:spPr>
        <p:txBody>
          <a:bodyPr wrap="square" rtlCol="0">
            <a:spAutoFit/>
          </a:bodyPr>
          <a:lstStyle/>
          <a:p>
            <a:pPr>
              <a:lnSpc>
                <a:spcPts val="1900"/>
              </a:lnSpc>
            </a:pPr>
            <a:r>
              <a:rPr lang="en-US" b="1" dirty="0"/>
              <a:t>GET</a:t>
            </a:r>
          </a:p>
        </p:txBody>
      </p:sp>
      <p:sp>
        <p:nvSpPr>
          <p:cNvPr id="20" name="Down Arrow 19"/>
          <p:cNvSpPr/>
          <p:nvPr/>
        </p:nvSpPr>
        <p:spPr>
          <a:xfrm rot="10800000">
            <a:off x="7278997" y="2661076"/>
            <a:ext cx="359507" cy="1364183"/>
          </a:xfrm>
          <a:prstGeom prst="downArrow">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368228" y="2167473"/>
            <a:ext cx="1608055" cy="1638333"/>
            <a:chOff x="5943599" y="3119467"/>
            <a:chExt cx="1608055" cy="1638333"/>
          </a:xfrm>
        </p:grpSpPr>
        <p:sp>
          <p:nvSpPr>
            <p:cNvPr id="8" name="Explosion 2 7"/>
            <p:cNvSpPr/>
            <p:nvPr/>
          </p:nvSpPr>
          <p:spPr>
            <a:xfrm>
              <a:off x="5943599" y="3119467"/>
              <a:ext cx="1608055" cy="1638333"/>
            </a:xfrm>
            <a:prstGeom prst="irregularSeal2">
              <a:avLst/>
            </a:prstGeom>
            <a:solidFill>
              <a:schemeClr val="accent6">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9026027">
              <a:off x="6117520" y="3695501"/>
              <a:ext cx="1264364" cy="633443"/>
            </a:xfrm>
            <a:prstGeom prst="rect">
              <a:avLst/>
            </a:prstGeom>
            <a:noFill/>
          </p:spPr>
          <p:txBody>
            <a:bodyPr wrap="square" rtlCol="0">
              <a:spAutoFit/>
            </a:bodyPr>
            <a:lstStyle/>
            <a:p>
              <a:pPr algn="ctr">
                <a:lnSpc>
                  <a:spcPts val="1400"/>
                </a:lnSpc>
              </a:pPr>
              <a:r>
                <a:rPr lang="en-US" sz="1400" b="1" dirty="0" err="1">
                  <a:solidFill>
                    <a:schemeClr val="accent2">
                      <a:lumMod val="75000"/>
                    </a:schemeClr>
                  </a:solidFill>
                </a:rPr>
                <a:t>HttpServlet</a:t>
              </a:r>
              <a:r>
                <a:rPr lang="en-US" sz="1400" b="1" dirty="0">
                  <a:solidFill>
                    <a:schemeClr val="accent2">
                      <a:lumMod val="75000"/>
                    </a:schemeClr>
                  </a:solidFill>
                </a:rPr>
                <a:t>  takes care of “I/O”</a:t>
              </a:r>
            </a:p>
          </p:txBody>
        </p:sp>
      </p:grpSp>
      <p:sp>
        <p:nvSpPr>
          <p:cNvPr id="22" name="TextBox 21"/>
          <p:cNvSpPr txBox="1"/>
          <p:nvPr/>
        </p:nvSpPr>
        <p:spPr>
          <a:xfrm>
            <a:off x="6803349" y="3196603"/>
            <a:ext cx="871358" cy="335989"/>
          </a:xfrm>
          <a:prstGeom prst="rect">
            <a:avLst/>
          </a:prstGeom>
          <a:noFill/>
        </p:spPr>
        <p:txBody>
          <a:bodyPr wrap="square" rtlCol="0">
            <a:spAutoFit/>
          </a:bodyPr>
          <a:lstStyle/>
          <a:p>
            <a:pPr>
              <a:lnSpc>
                <a:spcPts val="1900"/>
              </a:lnSpc>
            </a:pPr>
            <a:r>
              <a:rPr lang="en-US" b="1" dirty="0"/>
              <a:t>Output</a:t>
            </a:r>
          </a:p>
        </p:txBody>
      </p:sp>
      <p:grpSp>
        <p:nvGrpSpPr>
          <p:cNvPr id="21" name="Group 20">
            <a:extLst>
              <a:ext uri="{FF2B5EF4-FFF2-40B4-BE49-F238E27FC236}">
                <a16:creationId xmlns:a16="http://schemas.microsoft.com/office/drawing/2014/main" id="{3BD0687A-3FCF-5462-5CAC-5144FE909757}"/>
              </a:ext>
            </a:extLst>
          </p:cNvPr>
          <p:cNvGrpSpPr/>
          <p:nvPr/>
        </p:nvGrpSpPr>
        <p:grpSpPr>
          <a:xfrm>
            <a:off x="6934200" y="4310569"/>
            <a:ext cx="1759353" cy="1418235"/>
            <a:chOff x="6934200" y="4310569"/>
            <a:chExt cx="1759353" cy="1418235"/>
          </a:xfrm>
        </p:grpSpPr>
        <p:grpSp>
          <p:nvGrpSpPr>
            <p:cNvPr id="100355" name="Group 100354">
              <a:extLst>
                <a:ext uri="{FF2B5EF4-FFF2-40B4-BE49-F238E27FC236}">
                  <a16:creationId xmlns:a16="http://schemas.microsoft.com/office/drawing/2014/main" id="{8423FA1E-64D7-40FC-8A01-80468350BA5A}"/>
                </a:ext>
              </a:extLst>
            </p:cNvPr>
            <p:cNvGrpSpPr/>
            <p:nvPr/>
          </p:nvGrpSpPr>
          <p:grpSpPr>
            <a:xfrm>
              <a:off x="7144151" y="4310569"/>
              <a:ext cx="1549402" cy="823549"/>
              <a:chOff x="7144151" y="4310569"/>
              <a:chExt cx="1549402" cy="823549"/>
            </a:xfrm>
          </p:grpSpPr>
          <p:sp>
            <p:nvSpPr>
              <p:cNvPr id="9" name="Flowchart: Terminator 8"/>
              <p:cNvSpPr/>
              <p:nvPr/>
            </p:nvSpPr>
            <p:spPr>
              <a:xfrm>
                <a:off x="7855353" y="4832366"/>
                <a:ext cx="838200" cy="301752"/>
              </a:xfrm>
              <a:prstGeom prst="flowChartTerminator">
                <a:avLst/>
              </a:prstGeom>
              <a:solidFill>
                <a:srgbClr val="00B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Servlet</a:t>
                </a:r>
              </a:p>
            </p:txBody>
          </p:sp>
          <p:grpSp>
            <p:nvGrpSpPr>
              <p:cNvPr id="100353" name="Group 100352">
                <a:extLst>
                  <a:ext uri="{FF2B5EF4-FFF2-40B4-BE49-F238E27FC236}">
                    <a16:creationId xmlns:a16="http://schemas.microsoft.com/office/drawing/2014/main" id="{FECFCAE1-01FF-42D9-B3F3-57417A5CE3D0}"/>
                  </a:ext>
                </a:extLst>
              </p:cNvPr>
              <p:cNvGrpSpPr/>
              <p:nvPr/>
            </p:nvGrpSpPr>
            <p:grpSpPr>
              <a:xfrm>
                <a:off x="7144151" y="4310569"/>
                <a:ext cx="1256498" cy="509926"/>
                <a:chOff x="7144151" y="4310569"/>
                <a:chExt cx="1256498" cy="509926"/>
              </a:xfrm>
            </p:grpSpPr>
            <p:sp>
              <p:nvSpPr>
                <p:cNvPr id="28" name="Flowchart: Terminator 27">
                  <a:extLst>
                    <a:ext uri="{FF2B5EF4-FFF2-40B4-BE49-F238E27FC236}">
                      <a16:creationId xmlns:a16="http://schemas.microsoft.com/office/drawing/2014/main" id="{E97D1E20-E6C4-46DE-955C-0903D53C4B7C}"/>
                    </a:ext>
                  </a:extLst>
                </p:cNvPr>
                <p:cNvSpPr/>
                <p:nvPr/>
              </p:nvSpPr>
              <p:spPr>
                <a:xfrm>
                  <a:off x="7144151" y="4310569"/>
                  <a:ext cx="1256498" cy="301752"/>
                </a:xfrm>
                <a:prstGeom prst="flowChartTerminator">
                  <a:avLst/>
                </a:prstGeom>
                <a:solidFill>
                  <a:srgbClr val="9148C8"/>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err="1"/>
                    <a:t>HttpServlet</a:t>
                  </a:r>
                  <a:endParaRPr lang="en-US" dirty="0"/>
                </a:p>
              </p:txBody>
            </p:sp>
            <p:cxnSp>
              <p:nvCxnSpPr>
                <p:cNvPr id="32" name="Straight Connector 31">
                  <a:extLst>
                    <a:ext uri="{FF2B5EF4-FFF2-40B4-BE49-F238E27FC236}">
                      <a16:creationId xmlns:a16="http://schemas.microsoft.com/office/drawing/2014/main" id="{BB3ADCFC-B326-4FAE-AB2A-FA334A36051F}"/>
                    </a:ext>
                  </a:extLst>
                </p:cNvPr>
                <p:cNvCxnSpPr>
                  <a:cxnSpLocks/>
                </p:cNvCxnSpPr>
                <p:nvPr/>
              </p:nvCxnSpPr>
              <p:spPr>
                <a:xfrm>
                  <a:off x="8106217" y="4637615"/>
                  <a:ext cx="136955" cy="18288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sp>
          <p:nvSpPr>
            <p:cNvPr id="6" name="Rectangle 5">
              <a:extLst>
                <a:ext uri="{FF2B5EF4-FFF2-40B4-BE49-F238E27FC236}">
                  <a16:creationId xmlns:a16="http://schemas.microsoft.com/office/drawing/2014/main" id="{04C87683-071D-013E-FEC8-0E2B0DA6B26B}"/>
                </a:ext>
              </a:extLst>
            </p:cNvPr>
            <p:cNvSpPr/>
            <p:nvPr/>
          </p:nvSpPr>
          <p:spPr>
            <a:xfrm>
              <a:off x="6934200" y="4814404"/>
              <a:ext cx="8382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err="1"/>
                <a:t>doGet</a:t>
              </a:r>
              <a:endParaRPr lang="en-US" dirty="0"/>
            </a:p>
            <a:p>
              <a:pPr algn="ctr"/>
              <a:r>
                <a:rPr lang="en-US" dirty="0" err="1"/>
                <a:t>doPost</a:t>
              </a:r>
              <a:endParaRPr lang="en-US" dirty="0"/>
            </a:p>
            <a:p>
              <a:pPr algn="ctr"/>
              <a:r>
                <a:rPr lang="en-US" dirty="0"/>
                <a:t>…</a:t>
              </a:r>
            </a:p>
          </p:txBody>
        </p:sp>
        <p:cxnSp>
          <p:nvCxnSpPr>
            <p:cNvPr id="13" name="Straight Connector 12">
              <a:extLst>
                <a:ext uri="{FF2B5EF4-FFF2-40B4-BE49-F238E27FC236}">
                  <a16:creationId xmlns:a16="http://schemas.microsoft.com/office/drawing/2014/main" id="{AFB568FB-56F7-C3F2-470E-A3FD7B34A1A9}"/>
                </a:ext>
              </a:extLst>
            </p:cNvPr>
            <p:cNvCxnSpPr>
              <a:cxnSpLocks/>
              <a:endCxn id="6" idx="0"/>
            </p:cNvCxnSpPr>
            <p:nvPr/>
          </p:nvCxnSpPr>
          <p:spPr>
            <a:xfrm flipH="1">
              <a:off x="7353300" y="4612321"/>
              <a:ext cx="233089" cy="202083"/>
            </a:xfrm>
            <a:prstGeom prst="line">
              <a:avLst/>
            </a:prstGeom>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193128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dissolve">
                                      <p:cBhvr>
                                        <p:cTn id="11" dur="10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anim calcmode="lin" valueType="num">
                                      <p:cBhvr>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500"/>
                                        <p:tgtEl>
                                          <p:spTgt spid="3">
                                            <p:txEl>
                                              <p:pRg st="2" end="2"/>
                                            </p:txEl>
                                          </p:spTgt>
                                        </p:tgtEl>
                                      </p:cBhvr>
                                    </p:animEffect>
                                    <p:anim calcmode="lin" valueType="num">
                                      <p:cBhvr>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1000"/>
                            </p:stCondLst>
                            <p:childTnLst>
                              <p:par>
                                <p:cTn id="45" presetID="23" presetClass="entr" presetSubtype="16"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8" grpId="0"/>
      <p:bldP spid="20"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t>HTML:  Basic Contructs </a:t>
            </a:r>
          </a:p>
        </p:txBody>
      </p:sp>
      <p:sp>
        <p:nvSpPr>
          <p:cNvPr id="18435" name="Content Placeholder 2"/>
          <p:cNvSpPr>
            <a:spLocks noGrp="1"/>
          </p:cNvSpPr>
          <p:nvPr>
            <p:ph idx="1"/>
          </p:nvPr>
        </p:nvSpPr>
        <p:spPr>
          <a:xfrm>
            <a:off x="381000" y="1524000"/>
            <a:ext cx="8001000" cy="4800600"/>
          </a:xfrm>
        </p:spPr>
        <p:txBody>
          <a:bodyPr>
            <a:normAutofit fontScale="85000" lnSpcReduction="20000"/>
          </a:bodyPr>
          <a:lstStyle/>
          <a:p>
            <a:pPr>
              <a:buFont typeface="Wingdings" pitchFamily="2" charset="2"/>
              <a:buNone/>
            </a:pPr>
            <a:r>
              <a:rPr lang="en-US" sz="2400" dirty="0">
                <a:latin typeface="Calibri" pitchFamily="34" charset="0"/>
              </a:rPr>
              <a:t>&lt;html&gt;</a:t>
            </a:r>
          </a:p>
          <a:p>
            <a:pPr>
              <a:buFont typeface="Wingdings" pitchFamily="2" charset="2"/>
              <a:buNone/>
            </a:pPr>
            <a:r>
              <a:rPr lang="en-US" sz="2400" dirty="0">
                <a:latin typeface="Calibri" pitchFamily="34" charset="0"/>
              </a:rPr>
              <a:t>&lt;head&gt;</a:t>
            </a:r>
          </a:p>
          <a:p>
            <a:pPr>
              <a:buFont typeface="Wingdings" pitchFamily="2" charset="2"/>
              <a:buNone/>
            </a:pPr>
            <a:r>
              <a:rPr lang="en-US" sz="2400" dirty="0">
                <a:latin typeface="Calibri" pitchFamily="34" charset="0"/>
              </a:rPr>
              <a:t>…</a:t>
            </a:r>
          </a:p>
          <a:p>
            <a:pPr>
              <a:buFont typeface="Wingdings" pitchFamily="2" charset="2"/>
              <a:buNone/>
            </a:pPr>
            <a:r>
              <a:rPr lang="en-US" sz="2400" dirty="0">
                <a:latin typeface="Calibri" pitchFamily="34" charset="0"/>
              </a:rPr>
              <a:t>&lt;/head&gt;</a:t>
            </a:r>
          </a:p>
          <a:p>
            <a:pPr>
              <a:buFont typeface="Wingdings" pitchFamily="2" charset="2"/>
              <a:buNone/>
            </a:pPr>
            <a:r>
              <a:rPr lang="en-US" sz="2400" dirty="0">
                <a:latin typeface="Calibri" pitchFamily="34" charset="0"/>
              </a:rPr>
              <a:t>&lt;body&gt;</a:t>
            </a:r>
          </a:p>
          <a:p>
            <a:pPr>
              <a:buFont typeface="Wingdings" pitchFamily="2" charset="2"/>
              <a:buNone/>
            </a:pPr>
            <a:r>
              <a:rPr lang="en-US" sz="2400" dirty="0">
                <a:latin typeface="Calibri" pitchFamily="34" charset="0"/>
              </a:rPr>
              <a:t>&lt;h1&gt;Section 1&lt;/h1&gt;</a:t>
            </a:r>
          </a:p>
          <a:p>
            <a:pPr marL="457200" lvl="1" indent="0">
              <a:buNone/>
              <a:defRPr/>
            </a:pPr>
            <a:r>
              <a:rPr lang="en-US" sz="2200" dirty="0">
                <a:latin typeface="Calibri" pitchFamily="34" charset="0"/>
              </a:rPr>
              <a:t>&lt;dl&gt;</a:t>
            </a:r>
          </a:p>
          <a:p>
            <a:pPr marL="457200" lvl="1" indent="0">
              <a:buNone/>
              <a:defRPr/>
            </a:pPr>
            <a:r>
              <a:rPr lang="en-US" sz="2200" dirty="0">
                <a:latin typeface="Calibri" pitchFamily="34" charset="0"/>
              </a:rPr>
              <a:t>	&lt;dt&gt;Step 1:&lt;/dt&gt;</a:t>
            </a:r>
          </a:p>
          <a:p>
            <a:pPr marL="457200" lvl="1" indent="0">
              <a:buNone/>
              <a:defRPr/>
            </a:pPr>
            <a:r>
              <a:rPr lang="en-US" sz="2200" dirty="0">
                <a:latin typeface="Calibri" pitchFamily="34" charset="0"/>
              </a:rPr>
              <a:t>	&lt;</a:t>
            </a:r>
            <a:r>
              <a:rPr lang="en-US" sz="2200" dirty="0" err="1">
                <a:latin typeface="Calibri" pitchFamily="34" charset="0"/>
              </a:rPr>
              <a:t>dd</a:t>
            </a:r>
            <a:r>
              <a:rPr lang="en-US" sz="2200" dirty="0">
                <a:latin typeface="Calibri" pitchFamily="34" charset="0"/>
              </a:rPr>
              <a:t>&gt; …  &lt;/</a:t>
            </a:r>
            <a:r>
              <a:rPr lang="en-US" sz="2200" dirty="0" err="1">
                <a:latin typeface="Calibri" pitchFamily="34" charset="0"/>
              </a:rPr>
              <a:t>dd</a:t>
            </a:r>
            <a:r>
              <a:rPr lang="en-US" sz="2200" dirty="0">
                <a:latin typeface="Calibri" pitchFamily="34" charset="0"/>
              </a:rPr>
              <a:t>&gt;</a:t>
            </a:r>
          </a:p>
          <a:p>
            <a:pPr marL="457200" lvl="1" indent="0">
              <a:buNone/>
              <a:defRPr/>
            </a:pPr>
            <a:r>
              <a:rPr lang="en-US" sz="2200" dirty="0">
                <a:latin typeface="Calibri" pitchFamily="34" charset="0"/>
              </a:rPr>
              <a:t>	&lt;dt&gt;Step 2:&lt;/dt&gt;</a:t>
            </a:r>
          </a:p>
          <a:p>
            <a:pPr marL="457200" lvl="1" indent="0">
              <a:buNone/>
              <a:defRPr/>
            </a:pPr>
            <a:r>
              <a:rPr lang="en-US" sz="2200" dirty="0">
                <a:latin typeface="Calibri" pitchFamily="34" charset="0"/>
              </a:rPr>
              <a:t>	&lt;dd&gt; … &lt;/dd&gt;</a:t>
            </a:r>
          </a:p>
          <a:p>
            <a:pPr marL="457200" lvl="1" indent="0">
              <a:buNone/>
              <a:defRPr/>
            </a:pPr>
            <a:r>
              <a:rPr lang="en-US" sz="2200" dirty="0">
                <a:latin typeface="Calibri" pitchFamily="34" charset="0"/>
              </a:rPr>
              <a:t>        &lt;dt&gt;Step 3:&lt;/dt&gt;</a:t>
            </a:r>
          </a:p>
          <a:p>
            <a:pPr marL="457200" lvl="1" indent="0">
              <a:buNone/>
              <a:defRPr/>
            </a:pPr>
            <a:r>
              <a:rPr lang="en-US" sz="2200" dirty="0">
                <a:latin typeface="Calibri" pitchFamily="34" charset="0"/>
              </a:rPr>
              <a:t>	&lt;dd&gt; … &lt;/dd&gt;</a:t>
            </a:r>
          </a:p>
          <a:p>
            <a:pPr marL="457200" lvl="1" indent="0">
              <a:buNone/>
              <a:defRPr/>
            </a:pPr>
            <a:r>
              <a:rPr lang="en-US" sz="2200" dirty="0">
                <a:latin typeface="Calibri" pitchFamily="34" charset="0"/>
              </a:rPr>
              <a:t>&lt;/dl&gt;</a:t>
            </a:r>
            <a:endParaRPr lang="en-US" sz="2400" dirty="0">
              <a:latin typeface="Calibri" pitchFamily="34" charset="0"/>
            </a:endParaRPr>
          </a:p>
          <a:p>
            <a:pPr>
              <a:buFont typeface="Wingdings" pitchFamily="2" charset="2"/>
              <a:buNone/>
            </a:pPr>
            <a:r>
              <a:rPr lang="en-US" sz="2400" dirty="0">
                <a:latin typeface="Calibri" pitchFamily="34" charset="0"/>
              </a:rPr>
              <a:t>&lt;/body&gt;</a:t>
            </a:r>
          </a:p>
          <a:p>
            <a:pPr>
              <a:buFont typeface="Wingdings" pitchFamily="2" charset="2"/>
              <a:buNone/>
            </a:pPr>
            <a:r>
              <a:rPr lang="en-US" sz="2400" dirty="0">
                <a:latin typeface="Calibri" pitchFamily="34" charset="0"/>
              </a:rPr>
              <a:t>&lt;/html&gt;</a:t>
            </a:r>
          </a:p>
        </p:txBody>
      </p:sp>
      <p:sp>
        <p:nvSpPr>
          <p:cNvPr id="5" name="Rounded Rectangular Callout 4"/>
          <p:cNvSpPr/>
          <p:nvPr/>
        </p:nvSpPr>
        <p:spPr bwMode="auto">
          <a:xfrm>
            <a:off x="2854163" y="5392958"/>
            <a:ext cx="1524000" cy="914400"/>
          </a:xfrm>
          <a:prstGeom prst="wedgeRoundRectCallout">
            <a:avLst>
              <a:gd name="adj1" fmla="val -50574"/>
              <a:gd name="adj2" fmla="val -76756"/>
              <a:gd name="adj3" fmla="val 16667"/>
            </a:avLst>
          </a:prstGeom>
          <a:solidFill>
            <a:srgbClr val="0070C0"/>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l" defTabSz="914400" rtl="0" eaLnBrk="1" fontAlgn="auto" latinLnBrk="0" hangingPunct="1">
              <a:lnSpc>
                <a:spcPts val="25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itchFamily="34" charset="0"/>
                <a:ea typeface="+mn-ea"/>
                <a:cs typeface="+mn-cs"/>
              </a:rPr>
              <a:t>This is a definition list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676400"/>
            <a:ext cx="4107536" cy="4374259"/>
          </a:xfrm>
          <a:prstGeom prst="rect">
            <a:avLst/>
          </a:prstGeom>
        </p:spPr>
      </p:pic>
      <p:sp>
        <p:nvSpPr>
          <p:cNvPr id="3" name="Rounded Rectangle 2"/>
          <p:cNvSpPr/>
          <p:nvPr/>
        </p:nvSpPr>
        <p:spPr>
          <a:xfrm>
            <a:off x="4571999" y="5249862"/>
            <a:ext cx="2937933" cy="719138"/>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2246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Users\hkpuadmin\AppData\Local\Microsoft\Windows\Temporary Internet Files\Content.IE5\IZVAUYR2\MM900040997[1].gif"/>
          <p:cNvPicPr>
            <a:picLocks noChangeAspect="1" noChangeArrowheads="1" noCrop="1"/>
          </p:cNvPicPr>
          <p:nvPr/>
        </p:nvPicPr>
        <p:blipFill>
          <a:blip r:embed="rId3" cstate="print"/>
          <a:srcRect/>
          <a:stretch>
            <a:fillRect/>
          </a:stretch>
        </p:blipFill>
        <p:spPr bwMode="auto">
          <a:xfrm>
            <a:off x="6019800" y="3038475"/>
            <a:ext cx="2173547" cy="1990725"/>
          </a:xfrm>
          <a:prstGeom prst="rect">
            <a:avLst/>
          </a:prstGeom>
          <a:noFill/>
        </p:spPr>
      </p:pic>
      <p:sp>
        <p:nvSpPr>
          <p:cNvPr id="114690" name="Rectangle 2"/>
          <p:cNvSpPr>
            <a:spLocks noGrp="1" noChangeArrowheads="1"/>
          </p:cNvSpPr>
          <p:nvPr>
            <p:ph type="title"/>
          </p:nvPr>
        </p:nvSpPr>
        <p:spPr/>
        <p:txBody>
          <a:bodyPr/>
          <a:lstStyle/>
          <a:p>
            <a:r>
              <a:rPr lang="en-US" dirty="0" err="1"/>
              <a:t>Servlet</a:t>
            </a:r>
            <a:r>
              <a:rPr lang="en-US" dirty="0"/>
              <a:t> Review</a:t>
            </a:r>
          </a:p>
        </p:txBody>
      </p:sp>
      <p:pic>
        <p:nvPicPr>
          <p:cNvPr id="3074" name="Picture 2" descr="C:\Users\hkpuadmin\AppData\Local\Microsoft\Windows\Temporary Internet Files\Content.IE5\F948V0PU\MC900434845[1].png"/>
          <p:cNvPicPr>
            <a:picLocks noChangeAspect="1" noChangeArrowheads="1"/>
          </p:cNvPicPr>
          <p:nvPr/>
        </p:nvPicPr>
        <p:blipFill>
          <a:blip r:embed="rId4" cstate="print"/>
          <a:srcRect/>
          <a:stretch>
            <a:fillRect/>
          </a:stretch>
        </p:blipFill>
        <p:spPr bwMode="auto">
          <a:xfrm>
            <a:off x="1143000" y="2971800"/>
            <a:ext cx="2057400" cy="2057400"/>
          </a:xfrm>
          <a:prstGeom prst="rect">
            <a:avLst/>
          </a:prstGeom>
          <a:noFill/>
        </p:spPr>
      </p:pic>
      <p:sp>
        <p:nvSpPr>
          <p:cNvPr id="10" name="Curved Right Arrow 9"/>
          <p:cNvSpPr/>
          <p:nvPr/>
        </p:nvSpPr>
        <p:spPr>
          <a:xfrm rot="5400000">
            <a:off x="4130040" y="594360"/>
            <a:ext cx="731520" cy="4114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12" name="Curved Up Arrow 11"/>
          <p:cNvSpPr/>
          <p:nvPr/>
        </p:nvSpPr>
        <p:spPr>
          <a:xfrm>
            <a:off x="2743200" y="4724400"/>
            <a:ext cx="3657600"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13" name="TextBox 12"/>
          <p:cNvSpPr txBox="1"/>
          <p:nvPr/>
        </p:nvSpPr>
        <p:spPr>
          <a:xfrm>
            <a:off x="2971800" y="1524000"/>
            <a:ext cx="3102852" cy="759182"/>
          </a:xfrm>
          <a:prstGeom prst="rect">
            <a:avLst/>
          </a:prstGeom>
          <a:noFill/>
        </p:spPr>
        <p:txBody>
          <a:bodyPr wrap="square" rtlCol="0">
            <a:spAutoFit/>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Use </a:t>
            </a:r>
            <a:r>
              <a:rPr kumimoji="0" lang="en-US" altLang="zh-TW" sz="2400" b="1" i="1" u="none" strike="noStrike" kern="1200" cap="none" spc="0" normalizeH="0" baseline="0" noProof="0" dirty="0">
                <a:ln>
                  <a:noFill/>
                </a:ln>
                <a:solidFill>
                  <a:srgbClr val="FF0000"/>
                </a:solidFill>
                <a:effectLst/>
                <a:uLnTx/>
                <a:uFillTx/>
                <a:latin typeface="Calibri"/>
                <a:ea typeface="新細明體" panose="02020500000000000000" pitchFamily="18" charset="-120"/>
                <a:cs typeface="+mn-cs"/>
              </a:rPr>
              <a:t>request</a:t>
            </a:r>
            <a:r>
              <a:rPr kumimoji="0" lang="en-US" altLang="zh-TW" sz="24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 object to read the form</a:t>
            </a:r>
            <a:endParaRPr kumimoji="0" lang="zh-TW" altLang="en-US" sz="24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14" name="TextBox 13"/>
          <p:cNvSpPr txBox="1"/>
          <p:nvPr/>
        </p:nvSpPr>
        <p:spPr>
          <a:xfrm>
            <a:off x="2819400" y="5486400"/>
            <a:ext cx="3581400" cy="759182"/>
          </a:xfrm>
          <a:prstGeom prst="rect">
            <a:avLst/>
          </a:prstGeom>
          <a:noFill/>
        </p:spPr>
        <p:txBody>
          <a:bodyPr wrap="square" rtlCol="0">
            <a:spAutoFit/>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Use </a:t>
            </a:r>
            <a:r>
              <a:rPr kumimoji="0" lang="en-US" altLang="zh-TW" sz="2400" b="1" i="1" u="none" strike="noStrike" kern="1200" cap="none" spc="0" normalizeH="0" baseline="0" noProof="0" dirty="0">
                <a:ln>
                  <a:noFill/>
                </a:ln>
                <a:solidFill>
                  <a:srgbClr val="FF0000"/>
                </a:solidFill>
                <a:effectLst/>
                <a:uLnTx/>
                <a:uFillTx/>
                <a:latin typeface="Calibri"/>
                <a:ea typeface="新細明體" panose="02020500000000000000" pitchFamily="18" charset="-120"/>
                <a:cs typeface="+mn-cs"/>
              </a:rPr>
              <a:t>response</a:t>
            </a:r>
            <a:r>
              <a:rPr kumimoji="0" lang="en-US" altLang="zh-TW" sz="24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 object to compose the Web page</a:t>
            </a:r>
            <a:endParaRPr kumimoji="0" lang="zh-TW" altLang="en-US" sz="24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2" name="TextBox 1">
            <a:extLst>
              <a:ext uri="{FF2B5EF4-FFF2-40B4-BE49-F238E27FC236}">
                <a16:creationId xmlns:a16="http://schemas.microsoft.com/office/drawing/2014/main" id="{0171051E-C2C2-4568-A262-2266E375455A}"/>
              </a:ext>
            </a:extLst>
          </p:cNvPr>
          <p:cNvSpPr txBox="1"/>
          <p:nvPr/>
        </p:nvSpPr>
        <p:spPr>
          <a:xfrm>
            <a:off x="1975281" y="3605360"/>
            <a:ext cx="870623" cy="400110"/>
          </a:xfrm>
          <a:prstGeom prst="rect">
            <a:avLst/>
          </a:prstGeom>
          <a:noFill/>
          <a:scene3d>
            <a:camera prst="isometricRightUp"/>
            <a:lightRig rig="threePt" dir="t"/>
          </a:scene3d>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Server</a:t>
            </a:r>
          </a:p>
        </p:txBody>
      </p:sp>
      <p:sp>
        <p:nvSpPr>
          <p:cNvPr id="3" name="Flowchart: Terminator 2">
            <a:extLst>
              <a:ext uri="{FF2B5EF4-FFF2-40B4-BE49-F238E27FC236}">
                <a16:creationId xmlns:a16="http://schemas.microsoft.com/office/drawing/2014/main" id="{8C8265F3-7975-F337-61BA-2A13B4D0F269}"/>
              </a:ext>
            </a:extLst>
          </p:cNvPr>
          <p:cNvSpPr/>
          <p:nvPr/>
        </p:nvSpPr>
        <p:spPr>
          <a:xfrm rot="20761906">
            <a:off x="2081625" y="3999816"/>
            <a:ext cx="713549" cy="234815"/>
          </a:xfrm>
          <a:prstGeom prst="flowChartTerminator">
            <a:avLst/>
          </a:prstGeom>
          <a:solidFill>
            <a:srgbClr val="00B050"/>
          </a:solidFill>
          <a:scene3d>
            <a:camera prst="perspectiveContrastingRightFacing"/>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t>Servlet</a:t>
            </a:r>
          </a:p>
        </p:txBody>
      </p:sp>
    </p:spTree>
    <p:extLst>
      <p:ext uri="{BB962C8B-B14F-4D97-AF65-F5344CB8AC3E}">
        <p14:creationId xmlns:p14="http://schemas.microsoft.com/office/powerpoint/2010/main" val="6630917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dirty="0"/>
              <a:t>Review:  HTTP Responses</a:t>
            </a:r>
          </a:p>
        </p:txBody>
      </p:sp>
      <p:sp>
        <p:nvSpPr>
          <p:cNvPr id="147459" name="Rectangle 3"/>
          <p:cNvSpPr>
            <a:spLocks noGrp="1" noChangeArrowheads="1"/>
          </p:cNvSpPr>
          <p:nvPr>
            <p:ph type="body" sz="half" idx="1"/>
          </p:nvPr>
        </p:nvSpPr>
        <p:spPr>
          <a:xfrm>
            <a:off x="457200" y="1371600"/>
            <a:ext cx="7543800" cy="4610100"/>
          </a:xfrm>
        </p:spPr>
        <p:txBody>
          <a:bodyPr/>
          <a:lstStyle/>
          <a:p>
            <a:pPr marL="341313" indent="-341313">
              <a:buFont typeface="Wingdings" pitchFamily="2" charset="2"/>
              <a:buNone/>
              <a:defRPr/>
            </a:pPr>
            <a:r>
              <a:rPr lang="en-US" dirty="0">
                <a:solidFill>
                  <a:srgbClr val="002060"/>
                </a:solidFill>
                <a:latin typeface="Calibri" pitchFamily="34" charset="0"/>
              </a:rPr>
              <a:t>The HTTP response message has three parts:</a:t>
            </a:r>
          </a:p>
          <a:p>
            <a:pPr marL="741363" lvl="1" indent="-284163">
              <a:defRPr/>
            </a:pPr>
            <a:r>
              <a:rPr lang="en-US" b="1" dirty="0">
                <a:solidFill>
                  <a:schemeClr val="accent6">
                    <a:lumMod val="75000"/>
                  </a:schemeClr>
                </a:solidFill>
                <a:latin typeface="Calibri" pitchFamily="34" charset="0"/>
              </a:rPr>
              <a:t>status line</a:t>
            </a:r>
            <a:r>
              <a:rPr lang="en-US" dirty="0">
                <a:solidFill>
                  <a:srgbClr val="002060"/>
                </a:solidFill>
                <a:latin typeface="Calibri" pitchFamily="34" charset="0"/>
              </a:rPr>
              <a:t>, e.g., “HTTP/1.1  200  OK”  (The request succeeded and the object is in the body of the message.)</a:t>
            </a:r>
          </a:p>
          <a:p>
            <a:pPr marL="741363" lvl="1" indent="-284163">
              <a:defRPr/>
            </a:pPr>
            <a:r>
              <a:rPr lang="en-US" b="1" dirty="0">
                <a:solidFill>
                  <a:schemeClr val="accent6">
                    <a:lumMod val="75000"/>
                  </a:schemeClr>
                </a:solidFill>
                <a:latin typeface="Calibri" pitchFamily="34" charset="0"/>
              </a:rPr>
              <a:t>several header lines</a:t>
            </a:r>
          </a:p>
          <a:p>
            <a:pPr>
              <a:lnSpc>
                <a:spcPct val="90000"/>
              </a:lnSpc>
              <a:buFont typeface="Wingdings" pitchFamily="2" charset="2"/>
              <a:buNone/>
              <a:defRPr/>
            </a:pPr>
            <a:r>
              <a:rPr lang="en-US" sz="2000" dirty="0">
                <a:solidFill>
                  <a:srgbClr val="002060"/>
                </a:solidFill>
                <a:latin typeface="Calibri" pitchFamily="34" charset="0"/>
              </a:rPr>
              <a:t>			Date: Mon, 04 Mar 2002 12:00:00 GMT </a:t>
            </a:r>
          </a:p>
          <a:p>
            <a:pPr>
              <a:lnSpc>
                <a:spcPct val="90000"/>
              </a:lnSpc>
              <a:buFont typeface="Wingdings" pitchFamily="2" charset="2"/>
              <a:buNone/>
              <a:defRPr/>
            </a:pPr>
            <a:r>
              <a:rPr lang="en-US" sz="2000" dirty="0">
                <a:solidFill>
                  <a:srgbClr val="002060"/>
                </a:solidFill>
                <a:latin typeface="Calibri" pitchFamily="34" charset="0"/>
              </a:rPr>
              <a:t>			Server: Apache/1.3.0 (Linux) </a:t>
            </a:r>
          </a:p>
          <a:p>
            <a:pPr>
              <a:lnSpc>
                <a:spcPct val="90000"/>
              </a:lnSpc>
              <a:buFont typeface="Wingdings" pitchFamily="2" charset="2"/>
              <a:buNone/>
              <a:defRPr/>
            </a:pPr>
            <a:r>
              <a:rPr lang="en-US" sz="2000" dirty="0">
                <a:solidFill>
                  <a:srgbClr val="002060"/>
                </a:solidFill>
                <a:latin typeface="Calibri" pitchFamily="34" charset="0"/>
              </a:rPr>
              <a:t>			Last-Modified: Mon, 01 Mar 2002 09:23:24 GMT </a:t>
            </a:r>
          </a:p>
          <a:p>
            <a:pPr>
              <a:lnSpc>
                <a:spcPct val="90000"/>
              </a:lnSpc>
              <a:buFont typeface="Wingdings" pitchFamily="2" charset="2"/>
              <a:buNone/>
              <a:defRPr/>
            </a:pPr>
            <a:r>
              <a:rPr lang="en-US" sz="2000" dirty="0">
                <a:solidFill>
                  <a:srgbClr val="002060"/>
                </a:solidFill>
                <a:latin typeface="Calibri" pitchFamily="34" charset="0"/>
              </a:rPr>
              <a:t>			Content-Length: 1024</a:t>
            </a:r>
          </a:p>
          <a:p>
            <a:pPr>
              <a:lnSpc>
                <a:spcPct val="90000"/>
              </a:lnSpc>
              <a:buFont typeface="Wingdings" pitchFamily="2" charset="2"/>
              <a:buNone/>
              <a:defRPr/>
            </a:pPr>
            <a:r>
              <a:rPr lang="en-US" sz="2000" dirty="0">
                <a:solidFill>
                  <a:srgbClr val="002060"/>
                </a:solidFill>
                <a:latin typeface="Calibri" pitchFamily="34" charset="0"/>
              </a:rPr>
              <a:t>			Content-Type: text/html </a:t>
            </a:r>
            <a:endParaRPr lang="en-US" dirty="0">
              <a:solidFill>
                <a:srgbClr val="002060"/>
              </a:solidFill>
              <a:latin typeface="Calibri" pitchFamily="34" charset="0"/>
            </a:endParaRPr>
          </a:p>
          <a:p>
            <a:pPr marL="741363" lvl="1" indent="-284163">
              <a:defRPr/>
            </a:pPr>
            <a:r>
              <a:rPr lang="en-US" b="1" dirty="0">
                <a:solidFill>
                  <a:schemeClr val="accent6">
                    <a:lumMod val="75000"/>
                  </a:schemeClr>
                </a:solidFill>
                <a:latin typeface="Calibri" pitchFamily="34" charset="0"/>
              </a:rPr>
              <a:t>body of the message </a:t>
            </a:r>
            <a:r>
              <a:rPr lang="en-US" dirty="0">
                <a:solidFill>
                  <a:srgbClr val="002060"/>
                </a:solidFill>
                <a:latin typeface="Calibri" pitchFamily="34" charset="0"/>
              </a:rPr>
              <a:t>(which contains the requested object)</a:t>
            </a:r>
          </a:p>
        </p:txBody>
      </p:sp>
      <p:sp>
        <p:nvSpPr>
          <p:cNvPr id="4" name="TextBox 3"/>
          <p:cNvSpPr txBox="1"/>
          <p:nvPr/>
        </p:nvSpPr>
        <p:spPr>
          <a:xfrm>
            <a:off x="3429000" y="5943600"/>
            <a:ext cx="4953000" cy="646331"/>
          </a:xfrm>
          <a:prstGeom prst="rect">
            <a:avLst/>
          </a:prstGeom>
          <a:noFill/>
          <a:ln>
            <a:solidFill>
              <a:srgbClr val="FF0000"/>
            </a:solidFill>
          </a:ln>
        </p:spPr>
        <p:txBody>
          <a:bodyPr wrap="square" rtlCol="0">
            <a:spAutoFit/>
          </a:bodyPr>
          <a:lstStyle/>
          <a:p>
            <a:r>
              <a:rPr lang="en-US" altLang="zh-TW" dirty="0"/>
              <a:t>Dynamically generated by </a:t>
            </a:r>
            <a:r>
              <a:rPr lang="en-US" altLang="zh-TW" dirty="0" err="1"/>
              <a:t>Servlet</a:t>
            </a:r>
            <a:r>
              <a:rPr lang="en-US" altLang="zh-TW" dirty="0"/>
              <a:t> in response to an HTTP request</a:t>
            </a:r>
            <a:endParaRPr lang="zh-TW" altLang="en-US" dirty="0"/>
          </a:p>
        </p:txBody>
      </p:sp>
      <p:pic>
        <p:nvPicPr>
          <p:cNvPr id="3" name="Picture 2">
            <a:extLst>
              <a:ext uri="{FF2B5EF4-FFF2-40B4-BE49-F238E27FC236}">
                <a16:creationId xmlns:a16="http://schemas.microsoft.com/office/drawing/2014/main" id="{0321B2CA-F7F5-EA42-744C-70712A62569C}"/>
              </a:ext>
            </a:extLst>
          </p:cNvPr>
          <p:cNvPicPr>
            <a:picLocks noChangeAspect="1"/>
          </p:cNvPicPr>
          <p:nvPr/>
        </p:nvPicPr>
        <p:blipFill>
          <a:blip r:embed="rId3"/>
          <a:stretch>
            <a:fillRect/>
          </a:stretch>
        </p:blipFill>
        <p:spPr>
          <a:xfrm>
            <a:off x="6596025" y="2360040"/>
            <a:ext cx="2395575" cy="1678560"/>
          </a:xfrm>
          <a:prstGeom prst="rect">
            <a:avLst/>
          </a:prstGeom>
        </p:spPr>
      </p:pic>
      <p:pic>
        <p:nvPicPr>
          <p:cNvPr id="5" name="Picture 6" descr="http://www.clker.com/cliparts/Z/S/a/z/j/D/highlight-circle-hi.png">
            <a:extLst>
              <a:ext uri="{FF2B5EF4-FFF2-40B4-BE49-F238E27FC236}">
                <a16:creationId xmlns:a16="http://schemas.microsoft.com/office/drawing/2014/main" id="{ADF3D4A7-054E-D031-24DF-0C78BCEAFD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1" y="3641659"/>
            <a:ext cx="1295400" cy="501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48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381000" y="0"/>
            <a:ext cx="8382000" cy="1104900"/>
          </a:xfrm>
        </p:spPr>
        <p:txBody>
          <a:bodyPr>
            <a:normAutofit/>
          </a:bodyPr>
          <a:lstStyle/>
          <a:p>
            <a:r>
              <a:rPr lang="en-US" sz="3800" dirty="0"/>
              <a:t>Servlet Generating Web Page as Output</a:t>
            </a:r>
          </a:p>
        </p:txBody>
      </p:sp>
      <p:sp>
        <p:nvSpPr>
          <p:cNvPr id="95235" name="Rectangle 3"/>
          <p:cNvSpPr>
            <a:spLocks noGrp="1" noChangeArrowheads="1"/>
          </p:cNvSpPr>
          <p:nvPr>
            <p:ph type="body" idx="1"/>
          </p:nvPr>
        </p:nvSpPr>
        <p:spPr>
          <a:xfrm>
            <a:off x="381000" y="1219200"/>
            <a:ext cx="8686800" cy="2514600"/>
          </a:xfrm>
        </p:spPr>
        <p:txBody>
          <a:bodyPr>
            <a:normAutofit/>
          </a:bodyPr>
          <a:lstStyle/>
          <a:p>
            <a:pPr>
              <a:lnSpc>
                <a:spcPct val="90000"/>
              </a:lnSpc>
              <a:buFont typeface="Wingdings" pitchFamily="2" charset="2"/>
              <a:buNone/>
              <a:defRPr/>
            </a:pPr>
            <a:r>
              <a:rPr lang="en-US" sz="2400" dirty="0">
                <a:solidFill>
                  <a:schemeClr val="tx2">
                    <a:lumMod val="95000"/>
                    <a:lumOff val="5000"/>
                  </a:schemeClr>
                </a:solidFill>
                <a:latin typeface="Calibri" pitchFamily="34" charset="0"/>
              </a:rPr>
              <a:t>public class </a:t>
            </a:r>
            <a:r>
              <a:rPr lang="en-US" sz="2400" dirty="0" err="1">
                <a:solidFill>
                  <a:schemeClr val="tx2">
                    <a:lumMod val="95000"/>
                    <a:lumOff val="5000"/>
                  </a:schemeClr>
                </a:solidFill>
                <a:latin typeface="Calibri" pitchFamily="34" charset="0"/>
              </a:rPr>
              <a:t>ServletTemplate</a:t>
            </a:r>
            <a:r>
              <a:rPr lang="en-US" sz="2400" dirty="0">
                <a:solidFill>
                  <a:schemeClr val="tx2">
                    <a:lumMod val="95000"/>
                    <a:lumOff val="5000"/>
                  </a:schemeClr>
                </a:solidFill>
                <a:latin typeface="Calibri" pitchFamily="34" charset="0"/>
              </a:rPr>
              <a:t> </a:t>
            </a:r>
            <a:r>
              <a:rPr lang="en-US" sz="2400" b="1" dirty="0">
                <a:solidFill>
                  <a:schemeClr val="tx2">
                    <a:lumMod val="95000"/>
                    <a:lumOff val="5000"/>
                  </a:schemeClr>
                </a:solidFill>
                <a:latin typeface="Calibri" pitchFamily="34" charset="0"/>
              </a:rPr>
              <a:t>extends</a:t>
            </a:r>
            <a:r>
              <a:rPr lang="en-US" sz="2400" dirty="0">
                <a:solidFill>
                  <a:schemeClr val="tx2">
                    <a:lumMod val="95000"/>
                    <a:lumOff val="5000"/>
                  </a:schemeClr>
                </a:solidFill>
                <a:latin typeface="Calibri" pitchFamily="34" charset="0"/>
              </a:rPr>
              <a:t> </a:t>
            </a:r>
            <a:r>
              <a:rPr lang="en-US" sz="2400" b="1" dirty="0" err="1">
                <a:solidFill>
                  <a:schemeClr val="tx2">
                    <a:lumMod val="95000"/>
                    <a:lumOff val="5000"/>
                  </a:schemeClr>
                </a:solidFill>
                <a:latin typeface="Calibri" pitchFamily="34" charset="0"/>
              </a:rPr>
              <a:t>HttpServlet</a:t>
            </a:r>
            <a:r>
              <a:rPr lang="en-US" sz="2400" dirty="0">
                <a:solidFill>
                  <a:schemeClr val="tx2">
                    <a:lumMod val="95000"/>
                    <a:lumOff val="5000"/>
                  </a:schemeClr>
                </a:solidFill>
                <a:latin typeface="Calibri" pitchFamily="34" charset="0"/>
              </a:rPr>
              <a:t> {</a:t>
            </a:r>
          </a:p>
          <a:p>
            <a:pPr>
              <a:lnSpc>
                <a:spcPct val="90000"/>
              </a:lnSpc>
              <a:buNone/>
              <a:defRPr/>
            </a:pPr>
            <a:r>
              <a:rPr lang="en-US" sz="2400" dirty="0">
                <a:solidFill>
                  <a:schemeClr val="tx2">
                    <a:lumMod val="95000"/>
                    <a:lumOff val="5000"/>
                  </a:schemeClr>
                </a:solidFill>
                <a:latin typeface="Calibri" pitchFamily="34" charset="0"/>
              </a:rPr>
              <a:t>	public void </a:t>
            </a:r>
            <a:r>
              <a:rPr lang="en-US" sz="2400" dirty="0" err="1">
                <a:solidFill>
                  <a:schemeClr val="tx2">
                    <a:lumMod val="95000"/>
                    <a:lumOff val="5000"/>
                  </a:schemeClr>
                </a:solidFill>
                <a:latin typeface="Calibri" pitchFamily="34" charset="0"/>
              </a:rPr>
              <a:t>doGet</a:t>
            </a:r>
            <a:r>
              <a:rPr lang="en-US" sz="2400" dirty="0">
                <a:solidFill>
                  <a:schemeClr val="tx2">
                    <a:lumMod val="95000"/>
                    <a:lumOff val="5000"/>
                  </a:schemeClr>
                </a:solidFill>
                <a:latin typeface="Calibri" pitchFamily="34" charset="0"/>
              </a:rPr>
              <a:t>(</a:t>
            </a:r>
            <a:r>
              <a:rPr lang="en-US" sz="2400" dirty="0" err="1">
                <a:solidFill>
                  <a:schemeClr val="tx2">
                    <a:lumMod val="95000"/>
                    <a:lumOff val="5000"/>
                  </a:schemeClr>
                </a:solidFill>
                <a:latin typeface="Calibri" pitchFamily="34" charset="0"/>
              </a:rPr>
              <a:t>HTTPServletRequest</a:t>
            </a:r>
            <a:r>
              <a:rPr lang="en-US" sz="2400" dirty="0">
                <a:solidFill>
                  <a:schemeClr val="tx2">
                    <a:lumMod val="95000"/>
                    <a:lumOff val="5000"/>
                  </a:schemeClr>
                </a:solidFill>
                <a:latin typeface="Calibri" pitchFamily="34" charset="0"/>
              </a:rPr>
              <a:t>  </a:t>
            </a:r>
            <a:r>
              <a:rPr lang="en-US" sz="2400" b="1" dirty="0">
                <a:solidFill>
                  <a:schemeClr val="accent6">
                    <a:lumMod val="75000"/>
                  </a:schemeClr>
                </a:solidFill>
                <a:latin typeface="Calibri" pitchFamily="34" charset="0"/>
              </a:rPr>
              <a:t>request</a:t>
            </a:r>
            <a:r>
              <a:rPr lang="en-US" sz="2400" dirty="0">
                <a:solidFill>
                  <a:schemeClr val="tx2">
                    <a:lumMod val="95000"/>
                    <a:lumOff val="5000"/>
                  </a:schemeClr>
                </a:solidFill>
                <a:latin typeface="Calibri" pitchFamily="34" charset="0"/>
              </a:rPr>
              <a:t>,</a:t>
            </a:r>
            <a:br>
              <a:rPr lang="en-US" sz="2400" dirty="0">
                <a:solidFill>
                  <a:schemeClr val="tx2">
                    <a:lumMod val="95000"/>
                    <a:lumOff val="5000"/>
                  </a:schemeClr>
                </a:solidFill>
                <a:latin typeface="Calibri" pitchFamily="34" charset="0"/>
              </a:rPr>
            </a:br>
            <a:r>
              <a:rPr lang="en-US" sz="2400" dirty="0">
                <a:solidFill>
                  <a:schemeClr val="tx2">
                    <a:lumMod val="95000"/>
                    <a:lumOff val="5000"/>
                  </a:schemeClr>
                </a:solidFill>
                <a:latin typeface="Calibri" pitchFamily="34" charset="0"/>
              </a:rPr>
              <a:t>				</a:t>
            </a:r>
            <a:r>
              <a:rPr lang="en-US" sz="2400" dirty="0" err="1">
                <a:solidFill>
                  <a:schemeClr val="tx2">
                    <a:lumMod val="95000"/>
                    <a:lumOff val="5000"/>
                  </a:schemeClr>
                </a:solidFill>
                <a:latin typeface="Calibri" pitchFamily="34" charset="0"/>
              </a:rPr>
              <a:t>HTTPServletResponse</a:t>
            </a:r>
            <a:r>
              <a:rPr lang="en-US" sz="2400" dirty="0">
                <a:solidFill>
                  <a:schemeClr val="tx2">
                    <a:lumMod val="95000"/>
                    <a:lumOff val="5000"/>
                  </a:schemeClr>
                </a:solidFill>
                <a:latin typeface="Calibri" pitchFamily="34" charset="0"/>
              </a:rPr>
              <a:t>  </a:t>
            </a:r>
            <a:r>
              <a:rPr lang="en-US" sz="2400" b="1" dirty="0">
                <a:solidFill>
                  <a:schemeClr val="accent6">
                    <a:lumMod val="75000"/>
                  </a:schemeClr>
                </a:solidFill>
                <a:latin typeface="Calibri" pitchFamily="34" charset="0"/>
              </a:rPr>
              <a:t>response</a:t>
            </a:r>
            <a:r>
              <a:rPr lang="en-US" sz="2400" dirty="0">
                <a:solidFill>
                  <a:schemeClr val="tx2">
                    <a:lumMod val="95000"/>
                    <a:lumOff val="5000"/>
                  </a:schemeClr>
                </a:solidFill>
                <a:latin typeface="Calibri" pitchFamily="34" charset="0"/>
              </a:rPr>
              <a:t>)</a:t>
            </a:r>
          </a:p>
          <a:p>
            <a:pPr>
              <a:lnSpc>
                <a:spcPct val="50000"/>
              </a:lnSpc>
              <a:spcBef>
                <a:spcPts val="0"/>
              </a:spcBef>
              <a:buNone/>
              <a:defRPr/>
            </a:pPr>
            <a:r>
              <a:rPr lang="en-US" sz="2400" dirty="0">
                <a:solidFill>
                  <a:schemeClr val="tx2">
                    <a:lumMod val="95000"/>
                    <a:lumOff val="5000"/>
                  </a:schemeClr>
                </a:solidFill>
                <a:latin typeface="Calibri" pitchFamily="34" charset="0"/>
              </a:rPr>
              <a:t>     .</a:t>
            </a:r>
          </a:p>
          <a:p>
            <a:pPr>
              <a:lnSpc>
                <a:spcPct val="50000"/>
              </a:lnSpc>
              <a:spcBef>
                <a:spcPts val="0"/>
              </a:spcBef>
              <a:buNone/>
              <a:defRPr/>
            </a:pPr>
            <a:r>
              <a:rPr lang="en-US" sz="2400" dirty="0">
                <a:solidFill>
                  <a:schemeClr val="tx2">
                    <a:lumMod val="95000"/>
                    <a:lumOff val="5000"/>
                  </a:schemeClr>
                </a:solidFill>
                <a:latin typeface="Calibri" pitchFamily="34" charset="0"/>
              </a:rPr>
              <a:t>     .</a:t>
            </a:r>
          </a:p>
          <a:p>
            <a:pPr>
              <a:lnSpc>
                <a:spcPct val="50000"/>
              </a:lnSpc>
              <a:spcBef>
                <a:spcPts val="0"/>
              </a:spcBef>
              <a:buNone/>
              <a:defRPr/>
            </a:pPr>
            <a:r>
              <a:rPr lang="en-US" sz="2400" dirty="0">
                <a:solidFill>
                  <a:schemeClr val="tx2">
                    <a:lumMod val="95000"/>
                    <a:lumOff val="5000"/>
                  </a:schemeClr>
                </a:solidFill>
                <a:latin typeface="Calibri" pitchFamily="34" charset="0"/>
              </a:rPr>
              <a:t>     .</a:t>
            </a:r>
          </a:p>
          <a:p>
            <a:pPr>
              <a:lnSpc>
                <a:spcPct val="50000"/>
              </a:lnSpc>
              <a:spcBef>
                <a:spcPts val="0"/>
              </a:spcBef>
              <a:buNone/>
              <a:defRPr/>
            </a:pPr>
            <a:br>
              <a:rPr lang="en-US" sz="2400" dirty="0">
                <a:solidFill>
                  <a:schemeClr val="tx2">
                    <a:lumMod val="95000"/>
                    <a:lumOff val="5000"/>
                  </a:schemeClr>
                </a:solidFill>
                <a:latin typeface="Calibri" pitchFamily="34" charset="0"/>
              </a:rPr>
            </a:br>
            <a:r>
              <a:rPr lang="en-US" sz="2400" dirty="0">
                <a:solidFill>
                  <a:schemeClr val="tx2">
                    <a:lumMod val="95000"/>
                    <a:lumOff val="5000"/>
                  </a:schemeClr>
                </a:solidFill>
                <a:latin typeface="Calibri" pitchFamily="34" charset="0"/>
              </a:rPr>
              <a:t>	}</a:t>
            </a:r>
          </a:p>
          <a:p>
            <a:pPr>
              <a:lnSpc>
                <a:spcPct val="90000"/>
              </a:lnSpc>
              <a:buFont typeface="Wingdings" pitchFamily="2" charset="2"/>
              <a:buNone/>
              <a:defRPr/>
            </a:pPr>
            <a:r>
              <a:rPr lang="en-US" sz="2400" dirty="0">
                <a:solidFill>
                  <a:schemeClr val="tx2">
                    <a:lumMod val="95000"/>
                    <a:lumOff val="5000"/>
                  </a:schemeClr>
                </a:solidFill>
                <a:latin typeface="Calibri" pitchFamily="34" charset="0"/>
              </a:rPr>
              <a:t>}</a:t>
            </a:r>
          </a:p>
        </p:txBody>
      </p:sp>
      <p:grpSp>
        <p:nvGrpSpPr>
          <p:cNvPr id="27" name="Group 26"/>
          <p:cNvGrpSpPr/>
          <p:nvPr/>
        </p:nvGrpSpPr>
        <p:grpSpPr>
          <a:xfrm>
            <a:off x="902521" y="3502041"/>
            <a:ext cx="3229753" cy="2898759"/>
            <a:chOff x="902521" y="3502041"/>
            <a:chExt cx="3229753" cy="2898759"/>
          </a:xfrm>
        </p:grpSpPr>
        <p:sp>
          <p:nvSpPr>
            <p:cNvPr id="2" name="Rectangle 1"/>
            <p:cNvSpPr/>
            <p:nvPr/>
          </p:nvSpPr>
          <p:spPr>
            <a:xfrm>
              <a:off x="1998674" y="3886200"/>
              <a:ext cx="2133600"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902521" y="3502041"/>
              <a:ext cx="1901033" cy="646331"/>
            </a:xfrm>
            <a:prstGeom prst="rect">
              <a:avLst/>
            </a:prstGeom>
            <a:noFill/>
          </p:spPr>
          <p:txBody>
            <a:bodyPr wrap="none" rtlCol="0">
              <a:spAutoFit/>
            </a:bodyPr>
            <a:lstStyle/>
            <a:p>
              <a:r>
                <a:rPr lang="en-US" dirty="0"/>
                <a:t>Servlet-Generated</a:t>
              </a:r>
            </a:p>
            <a:p>
              <a:r>
                <a:rPr lang="en-US" dirty="0"/>
                <a:t>Webpage</a:t>
              </a:r>
            </a:p>
          </p:txBody>
        </p:sp>
        <p:sp>
          <p:nvSpPr>
            <p:cNvPr id="8" name="TextBox 7"/>
            <p:cNvSpPr txBox="1"/>
            <p:nvPr/>
          </p:nvSpPr>
          <p:spPr>
            <a:xfrm>
              <a:off x="2005438" y="3886200"/>
              <a:ext cx="1157561" cy="369332"/>
            </a:xfrm>
            <a:prstGeom prst="rect">
              <a:avLst/>
            </a:prstGeom>
            <a:noFill/>
          </p:spPr>
          <p:txBody>
            <a:bodyPr wrap="none" rtlCol="0">
              <a:spAutoFit/>
            </a:bodyPr>
            <a:lstStyle/>
            <a:p>
              <a:r>
                <a:rPr lang="en-US" dirty="0">
                  <a:solidFill>
                    <a:schemeClr val="bg1"/>
                  </a:solidFill>
                </a:rPr>
                <a:t>Status line</a:t>
              </a:r>
            </a:p>
          </p:txBody>
        </p:sp>
        <p:sp>
          <p:nvSpPr>
            <p:cNvPr id="11" name="TextBox 10"/>
            <p:cNvSpPr txBox="1"/>
            <p:nvPr/>
          </p:nvSpPr>
          <p:spPr>
            <a:xfrm>
              <a:off x="1998674" y="4278868"/>
              <a:ext cx="1358064" cy="369332"/>
            </a:xfrm>
            <a:prstGeom prst="rect">
              <a:avLst/>
            </a:prstGeom>
            <a:noFill/>
          </p:spPr>
          <p:txBody>
            <a:bodyPr wrap="none" rtlCol="0">
              <a:spAutoFit/>
            </a:bodyPr>
            <a:lstStyle/>
            <a:p>
              <a:r>
                <a:rPr lang="en-US" dirty="0">
                  <a:solidFill>
                    <a:schemeClr val="bg1"/>
                  </a:solidFill>
                </a:rPr>
                <a:t>Header lines</a:t>
              </a:r>
            </a:p>
          </p:txBody>
        </p:sp>
        <p:grpSp>
          <p:nvGrpSpPr>
            <p:cNvPr id="21" name="Group 20"/>
            <p:cNvGrpSpPr/>
            <p:nvPr/>
          </p:nvGrpSpPr>
          <p:grpSpPr>
            <a:xfrm>
              <a:off x="2075706" y="4856202"/>
              <a:ext cx="1981200" cy="1483605"/>
              <a:chOff x="4800600" y="5029200"/>
              <a:chExt cx="1981200" cy="1483605"/>
            </a:xfrm>
          </p:grpSpPr>
          <p:sp>
            <p:nvSpPr>
              <p:cNvPr id="19" name="Rounded Rectangle 18"/>
              <p:cNvSpPr/>
              <p:nvPr/>
            </p:nvSpPr>
            <p:spPr>
              <a:xfrm>
                <a:off x="4800600" y="5029200"/>
                <a:ext cx="1981200" cy="148360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951841" y="5053337"/>
                <a:ext cx="657552" cy="369332"/>
              </a:xfrm>
              <a:prstGeom prst="rect">
                <a:avLst/>
              </a:prstGeom>
              <a:noFill/>
            </p:spPr>
            <p:txBody>
              <a:bodyPr wrap="none" rtlCol="0">
                <a:spAutoFit/>
              </a:bodyPr>
              <a:lstStyle/>
              <a:p>
                <a:r>
                  <a:rPr lang="en-US" dirty="0"/>
                  <a:t>Body</a:t>
                </a:r>
              </a:p>
            </p:txBody>
          </p:sp>
        </p:grpSp>
      </p:grpSp>
      <p:sp>
        <p:nvSpPr>
          <p:cNvPr id="28" name="Oval Callout 27"/>
          <p:cNvSpPr/>
          <p:nvPr/>
        </p:nvSpPr>
        <p:spPr>
          <a:xfrm>
            <a:off x="457200" y="5101180"/>
            <a:ext cx="1828800" cy="993648"/>
          </a:xfrm>
          <a:prstGeom prst="wedgeEllipseCallout">
            <a:avLst>
              <a:gd name="adj1" fmla="val 39634"/>
              <a:gd name="adj2" fmla="val -81752"/>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rPr>
              <a:t>Three parts of a Webpage</a:t>
            </a:r>
          </a:p>
        </p:txBody>
      </p:sp>
      <p:sp>
        <p:nvSpPr>
          <p:cNvPr id="33" name="Rounded Rectangular Callout 32"/>
          <p:cNvSpPr/>
          <p:nvPr/>
        </p:nvSpPr>
        <p:spPr bwMode="auto">
          <a:xfrm>
            <a:off x="7180274" y="954048"/>
            <a:ext cx="1745194" cy="876300"/>
          </a:xfrm>
          <a:prstGeom prst="wedgeRoundRectCallout">
            <a:avLst>
              <a:gd name="adj1" fmla="val -75589"/>
              <a:gd name="adj2" fmla="val 50130"/>
              <a:gd name="adj3" fmla="val 16667"/>
            </a:avLst>
          </a:prstGeom>
          <a:solidFill>
            <a:srgbClr val="00B050">
              <a:alpha val="32000"/>
            </a:srgbClr>
          </a:solidFill>
          <a:ln w="12700" cap="flat" cmpd="sng" algn="ctr">
            <a:noFill/>
            <a:prstDash val="solid"/>
            <a:round/>
            <a:headEnd type="none" w="sm" len="sm"/>
            <a:tailEnd type="none" w="sm" len="sm"/>
          </a:ln>
          <a:effectLst/>
          <a:scene3d>
            <a:camera prst="orthographicFront">
              <a:rot lat="0" lon="0" rev="0"/>
            </a:camera>
            <a:lightRig rig="chilly" dir="t">
              <a:rot lat="0" lon="0" rev="18480000"/>
            </a:lightRig>
          </a:scene3d>
          <a:sp3d prstMaterial="clear">
            <a:bevelT h="63500"/>
          </a:sp3d>
        </p:spPr>
        <p:txBody>
          <a:bodyPr tIns="91440" anchor="ctr"/>
          <a:lstStyle/>
          <a:p>
            <a:pPr>
              <a:lnSpc>
                <a:spcPts val="1700"/>
              </a:lnSpc>
              <a:defRPr/>
            </a:pPr>
            <a:r>
              <a:rPr lang="en-US" sz="2000" dirty="0">
                <a:latin typeface="Calibri" pitchFamily="34" charset="0"/>
              </a:rPr>
              <a:t>Use</a:t>
            </a:r>
            <a:r>
              <a:rPr lang="en-US" sz="2000" i="1" dirty="0">
                <a:latin typeface="Calibri" pitchFamily="34" charset="0"/>
              </a:rPr>
              <a:t> request</a:t>
            </a:r>
            <a:r>
              <a:rPr lang="en-US" sz="2000" dirty="0">
                <a:latin typeface="Calibri" pitchFamily="34" charset="0"/>
              </a:rPr>
              <a:t> object to read form data</a:t>
            </a:r>
          </a:p>
        </p:txBody>
      </p:sp>
      <p:sp>
        <p:nvSpPr>
          <p:cNvPr id="23" name="Rounded Rectangular Callout 22"/>
          <p:cNvSpPr/>
          <p:nvPr/>
        </p:nvSpPr>
        <p:spPr bwMode="auto">
          <a:xfrm>
            <a:off x="7353730" y="2593952"/>
            <a:ext cx="1745194" cy="1116275"/>
          </a:xfrm>
          <a:prstGeom prst="wedgeRoundRectCallout">
            <a:avLst>
              <a:gd name="adj1" fmla="val -28471"/>
              <a:gd name="adj2" fmla="val -76574"/>
              <a:gd name="adj3" fmla="val 16667"/>
            </a:avLst>
          </a:prstGeom>
          <a:solidFill>
            <a:srgbClr val="00B050">
              <a:alpha val="32000"/>
            </a:srgbClr>
          </a:solidFill>
          <a:ln w="12700" cap="flat" cmpd="sng" algn="ctr">
            <a:noFill/>
            <a:prstDash val="solid"/>
            <a:round/>
            <a:headEnd type="none" w="sm" len="sm"/>
            <a:tailEnd type="none" w="sm" len="sm"/>
          </a:ln>
          <a:effectLst/>
          <a:scene3d>
            <a:camera prst="orthographicFront">
              <a:rot lat="0" lon="0" rev="0"/>
            </a:camera>
            <a:lightRig rig="chilly" dir="t">
              <a:rot lat="0" lon="0" rev="18480000"/>
            </a:lightRig>
          </a:scene3d>
          <a:sp3d prstMaterial="clear">
            <a:bevelT h="63500"/>
          </a:sp3d>
        </p:spPr>
        <p:txBody>
          <a:bodyPr tIns="91440" anchor="ctr"/>
          <a:lstStyle/>
          <a:p>
            <a:pPr>
              <a:lnSpc>
                <a:spcPts val="1700"/>
              </a:lnSpc>
              <a:defRPr/>
            </a:pPr>
            <a:r>
              <a:rPr lang="en-US" sz="2000" dirty="0">
                <a:latin typeface="Calibri" pitchFamily="34" charset="0"/>
              </a:rPr>
              <a:t>Use</a:t>
            </a:r>
            <a:r>
              <a:rPr lang="en-US" sz="2000" i="1" dirty="0">
                <a:latin typeface="Calibri" pitchFamily="34" charset="0"/>
              </a:rPr>
              <a:t> response</a:t>
            </a:r>
            <a:r>
              <a:rPr lang="en-US" sz="2000" dirty="0">
                <a:latin typeface="Calibri" pitchFamily="34" charset="0"/>
              </a:rPr>
              <a:t> object to construct the output page</a:t>
            </a:r>
          </a:p>
        </p:txBody>
      </p:sp>
      <p:pic>
        <p:nvPicPr>
          <p:cNvPr id="4" name="Picture 3">
            <a:extLst>
              <a:ext uri="{FF2B5EF4-FFF2-40B4-BE49-F238E27FC236}">
                <a16:creationId xmlns:a16="http://schemas.microsoft.com/office/drawing/2014/main" id="{F61BFE37-0DB5-CA5F-1116-3FF40AABC0DE}"/>
              </a:ext>
            </a:extLst>
          </p:cNvPr>
          <p:cNvPicPr>
            <a:picLocks noChangeAspect="1"/>
          </p:cNvPicPr>
          <p:nvPr/>
        </p:nvPicPr>
        <p:blipFill>
          <a:blip r:embed="rId3"/>
          <a:stretch>
            <a:fillRect/>
          </a:stretch>
        </p:blipFill>
        <p:spPr>
          <a:xfrm>
            <a:off x="4591826" y="3715457"/>
            <a:ext cx="3806238" cy="2667000"/>
          </a:xfrm>
          <a:prstGeom prst="rect">
            <a:avLst/>
          </a:prstGeom>
        </p:spPr>
      </p:pic>
      <p:pic>
        <p:nvPicPr>
          <p:cNvPr id="5" name="Picture 6" descr="http://www.clker.com/cliparts/Z/S/a/z/j/D/highlight-circle-hi.png">
            <a:extLst>
              <a:ext uri="{FF2B5EF4-FFF2-40B4-BE49-F238E27FC236}">
                <a16:creationId xmlns:a16="http://schemas.microsoft.com/office/drawing/2014/main" id="{53386315-A0E4-2965-AFF4-1E193AECBE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5791200"/>
            <a:ext cx="22860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31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381000" y="0"/>
            <a:ext cx="8382000" cy="1104900"/>
          </a:xfrm>
        </p:spPr>
        <p:txBody>
          <a:bodyPr>
            <a:normAutofit/>
          </a:bodyPr>
          <a:lstStyle/>
          <a:p>
            <a:r>
              <a:rPr lang="en-US" sz="3800" dirty="0"/>
              <a:t>Servlet Generating Web Page as Output</a:t>
            </a:r>
          </a:p>
        </p:txBody>
      </p:sp>
      <p:sp>
        <p:nvSpPr>
          <p:cNvPr id="95235" name="Rectangle 3"/>
          <p:cNvSpPr>
            <a:spLocks noGrp="1" noChangeArrowheads="1"/>
          </p:cNvSpPr>
          <p:nvPr>
            <p:ph type="body" idx="1"/>
          </p:nvPr>
        </p:nvSpPr>
        <p:spPr>
          <a:xfrm>
            <a:off x="381000" y="1219200"/>
            <a:ext cx="8686800" cy="2514600"/>
          </a:xfrm>
        </p:spPr>
        <p:txBody>
          <a:bodyPr>
            <a:normAutofit/>
          </a:bodyPr>
          <a:lstStyle/>
          <a:p>
            <a:pPr>
              <a:lnSpc>
                <a:spcPct val="90000"/>
              </a:lnSpc>
              <a:buFont typeface="Wingdings" pitchFamily="2" charset="2"/>
              <a:buNone/>
              <a:defRPr/>
            </a:pPr>
            <a:r>
              <a:rPr lang="en-US" sz="2400" dirty="0">
                <a:solidFill>
                  <a:schemeClr val="tx2">
                    <a:lumMod val="95000"/>
                    <a:lumOff val="5000"/>
                  </a:schemeClr>
                </a:solidFill>
                <a:latin typeface="Calibri" pitchFamily="34" charset="0"/>
              </a:rPr>
              <a:t>public class </a:t>
            </a:r>
            <a:r>
              <a:rPr lang="en-US" sz="2400" dirty="0" err="1">
                <a:solidFill>
                  <a:schemeClr val="tx2">
                    <a:lumMod val="95000"/>
                    <a:lumOff val="5000"/>
                  </a:schemeClr>
                </a:solidFill>
                <a:latin typeface="Calibri" pitchFamily="34" charset="0"/>
              </a:rPr>
              <a:t>ServletTemplate</a:t>
            </a:r>
            <a:r>
              <a:rPr lang="en-US" sz="2400" dirty="0">
                <a:solidFill>
                  <a:schemeClr val="tx2">
                    <a:lumMod val="95000"/>
                    <a:lumOff val="5000"/>
                  </a:schemeClr>
                </a:solidFill>
                <a:latin typeface="Calibri" pitchFamily="34" charset="0"/>
              </a:rPr>
              <a:t> </a:t>
            </a:r>
            <a:r>
              <a:rPr lang="en-US" sz="2400" b="1" dirty="0">
                <a:solidFill>
                  <a:schemeClr val="tx2">
                    <a:lumMod val="95000"/>
                    <a:lumOff val="5000"/>
                  </a:schemeClr>
                </a:solidFill>
                <a:latin typeface="Calibri" pitchFamily="34" charset="0"/>
              </a:rPr>
              <a:t>extends</a:t>
            </a:r>
            <a:r>
              <a:rPr lang="en-US" sz="2400" dirty="0">
                <a:solidFill>
                  <a:schemeClr val="tx2">
                    <a:lumMod val="95000"/>
                    <a:lumOff val="5000"/>
                  </a:schemeClr>
                </a:solidFill>
                <a:latin typeface="Calibri" pitchFamily="34" charset="0"/>
              </a:rPr>
              <a:t> </a:t>
            </a:r>
            <a:r>
              <a:rPr lang="en-US" sz="2400" b="1" dirty="0" err="1">
                <a:solidFill>
                  <a:schemeClr val="tx2">
                    <a:lumMod val="95000"/>
                    <a:lumOff val="5000"/>
                  </a:schemeClr>
                </a:solidFill>
                <a:latin typeface="Calibri" pitchFamily="34" charset="0"/>
              </a:rPr>
              <a:t>HttpServlet</a:t>
            </a:r>
            <a:r>
              <a:rPr lang="en-US" sz="2400" dirty="0">
                <a:solidFill>
                  <a:schemeClr val="tx2">
                    <a:lumMod val="95000"/>
                    <a:lumOff val="5000"/>
                  </a:schemeClr>
                </a:solidFill>
                <a:latin typeface="Calibri" pitchFamily="34" charset="0"/>
              </a:rPr>
              <a:t> {</a:t>
            </a:r>
          </a:p>
          <a:p>
            <a:pPr>
              <a:lnSpc>
                <a:spcPct val="90000"/>
              </a:lnSpc>
              <a:buNone/>
              <a:defRPr/>
            </a:pPr>
            <a:r>
              <a:rPr lang="en-US" sz="2400" dirty="0">
                <a:solidFill>
                  <a:schemeClr val="tx2">
                    <a:lumMod val="95000"/>
                    <a:lumOff val="5000"/>
                  </a:schemeClr>
                </a:solidFill>
                <a:latin typeface="Calibri" pitchFamily="34" charset="0"/>
              </a:rPr>
              <a:t>	public void </a:t>
            </a:r>
            <a:r>
              <a:rPr lang="en-US" sz="2400" dirty="0" err="1">
                <a:solidFill>
                  <a:schemeClr val="tx2">
                    <a:lumMod val="95000"/>
                    <a:lumOff val="5000"/>
                  </a:schemeClr>
                </a:solidFill>
                <a:latin typeface="Calibri" pitchFamily="34" charset="0"/>
              </a:rPr>
              <a:t>doGet</a:t>
            </a:r>
            <a:r>
              <a:rPr lang="en-US" sz="2400" dirty="0">
                <a:solidFill>
                  <a:schemeClr val="tx2">
                    <a:lumMod val="95000"/>
                    <a:lumOff val="5000"/>
                  </a:schemeClr>
                </a:solidFill>
                <a:latin typeface="Calibri" pitchFamily="34" charset="0"/>
              </a:rPr>
              <a:t>(</a:t>
            </a:r>
            <a:r>
              <a:rPr lang="en-US" sz="2400" dirty="0" err="1">
                <a:solidFill>
                  <a:schemeClr val="tx2">
                    <a:lumMod val="95000"/>
                    <a:lumOff val="5000"/>
                  </a:schemeClr>
                </a:solidFill>
                <a:latin typeface="Calibri" pitchFamily="34" charset="0"/>
              </a:rPr>
              <a:t>HTTPServletRequest</a:t>
            </a:r>
            <a:r>
              <a:rPr lang="en-US" sz="2400" dirty="0">
                <a:solidFill>
                  <a:schemeClr val="tx2">
                    <a:lumMod val="95000"/>
                    <a:lumOff val="5000"/>
                  </a:schemeClr>
                </a:solidFill>
                <a:latin typeface="Calibri" pitchFamily="34" charset="0"/>
              </a:rPr>
              <a:t>  </a:t>
            </a:r>
            <a:r>
              <a:rPr lang="en-US" sz="2400" b="1" dirty="0">
                <a:solidFill>
                  <a:schemeClr val="accent6">
                    <a:lumMod val="75000"/>
                  </a:schemeClr>
                </a:solidFill>
                <a:latin typeface="Calibri" pitchFamily="34" charset="0"/>
              </a:rPr>
              <a:t>request</a:t>
            </a:r>
            <a:r>
              <a:rPr lang="en-US" sz="2400" dirty="0">
                <a:solidFill>
                  <a:schemeClr val="tx2">
                    <a:lumMod val="95000"/>
                    <a:lumOff val="5000"/>
                  </a:schemeClr>
                </a:solidFill>
                <a:latin typeface="Calibri" pitchFamily="34" charset="0"/>
              </a:rPr>
              <a:t>,</a:t>
            </a:r>
            <a:br>
              <a:rPr lang="en-US" sz="2400" dirty="0">
                <a:solidFill>
                  <a:schemeClr val="tx2">
                    <a:lumMod val="95000"/>
                    <a:lumOff val="5000"/>
                  </a:schemeClr>
                </a:solidFill>
                <a:latin typeface="Calibri" pitchFamily="34" charset="0"/>
              </a:rPr>
            </a:br>
            <a:r>
              <a:rPr lang="en-US" sz="2400" dirty="0">
                <a:solidFill>
                  <a:schemeClr val="tx2">
                    <a:lumMod val="95000"/>
                    <a:lumOff val="5000"/>
                  </a:schemeClr>
                </a:solidFill>
                <a:latin typeface="Calibri" pitchFamily="34" charset="0"/>
              </a:rPr>
              <a:t>				</a:t>
            </a:r>
            <a:r>
              <a:rPr lang="en-US" sz="2400" dirty="0" err="1">
                <a:solidFill>
                  <a:schemeClr val="tx2">
                    <a:lumMod val="95000"/>
                    <a:lumOff val="5000"/>
                  </a:schemeClr>
                </a:solidFill>
                <a:latin typeface="Calibri" pitchFamily="34" charset="0"/>
              </a:rPr>
              <a:t>HTTPServletResponse</a:t>
            </a:r>
            <a:r>
              <a:rPr lang="en-US" sz="2400" dirty="0">
                <a:solidFill>
                  <a:schemeClr val="tx2">
                    <a:lumMod val="95000"/>
                    <a:lumOff val="5000"/>
                  </a:schemeClr>
                </a:solidFill>
                <a:latin typeface="Calibri" pitchFamily="34" charset="0"/>
              </a:rPr>
              <a:t>  </a:t>
            </a:r>
            <a:r>
              <a:rPr lang="en-US" sz="2400" b="1" dirty="0">
                <a:solidFill>
                  <a:schemeClr val="accent6">
                    <a:lumMod val="75000"/>
                  </a:schemeClr>
                </a:solidFill>
                <a:latin typeface="Calibri" pitchFamily="34" charset="0"/>
              </a:rPr>
              <a:t>response</a:t>
            </a:r>
            <a:r>
              <a:rPr lang="en-US" sz="2400" dirty="0">
                <a:solidFill>
                  <a:schemeClr val="tx2">
                    <a:lumMod val="95000"/>
                    <a:lumOff val="5000"/>
                  </a:schemeClr>
                </a:solidFill>
                <a:latin typeface="Calibri" pitchFamily="34" charset="0"/>
              </a:rPr>
              <a:t>)</a:t>
            </a:r>
          </a:p>
          <a:p>
            <a:pPr>
              <a:lnSpc>
                <a:spcPct val="50000"/>
              </a:lnSpc>
              <a:spcBef>
                <a:spcPts val="0"/>
              </a:spcBef>
              <a:buNone/>
              <a:defRPr/>
            </a:pPr>
            <a:r>
              <a:rPr lang="en-US" sz="2400" dirty="0">
                <a:solidFill>
                  <a:schemeClr val="tx2">
                    <a:lumMod val="95000"/>
                    <a:lumOff val="5000"/>
                  </a:schemeClr>
                </a:solidFill>
                <a:latin typeface="Calibri" pitchFamily="34" charset="0"/>
              </a:rPr>
              <a:t>     .</a:t>
            </a:r>
          </a:p>
          <a:p>
            <a:pPr>
              <a:lnSpc>
                <a:spcPct val="50000"/>
              </a:lnSpc>
              <a:spcBef>
                <a:spcPts val="0"/>
              </a:spcBef>
              <a:buNone/>
              <a:defRPr/>
            </a:pPr>
            <a:r>
              <a:rPr lang="en-US" sz="2400" dirty="0">
                <a:solidFill>
                  <a:schemeClr val="tx2">
                    <a:lumMod val="95000"/>
                    <a:lumOff val="5000"/>
                  </a:schemeClr>
                </a:solidFill>
                <a:latin typeface="Calibri" pitchFamily="34" charset="0"/>
              </a:rPr>
              <a:t>     .</a:t>
            </a:r>
          </a:p>
          <a:p>
            <a:pPr>
              <a:lnSpc>
                <a:spcPct val="50000"/>
              </a:lnSpc>
              <a:spcBef>
                <a:spcPts val="0"/>
              </a:spcBef>
              <a:buNone/>
              <a:defRPr/>
            </a:pPr>
            <a:r>
              <a:rPr lang="en-US" sz="2400" dirty="0">
                <a:solidFill>
                  <a:schemeClr val="tx2">
                    <a:lumMod val="95000"/>
                    <a:lumOff val="5000"/>
                  </a:schemeClr>
                </a:solidFill>
                <a:latin typeface="Calibri" pitchFamily="34" charset="0"/>
              </a:rPr>
              <a:t>     .</a:t>
            </a:r>
          </a:p>
          <a:p>
            <a:pPr>
              <a:lnSpc>
                <a:spcPct val="50000"/>
              </a:lnSpc>
              <a:spcBef>
                <a:spcPts val="0"/>
              </a:spcBef>
              <a:buNone/>
              <a:defRPr/>
            </a:pPr>
            <a:br>
              <a:rPr lang="en-US" sz="2400" dirty="0">
                <a:solidFill>
                  <a:schemeClr val="tx2">
                    <a:lumMod val="95000"/>
                    <a:lumOff val="5000"/>
                  </a:schemeClr>
                </a:solidFill>
                <a:latin typeface="Calibri" pitchFamily="34" charset="0"/>
              </a:rPr>
            </a:br>
            <a:r>
              <a:rPr lang="en-US" sz="2400" dirty="0">
                <a:solidFill>
                  <a:schemeClr val="tx2">
                    <a:lumMod val="95000"/>
                    <a:lumOff val="5000"/>
                  </a:schemeClr>
                </a:solidFill>
                <a:latin typeface="Calibri" pitchFamily="34" charset="0"/>
              </a:rPr>
              <a:t>	}</a:t>
            </a:r>
          </a:p>
          <a:p>
            <a:pPr>
              <a:lnSpc>
                <a:spcPct val="90000"/>
              </a:lnSpc>
              <a:buFont typeface="Wingdings" pitchFamily="2" charset="2"/>
              <a:buNone/>
              <a:defRPr/>
            </a:pPr>
            <a:r>
              <a:rPr lang="en-US" sz="2400" dirty="0">
                <a:solidFill>
                  <a:schemeClr val="tx2">
                    <a:lumMod val="95000"/>
                    <a:lumOff val="5000"/>
                  </a:schemeClr>
                </a:solidFill>
                <a:latin typeface="Calibri" pitchFamily="34" charset="0"/>
              </a:rPr>
              <a:t>}</a:t>
            </a:r>
          </a:p>
        </p:txBody>
      </p:sp>
      <p:grpSp>
        <p:nvGrpSpPr>
          <p:cNvPr id="27" name="Group 26"/>
          <p:cNvGrpSpPr/>
          <p:nvPr/>
        </p:nvGrpSpPr>
        <p:grpSpPr>
          <a:xfrm>
            <a:off x="902521" y="3502041"/>
            <a:ext cx="3229753" cy="2898759"/>
            <a:chOff x="902521" y="3502041"/>
            <a:chExt cx="3229753" cy="2898759"/>
          </a:xfrm>
        </p:grpSpPr>
        <p:sp>
          <p:nvSpPr>
            <p:cNvPr id="2" name="Rectangle 1"/>
            <p:cNvSpPr/>
            <p:nvPr/>
          </p:nvSpPr>
          <p:spPr>
            <a:xfrm>
              <a:off x="1998674" y="3886200"/>
              <a:ext cx="2133600"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902521" y="3502041"/>
              <a:ext cx="1901033" cy="646331"/>
            </a:xfrm>
            <a:prstGeom prst="rect">
              <a:avLst/>
            </a:prstGeom>
            <a:noFill/>
          </p:spPr>
          <p:txBody>
            <a:bodyPr wrap="none" rtlCol="0">
              <a:spAutoFit/>
            </a:bodyPr>
            <a:lstStyle/>
            <a:p>
              <a:r>
                <a:rPr lang="en-US" dirty="0"/>
                <a:t>Servlet-Generated</a:t>
              </a:r>
            </a:p>
            <a:p>
              <a:r>
                <a:rPr lang="en-US" dirty="0"/>
                <a:t>Webpage</a:t>
              </a:r>
            </a:p>
          </p:txBody>
        </p:sp>
        <p:sp>
          <p:nvSpPr>
            <p:cNvPr id="8" name="TextBox 7"/>
            <p:cNvSpPr txBox="1"/>
            <p:nvPr/>
          </p:nvSpPr>
          <p:spPr>
            <a:xfrm>
              <a:off x="2005438" y="3886200"/>
              <a:ext cx="1157561" cy="369332"/>
            </a:xfrm>
            <a:prstGeom prst="rect">
              <a:avLst/>
            </a:prstGeom>
            <a:noFill/>
          </p:spPr>
          <p:txBody>
            <a:bodyPr wrap="none" rtlCol="0">
              <a:spAutoFit/>
            </a:bodyPr>
            <a:lstStyle/>
            <a:p>
              <a:r>
                <a:rPr lang="en-US" dirty="0">
                  <a:solidFill>
                    <a:schemeClr val="bg1"/>
                  </a:solidFill>
                </a:rPr>
                <a:t>Status line</a:t>
              </a:r>
            </a:p>
          </p:txBody>
        </p:sp>
        <p:sp>
          <p:nvSpPr>
            <p:cNvPr id="11" name="TextBox 10"/>
            <p:cNvSpPr txBox="1"/>
            <p:nvPr/>
          </p:nvSpPr>
          <p:spPr>
            <a:xfrm>
              <a:off x="1998674" y="4278868"/>
              <a:ext cx="1358064" cy="369332"/>
            </a:xfrm>
            <a:prstGeom prst="rect">
              <a:avLst/>
            </a:prstGeom>
            <a:noFill/>
          </p:spPr>
          <p:txBody>
            <a:bodyPr wrap="none" rtlCol="0">
              <a:spAutoFit/>
            </a:bodyPr>
            <a:lstStyle/>
            <a:p>
              <a:r>
                <a:rPr lang="en-US" dirty="0">
                  <a:solidFill>
                    <a:schemeClr val="bg1"/>
                  </a:solidFill>
                </a:rPr>
                <a:t>Header lines</a:t>
              </a:r>
            </a:p>
          </p:txBody>
        </p:sp>
        <p:grpSp>
          <p:nvGrpSpPr>
            <p:cNvPr id="21" name="Group 20"/>
            <p:cNvGrpSpPr/>
            <p:nvPr/>
          </p:nvGrpSpPr>
          <p:grpSpPr>
            <a:xfrm>
              <a:off x="2075706" y="4856202"/>
              <a:ext cx="1981200" cy="1483605"/>
              <a:chOff x="4800600" y="5029200"/>
              <a:chExt cx="1981200" cy="1483605"/>
            </a:xfrm>
          </p:grpSpPr>
          <p:sp>
            <p:nvSpPr>
              <p:cNvPr id="19" name="Rounded Rectangle 18"/>
              <p:cNvSpPr/>
              <p:nvPr/>
            </p:nvSpPr>
            <p:spPr>
              <a:xfrm>
                <a:off x="4800600" y="5029200"/>
                <a:ext cx="1981200" cy="148360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951841" y="5053337"/>
                <a:ext cx="657552" cy="369332"/>
              </a:xfrm>
              <a:prstGeom prst="rect">
                <a:avLst/>
              </a:prstGeom>
              <a:noFill/>
            </p:spPr>
            <p:txBody>
              <a:bodyPr wrap="none" rtlCol="0">
                <a:spAutoFit/>
              </a:bodyPr>
              <a:lstStyle/>
              <a:p>
                <a:r>
                  <a:rPr lang="en-US" dirty="0"/>
                  <a:t>Body</a:t>
                </a:r>
              </a:p>
            </p:txBody>
          </p:sp>
        </p:grpSp>
      </p:grpSp>
      <p:grpSp>
        <p:nvGrpSpPr>
          <p:cNvPr id="30" name="Group 29"/>
          <p:cNvGrpSpPr/>
          <p:nvPr/>
        </p:nvGrpSpPr>
        <p:grpSpPr>
          <a:xfrm>
            <a:off x="3065474" y="2286000"/>
            <a:ext cx="4554526" cy="3276600"/>
            <a:chOff x="3065474" y="2286000"/>
            <a:chExt cx="4554526" cy="3276600"/>
          </a:xfrm>
        </p:grpSpPr>
        <p:sp>
          <p:nvSpPr>
            <p:cNvPr id="22" name="TextBox 21"/>
            <p:cNvSpPr txBox="1"/>
            <p:nvPr/>
          </p:nvSpPr>
          <p:spPr>
            <a:xfrm>
              <a:off x="5266866" y="3858399"/>
              <a:ext cx="2164000" cy="923330"/>
            </a:xfrm>
            <a:prstGeom prst="rect">
              <a:avLst/>
            </a:prstGeom>
            <a:noFill/>
          </p:spPr>
          <p:txBody>
            <a:bodyPr wrap="square" rtlCol="0">
              <a:spAutoFit/>
            </a:bodyPr>
            <a:lstStyle/>
            <a:p>
              <a:r>
                <a:rPr lang="en-US" b="1" dirty="0"/>
                <a:t>Create a </a:t>
              </a:r>
              <a:r>
                <a:rPr lang="en-US" b="1" dirty="0" err="1"/>
                <a:t>PrintWriter</a:t>
              </a:r>
              <a:r>
                <a:rPr lang="en-US" b="1" dirty="0"/>
                <a:t> object to compose the body </a:t>
              </a:r>
              <a:r>
                <a:rPr lang="en-US" dirty="0"/>
                <a:t>(next page)</a:t>
              </a:r>
            </a:p>
          </p:txBody>
        </p:sp>
        <p:cxnSp>
          <p:nvCxnSpPr>
            <p:cNvPr id="20" name="Straight Arrow Connector 19"/>
            <p:cNvCxnSpPr/>
            <p:nvPr/>
          </p:nvCxnSpPr>
          <p:spPr>
            <a:xfrm flipH="1">
              <a:off x="3065474" y="2286000"/>
              <a:ext cx="4554526" cy="327660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Oval Callout 27"/>
          <p:cNvSpPr/>
          <p:nvPr/>
        </p:nvSpPr>
        <p:spPr>
          <a:xfrm>
            <a:off x="457200" y="5101180"/>
            <a:ext cx="1828800" cy="993648"/>
          </a:xfrm>
          <a:prstGeom prst="wedgeEllipseCallout">
            <a:avLst>
              <a:gd name="adj1" fmla="val 39634"/>
              <a:gd name="adj2" fmla="val -81752"/>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rPr>
              <a:t>Three parts of a Webpage</a:t>
            </a:r>
          </a:p>
        </p:txBody>
      </p:sp>
      <p:grpSp>
        <p:nvGrpSpPr>
          <p:cNvPr id="29" name="Group 28"/>
          <p:cNvGrpSpPr/>
          <p:nvPr/>
        </p:nvGrpSpPr>
        <p:grpSpPr>
          <a:xfrm>
            <a:off x="3356738" y="2286000"/>
            <a:ext cx="3823536" cy="2177534"/>
            <a:chOff x="3356738" y="2286000"/>
            <a:chExt cx="3823536" cy="2177534"/>
          </a:xfrm>
        </p:grpSpPr>
        <p:cxnSp>
          <p:nvCxnSpPr>
            <p:cNvPr id="10" name="Straight Arrow Connector 9"/>
            <p:cNvCxnSpPr/>
            <p:nvPr/>
          </p:nvCxnSpPr>
          <p:spPr>
            <a:xfrm flipH="1">
              <a:off x="3356738" y="2286000"/>
              <a:ext cx="3671136" cy="182880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11" idx="3"/>
            </p:cNvCxnSpPr>
            <p:nvPr/>
          </p:nvCxnSpPr>
          <p:spPr>
            <a:xfrm flipH="1">
              <a:off x="3356738" y="2286000"/>
              <a:ext cx="3823536" cy="2177534"/>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55800" y="2514600"/>
              <a:ext cx="2164000" cy="1200329"/>
            </a:xfrm>
            <a:prstGeom prst="rect">
              <a:avLst/>
            </a:prstGeom>
            <a:noFill/>
          </p:spPr>
          <p:txBody>
            <a:bodyPr wrap="square" rtlCol="0">
              <a:spAutoFit/>
            </a:bodyPr>
            <a:lstStyle/>
            <a:p>
              <a:r>
                <a:rPr lang="en-US" b="1" dirty="0"/>
                <a:t>Use response object to create status code and the headers of the http response</a:t>
              </a:r>
            </a:p>
          </p:txBody>
        </p:sp>
      </p:grpSp>
      <p:sp>
        <p:nvSpPr>
          <p:cNvPr id="33" name="Rounded Rectangular Callout 32"/>
          <p:cNvSpPr/>
          <p:nvPr/>
        </p:nvSpPr>
        <p:spPr bwMode="auto">
          <a:xfrm>
            <a:off x="7180274" y="954048"/>
            <a:ext cx="1745194" cy="876300"/>
          </a:xfrm>
          <a:prstGeom prst="wedgeRoundRectCallout">
            <a:avLst>
              <a:gd name="adj1" fmla="val -75589"/>
              <a:gd name="adj2" fmla="val 50130"/>
              <a:gd name="adj3" fmla="val 16667"/>
            </a:avLst>
          </a:prstGeom>
          <a:solidFill>
            <a:srgbClr val="00B050">
              <a:alpha val="32000"/>
            </a:srgbClr>
          </a:solidFill>
          <a:ln w="12700" cap="flat" cmpd="sng" algn="ctr">
            <a:noFill/>
            <a:prstDash val="solid"/>
            <a:round/>
            <a:headEnd type="none" w="sm" len="sm"/>
            <a:tailEnd type="none" w="sm" len="sm"/>
          </a:ln>
          <a:effectLst/>
          <a:scene3d>
            <a:camera prst="orthographicFront">
              <a:rot lat="0" lon="0" rev="0"/>
            </a:camera>
            <a:lightRig rig="chilly" dir="t">
              <a:rot lat="0" lon="0" rev="18480000"/>
            </a:lightRig>
          </a:scene3d>
          <a:sp3d prstMaterial="clear">
            <a:bevelT h="63500"/>
          </a:sp3d>
        </p:spPr>
        <p:txBody>
          <a:bodyPr tIns="91440" anchor="ctr"/>
          <a:lstStyle/>
          <a:p>
            <a:pPr>
              <a:lnSpc>
                <a:spcPts val="1700"/>
              </a:lnSpc>
              <a:defRPr/>
            </a:pPr>
            <a:r>
              <a:rPr lang="en-US" sz="2000" dirty="0">
                <a:latin typeface="Calibri" pitchFamily="34" charset="0"/>
              </a:rPr>
              <a:t>Use</a:t>
            </a:r>
            <a:r>
              <a:rPr lang="en-US" sz="2000" i="1" dirty="0">
                <a:latin typeface="Calibri" pitchFamily="34" charset="0"/>
              </a:rPr>
              <a:t> request</a:t>
            </a:r>
            <a:r>
              <a:rPr lang="en-US" sz="2000" dirty="0">
                <a:latin typeface="Calibri" pitchFamily="34" charset="0"/>
              </a:rPr>
              <a:t> object to read form data</a:t>
            </a:r>
          </a:p>
        </p:txBody>
      </p:sp>
      <p:sp>
        <p:nvSpPr>
          <p:cNvPr id="23" name="Rounded Rectangular Callout 22"/>
          <p:cNvSpPr/>
          <p:nvPr/>
        </p:nvSpPr>
        <p:spPr bwMode="auto">
          <a:xfrm>
            <a:off x="7353730" y="2593952"/>
            <a:ext cx="1745194" cy="1116275"/>
          </a:xfrm>
          <a:prstGeom prst="wedgeRoundRectCallout">
            <a:avLst>
              <a:gd name="adj1" fmla="val -28471"/>
              <a:gd name="adj2" fmla="val -76574"/>
              <a:gd name="adj3" fmla="val 16667"/>
            </a:avLst>
          </a:prstGeom>
          <a:solidFill>
            <a:srgbClr val="00B050">
              <a:alpha val="32000"/>
            </a:srgbClr>
          </a:solidFill>
          <a:ln w="12700" cap="flat" cmpd="sng" algn="ctr">
            <a:noFill/>
            <a:prstDash val="solid"/>
            <a:round/>
            <a:headEnd type="none" w="sm" len="sm"/>
            <a:tailEnd type="none" w="sm" len="sm"/>
          </a:ln>
          <a:effectLst/>
          <a:scene3d>
            <a:camera prst="orthographicFront">
              <a:rot lat="0" lon="0" rev="0"/>
            </a:camera>
            <a:lightRig rig="chilly" dir="t">
              <a:rot lat="0" lon="0" rev="18480000"/>
            </a:lightRig>
          </a:scene3d>
          <a:sp3d prstMaterial="clear">
            <a:bevelT h="63500"/>
          </a:sp3d>
        </p:spPr>
        <p:txBody>
          <a:bodyPr tIns="91440" anchor="ctr"/>
          <a:lstStyle/>
          <a:p>
            <a:pPr>
              <a:lnSpc>
                <a:spcPts val="1700"/>
              </a:lnSpc>
              <a:defRPr/>
            </a:pPr>
            <a:r>
              <a:rPr lang="en-US" sz="2000" dirty="0">
                <a:latin typeface="Calibri" pitchFamily="34" charset="0"/>
              </a:rPr>
              <a:t>Use</a:t>
            </a:r>
            <a:r>
              <a:rPr lang="en-US" sz="2000" i="1" dirty="0">
                <a:latin typeface="Calibri" pitchFamily="34" charset="0"/>
              </a:rPr>
              <a:t> response</a:t>
            </a:r>
            <a:r>
              <a:rPr lang="en-US" sz="2000" dirty="0">
                <a:latin typeface="Calibri" pitchFamily="34" charset="0"/>
              </a:rPr>
              <a:t> object to construct the output page</a:t>
            </a:r>
          </a:p>
        </p:txBody>
      </p:sp>
    </p:spTree>
    <p:extLst>
      <p:ext uri="{BB962C8B-B14F-4D97-AF65-F5344CB8AC3E}">
        <p14:creationId xmlns:p14="http://schemas.microsoft.com/office/powerpoint/2010/main" val="90273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43000" y="4572000"/>
            <a:ext cx="7848600" cy="762000"/>
          </a:xfrm>
          <a:prstGeom prst="round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02" name="Rectangle 2"/>
          <p:cNvSpPr>
            <a:spLocks noGrp="1" noChangeArrowheads="1"/>
          </p:cNvSpPr>
          <p:nvPr>
            <p:ph type="title"/>
          </p:nvPr>
        </p:nvSpPr>
        <p:spPr>
          <a:xfrm>
            <a:off x="152400" y="0"/>
            <a:ext cx="8382000" cy="1104900"/>
          </a:xfrm>
        </p:spPr>
        <p:txBody>
          <a:bodyPr/>
          <a:lstStyle/>
          <a:p>
            <a:r>
              <a:rPr lang="en-US" sz="3800"/>
              <a:t>Template of a Generic Servlet Structure</a:t>
            </a:r>
          </a:p>
        </p:txBody>
      </p:sp>
      <p:sp>
        <p:nvSpPr>
          <p:cNvPr id="95235" name="Rectangle 3"/>
          <p:cNvSpPr>
            <a:spLocks noGrp="1" noChangeArrowheads="1"/>
          </p:cNvSpPr>
          <p:nvPr>
            <p:ph type="body" idx="1"/>
          </p:nvPr>
        </p:nvSpPr>
        <p:spPr>
          <a:xfrm>
            <a:off x="228600" y="1066800"/>
            <a:ext cx="8839200" cy="5562600"/>
          </a:xfrm>
        </p:spPr>
        <p:txBody>
          <a:bodyPr>
            <a:normAutofit/>
          </a:bodyPr>
          <a:lstStyle/>
          <a:p>
            <a:pPr>
              <a:lnSpc>
                <a:spcPct val="90000"/>
              </a:lnSpc>
              <a:buFont typeface="Wingdings" pitchFamily="2" charset="2"/>
              <a:buNone/>
              <a:defRPr/>
            </a:pPr>
            <a:r>
              <a:rPr lang="en-US" sz="2900" dirty="0">
                <a:solidFill>
                  <a:srgbClr val="7030A0"/>
                </a:solidFill>
                <a:latin typeface="Calibri" pitchFamily="34" charset="0"/>
              </a:rPr>
              <a:t>This simple </a:t>
            </a:r>
            <a:r>
              <a:rPr lang="en-US" sz="2900" dirty="0" err="1">
                <a:solidFill>
                  <a:srgbClr val="7030A0"/>
                </a:solidFill>
                <a:latin typeface="Calibri" pitchFamily="34" charset="0"/>
              </a:rPr>
              <a:t>servlet</a:t>
            </a:r>
            <a:r>
              <a:rPr lang="en-US" sz="2900" dirty="0">
                <a:solidFill>
                  <a:srgbClr val="7030A0"/>
                </a:solidFill>
                <a:latin typeface="Calibri" pitchFamily="34" charset="0"/>
              </a:rPr>
              <a:t> just outputs two words “Hello World”</a:t>
            </a:r>
          </a:p>
          <a:p>
            <a:pPr>
              <a:lnSpc>
                <a:spcPct val="90000"/>
              </a:lnSpc>
              <a:buFont typeface="Wingdings" pitchFamily="2" charset="2"/>
              <a:buNone/>
              <a:defRPr/>
            </a:pPr>
            <a:r>
              <a:rPr lang="en-US" sz="2400" dirty="0">
                <a:solidFill>
                  <a:schemeClr val="tx2">
                    <a:lumMod val="95000"/>
                    <a:lumOff val="5000"/>
                  </a:schemeClr>
                </a:solidFill>
                <a:latin typeface="Calibri" pitchFamily="34" charset="0"/>
              </a:rPr>
              <a:t>import java.io.*;</a:t>
            </a:r>
          </a:p>
          <a:p>
            <a:pPr>
              <a:lnSpc>
                <a:spcPct val="90000"/>
              </a:lnSpc>
              <a:buFont typeface="Wingdings" pitchFamily="2" charset="2"/>
              <a:buNone/>
              <a:defRPr/>
            </a:pPr>
            <a:r>
              <a:rPr lang="en-US" sz="2400" dirty="0">
                <a:solidFill>
                  <a:schemeClr val="tx2">
                    <a:lumMod val="95000"/>
                    <a:lumOff val="5000"/>
                  </a:schemeClr>
                </a:solidFill>
                <a:latin typeface="Calibri" pitchFamily="34" charset="0"/>
              </a:rPr>
              <a:t>import </a:t>
            </a:r>
            <a:r>
              <a:rPr lang="en-US" sz="2400" dirty="0" err="1">
                <a:solidFill>
                  <a:schemeClr val="tx2">
                    <a:lumMod val="95000"/>
                    <a:lumOff val="5000"/>
                  </a:schemeClr>
                </a:solidFill>
                <a:latin typeface="Calibri" pitchFamily="34" charset="0"/>
              </a:rPr>
              <a:t>java.servlet</a:t>
            </a:r>
            <a:r>
              <a:rPr lang="en-US" sz="2400" dirty="0">
                <a:solidFill>
                  <a:schemeClr val="tx2">
                    <a:lumMod val="95000"/>
                    <a:lumOff val="5000"/>
                  </a:schemeClr>
                </a:solidFill>
                <a:latin typeface="Calibri" pitchFamily="34" charset="0"/>
              </a:rPr>
              <a:t>.*;</a:t>
            </a:r>
          </a:p>
          <a:p>
            <a:pPr>
              <a:lnSpc>
                <a:spcPct val="90000"/>
              </a:lnSpc>
              <a:buFont typeface="Wingdings" pitchFamily="2" charset="2"/>
              <a:buNone/>
              <a:defRPr/>
            </a:pPr>
            <a:r>
              <a:rPr lang="en-US" sz="2400" dirty="0">
                <a:solidFill>
                  <a:schemeClr val="tx2">
                    <a:lumMod val="95000"/>
                    <a:lumOff val="5000"/>
                  </a:schemeClr>
                </a:solidFill>
                <a:latin typeface="Calibri" pitchFamily="34" charset="0"/>
              </a:rPr>
              <a:t>import </a:t>
            </a:r>
            <a:r>
              <a:rPr lang="en-US" sz="2400" dirty="0" err="1">
                <a:solidFill>
                  <a:schemeClr val="tx2">
                    <a:lumMod val="95000"/>
                    <a:lumOff val="5000"/>
                  </a:schemeClr>
                </a:solidFill>
                <a:latin typeface="Calibri" pitchFamily="34" charset="0"/>
              </a:rPr>
              <a:t>java.servlet.http</a:t>
            </a:r>
            <a:r>
              <a:rPr lang="en-US" sz="2400" dirty="0">
                <a:solidFill>
                  <a:schemeClr val="tx2">
                    <a:lumMod val="95000"/>
                    <a:lumOff val="5000"/>
                  </a:schemeClr>
                </a:solidFill>
                <a:latin typeface="Calibri" pitchFamily="34" charset="0"/>
              </a:rPr>
              <a:t>.*;</a:t>
            </a:r>
          </a:p>
          <a:p>
            <a:pPr>
              <a:lnSpc>
                <a:spcPct val="90000"/>
              </a:lnSpc>
              <a:buFont typeface="Wingdings" pitchFamily="2" charset="2"/>
              <a:buNone/>
              <a:defRPr/>
            </a:pPr>
            <a:endParaRPr lang="en-US" sz="2400" dirty="0">
              <a:solidFill>
                <a:schemeClr val="tx2">
                  <a:lumMod val="95000"/>
                  <a:lumOff val="5000"/>
                </a:schemeClr>
              </a:solidFill>
              <a:latin typeface="Calibri" pitchFamily="34" charset="0"/>
            </a:endParaRPr>
          </a:p>
          <a:p>
            <a:pPr>
              <a:lnSpc>
                <a:spcPct val="90000"/>
              </a:lnSpc>
              <a:buFont typeface="Wingdings" pitchFamily="2" charset="2"/>
              <a:buNone/>
              <a:defRPr/>
            </a:pPr>
            <a:r>
              <a:rPr lang="en-US" sz="2400" dirty="0">
                <a:solidFill>
                  <a:schemeClr val="tx2">
                    <a:lumMod val="95000"/>
                    <a:lumOff val="5000"/>
                  </a:schemeClr>
                </a:solidFill>
                <a:latin typeface="Calibri" pitchFamily="34" charset="0"/>
              </a:rPr>
              <a:t>public class </a:t>
            </a:r>
            <a:r>
              <a:rPr lang="en-US" sz="2400" b="1" dirty="0" err="1">
                <a:solidFill>
                  <a:schemeClr val="tx2">
                    <a:lumMod val="95000"/>
                    <a:lumOff val="5000"/>
                  </a:schemeClr>
                </a:solidFill>
                <a:latin typeface="Calibri" pitchFamily="34" charset="0"/>
              </a:rPr>
              <a:t>ServletTemplate</a:t>
            </a:r>
            <a:r>
              <a:rPr lang="en-US" sz="2400" dirty="0">
                <a:solidFill>
                  <a:schemeClr val="tx2">
                    <a:lumMod val="95000"/>
                    <a:lumOff val="5000"/>
                  </a:schemeClr>
                </a:solidFill>
                <a:latin typeface="Calibri" pitchFamily="34" charset="0"/>
              </a:rPr>
              <a:t> extends </a:t>
            </a:r>
            <a:r>
              <a:rPr lang="en-US" sz="2400" dirty="0" err="1">
                <a:solidFill>
                  <a:schemeClr val="tx2">
                    <a:lumMod val="95000"/>
                    <a:lumOff val="5000"/>
                  </a:schemeClr>
                </a:solidFill>
                <a:latin typeface="Calibri" pitchFamily="34" charset="0"/>
              </a:rPr>
              <a:t>HttpServlet</a:t>
            </a:r>
            <a:r>
              <a:rPr lang="en-US" sz="2400" dirty="0">
                <a:solidFill>
                  <a:schemeClr val="tx2">
                    <a:lumMod val="95000"/>
                    <a:lumOff val="5000"/>
                  </a:schemeClr>
                </a:solidFill>
                <a:latin typeface="Calibri" pitchFamily="34" charset="0"/>
              </a:rPr>
              <a:t> {</a:t>
            </a:r>
          </a:p>
          <a:p>
            <a:pPr>
              <a:lnSpc>
                <a:spcPct val="90000"/>
              </a:lnSpc>
              <a:buFont typeface="Wingdings" pitchFamily="2" charset="2"/>
              <a:buNone/>
              <a:defRPr/>
            </a:pPr>
            <a:r>
              <a:rPr lang="en-US" sz="2400" dirty="0">
                <a:solidFill>
                  <a:schemeClr val="tx2">
                    <a:lumMod val="95000"/>
                    <a:lumOff val="5000"/>
                  </a:schemeClr>
                </a:solidFill>
                <a:latin typeface="Calibri" pitchFamily="34" charset="0"/>
              </a:rPr>
              <a:t>	public void </a:t>
            </a:r>
            <a:r>
              <a:rPr lang="en-US" sz="2400" dirty="0" err="1">
                <a:solidFill>
                  <a:schemeClr val="tx2">
                    <a:lumMod val="95000"/>
                    <a:lumOff val="5000"/>
                  </a:schemeClr>
                </a:solidFill>
                <a:latin typeface="Calibri" pitchFamily="34" charset="0"/>
              </a:rPr>
              <a:t>doGet</a:t>
            </a:r>
            <a:r>
              <a:rPr lang="en-US" sz="2400" dirty="0">
                <a:solidFill>
                  <a:schemeClr val="tx2">
                    <a:lumMod val="95000"/>
                    <a:lumOff val="5000"/>
                  </a:schemeClr>
                </a:solidFill>
                <a:latin typeface="Calibri" pitchFamily="34" charset="0"/>
              </a:rPr>
              <a:t>(</a:t>
            </a:r>
            <a:r>
              <a:rPr lang="en-US" sz="2400" dirty="0" err="1">
                <a:solidFill>
                  <a:schemeClr val="tx2">
                    <a:lumMod val="95000"/>
                    <a:lumOff val="5000"/>
                  </a:schemeClr>
                </a:solidFill>
                <a:latin typeface="Calibri" pitchFamily="34" charset="0"/>
              </a:rPr>
              <a:t>HTTPServletRequest</a:t>
            </a:r>
            <a:r>
              <a:rPr lang="en-US" sz="2400" dirty="0">
                <a:solidFill>
                  <a:schemeClr val="tx2">
                    <a:lumMod val="95000"/>
                    <a:lumOff val="5000"/>
                  </a:schemeClr>
                </a:solidFill>
                <a:latin typeface="Calibri" pitchFamily="34" charset="0"/>
              </a:rPr>
              <a:t>  </a:t>
            </a:r>
            <a:r>
              <a:rPr lang="en-US" sz="2400" b="1" dirty="0">
                <a:solidFill>
                  <a:schemeClr val="accent6">
                    <a:lumMod val="75000"/>
                  </a:schemeClr>
                </a:solidFill>
                <a:latin typeface="Calibri" pitchFamily="34" charset="0"/>
              </a:rPr>
              <a:t>request</a:t>
            </a:r>
            <a:r>
              <a:rPr lang="en-US" sz="2400" dirty="0">
                <a:solidFill>
                  <a:schemeClr val="tx2">
                    <a:lumMod val="95000"/>
                    <a:lumOff val="5000"/>
                  </a:schemeClr>
                </a:solidFill>
                <a:latin typeface="Calibri" pitchFamily="34" charset="0"/>
              </a:rPr>
              <a:t>,</a:t>
            </a:r>
            <a:br>
              <a:rPr lang="en-US" sz="2400" dirty="0">
                <a:solidFill>
                  <a:schemeClr val="tx2">
                    <a:lumMod val="95000"/>
                    <a:lumOff val="5000"/>
                  </a:schemeClr>
                </a:solidFill>
                <a:latin typeface="Calibri" pitchFamily="34" charset="0"/>
              </a:rPr>
            </a:br>
            <a:r>
              <a:rPr lang="en-US" sz="2400" dirty="0">
                <a:solidFill>
                  <a:schemeClr val="tx2">
                    <a:lumMod val="95000"/>
                    <a:lumOff val="5000"/>
                  </a:schemeClr>
                </a:solidFill>
                <a:latin typeface="Calibri" pitchFamily="34" charset="0"/>
              </a:rPr>
              <a:t>				</a:t>
            </a:r>
            <a:r>
              <a:rPr lang="en-US" sz="2400" dirty="0" err="1">
                <a:solidFill>
                  <a:schemeClr val="tx2">
                    <a:lumMod val="95000"/>
                    <a:lumOff val="5000"/>
                  </a:schemeClr>
                </a:solidFill>
                <a:latin typeface="Calibri" pitchFamily="34" charset="0"/>
              </a:rPr>
              <a:t>HTTPServletResponse</a:t>
            </a:r>
            <a:r>
              <a:rPr lang="en-US" sz="2400" dirty="0">
                <a:solidFill>
                  <a:schemeClr val="tx2">
                    <a:lumMod val="95000"/>
                    <a:lumOff val="5000"/>
                  </a:schemeClr>
                </a:solidFill>
                <a:latin typeface="Calibri" pitchFamily="34" charset="0"/>
              </a:rPr>
              <a:t>  </a:t>
            </a:r>
            <a:r>
              <a:rPr lang="en-US" sz="2400" b="1" dirty="0">
                <a:solidFill>
                  <a:schemeClr val="accent6">
                    <a:lumMod val="75000"/>
                  </a:schemeClr>
                </a:solidFill>
                <a:latin typeface="Calibri" pitchFamily="34" charset="0"/>
              </a:rPr>
              <a:t>response</a:t>
            </a:r>
            <a:r>
              <a:rPr lang="en-US" sz="2400" dirty="0">
                <a:solidFill>
                  <a:schemeClr val="tx2">
                    <a:lumMod val="95000"/>
                    <a:lumOff val="5000"/>
                  </a:schemeClr>
                </a:solidFill>
                <a:latin typeface="Calibri" pitchFamily="34" charset="0"/>
              </a:rPr>
              <a:t>)</a:t>
            </a:r>
            <a:br>
              <a:rPr lang="en-US" sz="2400" dirty="0">
                <a:solidFill>
                  <a:schemeClr val="tx2">
                    <a:lumMod val="95000"/>
                    <a:lumOff val="5000"/>
                  </a:schemeClr>
                </a:solidFill>
                <a:latin typeface="Calibri" pitchFamily="34" charset="0"/>
              </a:rPr>
            </a:br>
            <a:r>
              <a:rPr lang="en-US" sz="2400" dirty="0">
                <a:solidFill>
                  <a:schemeClr val="tx2">
                    <a:lumMod val="95000"/>
                    <a:lumOff val="5000"/>
                  </a:schemeClr>
                </a:solidFill>
                <a:latin typeface="Calibri" pitchFamily="34" charset="0"/>
              </a:rPr>
              <a:t>throws </a:t>
            </a:r>
            <a:r>
              <a:rPr lang="en-US" sz="2400" dirty="0" err="1">
                <a:solidFill>
                  <a:schemeClr val="tx2">
                    <a:lumMod val="95000"/>
                    <a:lumOff val="5000"/>
                  </a:schemeClr>
                </a:solidFill>
                <a:latin typeface="Calibri" pitchFamily="34" charset="0"/>
              </a:rPr>
              <a:t>ServletException</a:t>
            </a:r>
            <a:r>
              <a:rPr lang="en-US" sz="2400" dirty="0">
                <a:solidFill>
                  <a:schemeClr val="tx2">
                    <a:lumMod val="95000"/>
                    <a:lumOff val="5000"/>
                  </a:schemeClr>
                </a:solidFill>
                <a:latin typeface="Calibri" pitchFamily="34" charset="0"/>
              </a:rPr>
              <a:t>, </a:t>
            </a:r>
            <a:r>
              <a:rPr lang="en-US" sz="2400" dirty="0" err="1">
                <a:solidFill>
                  <a:schemeClr val="tx2">
                    <a:lumMod val="95000"/>
                    <a:lumOff val="5000"/>
                  </a:schemeClr>
                </a:solidFill>
                <a:latin typeface="Calibri" pitchFamily="34" charset="0"/>
              </a:rPr>
              <a:t>IOException</a:t>
            </a:r>
            <a:r>
              <a:rPr lang="en-US" sz="2400" dirty="0">
                <a:solidFill>
                  <a:schemeClr val="tx2">
                    <a:lumMod val="95000"/>
                    <a:lumOff val="5000"/>
                  </a:schemeClr>
                </a:solidFill>
                <a:latin typeface="Calibri" pitchFamily="34" charset="0"/>
              </a:rPr>
              <a:t> {</a:t>
            </a:r>
            <a:br>
              <a:rPr lang="en-US" sz="2400" dirty="0">
                <a:solidFill>
                  <a:schemeClr val="tx2">
                    <a:lumMod val="95000"/>
                    <a:lumOff val="5000"/>
                  </a:schemeClr>
                </a:solidFill>
                <a:latin typeface="Calibri" pitchFamily="34" charset="0"/>
              </a:rPr>
            </a:br>
            <a:r>
              <a:rPr lang="en-US" sz="2400" dirty="0">
                <a:solidFill>
                  <a:schemeClr val="tx2">
                    <a:lumMod val="95000"/>
                    <a:lumOff val="5000"/>
                  </a:schemeClr>
                </a:solidFill>
                <a:latin typeface="Calibri" pitchFamily="34" charset="0"/>
              </a:rPr>
              <a:t>	</a:t>
            </a:r>
            <a:r>
              <a:rPr lang="en-US" sz="2400" b="1" dirty="0" err="1">
                <a:solidFill>
                  <a:schemeClr val="tx2">
                    <a:lumMod val="95000"/>
                    <a:lumOff val="5000"/>
                  </a:schemeClr>
                </a:solidFill>
                <a:latin typeface="Calibri" pitchFamily="34" charset="0"/>
              </a:rPr>
              <a:t>PrintWriter</a:t>
            </a:r>
            <a:r>
              <a:rPr lang="en-US" sz="2400" dirty="0">
                <a:solidFill>
                  <a:schemeClr val="tx2">
                    <a:lumMod val="95000"/>
                    <a:lumOff val="5000"/>
                  </a:schemeClr>
                </a:solidFill>
                <a:latin typeface="Calibri" pitchFamily="34" charset="0"/>
              </a:rPr>
              <a:t> </a:t>
            </a:r>
            <a:r>
              <a:rPr lang="en-US" sz="2400" b="1" dirty="0">
                <a:solidFill>
                  <a:srgbClr val="FF0000"/>
                </a:solidFill>
                <a:latin typeface="Calibri" pitchFamily="34" charset="0"/>
              </a:rPr>
              <a:t>out</a:t>
            </a:r>
            <a:r>
              <a:rPr lang="en-US" sz="2400" dirty="0">
                <a:solidFill>
                  <a:schemeClr val="tx2">
                    <a:lumMod val="95000"/>
                    <a:lumOff val="5000"/>
                  </a:schemeClr>
                </a:solidFill>
                <a:latin typeface="Calibri" pitchFamily="34" charset="0"/>
              </a:rPr>
              <a:t>=</a:t>
            </a:r>
            <a:r>
              <a:rPr lang="en-US" sz="2400" b="1" dirty="0" err="1">
                <a:solidFill>
                  <a:schemeClr val="accent6">
                    <a:lumMod val="75000"/>
                  </a:schemeClr>
                </a:solidFill>
                <a:latin typeface="Calibri" pitchFamily="34" charset="0"/>
              </a:rPr>
              <a:t>response</a:t>
            </a:r>
            <a:r>
              <a:rPr lang="en-US" sz="2400" dirty="0" err="1">
                <a:solidFill>
                  <a:schemeClr val="tx2">
                    <a:lumMod val="95000"/>
                    <a:lumOff val="5000"/>
                  </a:schemeClr>
                </a:solidFill>
                <a:latin typeface="Calibri" pitchFamily="34" charset="0"/>
              </a:rPr>
              <a:t>.getWriter</a:t>
            </a:r>
            <a:r>
              <a:rPr lang="en-US" sz="2400" dirty="0">
                <a:solidFill>
                  <a:schemeClr val="tx2">
                    <a:lumMod val="95000"/>
                    <a:lumOff val="5000"/>
                  </a:schemeClr>
                </a:solidFill>
                <a:latin typeface="Calibri" pitchFamily="34" charset="0"/>
              </a:rPr>
              <a:t>();</a:t>
            </a:r>
          </a:p>
          <a:p>
            <a:pPr>
              <a:lnSpc>
                <a:spcPct val="90000"/>
              </a:lnSpc>
              <a:buFont typeface="Wingdings" pitchFamily="2" charset="2"/>
              <a:buNone/>
              <a:defRPr/>
            </a:pPr>
            <a:r>
              <a:rPr lang="en-US" sz="2400" dirty="0">
                <a:solidFill>
                  <a:schemeClr val="tx2">
                    <a:lumMod val="95000"/>
                    <a:lumOff val="5000"/>
                  </a:schemeClr>
                </a:solidFill>
                <a:latin typeface="Calibri" pitchFamily="34" charset="0"/>
              </a:rPr>
              <a:t>		</a:t>
            </a:r>
            <a:r>
              <a:rPr lang="en-US" sz="2400" b="1" dirty="0" err="1">
                <a:solidFill>
                  <a:srgbClr val="FF0000"/>
                </a:solidFill>
                <a:latin typeface="Calibri" pitchFamily="34" charset="0"/>
              </a:rPr>
              <a:t>out</a:t>
            </a:r>
            <a:r>
              <a:rPr lang="en-US" sz="2400" dirty="0" err="1">
                <a:solidFill>
                  <a:schemeClr val="tx2">
                    <a:lumMod val="95000"/>
                    <a:lumOff val="5000"/>
                  </a:schemeClr>
                </a:solidFill>
                <a:latin typeface="Calibri" pitchFamily="34" charset="0"/>
              </a:rPr>
              <a:t>.println</a:t>
            </a:r>
            <a:r>
              <a:rPr lang="en-US" sz="2400" dirty="0">
                <a:solidFill>
                  <a:schemeClr val="tx2">
                    <a:lumMod val="95000"/>
                    <a:lumOff val="5000"/>
                  </a:schemeClr>
                </a:solidFill>
                <a:latin typeface="Calibri" pitchFamily="34" charset="0"/>
              </a:rPr>
              <a:t>(“Hello World”);     </a:t>
            </a:r>
            <a:r>
              <a:rPr lang="en-US" sz="2000" dirty="0">
                <a:solidFill>
                  <a:schemeClr val="tx2">
                    <a:lumMod val="75000"/>
                    <a:lumOff val="25000"/>
                  </a:schemeClr>
                </a:solidFill>
                <a:latin typeface="Calibri" pitchFamily="34" charset="0"/>
              </a:rPr>
              <a:t>//Use ‘out’ to compose the Webpage</a:t>
            </a:r>
          </a:p>
          <a:p>
            <a:pPr>
              <a:lnSpc>
                <a:spcPct val="90000"/>
              </a:lnSpc>
              <a:buFont typeface="Wingdings" pitchFamily="2" charset="2"/>
              <a:buNone/>
              <a:defRPr/>
            </a:pPr>
            <a:r>
              <a:rPr lang="en-US" sz="2400" dirty="0">
                <a:solidFill>
                  <a:schemeClr val="tx2">
                    <a:lumMod val="95000"/>
                    <a:lumOff val="5000"/>
                  </a:schemeClr>
                </a:solidFill>
                <a:latin typeface="Calibri" pitchFamily="34" charset="0"/>
              </a:rPr>
              <a:t>	}</a:t>
            </a:r>
          </a:p>
          <a:p>
            <a:pPr>
              <a:lnSpc>
                <a:spcPct val="90000"/>
              </a:lnSpc>
              <a:buFont typeface="Wingdings" pitchFamily="2" charset="2"/>
              <a:buNone/>
              <a:defRPr/>
            </a:pPr>
            <a:r>
              <a:rPr lang="en-US" sz="2400" dirty="0">
                <a:solidFill>
                  <a:schemeClr val="tx2">
                    <a:lumMod val="95000"/>
                    <a:lumOff val="5000"/>
                  </a:schemeClr>
                </a:solidFill>
                <a:latin typeface="Calibri" pitchFamily="34" charset="0"/>
              </a:rPr>
              <a:t>}</a:t>
            </a:r>
          </a:p>
        </p:txBody>
      </p:sp>
      <p:sp>
        <p:nvSpPr>
          <p:cNvPr id="4" name="Rounded Rectangular Callout 3"/>
          <p:cNvSpPr/>
          <p:nvPr/>
        </p:nvSpPr>
        <p:spPr bwMode="auto">
          <a:xfrm>
            <a:off x="3581400" y="1533218"/>
            <a:ext cx="5181600" cy="1371600"/>
          </a:xfrm>
          <a:prstGeom prst="wedgeRoundRectCallout">
            <a:avLst>
              <a:gd name="adj1" fmla="val -6110"/>
              <a:gd name="adj2" fmla="val 103919"/>
              <a:gd name="adj3" fmla="val 16667"/>
            </a:avLst>
          </a:prstGeom>
          <a:solidFill>
            <a:srgbClr val="00B050">
              <a:alpha val="32000"/>
            </a:srgbClr>
          </a:solidFill>
          <a:ln w="12700" cap="flat" cmpd="sng" algn="ctr">
            <a:noFill/>
            <a:prstDash val="solid"/>
            <a:round/>
            <a:headEnd type="none" w="sm" len="sm"/>
            <a:tailEnd type="none" w="sm" len="sm"/>
          </a:ln>
          <a:effectLst/>
          <a:scene3d>
            <a:camera prst="orthographicFront">
              <a:rot lat="0" lon="0" rev="0"/>
            </a:camera>
            <a:lightRig rig="chilly" dir="t">
              <a:rot lat="0" lon="0" rev="18480000"/>
            </a:lightRig>
          </a:scene3d>
          <a:sp3d prstMaterial="clear">
            <a:bevelT h="63500"/>
          </a:sp3d>
        </p:spPr>
        <p:txBody>
          <a:bodyPr tIns="91440" anchor="ctr"/>
          <a:lstStyle/>
          <a:p>
            <a:pPr>
              <a:lnSpc>
                <a:spcPts val="1900"/>
              </a:lnSpc>
              <a:spcAft>
                <a:spcPts val="600"/>
              </a:spcAft>
              <a:defRPr/>
            </a:pPr>
            <a:r>
              <a:rPr lang="en-US" sz="2000" i="1" dirty="0">
                <a:latin typeface="Calibri" pitchFamily="34" charset="0"/>
              </a:rPr>
              <a:t>request</a:t>
            </a:r>
            <a:r>
              <a:rPr lang="en-US" sz="2000" dirty="0">
                <a:latin typeface="Calibri" pitchFamily="34" charset="0"/>
              </a:rPr>
              <a:t> object is used to read HTML form data.  </a:t>
            </a:r>
          </a:p>
          <a:p>
            <a:pPr marL="111125">
              <a:lnSpc>
                <a:spcPts val="1900"/>
              </a:lnSpc>
              <a:spcAft>
                <a:spcPts val="600"/>
              </a:spcAft>
              <a:defRPr/>
            </a:pPr>
            <a:r>
              <a:rPr lang="en-US" sz="2000" b="1" dirty="0">
                <a:latin typeface="Calibri" pitchFamily="34" charset="0"/>
              </a:rPr>
              <a:t>e.g., </a:t>
            </a:r>
            <a:r>
              <a:rPr lang="en-US" sz="2000" b="1" dirty="0">
                <a:solidFill>
                  <a:schemeClr val="accent6">
                    <a:lumMod val="75000"/>
                  </a:schemeClr>
                </a:solidFill>
                <a:latin typeface="Calibri" pitchFamily="34" charset="0"/>
              </a:rPr>
              <a:t>request</a:t>
            </a:r>
            <a:r>
              <a:rPr lang="en-US" sz="2000" b="1" dirty="0">
                <a:latin typeface="Calibri" pitchFamily="34" charset="0"/>
              </a:rPr>
              <a:t>.getParameter(“username”)  returns value of the variable username</a:t>
            </a:r>
          </a:p>
          <a:p>
            <a:pPr>
              <a:lnSpc>
                <a:spcPts val="1900"/>
              </a:lnSpc>
              <a:defRPr/>
            </a:pPr>
            <a:r>
              <a:rPr lang="en-US" sz="2000" dirty="0">
                <a:latin typeface="Calibri" pitchFamily="34" charset="0"/>
              </a:rPr>
              <a:t>This example has no form to read</a:t>
            </a:r>
          </a:p>
        </p:txBody>
      </p:sp>
      <p:sp>
        <p:nvSpPr>
          <p:cNvPr id="5" name="Rounded Rectangular Callout 4"/>
          <p:cNvSpPr/>
          <p:nvPr/>
        </p:nvSpPr>
        <p:spPr bwMode="auto">
          <a:xfrm>
            <a:off x="7007659" y="2830768"/>
            <a:ext cx="1905000" cy="891663"/>
          </a:xfrm>
          <a:prstGeom prst="wedgeRoundRectCallout">
            <a:avLst>
              <a:gd name="adj1" fmla="val -27509"/>
              <a:gd name="adj2" fmla="val 77632"/>
              <a:gd name="adj3" fmla="val 16667"/>
            </a:avLst>
          </a:prstGeom>
          <a:solidFill>
            <a:schemeClr val="bg2">
              <a:lumMod val="9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nSpc>
                <a:spcPts val="1900"/>
              </a:lnSpc>
              <a:defRPr/>
            </a:pPr>
            <a:r>
              <a:rPr lang="en-US" sz="2000" i="1" dirty="0">
                <a:latin typeface="Calibri" pitchFamily="34" charset="0"/>
              </a:rPr>
              <a:t>response </a:t>
            </a:r>
            <a:r>
              <a:rPr lang="en-US" sz="2000" dirty="0">
                <a:latin typeface="Calibri" pitchFamily="34" charset="0"/>
              </a:rPr>
              <a:t>object is used to print “Hello World”</a:t>
            </a:r>
          </a:p>
        </p:txBody>
      </p:sp>
      <p:sp>
        <p:nvSpPr>
          <p:cNvPr id="6" name="Rounded Rectangular Callout 5"/>
          <p:cNvSpPr/>
          <p:nvPr/>
        </p:nvSpPr>
        <p:spPr bwMode="auto">
          <a:xfrm>
            <a:off x="1143000" y="5574890"/>
            <a:ext cx="2514600" cy="1066800"/>
          </a:xfrm>
          <a:prstGeom prst="wedgeRoundRectCallout">
            <a:avLst>
              <a:gd name="adj1" fmla="val -33281"/>
              <a:gd name="adj2" fmla="val -80936"/>
              <a:gd name="adj3" fmla="val 16667"/>
            </a:avLst>
          </a:prstGeom>
          <a:solidFill>
            <a:schemeClr val="accent6">
              <a:lumMod val="75000"/>
              <a:alpha val="32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72000" bIns="0" anchor="ctr"/>
          <a:lstStyle/>
          <a:p>
            <a:pPr>
              <a:lnSpc>
                <a:spcPts val="1800"/>
              </a:lnSpc>
              <a:defRPr/>
            </a:pPr>
            <a:r>
              <a:rPr lang="en-US" sz="2000" dirty="0">
                <a:latin typeface="Calibri" pitchFamily="34" charset="0"/>
              </a:rPr>
              <a:t>Use ‘out’ to compose content that is returned to the client</a:t>
            </a:r>
          </a:p>
        </p:txBody>
      </p:sp>
      <p:sp>
        <p:nvSpPr>
          <p:cNvPr id="7" name="Rounded Rectangular Callout 6"/>
          <p:cNvSpPr/>
          <p:nvPr/>
        </p:nvSpPr>
        <p:spPr bwMode="auto">
          <a:xfrm>
            <a:off x="4838700" y="5574890"/>
            <a:ext cx="3048000" cy="990600"/>
          </a:xfrm>
          <a:prstGeom prst="wedgeRoundRectCallout">
            <a:avLst>
              <a:gd name="adj1" fmla="val -40174"/>
              <a:gd name="adj2" fmla="val -121542"/>
              <a:gd name="adj3" fmla="val 16667"/>
            </a:avLst>
          </a:prstGeom>
          <a:solidFill>
            <a:schemeClr val="accent6">
              <a:lumMod val="75000"/>
              <a:alpha val="32000"/>
            </a:schemeClr>
          </a:solidFill>
          <a:ln w="12700" cap="flat" cmpd="sng" algn="ctr">
            <a:noFill/>
            <a:prstDash val="solid"/>
            <a:round/>
            <a:headEnd type="none" w="sm" len="sm"/>
            <a:tailEnd type="none" w="sm" len="sm"/>
          </a:ln>
          <a:effectLst/>
          <a:scene3d>
            <a:camera prst="orthographicFront">
              <a:rot lat="0" lon="0" rev="0"/>
            </a:camera>
            <a:lightRig rig="chilly" dir="t">
              <a:rot lat="0" lon="0" rev="18480000"/>
            </a:lightRig>
          </a:scene3d>
          <a:sp3d prstMaterial="clear">
            <a:bevelT h="63500"/>
          </a:sp3d>
        </p:spPr>
        <p:txBody>
          <a:bodyPr tIns="72000" bIns="0" anchor="ctr"/>
          <a:lstStyle/>
          <a:p>
            <a:pPr>
              <a:lnSpc>
                <a:spcPts val="1800"/>
              </a:lnSpc>
              <a:defRPr/>
            </a:pPr>
            <a:r>
              <a:rPr lang="en-US" sz="2000" dirty="0">
                <a:latin typeface="Calibri" pitchFamily="34" charset="0"/>
              </a:rPr>
              <a:t>Returns a </a:t>
            </a:r>
            <a:r>
              <a:rPr lang="en-US" sz="2000" dirty="0" err="1">
                <a:latin typeface="Calibri" pitchFamily="34" charset="0"/>
              </a:rPr>
              <a:t>PrintWriter</a:t>
            </a:r>
            <a:r>
              <a:rPr lang="en-US" sz="2000" dirty="0">
                <a:latin typeface="Calibri" pitchFamily="34" charset="0"/>
              </a:rPr>
              <a:t> object that can send character text to the client</a:t>
            </a:r>
          </a:p>
        </p:txBody>
      </p:sp>
    </p:spTree>
    <p:extLst>
      <p:ext uri="{BB962C8B-B14F-4D97-AF65-F5344CB8AC3E}">
        <p14:creationId xmlns:p14="http://schemas.microsoft.com/office/powerpoint/2010/main" val="17683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371600" y="3012141"/>
            <a:ext cx="5410200" cy="1362635"/>
          </a:xfrm>
          <a:prstGeom prst="rect">
            <a:avLst/>
          </a:prstGeom>
          <a:solidFill>
            <a:schemeClr val="accent6">
              <a:lumMod val="20000"/>
              <a:lumOff val="80000"/>
            </a:schemeClr>
          </a:solidFill>
          <a:ln w="12700" cap="flat" cmpd="sng" algn="ctr">
            <a:noFill/>
            <a:prstDash val="solid"/>
            <a:round/>
            <a:headEnd type="none" w="sm" len="sm"/>
            <a:tailEnd type="none" w="sm" len="sm"/>
          </a:ln>
          <a:effectLst/>
        </p:spPr>
        <p:txBody>
          <a:bodyPr/>
          <a:lstStyle/>
          <a:p>
            <a:pPr>
              <a:defRPr/>
            </a:pPr>
            <a:endParaRPr lang="en-US"/>
          </a:p>
        </p:txBody>
      </p:sp>
      <p:sp>
        <p:nvSpPr>
          <p:cNvPr id="103427" name="Rectangle 2"/>
          <p:cNvSpPr>
            <a:spLocks noGrp="1" noChangeArrowheads="1"/>
          </p:cNvSpPr>
          <p:nvPr>
            <p:ph type="title"/>
          </p:nvPr>
        </p:nvSpPr>
        <p:spPr/>
        <p:txBody>
          <a:bodyPr/>
          <a:lstStyle/>
          <a:p>
            <a:r>
              <a:rPr lang="en-US"/>
              <a:t>Servlets: A Complete Example</a:t>
            </a:r>
          </a:p>
        </p:txBody>
      </p:sp>
      <p:sp>
        <p:nvSpPr>
          <p:cNvPr id="2" name="Rectangle 3"/>
          <p:cNvSpPr>
            <a:spLocks noGrp="1" noChangeArrowheads="1"/>
          </p:cNvSpPr>
          <p:nvPr>
            <p:ph type="body" idx="1"/>
          </p:nvPr>
        </p:nvSpPr>
        <p:spPr>
          <a:xfrm>
            <a:off x="457200" y="1600200"/>
            <a:ext cx="8229600" cy="5105400"/>
          </a:xfrm>
        </p:spPr>
        <p:txBody>
          <a:bodyPr>
            <a:normAutofit/>
          </a:bodyPr>
          <a:lstStyle/>
          <a:p>
            <a:pPr>
              <a:lnSpc>
                <a:spcPct val="90000"/>
              </a:lnSpc>
              <a:spcAft>
                <a:spcPts val="300"/>
              </a:spcAft>
              <a:buFont typeface="Wingdings" pitchFamily="2" charset="2"/>
              <a:buNone/>
              <a:defRPr/>
            </a:pPr>
            <a:r>
              <a:rPr lang="en-US" sz="1600" dirty="0">
                <a:solidFill>
                  <a:srgbClr val="002060"/>
                </a:solidFill>
                <a:latin typeface="Calibri" pitchFamily="34" charset="0"/>
              </a:rPr>
              <a:t>public class </a:t>
            </a:r>
            <a:r>
              <a:rPr lang="en-US" sz="1600" dirty="0" err="1">
                <a:solidFill>
                  <a:srgbClr val="002060"/>
                </a:solidFill>
                <a:latin typeface="Calibri" pitchFamily="34" charset="0"/>
              </a:rPr>
              <a:t>ReadUserName</a:t>
            </a:r>
            <a:r>
              <a:rPr lang="en-US" sz="1600" dirty="0">
                <a:solidFill>
                  <a:srgbClr val="002060"/>
                </a:solidFill>
                <a:latin typeface="Calibri" pitchFamily="34" charset="0"/>
              </a:rPr>
              <a:t> extends </a:t>
            </a:r>
            <a:r>
              <a:rPr lang="en-US" sz="1600" dirty="0" err="1">
                <a:solidFill>
                  <a:srgbClr val="002060"/>
                </a:solidFill>
                <a:latin typeface="Calibri" pitchFamily="34" charset="0"/>
              </a:rPr>
              <a:t>HttpServlet</a:t>
            </a:r>
            <a:r>
              <a:rPr lang="en-US" sz="1600" dirty="0">
                <a:solidFill>
                  <a:srgbClr val="002060"/>
                </a:solidFill>
                <a:latin typeface="Calibri" pitchFamily="34" charset="0"/>
              </a:rPr>
              <a:t> {</a:t>
            </a:r>
          </a:p>
          <a:p>
            <a:pPr>
              <a:lnSpc>
                <a:spcPct val="90000"/>
              </a:lnSpc>
              <a:buFont typeface="Wingdings" pitchFamily="2" charset="2"/>
              <a:buNone/>
              <a:defRPr/>
            </a:pPr>
            <a:r>
              <a:rPr lang="en-US" sz="1600" dirty="0">
                <a:solidFill>
                  <a:srgbClr val="002060"/>
                </a:solidFill>
                <a:latin typeface="Calibri" pitchFamily="34" charset="0"/>
              </a:rPr>
              <a:t>	public void </a:t>
            </a:r>
            <a:r>
              <a:rPr lang="en-US" sz="1600" dirty="0" err="1">
                <a:solidFill>
                  <a:schemeClr val="accent6">
                    <a:lumMod val="75000"/>
                  </a:schemeClr>
                </a:solidFill>
                <a:latin typeface="Calibri" pitchFamily="34" charset="0"/>
              </a:rPr>
              <a:t>doGet</a:t>
            </a:r>
            <a:r>
              <a:rPr lang="en-US" sz="1600" dirty="0">
                <a:solidFill>
                  <a:srgbClr val="002060"/>
                </a:solidFill>
                <a:latin typeface="Calibri" pitchFamily="34" charset="0"/>
              </a:rPr>
              <a:t>(	</a:t>
            </a:r>
            <a:r>
              <a:rPr lang="en-US" sz="1600" dirty="0" err="1">
                <a:solidFill>
                  <a:srgbClr val="002060"/>
                </a:solidFill>
                <a:latin typeface="Calibri" pitchFamily="34" charset="0"/>
              </a:rPr>
              <a:t>HttpServletRequest</a:t>
            </a:r>
            <a:r>
              <a:rPr lang="en-US" sz="1600" dirty="0">
                <a:solidFill>
                  <a:srgbClr val="002060"/>
                </a:solidFill>
                <a:latin typeface="Calibri" pitchFamily="34" charset="0"/>
              </a:rPr>
              <a:t> </a:t>
            </a:r>
            <a:r>
              <a:rPr lang="en-US" sz="1600" b="1" dirty="0">
                <a:solidFill>
                  <a:srgbClr val="00A249"/>
                </a:solidFill>
                <a:latin typeface="Calibri" pitchFamily="34" charset="0"/>
              </a:rPr>
              <a:t>request</a:t>
            </a:r>
            <a:r>
              <a:rPr lang="en-US" sz="1600" dirty="0">
                <a:solidFill>
                  <a:srgbClr val="002060"/>
                </a:solidFill>
                <a:latin typeface="Calibri" pitchFamily="34" charset="0"/>
              </a:rPr>
              <a:t>,</a:t>
            </a:r>
          </a:p>
          <a:p>
            <a:pPr>
              <a:lnSpc>
                <a:spcPct val="90000"/>
              </a:lnSpc>
              <a:buFont typeface="Wingdings" pitchFamily="2" charset="2"/>
              <a:buNone/>
              <a:defRPr/>
            </a:pPr>
            <a:r>
              <a:rPr lang="en-US" sz="1600" dirty="0">
                <a:solidFill>
                  <a:srgbClr val="002060"/>
                </a:solidFill>
                <a:latin typeface="Calibri" pitchFamily="34" charset="0"/>
              </a:rPr>
              <a:t>				</a:t>
            </a:r>
            <a:r>
              <a:rPr lang="en-US" sz="1600" dirty="0" err="1">
                <a:solidFill>
                  <a:srgbClr val="002060"/>
                </a:solidFill>
                <a:latin typeface="Calibri" pitchFamily="34" charset="0"/>
              </a:rPr>
              <a:t>HttpSevletResponse</a:t>
            </a:r>
            <a:r>
              <a:rPr lang="en-US" sz="1600" dirty="0">
                <a:solidFill>
                  <a:srgbClr val="002060"/>
                </a:solidFill>
                <a:latin typeface="Calibri" pitchFamily="34" charset="0"/>
              </a:rPr>
              <a:t> </a:t>
            </a:r>
            <a:r>
              <a:rPr lang="en-US" sz="1600" b="1" dirty="0">
                <a:solidFill>
                  <a:srgbClr val="00A249"/>
                </a:solidFill>
                <a:latin typeface="Calibri" pitchFamily="34" charset="0"/>
              </a:rPr>
              <a:t>response</a:t>
            </a:r>
            <a:r>
              <a:rPr lang="en-US" sz="1600" dirty="0">
                <a:solidFill>
                  <a:srgbClr val="002060"/>
                </a:solidFill>
                <a:latin typeface="Calibri" pitchFamily="34" charset="0"/>
              </a:rPr>
              <a:t>)</a:t>
            </a:r>
          </a:p>
          <a:p>
            <a:pPr>
              <a:lnSpc>
                <a:spcPct val="90000"/>
              </a:lnSpc>
              <a:buFont typeface="Wingdings" pitchFamily="2" charset="2"/>
              <a:buNone/>
              <a:defRPr/>
            </a:pPr>
            <a:r>
              <a:rPr lang="en-US" sz="1600" dirty="0">
                <a:solidFill>
                  <a:srgbClr val="002060"/>
                </a:solidFill>
                <a:latin typeface="Calibri" pitchFamily="34" charset="0"/>
              </a:rPr>
              <a:t>		throws </a:t>
            </a:r>
            <a:r>
              <a:rPr lang="en-US" sz="1600" dirty="0" err="1">
                <a:solidFill>
                  <a:srgbClr val="002060"/>
                </a:solidFill>
                <a:latin typeface="Calibri" pitchFamily="34" charset="0"/>
              </a:rPr>
              <a:t>ServletException</a:t>
            </a:r>
            <a:r>
              <a:rPr lang="en-US" sz="1600" dirty="0">
                <a:solidFill>
                  <a:srgbClr val="002060"/>
                </a:solidFill>
                <a:latin typeface="Calibri" pitchFamily="34" charset="0"/>
              </a:rPr>
              <a:t>, </a:t>
            </a:r>
            <a:r>
              <a:rPr lang="en-US" sz="1600" dirty="0" err="1">
                <a:solidFill>
                  <a:srgbClr val="002060"/>
                </a:solidFill>
                <a:latin typeface="Calibri" pitchFamily="34" charset="0"/>
              </a:rPr>
              <a:t>IOException</a:t>
            </a:r>
            <a:r>
              <a:rPr lang="en-US" sz="1600" dirty="0">
                <a:solidFill>
                  <a:srgbClr val="002060"/>
                </a:solidFill>
                <a:latin typeface="Calibri" pitchFamily="34" charset="0"/>
              </a:rPr>
              <a:t> {</a:t>
            </a:r>
          </a:p>
          <a:p>
            <a:pPr>
              <a:lnSpc>
                <a:spcPct val="90000"/>
              </a:lnSpc>
              <a:buFont typeface="Wingdings" pitchFamily="2" charset="2"/>
              <a:buNone/>
              <a:defRPr/>
            </a:pPr>
            <a:r>
              <a:rPr lang="en-US" sz="1600" dirty="0">
                <a:solidFill>
                  <a:srgbClr val="002060"/>
                </a:solidFill>
                <a:latin typeface="Calibri" pitchFamily="34" charset="0"/>
              </a:rPr>
              <a:t>		</a:t>
            </a:r>
            <a:r>
              <a:rPr lang="en-US" sz="1600" dirty="0" err="1">
                <a:solidFill>
                  <a:srgbClr val="7030A0"/>
                </a:solidFill>
                <a:latin typeface="Calibri" pitchFamily="34" charset="0"/>
              </a:rPr>
              <a:t>reponse.setContentType</a:t>
            </a:r>
            <a:r>
              <a:rPr lang="en-US" sz="1600" dirty="0">
                <a:solidFill>
                  <a:srgbClr val="7030A0"/>
                </a:solidFill>
                <a:latin typeface="Calibri" pitchFamily="34" charset="0"/>
              </a:rPr>
              <a:t>(“text/html”);</a:t>
            </a:r>
          </a:p>
          <a:p>
            <a:pPr>
              <a:lnSpc>
                <a:spcPct val="90000"/>
              </a:lnSpc>
              <a:buFont typeface="Wingdings" pitchFamily="2" charset="2"/>
              <a:buNone/>
              <a:defRPr/>
            </a:pPr>
            <a:r>
              <a:rPr lang="en-US" sz="1600" dirty="0">
                <a:solidFill>
                  <a:srgbClr val="7030A0"/>
                </a:solidFill>
                <a:latin typeface="Calibri" pitchFamily="34" charset="0"/>
              </a:rPr>
              <a:t>		</a:t>
            </a:r>
            <a:r>
              <a:rPr lang="en-US" sz="1600" b="1" dirty="0" err="1">
                <a:solidFill>
                  <a:srgbClr val="7030A0"/>
                </a:solidFill>
                <a:latin typeface="Calibri" pitchFamily="34" charset="0"/>
              </a:rPr>
              <a:t>PrintWriter</a:t>
            </a:r>
            <a:r>
              <a:rPr lang="en-US" sz="1600" b="1" dirty="0">
                <a:solidFill>
                  <a:srgbClr val="7030A0"/>
                </a:solidFill>
                <a:latin typeface="Calibri" pitchFamily="34" charset="0"/>
              </a:rPr>
              <a:t> out </a:t>
            </a:r>
            <a:r>
              <a:rPr lang="en-US" sz="1600" dirty="0">
                <a:solidFill>
                  <a:srgbClr val="7030A0"/>
                </a:solidFill>
                <a:latin typeface="Calibri" pitchFamily="34" charset="0"/>
              </a:rPr>
              <a:t>= </a:t>
            </a:r>
            <a:r>
              <a:rPr lang="en-US" sz="1600" dirty="0" err="1">
                <a:solidFill>
                  <a:srgbClr val="7030A0"/>
                </a:solidFill>
                <a:latin typeface="Calibri" pitchFamily="34" charset="0"/>
              </a:rPr>
              <a:t>response.getWriter</a:t>
            </a:r>
            <a:r>
              <a:rPr lang="en-US" sz="1600" dirty="0">
                <a:solidFill>
                  <a:srgbClr val="7030A0"/>
                </a:solidFill>
                <a:latin typeface="Calibri" pitchFamily="34" charset="0"/>
              </a:rPr>
              <a:t>();</a:t>
            </a:r>
          </a:p>
          <a:p>
            <a:pPr>
              <a:lnSpc>
                <a:spcPct val="90000"/>
              </a:lnSpc>
              <a:buFont typeface="Wingdings" pitchFamily="2" charset="2"/>
              <a:buNone/>
              <a:defRPr/>
            </a:pPr>
            <a:r>
              <a:rPr lang="en-US" sz="1600" dirty="0">
                <a:solidFill>
                  <a:srgbClr val="7030A0"/>
                </a:solidFill>
                <a:latin typeface="Calibri" pitchFamily="34" charset="0"/>
              </a:rPr>
              <a:t>		</a:t>
            </a:r>
            <a:r>
              <a:rPr lang="en-US" sz="1600" dirty="0" err="1">
                <a:solidFill>
                  <a:srgbClr val="7030A0"/>
                </a:solidFill>
                <a:latin typeface="Calibri" pitchFamily="34" charset="0"/>
              </a:rPr>
              <a:t>out.println</a:t>
            </a:r>
            <a:r>
              <a:rPr lang="en-US" sz="1600" dirty="0">
                <a:solidFill>
                  <a:srgbClr val="7030A0"/>
                </a:solidFill>
                <a:latin typeface="Calibri" pitchFamily="34" charset="0"/>
              </a:rPr>
              <a:t>(“&lt;HTML&gt;&lt;BODY&gt;\n &lt;UL&gt; \n” +</a:t>
            </a:r>
          </a:p>
          <a:p>
            <a:pPr>
              <a:lnSpc>
                <a:spcPct val="90000"/>
              </a:lnSpc>
              <a:buFont typeface="Wingdings" pitchFamily="2" charset="2"/>
              <a:buNone/>
              <a:defRPr/>
            </a:pPr>
            <a:r>
              <a:rPr lang="en-US" sz="1600" dirty="0">
                <a:solidFill>
                  <a:srgbClr val="7030A0"/>
                </a:solidFill>
                <a:latin typeface="Calibri" pitchFamily="34" charset="0"/>
              </a:rPr>
              <a:t>			“&lt;LI&gt;” + </a:t>
            </a:r>
            <a:r>
              <a:rPr lang="en-US" sz="1600" dirty="0" err="1">
                <a:solidFill>
                  <a:srgbClr val="7030A0"/>
                </a:solidFill>
                <a:latin typeface="Calibri" pitchFamily="34" charset="0"/>
              </a:rPr>
              <a:t>request.getParameter</a:t>
            </a:r>
            <a:r>
              <a:rPr lang="en-US" sz="1600" dirty="0">
                <a:solidFill>
                  <a:srgbClr val="7030A0"/>
                </a:solidFill>
                <a:latin typeface="Calibri" pitchFamily="34" charset="0"/>
              </a:rPr>
              <a:t>(“</a:t>
            </a:r>
            <a:r>
              <a:rPr lang="en-US" sz="1600" dirty="0" err="1">
                <a:solidFill>
                  <a:srgbClr val="7030A0"/>
                </a:solidFill>
                <a:latin typeface="Calibri" pitchFamily="34" charset="0"/>
              </a:rPr>
              <a:t>userid</a:t>
            </a:r>
            <a:r>
              <a:rPr lang="en-US" sz="1600" dirty="0">
                <a:solidFill>
                  <a:srgbClr val="7030A0"/>
                </a:solidFill>
                <a:latin typeface="Calibri" pitchFamily="34" charset="0"/>
              </a:rPr>
              <a:t>”) + “\n” +</a:t>
            </a:r>
          </a:p>
          <a:p>
            <a:pPr>
              <a:lnSpc>
                <a:spcPct val="90000"/>
              </a:lnSpc>
              <a:buFont typeface="Wingdings" pitchFamily="2" charset="2"/>
              <a:buNone/>
              <a:defRPr/>
            </a:pPr>
            <a:r>
              <a:rPr lang="en-US" sz="1600" dirty="0">
                <a:solidFill>
                  <a:srgbClr val="7030A0"/>
                </a:solidFill>
                <a:latin typeface="Calibri" pitchFamily="34" charset="0"/>
              </a:rPr>
              <a:t>			“&lt;LI&gt;” + </a:t>
            </a:r>
            <a:r>
              <a:rPr lang="en-US" sz="1600" dirty="0" err="1">
                <a:solidFill>
                  <a:srgbClr val="7030A0"/>
                </a:solidFill>
                <a:latin typeface="Calibri" pitchFamily="34" charset="0"/>
              </a:rPr>
              <a:t>request.getParameter</a:t>
            </a:r>
            <a:r>
              <a:rPr lang="en-US" sz="1600" dirty="0">
                <a:solidFill>
                  <a:srgbClr val="7030A0"/>
                </a:solidFill>
                <a:latin typeface="Calibri" pitchFamily="34" charset="0"/>
              </a:rPr>
              <a:t>(“password”) + “\n” +</a:t>
            </a:r>
          </a:p>
          <a:p>
            <a:pPr>
              <a:lnSpc>
                <a:spcPct val="90000"/>
              </a:lnSpc>
              <a:buFont typeface="Wingdings" pitchFamily="2" charset="2"/>
              <a:buNone/>
              <a:defRPr/>
            </a:pPr>
            <a:r>
              <a:rPr lang="en-US" sz="1600" dirty="0">
                <a:solidFill>
                  <a:srgbClr val="7030A0"/>
                </a:solidFill>
                <a:latin typeface="Calibri" pitchFamily="34" charset="0"/>
              </a:rPr>
              <a:t>			“&lt;UL&gt;\n&lt;BODY&gt;&lt;/HTML&gt;”);</a:t>
            </a:r>
          </a:p>
          <a:p>
            <a:pPr>
              <a:lnSpc>
                <a:spcPct val="90000"/>
              </a:lnSpc>
              <a:spcAft>
                <a:spcPts val="300"/>
              </a:spcAft>
              <a:buFont typeface="Wingdings" pitchFamily="2" charset="2"/>
              <a:buNone/>
              <a:defRPr/>
            </a:pPr>
            <a:r>
              <a:rPr lang="en-US" sz="1600" dirty="0">
                <a:solidFill>
                  <a:srgbClr val="002060"/>
                </a:solidFill>
                <a:latin typeface="Calibri" pitchFamily="34" charset="0"/>
              </a:rPr>
              <a:t>	}</a:t>
            </a:r>
          </a:p>
          <a:p>
            <a:pPr>
              <a:lnSpc>
                <a:spcPct val="90000"/>
              </a:lnSpc>
              <a:buFont typeface="Wingdings" pitchFamily="2" charset="2"/>
              <a:buNone/>
              <a:defRPr/>
            </a:pPr>
            <a:r>
              <a:rPr lang="en-US" sz="1600" dirty="0">
                <a:solidFill>
                  <a:srgbClr val="002060"/>
                </a:solidFill>
                <a:latin typeface="Calibri" pitchFamily="34" charset="0"/>
              </a:rPr>
              <a:t>	public void </a:t>
            </a:r>
            <a:r>
              <a:rPr lang="en-US" sz="1600" dirty="0" err="1">
                <a:solidFill>
                  <a:schemeClr val="accent6">
                    <a:lumMod val="75000"/>
                  </a:schemeClr>
                </a:solidFill>
                <a:latin typeface="Calibri" pitchFamily="34" charset="0"/>
              </a:rPr>
              <a:t>doPost</a:t>
            </a:r>
            <a:r>
              <a:rPr lang="en-US" sz="1600" dirty="0">
                <a:solidFill>
                  <a:srgbClr val="002060"/>
                </a:solidFill>
                <a:latin typeface="Calibri" pitchFamily="34" charset="0"/>
              </a:rPr>
              <a:t>(	</a:t>
            </a:r>
            <a:r>
              <a:rPr lang="en-US" sz="1600" dirty="0" err="1">
                <a:solidFill>
                  <a:srgbClr val="002060"/>
                </a:solidFill>
                <a:latin typeface="Calibri" pitchFamily="34" charset="0"/>
              </a:rPr>
              <a:t>HttpServletRequest</a:t>
            </a:r>
            <a:r>
              <a:rPr lang="en-US" sz="1600" dirty="0">
                <a:solidFill>
                  <a:srgbClr val="002060"/>
                </a:solidFill>
                <a:latin typeface="Calibri" pitchFamily="34" charset="0"/>
              </a:rPr>
              <a:t> request,</a:t>
            </a:r>
          </a:p>
          <a:p>
            <a:pPr>
              <a:lnSpc>
                <a:spcPct val="90000"/>
              </a:lnSpc>
              <a:buFont typeface="Wingdings" pitchFamily="2" charset="2"/>
              <a:buNone/>
              <a:defRPr/>
            </a:pPr>
            <a:r>
              <a:rPr lang="en-US" sz="1600" dirty="0">
                <a:solidFill>
                  <a:srgbClr val="002060"/>
                </a:solidFill>
                <a:latin typeface="Calibri" pitchFamily="34" charset="0"/>
              </a:rPr>
              <a:t>				</a:t>
            </a:r>
            <a:r>
              <a:rPr lang="en-US" sz="1600" dirty="0" err="1">
                <a:solidFill>
                  <a:srgbClr val="002060"/>
                </a:solidFill>
                <a:latin typeface="Calibri" pitchFamily="34" charset="0"/>
              </a:rPr>
              <a:t>HttpSevletResponse</a:t>
            </a:r>
            <a:r>
              <a:rPr lang="en-US" sz="1600" dirty="0">
                <a:solidFill>
                  <a:srgbClr val="002060"/>
                </a:solidFill>
                <a:latin typeface="Calibri" pitchFamily="34" charset="0"/>
              </a:rPr>
              <a:t> response)</a:t>
            </a:r>
          </a:p>
          <a:p>
            <a:pPr>
              <a:lnSpc>
                <a:spcPct val="90000"/>
              </a:lnSpc>
              <a:buFont typeface="Wingdings" pitchFamily="2" charset="2"/>
              <a:buNone/>
              <a:defRPr/>
            </a:pPr>
            <a:r>
              <a:rPr lang="en-US" sz="1600" dirty="0">
                <a:solidFill>
                  <a:srgbClr val="002060"/>
                </a:solidFill>
                <a:latin typeface="Calibri" pitchFamily="34" charset="0"/>
              </a:rPr>
              <a:t>		throws </a:t>
            </a:r>
            <a:r>
              <a:rPr lang="en-US" sz="1600" dirty="0" err="1">
                <a:solidFill>
                  <a:srgbClr val="002060"/>
                </a:solidFill>
                <a:latin typeface="Calibri" pitchFamily="34" charset="0"/>
              </a:rPr>
              <a:t>ServletException</a:t>
            </a:r>
            <a:r>
              <a:rPr lang="en-US" sz="1600" dirty="0">
                <a:solidFill>
                  <a:srgbClr val="002060"/>
                </a:solidFill>
                <a:latin typeface="Calibri" pitchFamily="34" charset="0"/>
              </a:rPr>
              <a:t>, </a:t>
            </a:r>
            <a:r>
              <a:rPr lang="en-US" sz="1600" dirty="0" err="1">
                <a:solidFill>
                  <a:srgbClr val="002060"/>
                </a:solidFill>
                <a:latin typeface="Calibri" pitchFamily="34" charset="0"/>
              </a:rPr>
              <a:t>IOException</a:t>
            </a:r>
            <a:r>
              <a:rPr lang="en-US" sz="1600" dirty="0">
                <a:solidFill>
                  <a:srgbClr val="002060"/>
                </a:solidFill>
                <a:latin typeface="Calibri" pitchFamily="34" charset="0"/>
              </a:rPr>
              <a:t> {</a:t>
            </a:r>
          </a:p>
          <a:p>
            <a:pPr>
              <a:lnSpc>
                <a:spcPct val="90000"/>
              </a:lnSpc>
              <a:buFont typeface="Wingdings" pitchFamily="2" charset="2"/>
              <a:buNone/>
              <a:defRPr/>
            </a:pPr>
            <a:r>
              <a:rPr lang="en-US" sz="1600" dirty="0">
                <a:solidFill>
                  <a:srgbClr val="002060"/>
                </a:solidFill>
                <a:latin typeface="Calibri" pitchFamily="34" charset="0"/>
              </a:rPr>
              <a:t>		</a:t>
            </a:r>
            <a:r>
              <a:rPr lang="en-US" sz="1600" dirty="0" err="1">
                <a:solidFill>
                  <a:srgbClr val="002060"/>
                </a:solidFill>
                <a:latin typeface="Calibri" pitchFamily="34" charset="0"/>
              </a:rPr>
              <a:t>doGet</a:t>
            </a:r>
            <a:r>
              <a:rPr lang="en-US" sz="1600" dirty="0">
                <a:solidFill>
                  <a:srgbClr val="002060"/>
                </a:solidFill>
                <a:latin typeface="Calibri" pitchFamily="34" charset="0"/>
              </a:rPr>
              <a:t>(</a:t>
            </a:r>
            <a:r>
              <a:rPr lang="en-US" sz="1600" dirty="0" err="1">
                <a:solidFill>
                  <a:srgbClr val="002060"/>
                </a:solidFill>
                <a:latin typeface="Calibri" pitchFamily="34" charset="0"/>
              </a:rPr>
              <a:t>request,response</a:t>
            </a:r>
            <a:r>
              <a:rPr lang="en-US" sz="1600" dirty="0">
                <a:solidFill>
                  <a:srgbClr val="002060"/>
                </a:solidFill>
                <a:latin typeface="Calibri" pitchFamily="34" charset="0"/>
              </a:rPr>
              <a:t>);</a:t>
            </a:r>
          </a:p>
          <a:p>
            <a:pPr>
              <a:lnSpc>
                <a:spcPct val="90000"/>
              </a:lnSpc>
              <a:buFont typeface="Wingdings" pitchFamily="2" charset="2"/>
              <a:buNone/>
              <a:defRPr/>
            </a:pPr>
            <a:r>
              <a:rPr lang="en-US" sz="1600" dirty="0">
                <a:solidFill>
                  <a:srgbClr val="002060"/>
                </a:solidFill>
                <a:latin typeface="Calibri" pitchFamily="34" charset="0"/>
              </a:rPr>
              <a:t>	}</a:t>
            </a:r>
          </a:p>
          <a:p>
            <a:pPr>
              <a:lnSpc>
                <a:spcPct val="90000"/>
              </a:lnSpc>
              <a:buFont typeface="Wingdings" pitchFamily="2" charset="2"/>
              <a:buNone/>
              <a:defRPr/>
            </a:pPr>
            <a:r>
              <a:rPr lang="en-US" sz="1600" dirty="0">
                <a:solidFill>
                  <a:srgbClr val="002060"/>
                </a:solidFill>
                <a:latin typeface="Calibri" pitchFamily="34" charset="0"/>
              </a:rPr>
              <a:t>}</a:t>
            </a:r>
          </a:p>
        </p:txBody>
      </p:sp>
      <p:sp>
        <p:nvSpPr>
          <p:cNvPr id="5" name="Rounded Rectangular Callout 4"/>
          <p:cNvSpPr/>
          <p:nvPr/>
        </p:nvSpPr>
        <p:spPr bwMode="auto">
          <a:xfrm>
            <a:off x="6096000" y="4648200"/>
            <a:ext cx="2514600" cy="1905000"/>
          </a:xfrm>
          <a:prstGeom prst="wedgeRoundRectCallout">
            <a:avLst>
              <a:gd name="adj1" fmla="val -44647"/>
              <a:gd name="adj2" fmla="val -68076"/>
              <a:gd name="adj3" fmla="val 16667"/>
            </a:avLst>
          </a:prstGeom>
          <a:solidFill>
            <a:schemeClr val="bg2">
              <a:lumMod val="9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nSpc>
                <a:spcPts val="2200"/>
              </a:lnSpc>
              <a:defRPr/>
            </a:pPr>
            <a:r>
              <a:rPr lang="en-US" sz="2200" dirty="0">
                <a:latin typeface="Calibri" pitchFamily="34" charset="0"/>
              </a:rPr>
              <a:t>We extend the </a:t>
            </a:r>
            <a:r>
              <a:rPr lang="en-US" sz="2200" dirty="0" err="1">
                <a:latin typeface="Calibri" pitchFamily="34" charset="0"/>
              </a:rPr>
              <a:t>servlet</a:t>
            </a:r>
            <a:r>
              <a:rPr lang="en-US" sz="2200" dirty="0">
                <a:latin typeface="Calibri" pitchFamily="34" charset="0"/>
              </a:rPr>
              <a:t> to dynamically generate HTML (by writing to the </a:t>
            </a:r>
            <a:r>
              <a:rPr lang="en-US" sz="2200" dirty="0" err="1">
                <a:latin typeface="Calibri" pitchFamily="34" charset="0"/>
              </a:rPr>
              <a:t>PrintWriter</a:t>
            </a:r>
            <a:r>
              <a:rPr lang="en-US" sz="2200" dirty="0">
                <a:latin typeface="Calibri" pitchFamily="34" charset="0"/>
              </a:rPr>
              <a:t> object)</a:t>
            </a:r>
          </a:p>
        </p:txBody>
      </p:sp>
      <p:sp>
        <p:nvSpPr>
          <p:cNvPr id="6" name="Rounded Rectangular Callout 5"/>
          <p:cNvSpPr/>
          <p:nvPr/>
        </p:nvSpPr>
        <p:spPr bwMode="auto">
          <a:xfrm>
            <a:off x="5996516" y="1757931"/>
            <a:ext cx="2514600" cy="1066800"/>
          </a:xfrm>
          <a:prstGeom prst="wedgeRoundRectCallout">
            <a:avLst>
              <a:gd name="adj1" fmla="val -103479"/>
              <a:gd name="adj2" fmla="val 53031"/>
              <a:gd name="adj3" fmla="val 16667"/>
            </a:avLst>
          </a:prstGeom>
          <a:solidFill>
            <a:schemeClr val="tx1">
              <a:lumMod val="25000"/>
              <a:lumOff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nSpc>
                <a:spcPts val="1700"/>
              </a:lnSpc>
              <a:defRPr/>
            </a:pPr>
            <a:r>
              <a:rPr lang="en-US" sz="1600" b="1" dirty="0">
                <a:latin typeface="Calibri" pitchFamily="34" charset="0"/>
              </a:rPr>
              <a:t>Prepare</a:t>
            </a:r>
          </a:p>
          <a:p>
            <a:pPr>
              <a:lnSpc>
                <a:spcPts val="1700"/>
              </a:lnSpc>
              <a:defRPr/>
            </a:pPr>
            <a:r>
              <a:rPr lang="en-US" sz="1600" b="1" dirty="0">
                <a:latin typeface="Calibri" pitchFamily="34" charset="0"/>
              </a:rPr>
              <a:t>“Content-Type: text/html” statement in the </a:t>
            </a:r>
            <a:r>
              <a:rPr lang="en-US" sz="1600" b="1" dirty="0">
                <a:solidFill>
                  <a:srgbClr val="FF0000"/>
                </a:solidFill>
                <a:latin typeface="Calibri" pitchFamily="34" charset="0"/>
              </a:rPr>
              <a:t>header</a:t>
            </a:r>
            <a:r>
              <a:rPr lang="en-US" sz="1600" b="1" dirty="0">
                <a:latin typeface="Calibri" pitchFamily="34" charset="0"/>
              </a:rPr>
              <a:t> of the Web page</a:t>
            </a:r>
          </a:p>
        </p:txBody>
      </p:sp>
      <p:pic>
        <p:nvPicPr>
          <p:cNvPr id="103435" name="Picture 11" descr="C:\Users\Kien\AppData\Local\Microsoft\Windows\Temporary Internet Files\Content.IE5\HWEIRXX1\MC90005534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0037" y="4953000"/>
            <a:ext cx="561975" cy="760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ounded Rectangular Callout 3">
            <a:extLst>
              <a:ext uri="{FF2B5EF4-FFF2-40B4-BE49-F238E27FC236}">
                <a16:creationId xmlns:a16="http://schemas.microsoft.com/office/drawing/2014/main" id="{BB7BE14C-8D43-4E60-A410-BEB663E0AFD9}"/>
              </a:ext>
            </a:extLst>
          </p:cNvPr>
          <p:cNvSpPr/>
          <p:nvPr/>
        </p:nvSpPr>
        <p:spPr bwMode="auto">
          <a:xfrm>
            <a:off x="6667500" y="2925185"/>
            <a:ext cx="2019300" cy="945776"/>
          </a:xfrm>
          <a:prstGeom prst="wedgeRoundRectCallout">
            <a:avLst>
              <a:gd name="adj1" fmla="val -59584"/>
              <a:gd name="adj2" fmla="val 31592"/>
              <a:gd name="adj3" fmla="val 16667"/>
            </a:avLst>
          </a:prstGeom>
          <a:solidFill>
            <a:srgbClr val="00B050"/>
          </a:solidFill>
          <a:ln w="12700" cap="flat" cmpd="sng" algn="ctr">
            <a:noFill/>
            <a:prstDash val="solid"/>
            <a:round/>
            <a:headEnd type="none" w="sm" len="sm"/>
            <a:tailEnd type="none" w="sm" len="sm"/>
          </a:ln>
          <a:effectLst/>
          <a:scene3d>
            <a:camera prst="orthographicFront">
              <a:rot lat="0" lon="0" rev="0"/>
            </a:camera>
            <a:lightRig rig="chilly" dir="t">
              <a:rot lat="0" lon="0" rev="18480000"/>
            </a:lightRig>
          </a:scene3d>
          <a:sp3d prstMaterial="clear">
            <a:bevelT h="63500"/>
          </a:sp3d>
        </p:spPr>
        <p:txBody>
          <a:bodyPr tIns="91440" anchor="ctr"/>
          <a:lstStyle/>
          <a:p>
            <a:pPr>
              <a:lnSpc>
                <a:spcPts val="1900"/>
              </a:lnSpc>
              <a:defRPr/>
            </a:pPr>
            <a:r>
              <a:rPr lang="en-US" sz="2000" i="1" dirty="0">
                <a:latin typeface="Calibri" pitchFamily="34" charset="0"/>
              </a:rPr>
              <a:t>request</a:t>
            </a:r>
            <a:r>
              <a:rPr lang="en-US" sz="2000" dirty="0">
                <a:latin typeface="Calibri" pitchFamily="34" charset="0"/>
              </a:rPr>
              <a:t> object is used to read HTML form data.  </a:t>
            </a:r>
          </a:p>
        </p:txBody>
      </p:sp>
    </p:spTree>
    <p:extLst>
      <p:ext uri="{BB962C8B-B14F-4D97-AF65-F5344CB8AC3E}">
        <p14:creationId xmlns:p14="http://schemas.microsoft.com/office/powerpoint/2010/main" val="14301834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1500"/>
                            </p:stCondLst>
                            <p:childTnLst>
                              <p:par>
                                <p:cTn id="9" presetID="2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09600" y="0"/>
            <a:ext cx="8001000" cy="723900"/>
          </a:xfrm>
        </p:spPr>
        <p:txBody>
          <a:bodyPr>
            <a:normAutofit fontScale="90000"/>
          </a:bodyPr>
          <a:lstStyle/>
          <a:p>
            <a:r>
              <a:rPr lang="en-US" sz="4800" dirty="0">
                <a:solidFill>
                  <a:srgbClr val="7030A0"/>
                </a:solidFill>
                <a:latin typeface="Calibri" panose="020F0502020204030204" pitchFamily="34" charset="0"/>
                <a:cs typeface="Calibri" panose="020F0502020204030204" pitchFamily="34" charset="0"/>
              </a:rPr>
              <a:t>Web Server and Servlet Container</a:t>
            </a:r>
            <a:endParaRPr lang="en-US" sz="4800" i="0" dirty="0">
              <a:solidFill>
                <a:srgbClr val="7030A0"/>
              </a:solidFill>
              <a:latin typeface="Calibri" panose="020F0502020204030204" pitchFamily="34" charset="0"/>
              <a:cs typeface="Calibri" panose="020F0502020204030204" pitchFamily="34" charset="0"/>
            </a:endParaRPr>
          </a:p>
        </p:txBody>
      </p:sp>
      <p:sp>
        <p:nvSpPr>
          <p:cNvPr id="96259" name="Rectangle 3"/>
          <p:cNvSpPr>
            <a:spLocks noGrp="1" noChangeArrowheads="1"/>
          </p:cNvSpPr>
          <p:nvPr>
            <p:ph type="body" idx="1"/>
          </p:nvPr>
        </p:nvSpPr>
        <p:spPr>
          <a:xfrm>
            <a:off x="304800" y="762000"/>
            <a:ext cx="8374873" cy="5829300"/>
          </a:xfrm>
        </p:spPr>
        <p:txBody>
          <a:bodyPr>
            <a:normAutofit/>
          </a:bodyPr>
          <a:lstStyle/>
          <a:p>
            <a:pPr>
              <a:lnSpc>
                <a:spcPts val="3000"/>
              </a:lnSpc>
              <a:defRPr/>
            </a:pPr>
            <a:r>
              <a:rPr lang="en-US" sz="3000" dirty="0">
                <a:latin typeface="Calibri" pitchFamily="34" charset="0"/>
              </a:rPr>
              <a:t>A Web server (e.g., Apache) handles HTTP requests and responses</a:t>
            </a:r>
          </a:p>
          <a:p>
            <a:pPr>
              <a:lnSpc>
                <a:spcPts val="3000"/>
              </a:lnSpc>
              <a:defRPr/>
            </a:pPr>
            <a:r>
              <a:rPr lang="en-US" sz="3000" dirty="0">
                <a:latin typeface="Calibri" pitchFamily="34" charset="0"/>
              </a:rPr>
              <a:t>Servlet container (e.g., Tomcat) is the </a:t>
            </a:r>
            <a:r>
              <a:rPr lang="en-US" sz="3000" dirty="0">
                <a:solidFill>
                  <a:schemeClr val="accent6">
                    <a:lumMod val="75000"/>
                  </a:schemeClr>
                </a:solidFill>
                <a:latin typeface="Calibri" pitchFamily="34" charset="0"/>
              </a:rPr>
              <a:t>intermediary</a:t>
            </a:r>
            <a:r>
              <a:rPr lang="en-US" sz="3000" dirty="0">
                <a:latin typeface="Calibri" pitchFamily="34" charset="0"/>
              </a:rPr>
              <a:t> between the Web server and the servlets in the container</a:t>
            </a:r>
          </a:p>
        </p:txBody>
      </p:sp>
      <p:sp>
        <p:nvSpPr>
          <p:cNvPr id="4" name="Rectangle 12"/>
          <p:cNvSpPr>
            <a:spLocks noChangeArrowheads="1"/>
          </p:cNvSpPr>
          <p:nvPr/>
        </p:nvSpPr>
        <p:spPr bwMode="auto">
          <a:xfrm>
            <a:off x="5334000" y="4305300"/>
            <a:ext cx="3429000" cy="2286000"/>
          </a:xfrm>
          <a:prstGeom prst="rect">
            <a:avLst/>
          </a:prstGeom>
          <a:solidFill>
            <a:schemeClr val="accent5">
              <a:lumMod val="50000"/>
            </a:schemeClr>
          </a:solidFill>
          <a:ln w="12700">
            <a:solidFill>
              <a:schemeClr val="tx1"/>
            </a:solidFill>
            <a:miter lim="800000"/>
            <a:headEnd type="none" w="sm" len="sm"/>
            <a:tailEnd type="none" w="sm" len="sm"/>
          </a:ln>
          <a:effectLst/>
          <a:scene3d>
            <a:camera prst="orthographicFront"/>
            <a:lightRig rig="threePt" dir="t"/>
          </a:scene3d>
          <a:sp3d>
            <a:bevelT prst="slope"/>
          </a:sp3d>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 name="Rectangle 21"/>
          <p:cNvSpPr>
            <a:spLocks noChangeArrowheads="1"/>
          </p:cNvSpPr>
          <p:nvPr/>
        </p:nvSpPr>
        <p:spPr bwMode="auto">
          <a:xfrm>
            <a:off x="5486400" y="5076825"/>
            <a:ext cx="3124200" cy="1295400"/>
          </a:xfrm>
          <a:prstGeom prst="rect">
            <a:avLst/>
          </a:prstGeom>
          <a:solidFill>
            <a:schemeClr val="accent4">
              <a:lumMod val="20000"/>
              <a:lumOff val="80000"/>
            </a:schemeClr>
          </a:solidFill>
          <a:ln w="12700">
            <a:solidFill>
              <a:schemeClr val="tx1"/>
            </a:solidFill>
            <a:miter lim="800000"/>
            <a:headEnd type="none" w="sm" len="sm"/>
            <a:tailEnd type="none" w="sm" len="sm"/>
          </a:ln>
          <a:scene3d>
            <a:camera prst="orthographicFront"/>
            <a:lightRig rig="threePt" dir="t"/>
          </a:scene3d>
          <a:sp3d>
            <a:bevelT w="152400" h="50800" prst="softRound"/>
          </a:sp3d>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 name="Line 22"/>
          <p:cNvSpPr>
            <a:spLocks noChangeShapeType="1"/>
          </p:cNvSpPr>
          <p:nvPr/>
        </p:nvSpPr>
        <p:spPr bwMode="auto">
          <a:xfrm flipV="1">
            <a:off x="2006412" y="5457825"/>
            <a:ext cx="1097929" cy="2356"/>
          </a:xfrm>
          <a:prstGeom prst="line">
            <a:avLst/>
          </a:prstGeom>
          <a:noFill/>
          <a:ln w="127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 name="Text Box 23"/>
          <p:cNvSpPr txBox="1">
            <a:spLocks noChangeArrowheads="1"/>
          </p:cNvSpPr>
          <p:nvPr/>
        </p:nvSpPr>
        <p:spPr bwMode="auto">
          <a:xfrm>
            <a:off x="2134690" y="5396555"/>
            <a:ext cx="8413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latin typeface="Calibri" pitchFamily="34" charset="0"/>
              </a:rPr>
              <a:t>HTTP</a:t>
            </a:r>
          </a:p>
        </p:txBody>
      </p:sp>
      <p:sp>
        <p:nvSpPr>
          <p:cNvPr id="8" name="Line 25"/>
          <p:cNvSpPr>
            <a:spLocks noChangeShapeType="1"/>
          </p:cNvSpPr>
          <p:nvPr/>
        </p:nvSpPr>
        <p:spPr bwMode="auto">
          <a:xfrm flipV="1">
            <a:off x="4737087" y="5463670"/>
            <a:ext cx="587771" cy="23543"/>
          </a:xfrm>
          <a:prstGeom prst="line">
            <a:avLst/>
          </a:prstGeom>
          <a:noFill/>
          <a:ln w="127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 name="Text Box 11"/>
          <p:cNvSpPr txBox="1">
            <a:spLocks noChangeArrowheads="1"/>
          </p:cNvSpPr>
          <p:nvPr/>
        </p:nvSpPr>
        <p:spPr bwMode="auto">
          <a:xfrm>
            <a:off x="5943600" y="5915025"/>
            <a:ext cx="21304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atin typeface="Calibri" pitchFamily="34" charset="0"/>
              </a:rPr>
              <a:t>Pool of Servlets</a:t>
            </a:r>
          </a:p>
        </p:txBody>
      </p:sp>
      <p:sp>
        <p:nvSpPr>
          <p:cNvPr id="10" name="Rectangle 13"/>
          <p:cNvSpPr>
            <a:spLocks noChangeArrowheads="1"/>
          </p:cNvSpPr>
          <p:nvPr/>
        </p:nvSpPr>
        <p:spPr bwMode="auto">
          <a:xfrm>
            <a:off x="5638800" y="5229225"/>
            <a:ext cx="457200" cy="228600"/>
          </a:xfrm>
          <a:prstGeom prst="rect">
            <a:avLst/>
          </a:prstGeom>
          <a:solidFill>
            <a:schemeClr val="accent6"/>
          </a:solidFill>
          <a:ln w="12700">
            <a:solidFill>
              <a:schemeClr val="tx1"/>
            </a:solidFill>
            <a:miter lim="800000"/>
            <a:headEnd type="none" w="sm" len="sm"/>
            <a:tailEnd type="none" w="sm" len="sm"/>
          </a:ln>
          <a:scene3d>
            <a:camera prst="orthographicFront"/>
            <a:lightRig rig="threePt" dir="t"/>
          </a:scene3d>
          <a:sp3d>
            <a:bevelT w="101600" prst="riblet"/>
          </a:sp3d>
        </p:spPr>
        <p:txBody>
          <a:bodyPr wrap="none" anchor="ctr"/>
          <a:lstStyle/>
          <a:p>
            <a:pPr>
              <a:defRPr/>
            </a:pPr>
            <a:endParaRPr lang="en-US"/>
          </a:p>
        </p:txBody>
      </p:sp>
      <p:sp>
        <p:nvSpPr>
          <p:cNvPr id="11" name="Rectangle 14"/>
          <p:cNvSpPr>
            <a:spLocks noChangeArrowheads="1"/>
          </p:cNvSpPr>
          <p:nvPr/>
        </p:nvSpPr>
        <p:spPr bwMode="auto">
          <a:xfrm>
            <a:off x="6324600" y="5229225"/>
            <a:ext cx="457200" cy="228600"/>
          </a:xfrm>
          <a:prstGeom prst="rect">
            <a:avLst/>
          </a:prstGeom>
          <a:solidFill>
            <a:schemeClr val="accent6"/>
          </a:solidFill>
          <a:ln w="12700">
            <a:solidFill>
              <a:schemeClr val="tx1"/>
            </a:solidFill>
            <a:miter lim="800000"/>
            <a:headEnd type="none" w="sm" len="sm"/>
            <a:tailEnd type="none" w="sm" len="sm"/>
          </a:ln>
          <a:scene3d>
            <a:camera prst="orthographicFront"/>
            <a:lightRig rig="threePt" dir="t"/>
          </a:scene3d>
          <a:sp3d>
            <a:bevelT w="101600" prst="riblet"/>
          </a:sp3d>
        </p:spPr>
        <p:txBody>
          <a:bodyPr wrap="none" anchor="ctr"/>
          <a:lstStyle/>
          <a:p>
            <a:pPr>
              <a:defRPr/>
            </a:pPr>
            <a:endParaRPr lang="en-US"/>
          </a:p>
        </p:txBody>
      </p:sp>
      <p:sp>
        <p:nvSpPr>
          <p:cNvPr id="12" name="Rectangle 15"/>
          <p:cNvSpPr>
            <a:spLocks noChangeArrowheads="1"/>
          </p:cNvSpPr>
          <p:nvPr/>
        </p:nvSpPr>
        <p:spPr bwMode="auto">
          <a:xfrm>
            <a:off x="7010400" y="5229225"/>
            <a:ext cx="457200" cy="228600"/>
          </a:xfrm>
          <a:prstGeom prst="rect">
            <a:avLst/>
          </a:prstGeom>
          <a:solidFill>
            <a:schemeClr val="accent6"/>
          </a:solidFill>
          <a:ln w="12700">
            <a:solidFill>
              <a:schemeClr val="tx1"/>
            </a:solidFill>
            <a:miter lim="800000"/>
            <a:headEnd type="none" w="sm" len="sm"/>
            <a:tailEnd type="none" w="sm" len="sm"/>
          </a:ln>
          <a:scene3d>
            <a:camera prst="orthographicFront"/>
            <a:lightRig rig="threePt" dir="t"/>
          </a:scene3d>
          <a:sp3d>
            <a:bevelT w="101600" prst="riblet"/>
          </a:sp3d>
        </p:spPr>
        <p:txBody>
          <a:bodyPr wrap="none" anchor="ctr"/>
          <a:lstStyle/>
          <a:p>
            <a:pPr algn="ctr">
              <a:defRPr/>
            </a:pPr>
            <a:endParaRPr lang="en-US" b="1"/>
          </a:p>
        </p:txBody>
      </p:sp>
      <p:sp>
        <p:nvSpPr>
          <p:cNvPr id="13" name="Rectangle 16"/>
          <p:cNvSpPr>
            <a:spLocks noChangeArrowheads="1"/>
          </p:cNvSpPr>
          <p:nvPr/>
        </p:nvSpPr>
        <p:spPr bwMode="auto">
          <a:xfrm>
            <a:off x="7620000" y="5229225"/>
            <a:ext cx="457200" cy="228600"/>
          </a:xfrm>
          <a:prstGeom prst="rect">
            <a:avLst/>
          </a:prstGeom>
          <a:solidFill>
            <a:schemeClr val="accent6"/>
          </a:solidFill>
          <a:ln w="12700">
            <a:solidFill>
              <a:schemeClr val="tx1"/>
            </a:solidFill>
            <a:miter lim="800000"/>
            <a:headEnd type="none" w="sm" len="sm"/>
            <a:tailEnd type="none" w="sm" len="sm"/>
          </a:ln>
          <a:scene3d>
            <a:camera prst="orthographicFront"/>
            <a:lightRig rig="threePt" dir="t"/>
          </a:scene3d>
          <a:sp3d>
            <a:bevelT w="101600" prst="riblet"/>
          </a:sp3d>
        </p:spPr>
        <p:txBody>
          <a:bodyPr wrap="none" anchor="ctr"/>
          <a:lstStyle/>
          <a:p>
            <a:pPr algn="ctr">
              <a:defRPr/>
            </a:pPr>
            <a:endParaRPr lang="en-US" b="1"/>
          </a:p>
        </p:txBody>
      </p:sp>
      <p:sp>
        <p:nvSpPr>
          <p:cNvPr id="14" name="Rectangle 17"/>
          <p:cNvSpPr>
            <a:spLocks noChangeArrowheads="1"/>
          </p:cNvSpPr>
          <p:nvPr/>
        </p:nvSpPr>
        <p:spPr bwMode="auto">
          <a:xfrm>
            <a:off x="5638800" y="5686425"/>
            <a:ext cx="457200" cy="228600"/>
          </a:xfrm>
          <a:prstGeom prst="rect">
            <a:avLst/>
          </a:prstGeom>
          <a:solidFill>
            <a:schemeClr val="accent6"/>
          </a:solidFill>
          <a:ln w="12700">
            <a:solidFill>
              <a:schemeClr val="tx1"/>
            </a:solidFill>
            <a:miter lim="800000"/>
            <a:headEnd type="none" w="sm" len="sm"/>
            <a:tailEnd type="none" w="sm" len="sm"/>
          </a:ln>
          <a:scene3d>
            <a:camera prst="orthographicFront"/>
            <a:lightRig rig="threePt" dir="t"/>
          </a:scene3d>
          <a:sp3d>
            <a:bevelT w="101600" prst="riblet"/>
          </a:sp3d>
        </p:spPr>
        <p:txBody>
          <a:bodyPr wrap="none" anchor="ctr"/>
          <a:lstStyle/>
          <a:p>
            <a:pPr algn="ctr">
              <a:defRPr/>
            </a:pPr>
            <a:endParaRPr lang="en-US" b="1"/>
          </a:p>
        </p:txBody>
      </p:sp>
      <p:sp>
        <p:nvSpPr>
          <p:cNvPr id="15" name="Rectangle 18"/>
          <p:cNvSpPr>
            <a:spLocks noChangeArrowheads="1"/>
          </p:cNvSpPr>
          <p:nvPr/>
        </p:nvSpPr>
        <p:spPr bwMode="auto">
          <a:xfrm>
            <a:off x="6324600" y="5686425"/>
            <a:ext cx="457200" cy="228600"/>
          </a:xfrm>
          <a:prstGeom prst="rect">
            <a:avLst/>
          </a:prstGeom>
          <a:solidFill>
            <a:schemeClr val="accent6"/>
          </a:solidFill>
          <a:ln w="12700">
            <a:solidFill>
              <a:schemeClr val="tx1"/>
            </a:solidFill>
            <a:miter lim="800000"/>
            <a:headEnd type="none" w="sm" len="sm"/>
            <a:tailEnd type="none" w="sm" len="sm"/>
          </a:ln>
          <a:scene3d>
            <a:camera prst="orthographicFront"/>
            <a:lightRig rig="threePt" dir="t"/>
          </a:scene3d>
          <a:sp3d>
            <a:bevelT w="101600" prst="riblet"/>
          </a:sp3d>
        </p:spPr>
        <p:txBody>
          <a:bodyPr wrap="none" anchor="ctr"/>
          <a:lstStyle/>
          <a:p>
            <a:pPr algn="ctr">
              <a:defRPr/>
            </a:pPr>
            <a:endParaRPr lang="en-US" b="1"/>
          </a:p>
        </p:txBody>
      </p:sp>
      <p:sp>
        <p:nvSpPr>
          <p:cNvPr id="16" name="Rectangle 19"/>
          <p:cNvSpPr>
            <a:spLocks noChangeArrowheads="1"/>
          </p:cNvSpPr>
          <p:nvPr/>
        </p:nvSpPr>
        <p:spPr bwMode="auto">
          <a:xfrm>
            <a:off x="7010400" y="5686425"/>
            <a:ext cx="457200" cy="228600"/>
          </a:xfrm>
          <a:prstGeom prst="rect">
            <a:avLst/>
          </a:prstGeom>
          <a:solidFill>
            <a:schemeClr val="accent6"/>
          </a:solidFill>
          <a:ln w="12700">
            <a:solidFill>
              <a:schemeClr val="tx1"/>
            </a:solidFill>
            <a:miter lim="800000"/>
            <a:headEnd type="none" w="sm" len="sm"/>
            <a:tailEnd type="none" w="sm" len="sm"/>
          </a:ln>
          <a:scene3d>
            <a:camera prst="orthographicFront"/>
            <a:lightRig rig="threePt" dir="t"/>
          </a:scene3d>
          <a:sp3d>
            <a:bevelT w="101600" prst="riblet"/>
          </a:sp3d>
        </p:spPr>
        <p:txBody>
          <a:bodyPr wrap="none" anchor="ctr"/>
          <a:lstStyle/>
          <a:p>
            <a:pPr algn="ctr">
              <a:defRPr/>
            </a:pPr>
            <a:endParaRPr lang="en-US" b="1"/>
          </a:p>
        </p:txBody>
      </p:sp>
      <p:sp>
        <p:nvSpPr>
          <p:cNvPr id="17" name="Rectangle 20"/>
          <p:cNvSpPr>
            <a:spLocks noChangeArrowheads="1"/>
          </p:cNvSpPr>
          <p:nvPr/>
        </p:nvSpPr>
        <p:spPr bwMode="auto">
          <a:xfrm>
            <a:off x="7620000" y="5686425"/>
            <a:ext cx="457200" cy="228600"/>
          </a:xfrm>
          <a:prstGeom prst="rect">
            <a:avLst/>
          </a:prstGeom>
          <a:solidFill>
            <a:schemeClr val="accent6"/>
          </a:solidFill>
          <a:ln w="12700">
            <a:solidFill>
              <a:schemeClr val="tx1"/>
            </a:solidFill>
            <a:miter lim="800000"/>
            <a:headEnd type="none" w="sm" len="sm"/>
            <a:tailEnd type="none" w="sm" len="sm"/>
          </a:ln>
          <a:scene3d>
            <a:camera prst="orthographicFront"/>
            <a:lightRig rig="threePt" dir="t"/>
          </a:scene3d>
          <a:sp3d>
            <a:bevelT w="101600" prst="riblet"/>
          </a:sp3d>
        </p:spPr>
        <p:txBody>
          <a:bodyPr wrap="none" anchor="ctr"/>
          <a:lstStyle/>
          <a:p>
            <a:pPr algn="ctr">
              <a:defRPr/>
            </a:pPr>
            <a:endParaRPr lang="en-US" b="1"/>
          </a:p>
        </p:txBody>
      </p:sp>
      <p:grpSp>
        <p:nvGrpSpPr>
          <p:cNvPr id="18" name="Group 17"/>
          <p:cNvGrpSpPr/>
          <p:nvPr/>
        </p:nvGrpSpPr>
        <p:grpSpPr>
          <a:xfrm>
            <a:off x="381160" y="4701864"/>
            <a:ext cx="1625253" cy="1520317"/>
            <a:chOff x="355947" y="1495933"/>
            <a:chExt cx="1625253" cy="1520317"/>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670" y="1495933"/>
              <a:ext cx="1520317" cy="1520317"/>
            </a:xfrm>
            <a:prstGeom prst="rect">
              <a:avLst/>
            </a:prstGeom>
            <a:effectLst>
              <a:glow rad="101600">
                <a:schemeClr val="accent2">
                  <a:satMod val="175000"/>
                  <a:alpha val="40000"/>
                </a:schemeClr>
              </a:glow>
            </a:effectLst>
          </p:spPr>
        </p:pic>
        <p:sp>
          <p:nvSpPr>
            <p:cNvPr id="20" name="Text Box 4"/>
            <p:cNvSpPr txBox="1">
              <a:spLocks noChangeArrowheads="1"/>
            </p:cNvSpPr>
            <p:nvPr/>
          </p:nvSpPr>
          <p:spPr bwMode="auto">
            <a:xfrm>
              <a:off x="355947" y="2434017"/>
              <a:ext cx="1625253" cy="400110"/>
            </a:xfrm>
            <a:prstGeom prst="rect">
              <a:avLst/>
            </a:prstGeom>
            <a:noFill/>
            <a:ln w="12700">
              <a:no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2000" dirty="0">
                  <a:latin typeface="Calibri" pitchFamily="34" charset="0"/>
                </a:rPr>
                <a:t>Web Browser</a:t>
              </a:r>
            </a:p>
          </p:txBody>
        </p:sp>
      </p:grpSp>
      <p:sp>
        <p:nvSpPr>
          <p:cNvPr id="21" name="Text Box 5"/>
          <p:cNvSpPr txBox="1">
            <a:spLocks noChangeArrowheads="1"/>
          </p:cNvSpPr>
          <p:nvPr/>
        </p:nvSpPr>
        <p:spPr bwMode="auto">
          <a:xfrm>
            <a:off x="3153555" y="5066446"/>
            <a:ext cx="1583532" cy="769441"/>
          </a:xfrm>
          <a:prstGeom prst="rect">
            <a:avLst/>
          </a:prstGeom>
          <a:solidFill>
            <a:schemeClr val="accent6">
              <a:lumMod val="60000"/>
              <a:lumOff val="40000"/>
            </a:schemeClr>
          </a:solidFill>
          <a:ln w="12700">
            <a:noFill/>
            <a:miter lim="800000"/>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 xmlns:a14="http://schemas.microsoft.com/office/drawing/2010/main">
                <a:solidFill>
                  <a:srgbClr val="FFFFFF"/>
                </a:solidFill>
              </a14:hiddenFill>
            </a:ext>
          </a:extLst>
        </p:spPr>
        <p:txBody>
          <a:bodyPr wrap="square" lIns="0" r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dirty="0">
                <a:latin typeface="Calibri" pitchFamily="34" charset="0"/>
              </a:rPr>
              <a:t>Web Server</a:t>
            </a:r>
          </a:p>
          <a:p>
            <a:pPr algn="ctr"/>
            <a:r>
              <a:rPr lang="en-US" sz="2000" dirty="0">
                <a:solidFill>
                  <a:srgbClr val="FF0000"/>
                </a:solidFill>
                <a:latin typeface="Calibri" pitchFamily="34" charset="0"/>
              </a:rPr>
              <a:t>(e.g., Apache)</a:t>
            </a:r>
          </a:p>
        </p:txBody>
      </p:sp>
      <p:sp>
        <p:nvSpPr>
          <p:cNvPr id="22" name="Text Box 6"/>
          <p:cNvSpPr txBox="1">
            <a:spLocks noChangeArrowheads="1"/>
          </p:cNvSpPr>
          <p:nvPr/>
        </p:nvSpPr>
        <p:spPr bwMode="auto">
          <a:xfrm>
            <a:off x="5426335" y="4471557"/>
            <a:ext cx="3294492" cy="4909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ts val="3300"/>
              </a:lnSpc>
            </a:pPr>
            <a:r>
              <a:rPr lang="en-US" dirty="0">
                <a:solidFill>
                  <a:schemeClr val="bg1"/>
                </a:solidFill>
                <a:latin typeface="Calibri" pitchFamily="34" charset="0"/>
              </a:rPr>
              <a:t>Servlet container </a:t>
            </a:r>
            <a:r>
              <a:rPr lang="en-US" sz="2000" dirty="0">
                <a:solidFill>
                  <a:schemeClr val="bg1"/>
                </a:solidFill>
                <a:latin typeface="Calibri" pitchFamily="34" charset="0"/>
              </a:rPr>
              <a:t>(Tomcat)</a:t>
            </a:r>
          </a:p>
        </p:txBody>
      </p:sp>
      <p:sp>
        <p:nvSpPr>
          <p:cNvPr id="3" name="Speech Bubble: Rectangle with Corners Rounded 2">
            <a:extLst>
              <a:ext uri="{FF2B5EF4-FFF2-40B4-BE49-F238E27FC236}">
                <a16:creationId xmlns:a16="http://schemas.microsoft.com/office/drawing/2014/main" id="{0F290F92-E59E-4C9A-ACB1-D568A9F2514A}"/>
              </a:ext>
            </a:extLst>
          </p:cNvPr>
          <p:cNvSpPr/>
          <p:nvPr/>
        </p:nvSpPr>
        <p:spPr>
          <a:xfrm>
            <a:off x="1283400" y="3013810"/>
            <a:ext cx="2362200" cy="1438064"/>
          </a:xfrm>
          <a:prstGeom prst="wedgeRoundRectCallout">
            <a:avLst>
              <a:gd name="adj1" fmla="val 37260"/>
              <a:gd name="adj2" fmla="val 96301"/>
              <a:gd name="adj3" fmla="val 16667"/>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en-US" sz="2400" dirty="0"/>
              <a:t>You need a web server if you are serving </a:t>
            </a:r>
            <a:r>
              <a:rPr lang="en-US" sz="2400" b="1" dirty="0"/>
              <a:t>static web pages</a:t>
            </a:r>
          </a:p>
        </p:txBody>
      </p:sp>
      <p:sp>
        <p:nvSpPr>
          <p:cNvPr id="25" name="Speech Bubble: Rectangle with Corners Rounded 24">
            <a:extLst>
              <a:ext uri="{FF2B5EF4-FFF2-40B4-BE49-F238E27FC236}">
                <a16:creationId xmlns:a16="http://schemas.microsoft.com/office/drawing/2014/main" id="{732AC9AB-9C8F-4A1C-AB7D-8D5763F41AFB}"/>
              </a:ext>
            </a:extLst>
          </p:cNvPr>
          <p:cNvSpPr/>
          <p:nvPr/>
        </p:nvSpPr>
        <p:spPr>
          <a:xfrm>
            <a:off x="4143757" y="2609377"/>
            <a:ext cx="4535915" cy="1438064"/>
          </a:xfrm>
          <a:prstGeom prst="wedgeRoundRectCallout">
            <a:avLst>
              <a:gd name="adj1" fmla="val 9796"/>
              <a:gd name="adj2" fmla="val 80886"/>
              <a:gd name="adj3" fmla="val 16667"/>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en-US" sz="2400" dirty="0"/>
              <a:t>If you have a Java application with JSP* and Servlet to generate </a:t>
            </a:r>
            <a:r>
              <a:rPr lang="en-US" sz="2400" b="1" dirty="0"/>
              <a:t>dynamic content, </a:t>
            </a:r>
            <a:r>
              <a:rPr lang="en-US" sz="2400" dirty="0"/>
              <a:t>then you need also web containers.</a:t>
            </a:r>
          </a:p>
        </p:txBody>
      </p:sp>
      <p:sp>
        <p:nvSpPr>
          <p:cNvPr id="23" name="TextBox 22">
            <a:extLst>
              <a:ext uri="{FF2B5EF4-FFF2-40B4-BE49-F238E27FC236}">
                <a16:creationId xmlns:a16="http://schemas.microsoft.com/office/drawing/2014/main" id="{93977801-9E2B-4171-9EA2-D0145ECF5CA5}"/>
              </a:ext>
            </a:extLst>
          </p:cNvPr>
          <p:cNvSpPr txBox="1"/>
          <p:nvPr/>
        </p:nvSpPr>
        <p:spPr>
          <a:xfrm>
            <a:off x="464327" y="6398265"/>
            <a:ext cx="1759008" cy="369332"/>
          </a:xfrm>
          <a:prstGeom prst="rect">
            <a:avLst/>
          </a:prstGeom>
          <a:noFill/>
        </p:spPr>
        <p:txBody>
          <a:bodyPr wrap="none" rtlCol="0">
            <a:spAutoFit/>
          </a:bodyPr>
          <a:lstStyle/>
          <a:p>
            <a:r>
              <a:rPr lang="en-US" dirty="0"/>
              <a:t>* Discussed later</a:t>
            </a:r>
          </a:p>
        </p:txBody>
      </p:sp>
    </p:spTree>
    <p:extLst>
      <p:ext uri="{BB962C8B-B14F-4D97-AF65-F5344CB8AC3E}">
        <p14:creationId xmlns:p14="http://schemas.microsoft.com/office/powerpoint/2010/main" val="348747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fade">
                                      <p:cBhvr>
                                        <p:cTn id="7" dur="1000"/>
                                        <p:tgtEl>
                                          <p:spTgt spid="96259">
                                            <p:txEl>
                                              <p:pRg st="0" end="0"/>
                                            </p:txEl>
                                          </p:spTgt>
                                        </p:tgtEl>
                                      </p:cBhvr>
                                    </p:animEffect>
                                    <p:anim calcmode="lin" valueType="num">
                                      <p:cBhvr>
                                        <p:cTn id="8" dur="10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625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6259">
                                            <p:txEl>
                                              <p:pRg st="1" end="1"/>
                                            </p:txEl>
                                          </p:spTgt>
                                        </p:tgtEl>
                                        <p:attrNameLst>
                                          <p:attrName>style.visibility</p:attrName>
                                        </p:attrNameLst>
                                      </p:cBhvr>
                                      <p:to>
                                        <p:strVal val="visible"/>
                                      </p:to>
                                    </p:set>
                                    <p:animEffect transition="in" filter="fade">
                                      <p:cBhvr>
                                        <p:cTn id="13" dur="1000"/>
                                        <p:tgtEl>
                                          <p:spTgt spid="96259">
                                            <p:txEl>
                                              <p:pRg st="1" end="1"/>
                                            </p:txEl>
                                          </p:spTgt>
                                        </p:tgtEl>
                                      </p:cBhvr>
                                    </p:animEffect>
                                    <p:anim calcmode="lin" valueType="num">
                                      <p:cBhvr>
                                        <p:cTn id="14" dur="1000" fill="hold"/>
                                        <p:tgtEl>
                                          <p:spTgt spid="9625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9625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571500" y="152400"/>
            <a:ext cx="8001000" cy="723900"/>
          </a:xfrm>
        </p:spPr>
        <p:txBody>
          <a:bodyPr>
            <a:normAutofit fontScale="90000"/>
          </a:bodyPr>
          <a:lstStyle/>
          <a:p>
            <a:r>
              <a:rPr lang="en-US" sz="4800" dirty="0">
                <a:latin typeface="Calibri" panose="020F0502020204030204" pitchFamily="34" charset="0"/>
                <a:cs typeface="Calibri" panose="020F0502020204030204" pitchFamily="34" charset="0"/>
              </a:rPr>
              <a:t>Servlet Container</a:t>
            </a:r>
            <a:endParaRPr lang="en-US" sz="4800" i="0" dirty="0">
              <a:latin typeface="Calibri" panose="020F0502020204030204" pitchFamily="34" charset="0"/>
              <a:cs typeface="Calibri" panose="020F0502020204030204" pitchFamily="34" charset="0"/>
            </a:endParaRPr>
          </a:p>
        </p:txBody>
      </p:sp>
      <p:sp>
        <p:nvSpPr>
          <p:cNvPr id="96259" name="Rectangle 3"/>
          <p:cNvSpPr>
            <a:spLocks noGrp="1" noChangeArrowheads="1"/>
          </p:cNvSpPr>
          <p:nvPr>
            <p:ph type="body" idx="1"/>
          </p:nvPr>
        </p:nvSpPr>
        <p:spPr>
          <a:xfrm>
            <a:off x="304800" y="990600"/>
            <a:ext cx="8458200" cy="5791200"/>
          </a:xfrm>
        </p:spPr>
        <p:txBody>
          <a:bodyPr>
            <a:normAutofit fontScale="92500"/>
          </a:bodyPr>
          <a:lstStyle/>
          <a:p>
            <a:pPr>
              <a:lnSpc>
                <a:spcPts val="3300"/>
              </a:lnSpc>
              <a:spcAft>
                <a:spcPts val="1200"/>
              </a:spcAft>
              <a:defRPr/>
            </a:pPr>
            <a:r>
              <a:rPr lang="en-US" sz="3500" dirty="0">
                <a:latin typeface="Calibri" pitchFamily="34" charset="0"/>
              </a:rPr>
              <a:t>The servlet container (also known as web container) is a compiled and executable program.  It loads, initializes, and executes the servlets</a:t>
            </a:r>
          </a:p>
          <a:p>
            <a:pPr>
              <a:lnSpc>
                <a:spcPts val="3300"/>
              </a:lnSpc>
              <a:defRPr/>
            </a:pPr>
            <a:r>
              <a:rPr lang="en-US" sz="3500" dirty="0">
                <a:latin typeface="Calibri" pitchFamily="34" charset="0"/>
              </a:rPr>
              <a:t>When a request arrives from the Web server:</a:t>
            </a:r>
            <a:endParaRPr lang="en-US" sz="3500" dirty="0"/>
          </a:p>
          <a:p>
            <a:pPr marL="971550" lvl="1" indent="-514350">
              <a:lnSpc>
                <a:spcPts val="3300"/>
              </a:lnSpc>
              <a:buFont typeface="+mj-lt"/>
              <a:buAutoNum type="arabicParenR"/>
              <a:defRPr/>
            </a:pPr>
            <a:r>
              <a:rPr lang="en-US" sz="3100" dirty="0">
                <a:solidFill>
                  <a:srgbClr val="002060"/>
                </a:solidFill>
                <a:latin typeface="Calibri" pitchFamily="34" charset="0"/>
              </a:rPr>
              <a:t>The container maps the request to a servlet, and then passes the request to the servlet. </a:t>
            </a:r>
          </a:p>
          <a:p>
            <a:pPr marL="971550" lvl="1" indent="-514350">
              <a:lnSpc>
                <a:spcPts val="3300"/>
              </a:lnSpc>
              <a:buFont typeface="+mj-lt"/>
              <a:buAutoNum type="arabicParenR"/>
              <a:defRPr/>
            </a:pPr>
            <a:r>
              <a:rPr lang="en-US" sz="3100" dirty="0">
                <a:solidFill>
                  <a:srgbClr val="002060"/>
                </a:solidFill>
                <a:latin typeface="Calibri" pitchFamily="34" charset="0"/>
              </a:rPr>
              <a:t>The servlet processes the request and produces a response</a:t>
            </a:r>
          </a:p>
          <a:p>
            <a:pPr marL="971550" lvl="1" indent="-514350">
              <a:lnSpc>
                <a:spcPts val="3300"/>
              </a:lnSpc>
              <a:buFont typeface="+mj-lt"/>
              <a:buAutoNum type="arabicParenR"/>
              <a:defRPr/>
            </a:pPr>
            <a:r>
              <a:rPr lang="en-US" sz="3100" dirty="0">
                <a:solidFill>
                  <a:srgbClr val="002060"/>
                </a:solidFill>
                <a:latin typeface="Calibri" pitchFamily="34" charset="0"/>
              </a:rPr>
              <a:t>The container translates the response into the network format,  then sends the response back to the Web server</a:t>
            </a:r>
            <a:endParaRPr lang="en-US" sz="2600" dirty="0">
              <a:solidFill>
                <a:srgbClr val="7030A0"/>
              </a:solidFill>
              <a:latin typeface="Calibri" pitchFamily="34" charset="0"/>
            </a:endParaRPr>
          </a:p>
        </p:txBody>
      </p:sp>
    </p:spTree>
    <p:extLst>
      <p:ext uri="{BB962C8B-B14F-4D97-AF65-F5344CB8AC3E}">
        <p14:creationId xmlns:p14="http://schemas.microsoft.com/office/powerpoint/2010/main" val="2849852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fade">
                                      <p:cBhvr>
                                        <p:cTn id="7" dur="1000"/>
                                        <p:tgtEl>
                                          <p:spTgt spid="96259">
                                            <p:txEl>
                                              <p:pRg st="0" end="0"/>
                                            </p:txEl>
                                          </p:spTgt>
                                        </p:tgtEl>
                                      </p:cBhvr>
                                    </p:animEffect>
                                    <p:anim calcmode="lin" valueType="num">
                                      <p:cBhvr>
                                        <p:cTn id="8" dur="10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62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6259">
                                            <p:txEl>
                                              <p:pRg st="1" end="1"/>
                                            </p:txEl>
                                          </p:spTgt>
                                        </p:tgtEl>
                                        <p:attrNameLst>
                                          <p:attrName>style.visibility</p:attrName>
                                        </p:attrNameLst>
                                      </p:cBhvr>
                                      <p:to>
                                        <p:strVal val="visible"/>
                                      </p:to>
                                    </p:set>
                                    <p:animEffect transition="in" filter="fade">
                                      <p:cBhvr>
                                        <p:cTn id="14" dur="1000"/>
                                        <p:tgtEl>
                                          <p:spTgt spid="96259">
                                            <p:txEl>
                                              <p:pRg st="1" end="1"/>
                                            </p:txEl>
                                          </p:spTgt>
                                        </p:tgtEl>
                                      </p:cBhvr>
                                    </p:animEffect>
                                    <p:anim calcmode="lin" valueType="num">
                                      <p:cBhvr>
                                        <p:cTn id="15" dur="1000" fill="hold"/>
                                        <p:tgtEl>
                                          <p:spTgt spid="9625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6259">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6259">
                                            <p:txEl>
                                              <p:pRg st="2" end="2"/>
                                            </p:txEl>
                                          </p:spTgt>
                                        </p:tgtEl>
                                        <p:attrNameLst>
                                          <p:attrName>style.visibility</p:attrName>
                                        </p:attrNameLst>
                                      </p:cBhvr>
                                      <p:to>
                                        <p:strVal val="visible"/>
                                      </p:to>
                                    </p:set>
                                    <p:animEffect transition="in" filter="fade">
                                      <p:cBhvr>
                                        <p:cTn id="19" dur="1000"/>
                                        <p:tgtEl>
                                          <p:spTgt spid="96259">
                                            <p:txEl>
                                              <p:pRg st="2" end="2"/>
                                            </p:txEl>
                                          </p:spTgt>
                                        </p:tgtEl>
                                      </p:cBhvr>
                                    </p:animEffect>
                                    <p:anim calcmode="lin" valueType="num">
                                      <p:cBhvr>
                                        <p:cTn id="20" dur="1000" fill="hold"/>
                                        <p:tgtEl>
                                          <p:spTgt spid="9625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96259">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6259">
                                            <p:txEl>
                                              <p:pRg st="3" end="3"/>
                                            </p:txEl>
                                          </p:spTgt>
                                        </p:tgtEl>
                                        <p:attrNameLst>
                                          <p:attrName>style.visibility</p:attrName>
                                        </p:attrNameLst>
                                      </p:cBhvr>
                                      <p:to>
                                        <p:strVal val="visible"/>
                                      </p:to>
                                    </p:set>
                                    <p:animEffect transition="in" filter="fade">
                                      <p:cBhvr>
                                        <p:cTn id="24" dur="1000"/>
                                        <p:tgtEl>
                                          <p:spTgt spid="96259">
                                            <p:txEl>
                                              <p:pRg st="3" end="3"/>
                                            </p:txEl>
                                          </p:spTgt>
                                        </p:tgtEl>
                                      </p:cBhvr>
                                    </p:animEffect>
                                    <p:anim calcmode="lin" valueType="num">
                                      <p:cBhvr>
                                        <p:cTn id="25" dur="1000" fill="hold"/>
                                        <p:tgtEl>
                                          <p:spTgt spid="96259">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96259">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6259">
                                            <p:txEl>
                                              <p:pRg st="4" end="4"/>
                                            </p:txEl>
                                          </p:spTgt>
                                        </p:tgtEl>
                                        <p:attrNameLst>
                                          <p:attrName>style.visibility</p:attrName>
                                        </p:attrNameLst>
                                      </p:cBhvr>
                                      <p:to>
                                        <p:strVal val="visible"/>
                                      </p:to>
                                    </p:set>
                                    <p:animEffect transition="in" filter="fade">
                                      <p:cBhvr>
                                        <p:cTn id="29" dur="1000"/>
                                        <p:tgtEl>
                                          <p:spTgt spid="96259">
                                            <p:txEl>
                                              <p:pRg st="4" end="4"/>
                                            </p:txEl>
                                          </p:spTgt>
                                        </p:tgtEl>
                                      </p:cBhvr>
                                    </p:animEffect>
                                    <p:anim calcmode="lin" valueType="num">
                                      <p:cBhvr>
                                        <p:cTn id="30" dur="1000" fill="hold"/>
                                        <p:tgtEl>
                                          <p:spTgt spid="96259">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9625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40205"/>
            <a:ext cx="8229600" cy="1143000"/>
          </a:xfrm>
        </p:spPr>
        <p:txBody>
          <a:bodyPr/>
          <a:lstStyle/>
          <a:p>
            <a:r>
              <a:rPr lang="en-US" dirty="0"/>
              <a:t>Application Server</a:t>
            </a:r>
          </a:p>
        </p:txBody>
      </p:sp>
      <p:sp>
        <p:nvSpPr>
          <p:cNvPr id="3" name="Rectangle: Rounded Corners 2">
            <a:extLst>
              <a:ext uri="{FF2B5EF4-FFF2-40B4-BE49-F238E27FC236}">
                <a16:creationId xmlns:a16="http://schemas.microsoft.com/office/drawing/2014/main" id="{B36EE729-0CA6-4D32-99F3-89C174EADF23}"/>
              </a:ext>
            </a:extLst>
          </p:cNvPr>
          <p:cNvSpPr/>
          <p:nvPr/>
        </p:nvSpPr>
        <p:spPr>
          <a:xfrm>
            <a:off x="1028700" y="1345433"/>
            <a:ext cx="7086600" cy="1096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APPLICATION SERVER</a:t>
            </a:r>
          </a:p>
          <a:p>
            <a:pPr algn="ctr"/>
            <a:r>
              <a:rPr lang="en-US" sz="2400" dirty="0"/>
              <a:t>(WebSphere, WebLogic, </a:t>
            </a:r>
            <a:r>
              <a:rPr lang="en-US" sz="2400" dirty="0" err="1"/>
              <a:t>Jboss</a:t>
            </a:r>
            <a:r>
              <a:rPr lang="en-US" sz="2400" dirty="0"/>
              <a:t>)</a:t>
            </a:r>
          </a:p>
        </p:txBody>
      </p:sp>
      <p:sp>
        <p:nvSpPr>
          <p:cNvPr id="4" name="Rectangle: Rounded Corners 3">
            <a:extLst>
              <a:ext uri="{FF2B5EF4-FFF2-40B4-BE49-F238E27FC236}">
                <a16:creationId xmlns:a16="http://schemas.microsoft.com/office/drawing/2014/main" id="{938BC523-C9E6-40CF-97AC-AB2D74B6D28B}"/>
              </a:ext>
            </a:extLst>
          </p:cNvPr>
          <p:cNvSpPr/>
          <p:nvPr/>
        </p:nvSpPr>
        <p:spPr>
          <a:xfrm>
            <a:off x="1028700" y="3051995"/>
            <a:ext cx="2209800" cy="1295400"/>
          </a:xfrm>
          <a:prstGeom prst="roundRect">
            <a:avLst/>
          </a:prstGeom>
          <a:solidFill>
            <a:srgbClr val="00A2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WEB CONTAINER</a:t>
            </a:r>
          </a:p>
        </p:txBody>
      </p:sp>
      <p:sp>
        <p:nvSpPr>
          <p:cNvPr id="7" name="Rectangle: Rounded Corners 6">
            <a:extLst>
              <a:ext uri="{FF2B5EF4-FFF2-40B4-BE49-F238E27FC236}">
                <a16:creationId xmlns:a16="http://schemas.microsoft.com/office/drawing/2014/main" id="{1B6F517D-D43C-471F-B5C0-59EB2965927C}"/>
              </a:ext>
            </a:extLst>
          </p:cNvPr>
          <p:cNvSpPr/>
          <p:nvPr/>
        </p:nvSpPr>
        <p:spPr>
          <a:xfrm>
            <a:off x="3467102" y="3051995"/>
            <a:ext cx="2209800" cy="1295400"/>
          </a:xfrm>
          <a:prstGeom prst="roundRect">
            <a:avLst/>
          </a:prstGeom>
          <a:solidFill>
            <a:srgbClr val="FF8E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APPLICATION CLIENT CONTAINER</a:t>
            </a:r>
          </a:p>
        </p:txBody>
      </p:sp>
      <p:sp>
        <p:nvSpPr>
          <p:cNvPr id="8" name="Rectangle: Rounded Corners 7">
            <a:extLst>
              <a:ext uri="{FF2B5EF4-FFF2-40B4-BE49-F238E27FC236}">
                <a16:creationId xmlns:a16="http://schemas.microsoft.com/office/drawing/2014/main" id="{9BDA8CA1-7FDA-4BA8-BF11-8B44942188EE}"/>
              </a:ext>
            </a:extLst>
          </p:cNvPr>
          <p:cNvSpPr/>
          <p:nvPr/>
        </p:nvSpPr>
        <p:spPr>
          <a:xfrm>
            <a:off x="5905500" y="3051995"/>
            <a:ext cx="2209800" cy="1295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EJB</a:t>
            </a:r>
            <a:r>
              <a:rPr lang="en-US" sz="2400" baseline="30000" dirty="0"/>
              <a:t>+</a:t>
            </a:r>
            <a:r>
              <a:rPr lang="en-US" sz="2400" dirty="0"/>
              <a:t> CONTAINER</a:t>
            </a:r>
          </a:p>
        </p:txBody>
      </p:sp>
      <p:cxnSp>
        <p:nvCxnSpPr>
          <p:cNvPr id="6" name="Straight Connector 5">
            <a:extLst>
              <a:ext uri="{FF2B5EF4-FFF2-40B4-BE49-F238E27FC236}">
                <a16:creationId xmlns:a16="http://schemas.microsoft.com/office/drawing/2014/main" id="{ECC77846-9E84-4C85-B301-A83D0A9941E1}"/>
              </a:ext>
            </a:extLst>
          </p:cNvPr>
          <p:cNvCxnSpPr>
            <a:cxnSpLocks/>
            <a:stCxn id="4" idx="0"/>
          </p:cNvCxnSpPr>
          <p:nvPr/>
        </p:nvCxnSpPr>
        <p:spPr>
          <a:xfrm flipV="1">
            <a:off x="2133600" y="2442395"/>
            <a:ext cx="0" cy="609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2E2DBFE-F78E-4BCF-815A-19D8024C028D}"/>
              </a:ext>
            </a:extLst>
          </p:cNvPr>
          <p:cNvCxnSpPr>
            <a:cxnSpLocks/>
            <a:stCxn id="7" idx="0"/>
          </p:cNvCxnSpPr>
          <p:nvPr/>
        </p:nvCxnSpPr>
        <p:spPr>
          <a:xfrm flipH="1" flipV="1">
            <a:off x="4572000" y="2442395"/>
            <a:ext cx="2" cy="609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189F702-415D-488F-8252-AACA4FB2256E}"/>
              </a:ext>
            </a:extLst>
          </p:cNvPr>
          <p:cNvCxnSpPr>
            <a:cxnSpLocks/>
            <a:stCxn id="8" idx="0"/>
          </p:cNvCxnSpPr>
          <p:nvPr/>
        </p:nvCxnSpPr>
        <p:spPr>
          <a:xfrm flipH="1" flipV="1">
            <a:off x="7000010" y="2442395"/>
            <a:ext cx="10390" cy="609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72B7A58-7C9A-4546-B814-A8E52820EAE9}"/>
              </a:ext>
            </a:extLst>
          </p:cNvPr>
          <p:cNvSpPr txBox="1"/>
          <p:nvPr/>
        </p:nvSpPr>
        <p:spPr>
          <a:xfrm>
            <a:off x="1441391" y="4423595"/>
            <a:ext cx="1384418" cy="1200329"/>
          </a:xfrm>
          <a:prstGeom prst="rect">
            <a:avLst/>
          </a:prstGeom>
          <a:noFill/>
        </p:spPr>
        <p:txBody>
          <a:bodyPr wrap="none" rtlCol="0">
            <a:spAutoFit/>
          </a:bodyPr>
          <a:lstStyle/>
          <a:p>
            <a:r>
              <a:rPr lang="en-US" sz="2400" dirty="0"/>
              <a:t>SERVLETS</a:t>
            </a:r>
          </a:p>
          <a:p>
            <a:r>
              <a:rPr lang="en-US" sz="2400" dirty="0"/>
              <a:t>JSP</a:t>
            </a:r>
          </a:p>
          <a:p>
            <a:r>
              <a:rPr lang="en-US" sz="2400" dirty="0"/>
              <a:t>…</a:t>
            </a:r>
          </a:p>
        </p:txBody>
      </p:sp>
      <p:sp>
        <p:nvSpPr>
          <p:cNvPr id="18" name="TextBox 17">
            <a:extLst>
              <a:ext uri="{FF2B5EF4-FFF2-40B4-BE49-F238E27FC236}">
                <a16:creationId xmlns:a16="http://schemas.microsoft.com/office/drawing/2014/main" id="{89EAA91E-7539-466F-915B-EFDD1683E8B8}"/>
              </a:ext>
            </a:extLst>
          </p:cNvPr>
          <p:cNvSpPr txBox="1"/>
          <p:nvPr/>
        </p:nvSpPr>
        <p:spPr>
          <a:xfrm>
            <a:off x="3882740" y="4423595"/>
            <a:ext cx="1378519" cy="461665"/>
          </a:xfrm>
          <a:prstGeom prst="rect">
            <a:avLst/>
          </a:prstGeom>
          <a:noFill/>
        </p:spPr>
        <p:txBody>
          <a:bodyPr wrap="none" rtlCol="0">
            <a:spAutoFit/>
          </a:bodyPr>
          <a:lstStyle/>
          <a:p>
            <a:r>
              <a:rPr lang="en-US" sz="2400" dirty="0"/>
              <a:t>SECURITY</a:t>
            </a:r>
          </a:p>
        </p:txBody>
      </p:sp>
      <p:sp>
        <p:nvSpPr>
          <p:cNvPr id="19" name="TextBox 18">
            <a:extLst>
              <a:ext uri="{FF2B5EF4-FFF2-40B4-BE49-F238E27FC236}">
                <a16:creationId xmlns:a16="http://schemas.microsoft.com/office/drawing/2014/main" id="{71432FFA-0986-4FD3-A0FC-8261BBF44C26}"/>
              </a:ext>
            </a:extLst>
          </p:cNvPr>
          <p:cNvSpPr txBox="1"/>
          <p:nvPr/>
        </p:nvSpPr>
        <p:spPr>
          <a:xfrm>
            <a:off x="6089593" y="4423595"/>
            <a:ext cx="2133600" cy="838200"/>
          </a:xfrm>
          <a:prstGeom prst="rect">
            <a:avLst/>
          </a:prstGeom>
          <a:noFill/>
        </p:spPr>
        <p:txBody>
          <a:bodyPr wrap="square" rtlCol="0">
            <a:spAutoFit/>
          </a:bodyPr>
          <a:lstStyle/>
          <a:p>
            <a:pPr algn="ctr"/>
            <a:r>
              <a:rPr lang="en-US" sz="2400" dirty="0"/>
              <a:t>TRANSACTION PROCESSING</a:t>
            </a:r>
          </a:p>
        </p:txBody>
      </p:sp>
      <p:sp>
        <p:nvSpPr>
          <p:cNvPr id="16" name="Left Brace 15">
            <a:extLst>
              <a:ext uri="{FF2B5EF4-FFF2-40B4-BE49-F238E27FC236}">
                <a16:creationId xmlns:a16="http://schemas.microsoft.com/office/drawing/2014/main" id="{DA85001B-9913-44EE-889A-CD9BC9178EC1}"/>
              </a:ext>
            </a:extLst>
          </p:cNvPr>
          <p:cNvSpPr/>
          <p:nvPr/>
        </p:nvSpPr>
        <p:spPr>
          <a:xfrm rot="16200000">
            <a:off x="4588326" y="2109054"/>
            <a:ext cx="265742" cy="7003993"/>
          </a:xfrm>
          <a:prstGeom prst="leftBrac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F46EE177-E2FA-4C02-9778-04370C952BB4}"/>
              </a:ext>
            </a:extLst>
          </p:cNvPr>
          <p:cNvSpPr txBox="1"/>
          <p:nvPr/>
        </p:nvSpPr>
        <p:spPr>
          <a:xfrm>
            <a:off x="3882740" y="5623924"/>
            <a:ext cx="1751890" cy="400110"/>
          </a:xfrm>
          <a:prstGeom prst="rect">
            <a:avLst/>
          </a:prstGeom>
          <a:noFill/>
        </p:spPr>
        <p:txBody>
          <a:bodyPr wrap="none" rtlCol="0">
            <a:spAutoFit/>
          </a:bodyPr>
          <a:lstStyle/>
          <a:p>
            <a:r>
              <a:rPr lang="en-US" sz="2000" dirty="0"/>
              <a:t>Logical division</a:t>
            </a:r>
          </a:p>
        </p:txBody>
      </p:sp>
      <p:sp>
        <p:nvSpPr>
          <p:cNvPr id="2" name="Rectangle 1">
            <a:extLst>
              <a:ext uri="{FF2B5EF4-FFF2-40B4-BE49-F238E27FC236}">
                <a16:creationId xmlns:a16="http://schemas.microsoft.com/office/drawing/2014/main" id="{74A251C3-1EFF-429C-B8F2-8C32067F40E6}"/>
              </a:ext>
            </a:extLst>
          </p:cNvPr>
          <p:cNvSpPr/>
          <p:nvPr/>
        </p:nvSpPr>
        <p:spPr>
          <a:xfrm>
            <a:off x="6629400" y="6290229"/>
            <a:ext cx="2269532" cy="369332"/>
          </a:xfrm>
          <a:prstGeom prst="rect">
            <a:avLst/>
          </a:prstGeom>
        </p:spPr>
        <p:txBody>
          <a:bodyPr wrap="none">
            <a:spAutoFit/>
          </a:bodyPr>
          <a:lstStyle/>
          <a:p>
            <a:r>
              <a:rPr lang="en-US" baseline="30000" dirty="0"/>
              <a:t>+</a:t>
            </a:r>
            <a:r>
              <a:rPr lang="en-US" dirty="0"/>
              <a:t>Enterprise JavaBeans</a:t>
            </a:r>
          </a:p>
        </p:txBody>
      </p:sp>
      <p:sp>
        <p:nvSpPr>
          <p:cNvPr id="5" name="Rectangle 4">
            <a:extLst>
              <a:ext uri="{FF2B5EF4-FFF2-40B4-BE49-F238E27FC236}">
                <a16:creationId xmlns:a16="http://schemas.microsoft.com/office/drawing/2014/main" id="{A867B338-4136-4C31-A0D2-D1A5D2740FC2}"/>
              </a:ext>
            </a:extLst>
          </p:cNvPr>
          <p:cNvSpPr/>
          <p:nvPr/>
        </p:nvSpPr>
        <p:spPr>
          <a:xfrm>
            <a:off x="140730" y="6114739"/>
            <a:ext cx="4572000" cy="646331"/>
          </a:xfrm>
          <a:prstGeom prst="rect">
            <a:avLst/>
          </a:prstGeom>
        </p:spPr>
        <p:txBody>
          <a:bodyPr>
            <a:spAutoFit/>
          </a:bodyPr>
          <a:lstStyle/>
          <a:p>
            <a:r>
              <a:rPr lang="en-US" dirty="0"/>
              <a:t>Web container is part of the application server.  However, Tomcat is a standalone software. </a:t>
            </a:r>
          </a:p>
        </p:txBody>
      </p:sp>
    </p:spTree>
    <p:extLst>
      <p:ext uri="{BB962C8B-B14F-4D97-AF65-F5344CB8AC3E}">
        <p14:creationId xmlns:p14="http://schemas.microsoft.com/office/powerpoint/2010/main" val="16949194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76200"/>
            <a:ext cx="8229600" cy="967581"/>
          </a:xfrm>
        </p:spPr>
        <p:txBody>
          <a:bodyPr/>
          <a:lstStyle/>
          <a:p>
            <a:r>
              <a:rPr lang="en-US" dirty="0"/>
              <a:t>HTTP is Stateless</a:t>
            </a:r>
          </a:p>
        </p:txBody>
      </p:sp>
      <p:sp>
        <p:nvSpPr>
          <p:cNvPr id="151555" name="Rectangle 3"/>
          <p:cNvSpPr>
            <a:spLocks noGrp="1" noChangeArrowheads="1"/>
          </p:cNvSpPr>
          <p:nvPr>
            <p:ph type="body" idx="1"/>
          </p:nvPr>
        </p:nvSpPr>
        <p:spPr>
          <a:xfrm>
            <a:off x="381000" y="3657600"/>
            <a:ext cx="5531457" cy="3048000"/>
          </a:xfrm>
        </p:spPr>
        <p:txBody>
          <a:bodyPr>
            <a:normAutofit fontScale="85000" lnSpcReduction="10000"/>
          </a:bodyPr>
          <a:lstStyle/>
          <a:p>
            <a:pPr marL="230188" indent="-230188">
              <a:lnSpc>
                <a:spcPct val="90000"/>
              </a:lnSpc>
              <a:spcAft>
                <a:spcPts val="300"/>
              </a:spcAft>
              <a:defRPr/>
            </a:pPr>
            <a:r>
              <a:rPr lang="en-US" sz="3300" dirty="0">
                <a:latin typeface="Calibri" pitchFamily="34" charset="0"/>
              </a:rPr>
              <a:t>Implications for applications:</a:t>
            </a:r>
          </a:p>
          <a:p>
            <a:pPr lvl="1">
              <a:lnSpc>
                <a:spcPct val="110000"/>
              </a:lnSpc>
              <a:spcAft>
                <a:spcPts val="300"/>
              </a:spcAft>
              <a:defRPr/>
            </a:pPr>
            <a:r>
              <a:rPr lang="en-US" sz="2400" dirty="0">
                <a:latin typeface="Calibri" pitchFamily="34" charset="0"/>
              </a:rPr>
              <a:t>Any state information (shopping carts, user login-information) need to be encoded in every HTTP request and response!</a:t>
            </a:r>
          </a:p>
          <a:p>
            <a:pPr lvl="1">
              <a:lnSpc>
                <a:spcPct val="110000"/>
              </a:lnSpc>
              <a:defRPr/>
            </a:pPr>
            <a:r>
              <a:rPr lang="en-US" sz="2400" dirty="0">
                <a:latin typeface="Calibri" pitchFamily="34" charset="0"/>
              </a:rPr>
              <a:t>Popular methods on how to maintain state:</a:t>
            </a:r>
          </a:p>
          <a:p>
            <a:pPr lvl="2">
              <a:lnSpc>
                <a:spcPct val="110000"/>
              </a:lnSpc>
              <a:defRPr/>
            </a:pPr>
            <a:r>
              <a:rPr lang="en-US" dirty="0">
                <a:latin typeface="Calibri" pitchFamily="34" charset="0"/>
              </a:rPr>
              <a:t>Cookies (more later)</a:t>
            </a:r>
          </a:p>
          <a:p>
            <a:pPr lvl="2">
              <a:lnSpc>
                <a:spcPct val="110000"/>
              </a:lnSpc>
              <a:defRPr/>
            </a:pPr>
            <a:r>
              <a:rPr lang="en-US" dirty="0">
                <a:latin typeface="Calibri" pitchFamily="34" charset="0"/>
              </a:rPr>
              <a:t>Dynamically generate unique URL’s at the server level (more later)</a:t>
            </a:r>
          </a:p>
        </p:txBody>
      </p:sp>
      <p:sp>
        <p:nvSpPr>
          <p:cNvPr id="4" name="Rectangle 3"/>
          <p:cNvSpPr txBox="1">
            <a:spLocks noChangeArrowheads="1"/>
          </p:cNvSpPr>
          <p:nvPr/>
        </p:nvSpPr>
        <p:spPr>
          <a:xfrm>
            <a:off x="298837" y="1009988"/>
            <a:ext cx="8387963" cy="2895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0188" indent="-230188">
              <a:lnSpc>
                <a:spcPct val="90000"/>
              </a:lnSpc>
              <a:spcAft>
                <a:spcPts val="300"/>
              </a:spcAft>
              <a:defRPr/>
            </a:pPr>
            <a:r>
              <a:rPr lang="en-US" sz="2800" dirty="0">
                <a:latin typeface="Calibri" pitchFamily="34" charset="0"/>
              </a:rPr>
              <a:t>HTTP is</a:t>
            </a:r>
            <a:r>
              <a:rPr lang="en-US" sz="2800" dirty="0">
                <a:solidFill>
                  <a:schemeClr val="accent4">
                    <a:lumMod val="90000"/>
                    <a:lumOff val="10000"/>
                  </a:schemeClr>
                </a:solidFill>
                <a:latin typeface="Calibri" pitchFamily="34" charset="0"/>
              </a:rPr>
              <a:t> stateless</a:t>
            </a:r>
          </a:p>
          <a:p>
            <a:pPr lvl="1">
              <a:spcAft>
                <a:spcPts val="300"/>
              </a:spcAft>
              <a:defRPr/>
            </a:pPr>
            <a:r>
              <a:rPr lang="en-US" sz="2200" dirty="0">
                <a:latin typeface="Calibri" pitchFamily="34" charset="0"/>
              </a:rPr>
              <a:t>No “sessions”</a:t>
            </a:r>
          </a:p>
          <a:p>
            <a:pPr lvl="1">
              <a:spcAft>
                <a:spcPts val="300"/>
              </a:spcAft>
              <a:defRPr/>
            </a:pPr>
            <a:r>
              <a:rPr lang="en-US" sz="2200" dirty="0">
                <a:latin typeface="Calibri" pitchFamily="34" charset="0"/>
              </a:rPr>
              <a:t>Every message is completely self-contained</a:t>
            </a:r>
          </a:p>
          <a:p>
            <a:pPr lvl="1">
              <a:spcAft>
                <a:spcPts val="300"/>
              </a:spcAft>
              <a:defRPr/>
            </a:pPr>
            <a:r>
              <a:rPr lang="en-US" sz="2200" dirty="0">
                <a:latin typeface="Calibri" pitchFamily="34" charset="0"/>
              </a:rPr>
              <a:t>No previous interaction is “remembered” by the protocol</a:t>
            </a:r>
          </a:p>
          <a:p>
            <a:pPr lvl="1">
              <a:spcAft>
                <a:spcPts val="1200"/>
              </a:spcAft>
              <a:defRPr/>
            </a:pPr>
            <a:r>
              <a:rPr lang="en-US" sz="2200" dirty="0">
                <a:latin typeface="Calibri" pitchFamily="34" charset="0"/>
              </a:rPr>
              <a:t>Tradeoff between ease of implementation and ease of application development: Other functionality has to be built on top</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3905588"/>
            <a:ext cx="2438400" cy="2683497"/>
          </a:xfrm>
          <a:prstGeom prst="rect">
            <a:avLst/>
          </a:prstGeom>
          <a:effectLst>
            <a:glow rad="228600">
              <a:schemeClr val="accent2">
                <a:satMod val="175000"/>
                <a:alpha val="40000"/>
              </a:schemeClr>
            </a:glow>
          </a:effectLst>
        </p:spPr>
      </p:pic>
      <p:pic>
        <p:nvPicPr>
          <p:cNvPr id="1026" name="Picture 2" descr="http://taoofman.com/wp-content/uploads/2012/06/ToM_EnsoCirc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485128">
            <a:off x="7631771" y="4036269"/>
            <a:ext cx="1109462" cy="1123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000"/>
                                        <p:tgtEl>
                                          <p:spTgt spid="4">
                                            <p:txEl>
                                              <p:pRg st="4" end="4"/>
                                            </p:txEl>
                                          </p:spTgt>
                                        </p:tgtEl>
                                      </p:cBhvr>
                                    </p:animEffect>
                                    <p:anim calcmode="lin" valueType="num">
                                      <p:cBhvr>
                                        <p:cTn id="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1555">
                                            <p:txEl>
                                              <p:pRg st="0" end="0"/>
                                            </p:txEl>
                                          </p:spTgt>
                                        </p:tgtEl>
                                        <p:attrNameLst>
                                          <p:attrName>style.visibility</p:attrName>
                                        </p:attrNameLst>
                                      </p:cBhvr>
                                      <p:to>
                                        <p:strVal val="visible"/>
                                      </p:to>
                                    </p:set>
                                    <p:animEffect transition="in" filter="fade">
                                      <p:cBhvr>
                                        <p:cTn id="14" dur="1000"/>
                                        <p:tgtEl>
                                          <p:spTgt spid="151555">
                                            <p:txEl>
                                              <p:pRg st="0" end="0"/>
                                            </p:txEl>
                                          </p:spTgt>
                                        </p:tgtEl>
                                      </p:cBhvr>
                                    </p:animEffect>
                                    <p:anim calcmode="lin" valueType="num">
                                      <p:cBhvr>
                                        <p:cTn id="15" dur="1000" fill="hold"/>
                                        <p:tgtEl>
                                          <p:spTgt spid="15155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51555">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1555">
                                            <p:txEl>
                                              <p:pRg st="1" end="1"/>
                                            </p:txEl>
                                          </p:spTgt>
                                        </p:tgtEl>
                                        <p:attrNameLst>
                                          <p:attrName>style.visibility</p:attrName>
                                        </p:attrNameLst>
                                      </p:cBhvr>
                                      <p:to>
                                        <p:strVal val="visible"/>
                                      </p:to>
                                    </p:set>
                                    <p:animEffect transition="in" filter="fade">
                                      <p:cBhvr>
                                        <p:cTn id="19" dur="1000"/>
                                        <p:tgtEl>
                                          <p:spTgt spid="151555">
                                            <p:txEl>
                                              <p:pRg st="1" end="1"/>
                                            </p:txEl>
                                          </p:spTgt>
                                        </p:tgtEl>
                                      </p:cBhvr>
                                    </p:animEffect>
                                    <p:anim calcmode="lin" valueType="num">
                                      <p:cBhvr>
                                        <p:cTn id="20" dur="1000" fill="hold"/>
                                        <p:tgtEl>
                                          <p:spTgt spid="15155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51555">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9"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childTnLst>
                          </p:cTn>
                        </p:par>
                        <p:par>
                          <p:cTn id="26" fill="hold">
                            <p:stCondLst>
                              <p:cond delay="1500"/>
                            </p:stCondLst>
                            <p:childTnLst>
                              <p:par>
                                <p:cTn id="27" presetID="21" presetClass="entr" presetSubtype="1" fill="hold" nodeType="after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wheel(1)">
                                      <p:cBhvr>
                                        <p:cTn id="29" dur="1000"/>
                                        <p:tgtEl>
                                          <p:spTgt spid="102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51555">
                                            <p:txEl>
                                              <p:pRg st="2" end="2"/>
                                            </p:txEl>
                                          </p:spTgt>
                                        </p:tgtEl>
                                        <p:attrNameLst>
                                          <p:attrName>style.visibility</p:attrName>
                                        </p:attrNameLst>
                                      </p:cBhvr>
                                      <p:to>
                                        <p:strVal val="visible"/>
                                      </p:to>
                                    </p:set>
                                    <p:animEffect transition="in" filter="fade">
                                      <p:cBhvr>
                                        <p:cTn id="34" dur="1000"/>
                                        <p:tgtEl>
                                          <p:spTgt spid="151555">
                                            <p:txEl>
                                              <p:pRg st="2" end="2"/>
                                            </p:txEl>
                                          </p:spTgt>
                                        </p:tgtEl>
                                      </p:cBhvr>
                                    </p:animEffect>
                                    <p:anim calcmode="lin" valueType="num">
                                      <p:cBhvr>
                                        <p:cTn id="35" dur="1000" fill="hold"/>
                                        <p:tgtEl>
                                          <p:spTgt spid="151555">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151555">
                                            <p:txEl>
                                              <p:pRg st="2" end="2"/>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51555">
                                            <p:txEl>
                                              <p:pRg st="3" end="3"/>
                                            </p:txEl>
                                          </p:spTgt>
                                        </p:tgtEl>
                                        <p:attrNameLst>
                                          <p:attrName>style.visibility</p:attrName>
                                        </p:attrNameLst>
                                      </p:cBhvr>
                                      <p:to>
                                        <p:strVal val="visible"/>
                                      </p:to>
                                    </p:set>
                                    <p:animEffect transition="in" filter="fade">
                                      <p:cBhvr>
                                        <p:cTn id="39" dur="1000"/>
                                        <p:tgtEl>
                                          <p:spTgt spid="151555">
                                            <p:txEl>
                                              <p:pRg st="3" end="3"/>
                                            </p:txEl>
                                          </p:spTgt>
                                        </p:tgtEl>
                                      </p:cBhvr>
                                    </p:animEffect>
                                    <p:anim calcmode="lin" valueType="num">
                                      <p:cBhvr>
                                        <p:cTn id="40" dur="1000" fill="hold"/>
                                        <p:tgtEl>
                                          <p:spTgt spid="151555">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151555">
                                            <p:txEl>
                                              <p:pRg st="3" end="3"/>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51555">
                                            <p:txEl>
                                              <p:pRg st="4" end="4"/>
                                            </p:txEl>
                                          </p:spTgt>
                                        </p:tgtEl>
                                        <p:attrNameLst>
                                          <p:attrName>style.visibility</p:attrName>
                                        </p:attrNameLst>
                                      </p:cBhvr>
                                      <p:to>
                                        <p:strVal val="visible"/>
                                      </p:to>
                                    </p:set>
                                    <p:animEffect transition="in" filter="fade">
                                      <p:cBhvr>
                                        <p:cTn id="44" dur="1000"/>
                                        <p:tgtEl>
                                          <p:spTgt spid="151555">
                                            <p:txEl>
                                              <p:pRg st="4" end="4"/>
                                            </p:txEl>
                                          </p:spTgt>
                                        </p:tgtEl>
                                      </p:cBhvr>
                                    </p:animEffect>
                                    <p:anim calcmode="lin" valueType="num">
                                      <p:cBhvr>
                                        <p:cTn id="45" dur="1000" fill="hold"/>
                                        <p:tgtEl>
                                          <p:spTgt spid="151555">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515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11983</Words>
  <Application>Microsoft Office PowerPoint</Application>
  <PresentationFormat>On-screen Show (4:3)</PresentationFormat>
  <Paragraphs>1770</Paragraphs>
  <Slides>144</Slides>
  <Notes>135</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144</vt:i4>
      </vt:variant>
    </vt:vector>
  </HeadingPairs>
  <TitlesOfParts>
    <vt:vector size="161" baseType="lpstr">
      <vt:lpstr>-apple-system</vt:lpstr>
      <vt:lpstr>Arial</vt:lpstr>
      <vt:lpstr>Arial Unicode MS</vt:lpstr>
      <vt:lpstr>Bradley Hand ITC</vt:lpstr>
      <vt:lpstr>Brush Script Std</vt:lpstr>
      <vt:lpstr>Calibri</vt:lpstr>
      <vt:lpstr>Comic Sans MS</vt:lpstr>
      <vt:lpstr>Consolas</vt:lpstr>
      <vt:lpstr>Courier New</vt:lpstr>
      <vt:lpstr>Lucida Handwriting</vt:lpstr>
      <vt:lpstr>Monotype Sorts</vt:lpstr>
      <vt:lpstr>Montserrat</vt:lpstr>
      <vt:lpstr>questrial</vt:lpstr>
      <vt:lpstr>Times New Roman</vt:lpstr>
      <vt:lpstr>Verdana</vt:lpstr>
      <vt:lpstr>Wingdings</vt:lpstr>
      <vt:lpstr>Office Theme</vt:lpstr>
      <vt:lpstr>Internet Computing</vt:lpstr>
      <vt:lpstr>HTML:  Review</vt:lpstr>
      <vt:lpstr>HTML:  Basic Contructs </vt:lpstr>
      <vt:lpstr>HTML:  Basic Contructs </vt:lpstr>
      <vt:lpstr>HTML:  Basic Contructs </vt:lpstr>
      <vt:lpstr>HTML:  Basic Contructs </vt:lpstr>
      <vt:lpstr>HTML:  Basic Contructs </vt:lpstr>
      <vt:lpstr>HTML:  Basic Contructs </vt:lpstr>
      <vt:lpstr>HTML:  Basic Contructs </vt:lpstr>
      <vt:lpstr>HTML:  Basic Contructs </vt:lpstr>
      <vt:lpstr>HTML: An Example</vt:lpstr>
      <vt:lpstr>HTML: Summary</vt:lpstr>
      <vt:lpstr>PowerPoint Presentation</vt:lpstr>
      <vt:lpstr>Overview</vt:lpstr>
      <vt:lpstr>Uniform Resource Identifier (URI)</vt:lpstr>
      <vt:lpstr>Structure of URIs</vt:lpstr>
      <vt:lpstr>Hypertext Transfer Protocol (HTTP)</vt:lpstr>
      <vt:lpstr>HTTP Requests</vt:lpstr>
      <vt:lpstr>HTTP Responses</vt:lpstr>
      <vt:lpstr>HTTP Responses</vt:lpstr>
      <vt:lpstr>HTTP Response:       Status Line</vt:lpstr>
      <vt:lpstr>HTTP Responses:      Header Lines</vt:lpstr>
      <vt:lpstr>HTTP Response:      Body</vt:lpstr>
      <vt:lpstr>Brower as a User Interface</vt:lpstr>
      <vt:lpstr>Overview</vt:lpstr>
      <vt:lpstr>Three-Tier Architecture</vt:lpstr>
      <vt:lpstr>Technologies</vt:lpstr>
      <vt:lpstr>Lecture Overview</vt:lpstr>
      <vt:lpstr>Overview of the Presentation Tier</vt:lpstr>
      <vt:lpstr>HTML Forms</vt:lpstr>
      <vt:lpstr>HTML Form -  General Format</vt:lpstr>
      <vt:lpstr>HTML Form -  General Format</vt:lpstr>
      <vt:lpstr>HTML Form -  Passing Paramters</vt:lpstr>
      <vt:lpstr>Form Element -  Text Type</vt:lpstr>
      <vt:lpstr>Limit the Number of Characters</vt:lpstr>
      <vt:lpstr>Form Element -  Text Type</vt:lpstr>
      <vt:lpstr>Form Element -  Radio Type</vt:lpstr>
      <vt:lpstr>Form Element -  Submit Type</vt:lpstr>
      <vt:lpstr>INPUT -  General Format</vt:lpstr>
      <vt:lpstr>INPUT -  General Format</vt:lpstr>
      <vt:lpstr>INPUT -  &lt;label&gt; tag</vt:lpstr>
      <vt:lpstr>INPUT -  &lt;label&gt; tag</vt:lpstr>
      <vt:lpstr>INPUT -  &lt;label&gt; tag</vt:lpstr>
      <vt:lpstr>Case Sensitive ?</vt:lpstr>
      <vt:lpstr>Three Ways of Specifying User Input </vt:lpstr>
      <vt:lpstr>SELECT Tag -  Drop-down List</vt:lpstr>
      <vt:lpstr>SELECT Tag -  Drop-down List</vt:lpstr>
      <vt:lpstr>Passing Arguments</vt:lpstr>
      <vt:lpstr>GET Method</vt:lpstr>
      <vt:lpstr>POST Method</vt:lpstr>
      <vt:lpstr> Google Search</vt:lpstr>
      <vt:lpstr>Encoded URI</vt:lpstr>
      <vt:lpstr>Encoded URI</vt:lpstr>
      <vt:lpstr>Encoded URI</vt:lpstr>
      <vt:lpstr>HTTP GET: Encoding Form Fields</vt:lpstr>
      <vt:lpstr>HTTP GET: Encoding Form Fields</vt:lpstr>
      <vt:lpstr>JavaScript</vt:lpstr>
      <vt:lpstr>JavaScript</vt:lpstr>
      <vt:lpstr>JavaScript:  SCRIPT Tags</vt:lpstr>
      <vt:lpstr>JavaScript without SRC Attribute</vt:lpstr>
      <vt:lpstr>Two Different Commenting Styles</vt:lpstr>
      <vt:lpstr>JavaScript </vt:lpstr>
      <vt:lpstr>Event Handler</vt:lpstr>
      <vt:lpstr>Event Handler</vt:lpstr>
      <vt:lpstr>A Complete Example </vt:lpstr>
      <vt:lpstr>A Complete Example – Cont’d</vt:lpstr>
      <vt:lpstr>Style Sheets</vt:lpstr>
      <vt:lpstr>Style Sheets</vt:lpstr>
      <vt:lpstr>Stylesheets</vt:lpstr>
      <vt:lpstr>Stylesheet Languages</vt:lpstr>
      <vt:lpstr>CSS: Cascading Style Sheets</vt:lpstr>
      <vt:lpstr>CSS: Cascading Style Sheets</vt:lpstr>
      <vt:lpstr>CSS: Example</vt:lpstr>
      <vt:lpstr>CSS vs XSL</vt:lpstr>
      <vt:lpstr>Lecture Overview</vt:lpstr>
      <vt:lpstr>Overview of the Middle Tier</vt:lpstr>
      <vt:lpstr>CGI: Common Gateway Interface</vt:lpstr>
      <vt:lpstr>CGI Illustration:  Request the Page</vt:lpstr>
      <vt:lpstr>CGI Illustration:  Send Back the page</vt:lpstr>
      <vt:lpstr>CGI Illustration:  Process &lt;FORM&gt;</vt:lpstr>
      <vt:lpstr>CGI: Example</vt:lpstr>
      <vt:lpstr>CGI: Example</vt:lpstr>
      <vt:lpstr>CGI: Example</vt:lpstr>
      <vt:lpstr>CGI -  Does Not Scale Well </vt:lpstr>
      <vt:lpstr>Application Servers Multiple Persistent Processes</vt:lpstr>
      <vt:lpstr>Application Server: Process Structure</vt:lpstr>
      <vt:lpstr>What is a Servlet ?</vt:lpstr>
      <vt:lpstr>What is a Servlet ?</vt:lpstr>
      <vt:lpstr>What is a Servlet ?</vt:lpstr>
      <vt:lpstr>Servlet Review</vt:lpstr>
      <vt:lpstr>Review:  HTTP Responses</vt:lpstr>
      <vt:lpstr>Servlet Generating Web Page as Output</vt:lpstr>
      <vt:lpstr>Servlet Generating Web Page as Output</vt:lpstr>
      <vt:lpstr>Template of a Generic Servlet Structure</vt:lpstr>
      <vt:lpstr>Servlets: A Complete Example</vt:lpstr>
      <vt:lpstr>Web Server and Servlet Container</vt:lpstr>
      <vt:lpstr>Servlet Container</vt:lpstr>
      <vt:lpstr>Application Server</vt:lpstr>
      <vt:lpstr>HTTP is Stateless</vt:lpstr>
      <vt:lpstr>Application State</vt:lpstr>
      <vt:lpstr>Server-Side State</vt:lpstr>
      <vt:lpstr>When to Use Server-Side State</vt:lpstr>
      <vt:lpstr>Client-side State: Cookies</vt:lpstr>
      <vt:lpstr>Client State: Cookies</vt:lpstr>
      <vt:lpstr>Passing and Receiving Cookie</vt:lpstr>
      <vt:lpstr>Passing and Receiving Cookie</vt:lpstr>
      <vt:lpstr>Cookie -  How it works in A Servlet</vt:lpstr>
      <vt:lpstr>Creating A Cookie in Servlet</vt:lpstr>
      <vt:lpstr>Cookie Attributes</vt:lpstr>
      <vt:lpstr>Accessing A Cookie</vt:lpstr>
      <vt:lpstr>Accessing A Cookie</vt:lpstr>
      <vt:lpstr>Servlet’s Input/Output</vt:lpstr>
      <vt:lpstr>Hidden State</vt:lpstr>
      <vt:lpstr>Hidden Fields within a Form</vt:lpstr>
      <vt:lpstr>Using Hidden Fields</vt:lpstr>
      <vt:lpstr>Hidden State:  Using Extra Path Information</vt:lpstr>
      <vt:lpstr>Hidden State:  Using Extra Path Information</vt:lpstr>
      <vt:lpstr>Using Extra Path Information</vt:lpstr>
      <vt:lpstr>Java Server Pages (JSP)</vt:lpstr>
      <vt:lpstr>JavaServer Pages</vt:lpstr>
      <vt:lpstr>Predefined Objects for Scriplet</vt:lpstr>
      <vt:lpstr>Predefined Objects for Scriplet</vt:lpstr>
      <vt:lpstr>JavaServer Pages: Example</vt:lpstr>
      <vt:lpstr>PHP</vt:lpstr>
      <vt:lpstr>A Simple php Page</vt:lpstr>
      <vt:lpstr>php Variable</vt:lpstr>
      <vt:lpstr>PHP:  Input Form Data</vt:lpstr>
      <vt:lpstr>PHP:  Input Form Data</vt:lpstr>
      <vt:lpstr>PHP Operators</vt:lpstr>
      <vt:lpstr>Some PHP Constructs</vt:lpstr>
      <vt:lpstr>PHP Hypertext Processor</vt:lpstr>
      <vt:lpstr> php -  Connecting to MySQL</vt:lpstr>
      <vt:lpstr>Prepared statement in PHP using PDO</vt:lpstr>
      <vt:lpstr>PHP cookies</vt:lpstr>
      <vt:lpstr>PHP cookies</vt:lpstr>
      <vt:lpstr>PHP Session</vt:lpstr>
      <vt:lpstr>PHP Session</vt:lpstr>
      <vt:lpstr>PHP Session -  Example 1</vt:lpstr>
      <vt:lpstr>PHP Session -  Example 2</vt:lpstr>
      <vt:lpstr>Multiple state methods</vt:lpstr>
      <vt:lpstr>Summary</vt:lpstr>
      <vt:lpstr>Options</vt:lpstr>
      <vt:lpstr>Option for Class Project</vt:lpstr>
      <vt:lpstr>Project:  Teamwork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Applications</dc:title>
  <dc:creator>Kien</dc:creator>
  <cp:lastModifiedBy>Kien H</cp:lastModifiedBy>
  <cp:revision>530</cp:revision>
  <dcterms:created xsi:type="dcterms:W3CDTF">2006-08-16T00:00:00Z</dcterms:created>
  <dcterms:modified xsi:type="dcterms:W3CDTF">2024-10-21T19:47:39Z</dcterms:modified>
</cp:coreProperties>
</file>