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2"/>
  </p:notesMasterIdLst>
  <p:sldIdLst>
    <p:sldId id="257" r:id="rId3"/>
    <p:sldId id="376" r:id="rId4"/>
    <p:sldId id="373" r:id="rId5"/>
    <p:sldId id="284" r:id="rId6"/>
    <p:sldId id="389" r:id="rId7"/>
    <p:sldId id="392" r:id="rId8"/>
    <p:sldId id="391" r:id="rId9"/>
    <p:sldId id="378" r:id="rId10"/>
    <p:sldId id="390" r:id="rId11"/>
    <p:sldId id="375" r:id="rId12"/>
    <p:sldId id="408" r:id="rId13"/>
    <p:sldId id="409" r:id="rId14"/>
    <p:sldId id="263" r:id="rId15"/>
    <p:sldId id="334" r:id="rId16"/>
    <p:sldId id="259" r:id="rId17"/>
    <p:sldId id="351" r:id="rId18"/>
    <p:sldId id="406" r:id="rId19"/>
    <p:sldId id="428" r:id="rId20"/>
    <p:sldId id="424" r:id="rId21"/>
    <p:sldId id="303" r:id="rId22"/>
    <p:sldId id="349" r:id="rId23"/>
    <p:sldId id="264" r:id="rId24"/>
    <p:sldId id="307" r:id="rId25"/>
    <p:sldId id="308" r:id="rId26"/>
    <p:sldId id="367" r:id="rId27"/>
    <p:sldId id="413" r:id="rId28"/>
    <p:sldId id="414" r:id="rId29"/>
    <p:sldId id="415" r:id="rId30"/>
    <p:sldId id="305" r:id="rId31"/>
    <p:sldId id="309" r:id="rId32"/>
    <p:sldId id="266" r:id="rId33"/>
    <p:sldId id="394" r:id="rId34"/>
    <p:sldId id="267" r:id="rId35"/>
    <p:sldId id="425" r:id="rId36"/>
    <p:sldId id="433" r:id="rId37"/>
    <p:sldId id="311" r:id="rId38"/>
    <p:sldId id="410" r:id="rId39"/>
    <p:sldId id="268" r:id="rId40"/>
    <p:sldId id="269" r:id="rId41"/>
    <p:sldId id="295" r:id="rId42"/>
    <p:sldId id="312" r:id="rId43"/>
    <p:sldId id="383" r:id="rId44"/>
    <p:sldId id="397" r:id="rId45"/>
    <p:sldId id="384" r:id="rId46"/>
    <p:sldId id="396" r:id="rId47"/>
    <p:sldId id="432" r:id="rId48"/>
    <p:sldId id="315" r:id="rId49"/>
    <p:sldId id="272" r:id="rId50"/>
    <p:sldId id="386" r:id="rId51"/>
    <p:sldId id="344" r:id="rId52"/>
    <p:sldId id="317" r:id="rId53"/>
    <p:sldId id="387" r:id="rId54"/>
    <p:sldId id="388" r:id="rId55"/>
    <p:sldId id="275" r:id="rId56"/>
    <p:sldId id="276" r:id="rId57"/>
    <p:sldId id="277" r:id="rId58"/>
    <p:sldId id="355" r:id="rId59"/>
    <p:sldId id="320" r:id="rId60"/>
    <p:sldId id="371" r:id="rId61"/>
    <p:sldId id="372" r:id="rId62"/>
    <p:sldId id="278" r:id="rId63"/>
    <p:sldId id="339" r:id="rId64"/>
    <p:sldId id="370" r:id="rId65"/>
    <p:sldId id="321" r:id="rId66"/>
    <p:sldId id="279" r:id="rId67"/>
    <p:sldId id="322" r:id="rId68"/>
    <p:sldId id="427" r:id="rId69"/>
    <p:sldId id="280" r:id="rId70"/>
    <p:sldId id="296" r:id="rId71"/>
    <p:sldId id="341" r:id="rId72"/>
    <p:sldId id="399" r:id="rId73"/>
    <p:sldId id="400" r:id="rId74"/>
    <p:sldId id="401" r:id="rId75"/>
    <p:sldId id="416" r:id="rId76"/>
    <p:sldId id="324" r:id="rId77"/>
    <p:sldId id="325" r:id="rId78"/>
    <p:sldId id="417" r:id="rId79"/>
    <p:sldId id="403" r:id="rId80"/>
    <p:sldId id="331" r:id="rId81"/>
    <p:sldId id="405" r:id="rId82"/>
    <p:sldId id="404" r:id="rId83"/>
    <p:sldId id="326" r:id="rId84"/>
    <p:sldId id="426" r:id="rId85"/>
    <p:sldId id="356" r:id="rId86"/>
    <p:sldId id="429" r:id="rId87"/>
    <p:sldId id="357" r:id="rId88"/>
    <p:sldId id="332" r:id="rId89"/>
    <p:sldId id="374" r:id="rId90"/>
    <p:sldId id="420" r:id="rId91"/>
    <p:sldId id="418" r:id="rId92"/>
    <p:sldId id="359" r:id="rId93"/>
    <p:sldId id="431" r:id="rId94"/>
    <p:sldId id="430" r:id="rId95"/>
    <p:sldId id="419" r:id="rId96"/>
    <p:sldId id="360" r:id="rId97"/>
    <p:sldId id="422" r:id="rId98"/>
    <p:sldId id="423" r:id="rId99"/>
    <p:sldId id="329" r:id="rId100"/>
    <p:sldId id="33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n" initials="K" lastIdx="1" clrIdx="0">
    <p:extLst>
      <p:ext uri="{19B8F6BF-5375-455C-9EA6-DF929625EA0E}">
        <p15:presenceInfo xmlns:p15="http://schemas.microsoft.com/office/powerpoint/2012/main" userId="K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0D7"/>
    <a:srgbClr val="FF822D"/>
    <a:srgbClr val="1F02F4"/>
    <a:srgbClr val="3205F1"/>
    <a:srgbClr val="FF0000"/>
    <a:srgbClr val="DAC2EC"/>
    <a:srgbClr val="FF6600"/>
    <a:srgbClr val="FFD9D9"/>
    <a:srgbClr val="FF6A05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42" autoAdjust="0"/>
  </p:normalViewPr>
  <p:slideViewPr>
    <p:cSldViewPr snapToGrid="0">
      <p:cViewPr varScale="1">
        <p:scale>
          <a:sx n="91" d="100"/>
          <a:sy n="91" d="100"/>
        </p:scale>
        <p:origin x="82" y="319"/>
      </p:cViewPr>
      <p:guideLst/>
    </p:cSldViewPr>
  </p:slideViewPr>
  <p:outlineViewPr>
    <p:cViewPr>
      <p:scale>
        <a:sx n="33" d="100"/>
        <a:sy n="33" d="100"/>
      </p:scale>
      <p:origin x="0" y="-191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EF6EA-D01D-4FAC-84D7-9BBE9A897A0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D3E5-913E-4B00-87AD-496CB74C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3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The slides for this text are organized into chapters. This lecture covers Chapter 5.</a:t>
            </a:r>
          </a:p>
          <a:p>
            <a:endParaRPr lang="en-US" dirty="0"/>
          </a:p>
          <a:p>
            <a:r>
              <a:rPr lang="en-US" dirty="0"/>
              <a:t>Chapter 1: Introduction to Database Systems</a:t>
            </a:r>
          </a:p>
          <a:p>
            <a:r>
              <a:rPr lang="en-US" dirty="0"/>
              <a:t>Chapter 2: The Entity-Relationship Model	</a:t>
            </a:r>
          </a:p>
          <a:p>
            <a:r>
              <a:rPr lang="en-US" dirty="0"/>
              <a:t>Chapter 3: The Relational Model</a:t>
            </a:r>
          </a:p>
          <a:p>
            <a:r>
              <a:rPr lang="en-US" dirty="0"/>
              <a:t>Chapter 4 (Part A): Relational Algebra</a:t>
            </a:r>
          </a:p>
          <a:p>
            <a:r>
              <a:rPr lang="en-US" dirty="0"/>
              <a:t>Chapter 4 (Part B): Relational Calculus</a:t>
            </a:r>
          </a:p>
          <a:p>
            <a:r>
              <a:rPr lang="en-US" dirty="0"/>
              <a:t>Chapter 5: SQL: Queries, Programming, Triggers</a:t>
            </a:r>
          </a:p>
          <a:p>
            <a:r>
              <a:rPr lang="en-US" dirty="0"/>
              <a:t>Chapter 6: Query-by-Example (QBE)</a:t>
            </a:r>
          </a:p>
          <a:p>
            <a:r>
              <a:rPr lang="en-US" dirty="0"/>
              <a:t>Chapter 7: Storing Data: Disks and Files</a:t>
            </a:r>
          </a:p>
          <a:p>
            <a:r>
              <a:rPr lang="en-US" dirty="0"/>
              <a:t>Chapter 8: File Organizations and Indexing</a:t>
            </a:r>
          </a:p>
          <a:p>
            <a:r>
              <a:rPr lang="en-US" dirty="0"/>
              <a:t>Chapter 9: Tree-Structured Indexing</a:t>
            </a:r>
          </a:p>
          <a:p>
            <a:r>
              <a:rPr lang="en-US" dirty="0"/>
              <a:t>Chapter 10: Hash-Based Indexing</a:t>
            </a:r>
          </a:p>
          <a:p>
            <a:r>
              <a:rPr lang="en-US" dirty="0"/>
              <a:t>Chapter 11: External Sorting</a:t>
            </a:r>
          </a:p>
          <a:p>
            <a:r>
              <a:rPr lang="en-US" dirty="0"/>
              <a:t>Chapter 12 (Part A): Evaluation of Relational Operators</a:t>
            </a:r>
          </a:p>
          <a:p>
            <a:r>
              <a:rPr lang="en-US" dirty="0"/>
              <a:t>Chapter 12 (Part B): Evaluation of Relational Operators: Other Techniques</a:t>
            </a:r>
          </a:p>
          <a:p>
            <a:r>
              <a:rPr lang="en-US" dirty="0"/>
              <a:t>Chapter 13: Introduction to Query Optimization</a:t>
            </a:r>
          </a:p>
          <a:p>
            <a:r>
              <a:rPr lang="en-US" dirty="0"/>
              <a:t>Chapter 14: A Typical Relational Optimizer</a:t>
            </a:r>
          </a:p>
          <a:p>
            <a:r>
              <a:rPr lang="en-US" dirty="0"/>
              <a:t>Chapter 15: Schema Refinement and Normal Forms</a:t>
            </a:r>
          </a:p>
          <a:p>
            <a:r>
              <a:rPr lang="en-US" dirty="0"/>
              <a:t>Chapter 16 (Part A): Physical Database Design</a:t>
            </a:r>
          </a:p>
          <a:p>
            <a:r>
              <a:rPr lang="en-US" dirty="0"/>
              <a:t>Chapter 16 (Part B): Database Tuning</a:t>
            </a:r>
          </a:p>
          <a:p>
            <a:r>
              <a:rPr lang="en-US" dirty="0"/>
              <a:t>Chapter 17: Security</a:t>
            </a:r>
          </a:p>
          <a:p>
            <a:r>
              <a:rPr lang="en-US" dirty="0"/>
              <a:t>Chapter 18: Transaction Management Overview</a:t>
            </a:r>
          </a:p>
          <a:p>
            <a:r>
              <a:rPr lang="en-US" dirty="0"/>
              <a:t>Chapter 19: Concurrency Control</a:t>
            </a:r>
          </a:p>
          <a:p>
            <a:r>
              <a:rPr lang="en-US" dirty="0"/>
              <a:t>Chapter 20: Crash Recovery</a:t>
            </a:r>
          </a:p>
          <a:p>
            <a:r>
              <a:rPr lang="en-US" dirty="0"/>
              <a:t>Chapter 21: Parallel and Distributed Databases</a:t>
            </a:r>
          </a:p>
          <a:p>
            <a:r>
              <a:rPr lang="en-US" dirty="0"/>
              <a:t>Chapter 22: Internet Databases</a:t>
            </a:r>
          </a:p>
          <a:p>
            <a:r>
              <a:rPr lang="en-US" dirty="0"/>
              <a:t>Chapter 23: Decision Support</a:t>
            </a:r>
          </a:p>
          <a:p>
            <a:r>
              <a:rPr lang="en-US" dirty="0"/>
              <a:t>Chapter 24: Data Mining</a:t>
            </a:r>
          </a:p>
          <a:p>
            <a:r>
              <a:rPr lang="en-US" dirty="0"/>
              <a:t>Chapter 25: Object-Database Systems</a:t>
            </a:r>
          </a:p>
          <a:p>
            <a:r>
              <a:rPr lang="en-US" dirty="0"/>
              <a:t>Chapter 26: Spatial Data Management</a:t>
            </a:r>
          </a:p>
          <a:p>
            <a:r>
              <a:rPr lang="en-US" dirty="0"/>
              <a:t>Chapter 27: Deductive Databases</a:t>
            </a:r>
          </a:p>
          <a:p>
            <a:r>
              <a:rPr lang="en-US" dirty="0"/>
              <a:t>Chapter 28: Additional Topics</a:t>
            </a:r>
          </a:p>
          <a:p>
            <a:endParaRPr lang="en-US" dirty="0"/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4184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38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3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2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Theta Join:  Join condition can be any legal predicate.    </a:t>
            </a:r>
            <a:r>
              <a:rPr lang="en-US" dirty="0" err="1"/>
              <a:t>Equi</a:t>
            </a:r>
            <a:r>
              <a:rPr lang="en-US" dirty="0"/>
              <a:t> Join:  Join condition is an equality.    Natural Join:   Equal join on all </a:t>
            </a:r>
            <a:r>
              <a:rPr lang="en-US"/>
              <a:t>common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62FF9-9287-49AE-B379-1308CC57D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0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3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4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9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1555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14827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437217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28204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04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7678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4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7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0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3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55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0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2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60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34" charset="0"/>
              </a:rPr>
              <a:t>The number of rows in the relation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3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60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0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650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23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5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52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43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30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371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5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37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5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92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21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16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89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4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264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25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34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10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20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131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002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98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01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82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18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07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792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46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Domain constraints</a:t>
            </a:r>
            <a:r>
              <a:rPr lang="en-US" dirty="0">
                <a:latin typeface="Calibri" pitchFamily="34" charset="0"/>
              </a:rPr>
              <a:t>:  Field values must be of right type. Always 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59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97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163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693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6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6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88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9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34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39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7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5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551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90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587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713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58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MySQLMySQLi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‘FOR EACH ROW’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for each of the matched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gets either updated or deleted. In other words, we can say that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applied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row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just says to execute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 for each affected table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499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019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79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9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17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52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315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37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624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803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9E8B-ADC3-4DC1-853E-F827B78E6E1A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BEAD-F61F-41D8-B2BD-9F99B1E23D55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58DB-135A-47B0-8F8E-BEC10021C2F4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497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E75F-64F4-428B-AD3A-4AA1F6685778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5AD-5FFE-49D7-8B81-DA19F1C215C9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7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7801-A96A-48D6-AB42-CEB9042BE434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FAF-0A7B-4F32-AC00-496F0C6AF1EA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5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3641-AB16-484D-88DB-B00759E813A2}" type="datetime1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6281-D841-42AD-A733-659DECCD609E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3A10-0285-4B39-A1EC-B99FD2372453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316-73EE-4623-A5C9-1A03E47BC408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0F20-CE5F-49CA-96BF-28AE374F5D29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F33A-6E0F-4D79-B5FE-DD989D8D02E8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CF49-4ABD-43B3-A283-B7EC0501C53A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EE5-18ED-43AB-A230-000B6FCAF123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378-AE6F-4AB2-9D61-EFB4C58D140D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2B9A-6EB0-4B1A-BA04-8C0671517CC3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9927-87B0-4DFB-B55E-B6E2866F1672}" type="datetime1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C1D-8D06-4BDE-BD65-D5015280B4E1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D1F-9343-4835-8188-3907BD9341CE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47EA-7C44-4449-A865-4ED3E9C8D71A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92B9-92A0-4725-9709-7635A4EA17A9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CFCC-EB4D-4C05-827E-712879481608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703D-741B-44CD-9AE2-00A4B4BF0492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58B8-A894-4F85-A714-2FD5C880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2449" y="762186"/>
            <a:ext cx="2706701" cy="58576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>
                <a:solidFill>
                  <a:srgbClr val="00B0F0"/>
                </a:solidFill>
              </a:rPr>
              <a:t>Chapter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3A257-507F-4935-BDE0-4F3E8104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A90-9A30-42B6-ADF2-15F505A5965A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0C574-7717-4166-943E-91FBE9A9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D424D-BCEA-44CB-8797-AE3B701BF250}"/>
              </a:ext>
            </a:extLst>
          </p:cNvPr>
          <p:cNvSpPr/>
          <p:nvPr/>
        </p:nvSpPr>
        <p:spPr>
          <a:xfrm>
            <a:off x="405410" y="1255844"/>
            <a:ext cx="8360680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SQL:  Queries, Programming, Triggers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15DA9-7795-4FC9-A893-199EF4EC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3776663" cy="34794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8650" y="3328960"/>
            <a:ext cx="2791215" cy="2800741"/>
            <a:chOff x="628650" y="3328960"/>
            <a:chExt cx="2791215" cy="2800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8960"/>
              <a:ext cx="2791215" cy="28007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389636">
              <a:off x="1767873" y="3575098"/>
              <a:ext cx="662361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8780" y="4254822"/>
              <a:ext cx="743793" cy="30777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Algebra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5958" y="4408710"/>
              <a:ext cx="697627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Calculus</a:t>
              </a:r>
            </a:p>
          </p:txBody>
        </p:sp>
      </p:grp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04900"/>
          </a:xfrm>
        </p:spPr>
        <p:txBody>
          <a:bodyPr/>
          <a:lstStyle/>
          <a:p>
            <a:r>
              <a:rPr lang="en-US"/>
              <a:t>Example Schema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153400" cy="2743200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2400"/>
              </a:spcAft>
              <a:buFont typeface="Monotype Sorts"/>
              <a:buNone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We will use these table definitions in our examples.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Boats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bname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color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Reserves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day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date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4575289"/>
            <a:ext cx="2420882" cy="2130311"/>
            <a:chOff x="1885384" y="4472294"/>
            <a:chExt cx="2116082" cy="1849925"/>
          </a:xfrm>
        </p:grpSpPr>
        <p:pic>
          <p:nvPicPr>
            <p:cNvPr id="4104" name="Picture 8" descr="C:\Users\Kien\AppData\Local\Microsoft\Windows\Temporary Internet Files\Content.IE5\UKY8VR08\MC90029635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6" y="4472294"/>
              <a:ext cx="2008360" cy="184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Kien\AppData\Local\Microsoft\Windows\Temporary Internet Files\Content.IE5\1ZZKVPOX\MC90035210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84" y="4516170"/>
              <a:ext cx="1791077" cy="178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876800" y="4572000"/>
            <a:ext cx="1981200" cy="1600200"/>
            <a:chOff x="2057400" y="4724400"/>
            <a:chExt cx="1981200" cy="1600200"/>
          </a:xfrm>
        </p:grpSpPr>
        <p:pic>
          <p:nvPicPr>
            <p:cNvPr id="4098" name="Picture 2" descr="C:\Users\Kien\AppData\Local\Microsoft\Windows\Temporary Internet Files\Content.IE5\6MIJVT1P\MC9004339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7244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Kien\AppData\Local\Microsoft\Windows\Temporary Internet Files\Content.IE5\4IUU1NJ8\MC90043395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9530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194555" y="5277071"/>
            <a:ext cx="1835138" cy="658393"/>
            <a:chOff x="3575555" y="5277071"/>
            <a:chExt cx="1835138" cy="658393"/>
          </a:xfrm>
        </p:grpSpPr>
        <p:sp>
          <p:nvSpPr>
            <p:cNvPr id="11" name="Down Arrow 10"/>
            <p:cNvSpPr/>
            <p:nvPr/>
          </p:nvSpPr>
          <p:spPr>
            <a:xfrm rot="5117821">
              <a:off x="4163927" y="4688699"/>
              <a:ext cx="658393" cy="1835138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1355274">
              <a:off x="3754734" y="5425253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Make reservations</a:t>
              </a:r>
              <a:endParaRPr lang="zh-TW" alt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0" y="4267200"/>
            <a:ext cx="1752600" cy="1066800"/>
            <a:chOff x="6858000" y="4267200"/>
            <a:chExt cx="1752600" cy="1066800"/>
          </a:xfrm>
        </p:grpSpPr>
        <p:sp>
          <p:nvSpPr>
            <p:cNvPr id="15" name="Cloud Callout 14"/>
            <p:cNvSpPr/>
            <p:nvPr/>
          </p:nvSpPr>
          <p:spPr>
            <a:xfrm>
              <a:off x="6858000" y="4267200"/>
              <a:ext cx="1752600" cy="1066800"/>
            </a:xfrm>
            <a:prstGeom prst="cloudCallout">
              <a:avLst>
                <a:gd name="adj1" fmla="val -70345"/>
                <a:gd name="adj2" fmla="val 43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73" name="Picture 1" descr="C:\Users\hkpuadmin\AppData\Local\Microsoft\Windows\Temporary Internet Files\Content.IE5\F948V0PU\MP900384786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4419600"/>
              <a:ext cx="838200" cy="7168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075989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C:\Users\Kien\AppData\Local\Microsoft\Windows\Temporary Internet Files\Content.IE5\TRXUYPOZ\MCBD06675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45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Horizontal Scroll 24"/>
          <p:cNvSpPr>
            <a:spLocks noChangeArrowheads="1"/>
          </p:cNvSpPr>
          <p:nvPr/>
        </p:nvSpPr>
        <p:spPr bwMode="auto">
          <a:xfrm>
            <a:off x="609600" y="5105400"/>
            <a:ext cx="3581400" cy="1033463"/>
          </a:xfrm>
          <a:prstGeom prst="horizontalScroll">
            <a:avLst>
              <a:gd name="adj" fmla="val 12500"/>
            </a:avLst>
          </a:prstGeom>
          <a:solidFill>
            <a:srgbClr val="C1E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Query Result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1447800"/>
            <a:ext cx="3733800" cy="4914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21717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tIns="0" bIns="91440"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Define search space</a:t>
            </a:r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Semantics of SQL:  An Example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381000" y="2019300"/>
            <a:ext cx="4368800" cy="920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S.sname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Sailors S, Reserves 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S.sid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= R-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sid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AND 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R.bid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= 103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3092" y="2257425"/>
            <a:ext cx="2799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itchFamily="34" charset="0"/>
              </a:rPr>
              <a:t>Sailors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× </a:t>
            </a:r>
            <a:r>
              <a:rPr lang="en-US" sz="2800" dirty="0">
                <a:solidFill>
                  <a:prstClr val="white"/>
                </a:solidFill>
                <a:latin typeface="Calibri" pitchFamily="34" charset="0"/>
              </a:rPr>
              <a:t>Reserves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36195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rows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1144" y="2566605"/>
            <a:ext cx="2865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S.Sid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= 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R.sid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AND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</a:t>
            </a: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R.bid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= 103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629400" y="3162300"/>
            <a:ext cx="484188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50673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columns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6678613" y="4610100"/>
            <a:ext cx="484187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97683" y="20193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solidFill>
                  <a:srgbClr val="180BC7"/>
                </a:solidFill>
                <a:latin typeface="Calibri" pitchFamily="34" charset="0"/>
              </a:rPr>
              <a:t>S.sname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5400000">
            <a:off x="4460875" y="4797425"/>
            <a:ext cx="484188" cy="163353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10171" y="2291522"/>
            <a:ext cx="207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F02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Sailors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1F02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S, Reserves 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1F02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12097" y="5166868"/>
            <a:ext cx="1401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prstClr val="white"/>
                </a:solidFill>
                <a:latin typeface="Calibri" pitchFamily="34" charset="0"/>
              </a:rPr>
              <a:t>S.sname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3152" y="3667800"/>
            <a:ext cx="3111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S.sid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=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R.sid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 ꓥ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R.bid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cs typeface="Times New Roman" pitchFamily="18" charset="0"/>
              </a:rPr>
              <a:t>=103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17" name="TextBox 23"/>
          <p:cNvSpPr txBox="1">
            <a:spLocks noChangeArrowheads="1"/>
          </p:cNvSpPr>
          <p:nvPr/>
        </p:nvSpPr>
        <p:spPr bwMode="auto">
          <a:xfrm>
            <a:off x="5334000" y="1595438"/>
            <a:ext cx="331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QUERY 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600" y="312819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This strategy is probably the least efficient way to compute a query!  An optimizer will find more efficient strategies to compute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same answers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2092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7475E-6 L 0.47153 -0.010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031E-7 L 8.33333E-7 0.07192 C 8.33333E-7 0.10407 0.12535 0.14408 0.22726 0.14408 L 0.45469 0.14408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7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7206E-6 L 0 0.22733 C 0 0.32932 0.0901 0.4549 0.16354 0.4549 L 0.32708 0.4549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12" grpId="0"/>
      <p:bldP spid="12" grpId="1"/>
      <p:bldP spid="13" grpId="0" animBg="1"/>
      <p:bldP spid="16" grpId="0" animBg="1"/>
      <p:bldP spid="17" grpId="0"/>
      <p:bldP spid="17" grpId="1"/>
      <p:bldP spid="19" grpId="0" animBg="1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C:\Users\Kien\AppData\Local\Microsoft\Windows\Temporary Internet Files\Content.IE5\TRXUYPOZ\MCBD06675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45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Horizontal Scroll 24"/>
          <p:cNvSpPr>
            <a:spLocks noChangeArrowheads="1"/>
          </p:cNvSpPr>
          <p:nvPr/>
        </p:nvSpPr>
        <p:spPr bwMode="auto">
          <a:xfrm>
            <a:off x="609600" y="5105400"/>
            <a:ext cx="3581400" cy="1033463"/>
          </a:xfrm>
          <a:prstGeom prst="horizontalScroll">
            <a:avLst>
              <a:gd name="adj" fmla="val 12500"/>
            </a:avLst>
          </a:prstGeom>
          <a:solidFill>
            <a:srgbClr val="C1EF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/>
            <a:r>
              <a:rPr lang="en-US" sz="4400">
                <a:latin typeface="Brush Script MT" pitchFamily="66" charset="0"/>
              </a:rPr>
              <a:t>Query Result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05400" y="1447800"/>
            <a:ext cx="3733800" cy="4914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21717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tIns="0" bIns="91440" anchor="b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Define search space</a:t>
            </a:r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Semantics of SQL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381000" y="2019300"/>
            <a:ext cx="4368800" cy="920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SELECT        [DISTINCT] 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target-list</a:t>
            </a:r>
            <a:endParaRPr lang="en-US" dirty="0">
              <a:solidFill>
                <a:srgbClr val="180BC7"/>
              </a:solidFill>
              <a:latin typeface="Calibri" pitchFamily="34" charset="0"/>
            </a:endParaRPr>
          </a:p>
          <a:p>
            <a:pPr eaLnBrk="0" hangingPunct="0"/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FROM        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relation-list</a:t>
            </a:r>
            <a:endParaRPr lang="en-US" dirty="0">
              <a:solidFill>
                <a:srgbClr val="180BC7"/>
              </a:solidFill>
              <a:latin typeface="Calibri" pitchFamily="34" charset="0"/>
            </a:endParaRPr>
          </a:p>
          <a:p>
            <a:pPr eaLnBrk="0" hangingPunct="0"/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WHERE      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qualification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9738" y="2257425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R1 × R2 × R3 × · · ·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36195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+mn-cs"/>
              </a:rPr>
              <a:t>Select rows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2559405"/>
            <a:ext cx="174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qualification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6629400" y="3162300"/>
            <a:ext cx="484188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5067300"/>
            <a:ext cx="3048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b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+mn-cs"/>
              </a:rPr>
              <a:t>Select columns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6678613" y="4610100"/>
            <a:ext cx="484187" cy="457200"/>
          </a:xfrm>
          <a:prstGeom prst="downArrow">
            <a:avLst/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00300" y="2019300"/>
            <a:ext cx="140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target-list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 bwMode="auto">
          <a:xfrm rot="5400000">
            <a:off x="4460875" y="4797425"/>
            <a:ext cx="484188" cy="163353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3294" y="2277122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Sailors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84657" y="5166868"/>
            <a:ext cx="165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Projection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48325" y="3581400"/>
            <a:ext cx="258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˂, ˃, ≤, ≥, =, ≠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217" name="TextBox 23"/>
          <p:cNvSpPr txBox="1">
            <a:spLocks noChangeArrowheads="1"/>
          </p:cNvSpPr>
          <p:nvPr/>
        </p:nvSpPr>
        <p:spPr bwMode="auto">
          <a:xfrm>
            <a:off x="5334000" y="1595438"/>
            <a:ext cx="331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532401"/>
                </a:solidFill>
                <a:latin typeface="Arial" pitchFamily="34" charset="0"/>
              </a:rPr>
              <a:t>QUERY PROCESSOR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A5EC76-7978-431A-994C-2FFC3DC3831F}"/>
              </a:ext>
            </a:extLst>
          </p:cNvPr>
          <p:cNvSpPr/>
          <p:nvPr/>
        </p:nvSpPr>
        <p:spPr>
          <a:xfrm>
            <a:off x="381000" y="3162299"/>
            <a:ext cx="4522788" cy="1568187"/>
          </a:xfrm>
          <a:prstGeom prst="roundRect">
            <a:avLst>
              <a:gd name="adj" fmla="val 932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Automatically generate a program to compute an SQL query is relatively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a highly efficient program for a given SQL query can be challenging.</a:t>
            </a:r>
          </a:p>
        </p:txBody>
      </p:sp>
    </p:spTree>
    <p:extLst>
      <p:ext uri="{BB962C8B-B14F-4D97-AF65-F5344CB8AC3E}">
        <p14:creationId xmlns:p14="http://schemas.microsoft.com/office/powerpoint/2010/main" val="14480566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Details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12963" y="1427163"/>
            <a:ext cx="358181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SELECT</a:t>
            </a:r>
            <a:r>
              <a:rPr lang="en-US" dirty="0">
                <a:latin typeface="Calibri" pitchFamily="34" charset="0"/>
              </a:rPr>
              <a:t>   </a:t>
            </a:r>
            <a:r>
              <a:rPr lang="en-US" dirty="0" err="1">
                <a:latin typeface="Calibri" pitchFamily="34" charset="0"/>
              </a:rPr>
              <a:t>S.sname</a:t>
            </a:r>
            <a:endParaRPr lang="en-US" dirty="0">
              <a:latin typeface="Calibri" pitchFamily="34" charset="0"/>
            </a:endParaRPr>
          </a:p>
          <a:p>
            <a:pPr eaLnBrk="0" hangingPunct="0"/>
            <a:r>
              <a:rPr lang="en-US" sz="2000" dirty="0">
                <a:latin typeface="Calibri" pitchFamily="34" charset="0"/>
              </a:rPr>
              <a:t>FROM    </a:t>
            </a:r>
            <a:r>
              <a:rPr lang="en-US" dirty="0">
                <a:latin typeface="Calibri" pitchFamily="34" charset="0"/>
              </a:rPr>
              <a:t>Sailors S, Reserves R</a:t>
            </a:r>
          </a:p>
          <a:p>
            <a:pPr eaLnBrk="0" hangingPunct="0"/>
            <a:r>
              <a:rPr lang="en-US" sz="2000" dirty="0">
                <a:latin typeface="Calibri" pitchFamily="34" charset="0"/>
              </a:rPr>
              <a:t>WHERE</a:t>
            </a:r>
            <a:r>
              <a:rPr lang="en-US" dirty="0">
                <a:latin typeface="Calibri" pitchFamily="34" charset="0"/>
              </a:rPr>
              <a:t>  S.sid=R.sid </a:t>
            </a:r>
            <a:r>
              <a:rPr lang="en-US" sz="2000" dirty="0">
                <a:latin typeface="Calibri" pitchFamily="34" charset="0"/>
              </a:rPr>
              <a:t>AND</a:t>
            </a:r>
            <a:r>
              <a:rPr lang="en-US" dirty="0">
                <a:latin typeface="Calibri" pitchFamily="34" charset="0"/>
              </a:rPr>
              <a:t> R.bid=103</a:t>
            </a: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5513033" y="1416066"/>
            <a:ext cx="1066800" cy="612775"/>
          </a:xfrm>
          <a:prstGeom prst="wedgeRoundRectCallout">
            <a:avLst>
              <a:gd name="adj1" fmla="val -98313"/>
              <a:gd name="adj2" fmla="val 31918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1900"/>
              </a:lnSpc>
              <a:defRPr/>
            </a:pPr>
            <a:r>
              <a:rPr lang="en-US" dirty="0">
                <a:latin typeface="Calibri" pitchFamily="34" charset="0"/>
              </a:rPr>
              <a:t>Range variable</a:t>
            </a:r>
            <a:endParaRPr lang="en-US" dirty="0">
              <a:latin typeface="Calibri" pitchFamily="34" charset="0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19200" y="2819400"/>
            <a:ext cx="7162800" cy="3810000"/>
            <a:chOff x="1219200" y="2819400"/>
            <a:chExt cx="7162800" cy="3810000"/>
          </a:xfrm>
        </p:grpSpPr>
        <p:graphicFrame>
          <p:nvGraphicFramePr>
            <p:cNvPr id="50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38400" y="4540250"/>
            <a:ext cx="4343400" cy="208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4635500" imgH="2398713" progId="Word.Document.8">
                    <p:embed/>
                  </p:oleObj>
                </mc:Choice>
                <mc:Fallback>
                  <p:oleObj name="Document" r:id="rId3" imgW="4635500" imgH="2398713" progId="Word.Document.8">
                    <p:embed/>
                    <p:pic>
                      <p:nvPicPr>
                        <p:cNvPr id="50" name="Object 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4540250"/>
                          <a:ext cx="4343400" cy="208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2906713"/>
            <a:ext cx="3505200" cy="151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3949700" imgH="1944688" progId="Word.Document.8">
                    <p:embed/>
                  </p:oleObj>
                </mc:Choice>
                <mc:Fallback>
                  <p:oleObj name="Document" r:id="rId5" imgW="3949700" imgH="1944688" progId="Word.Document.8">
                    <p:embed/>
                    <p:pic>
                      <p:nvPicPr>
                        <p:cNvPr id="51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906713"/>
                          <a:ext cx="3505200" cy="151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895600" y="2819400"/>
              <a:ext cx="1896610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Reservation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1219200" y="4495800"/>
              <a:ext cx="1139737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Sailors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7278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Details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91641" y="1344732"/>
            <a:ext cx="5285359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Sailors S, Reserves 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S.sid=R.sid AND R.bid=103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895600"/>
          <a:ext cx="72390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sid</a:t>
                      </a:r>
                      <a:r>
                        <a:rPr lang="en-US" sz="2400" dirty="0"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sname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sid</a:t>
                      </a:r>
                      <a:r>
                        <a:rPr lang="en-US" sz="2400" dirty="0"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bid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dustin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45.0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</a:rPr>
                        <a:t>dustin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45.0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lubber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lubber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rusty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10/10/96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rusty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35.0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</a:rPr>
                        <a:t>11/12/96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7086600" y="1905000"/>
            <a:ext cx="1066800" cy="612775"/>
          </a:xfrm>
          <a:prstGeom prst="wedgeRoundRectCallout">
            <a:avLst>
              <a:gd name="adj1" fmla="val -55040"/>
              <a:gd name="adj2" fmla="val 133332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S×R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43000" y="3429000"/>
            <a:ext cx="7010400" cy="2133600"/>
            <a:chOff x="1143000" y="3429000"/>
            <a:chExt cx="7010400" cy="2133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81200" y="4343400"/>
              <a:ext cx="9144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838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340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340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3340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192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2192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52800" y="52578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52800" y="43434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352800" y="3429000"/>
              <a:ext cx="457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57400" y="5257800"/>
              <a:ext cx="9144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91000" y="34290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1000" y="43434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1000" y="52578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096000" y="34290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96000" y="43434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96000" y="5257800"/>
              <a:ext cx="685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934200" y="34290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934200" y="43434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934200" y="5257800"/>
              <a:ext cx="12192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934200" y="3886200"/>
              <a:ext cx="1219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934200" y="4800600"/>
              <a:ext cx="1219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1722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057400" y="3886200"/>
              <a:ext cx="9144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4800600"/>
              <a:ext cx="9144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19200" y="3886200"/>
              <a:ext cx="4572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0960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2578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2578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72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2672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38862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766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43000" y="4800600"/>
              <a:ext cx="6096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438400" y="4038600"/>
            <a:ext cx="36776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Disqualified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38200" y="2743200"/>
            <a:ext cx="990600" cy="3505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24200" y="2743200"/>
            <a:ext cx="5334000" cy="3505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33800" y="2971800"/>
            <a:ext cx="303115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Remove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Irrelevant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columns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5755689"/>
            <a:ext cx="990600" cy="3048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2971800" y="6074547"/>
            <a:ext cx="1066800" cy="478654"/>
          </a:xfrm>
          <a:prstGeom prst="wedgeRoundRectCallout">
            <a:avLst>
              <a:gd name="adj1" fmla="val -58369"/>
              <a:gd name="adj2" fmla="val -767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57640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46" grpId="0" animBg="1"/>
      <p:bldP spid="47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566" y="0"/>
            <a:ext cx="7886700" cy="1325563"/>
          </a:xfrm>
        </p:spPr>
        <p:txBody>
          <a:bodyPr/>
          <a:lstStyle/>
          <a:p>
            <a:r>
              <a:rPr lang="en-US" dirty="0"/>
              <a:t>Conceptual Evaluation Strategy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616" y="1325563"/>
            <a:ext cx="8610600" cy="472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Calibri" pitchFamily="34" charset="0"/>
              </a:rPr>
              <a:t>Semantics of an SQL query defined in terms of the following conceptual evaluation strategy: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Compute the cross-product of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relation-list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Discard resulting tuples if they fail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qualifications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Delete attributes that are not in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</a:rPr>
              <a:t>target-list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If DISTINCT is specified, eliminate duplicate rows.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F006B-6FB2-4467-91CA-88F0A1D2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5964-F00E-4456-925E-81CF22F943BC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78AF7-9A89-4A32-B342-EBC7DE08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99730-7EBB-402F-8004-83531610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5042186"/>
            <a:ext cx="5546999" cy="13141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336" y="419100"/>
            <a:ext cx="8436864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Find sailors who’ve reserved at least one boat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90600" y="3352800"/>
            <a:ext cx="4942764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SELECT  </a:t>
            </a:r>
            <a:r>
              <a:rPr lang="en-US" sz="3200" dirty="0" err="1">
                <a:latin typeface="Calibri" pitchFamily="34" charset="0"/>
              </a:rPr>
              <a:t>S.sid</a:t>
            </a:r>
            <a:endParaRPr lang="en-US" sz="3200" dirty="0">
              <a:latin typeface="Calibri" pitchFamily="34" charset="0"/>
            </a:endParaRPr>
          </a:p>
          <a:p>
            <a:pPr eaLnBrk="0" hangingPunct="0"/>
            <a:r>
              <a:rPr lang="en-US" sz="3200" dirty="0">
                <a:latin typeface="Calibri" pitchFamily="34" charset="0"/>
              </a:rPr>
              <a:t>FROM    Sailors S, Reserves R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WHERE  </a:t>
            </a:r>
            <a:r>
              <a:rPr lang="en-US" sz="3200" dirty="0" err="1">
                <a:latin typeface="Calibri" pitchFamily="34" charset="0"/>
              </a:rPr>
              <a:t>S.sid</a:t>
            </a:r>
            <a:r>
              <a:rPr lang="en-US" sz="3200" dirty="0">
                <a:latin typeface="Calibri" pitchFamily="34" charset="0"/>
              </a:rPr>
              <a:t> = </a:t>
            </a:r>
            <a:r>
              <a:rPr lang="en-US" sz="3200" dirty="0" err="1">
                <a:latin typeface="Calibri" pitchFamily="34" charset="0"/>
              </a:rPr>
              <a:t>R.sid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886200" y="1676400"/>
            <a:ext cx="47244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/>
          <a:lstStyle/>
          <a:p>
            <a:pPr algn="ctr" eaLnBrk="0" hangingPunct="0">
              <a:spcBef>
                <a:spcPct val="20000"/>
              </a:spcBef>
              <a:spcAft>
                <a:spcPts val="360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Sailors(</a:t>
            </a:r>
            <a:r>
              <a:rPr lang="en-US" sz="2800" u="sng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</a:t>
            </a:r>
            <a:r>
              <a:rPr lang="en-US" sz="2800" kern="0" dirty="0" err="1">
                <a:latin typeface="Calibri" pitchFamily="34" charset="0"/>
                <a:cs typeface="+mn-cs"/>
              </a:rPr>
              <a:t>sname</a:t>
            </a:r>
            <a:r>
              <a:rPr lang="en-US" sz="2800" kern="0" dirty="0">
                <a:latin typeface="Calibri" pitchFamily="34" charset="0"/>
                <a:cs typeface="+mn-cs"/>
              </a:rPr>
              <a:t>, rating, age)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Reserves(</a:t>
            </a:r>
            <a:r>
              <a:rPr lang="en-US" sz="2800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bid, day)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5294722" y="2130552"/>
            <a:ext cx="904910" cy="594360"/>
          </a:xfrm>
          <a:custGeom>
            <a:avLst/>
            <a:gdLst>
              <a:gd name="connsiteX0" fmla="*/ 8798 w 904910"/>
              <a:gd name="connsiteY0" fmla="*/ 0 h 594360"/>
              <a:gd name="connsiteX1" fmla="*/ 8798 w 904910"/>
              <a:gd name="connsiteY1" fmla="*/ 54864 h 594360"/>
              <a:gd name="connsiteX2" fmla="*/ 100238 w 904910"/>
              <a:gd name="connsiteY2" fmla="*/ 201168 h 594360"/>
              <a:gd name="connsiteX3" fmla="*/ 493430 w 904910"/>
              <a:gd name="connsiteY3" fmla="*/ 310896 h 594360"/>
              <a:gd name="connsiteX4" fmla="*/ 786038 w 904910"/>
              <a:gd name="connsiteY4" fmla="*/ 466344 h 594360"/>
              <a:gd name="connsiteX5" fmla="*/ 904910 w 904910"/>
              <a:gd name="connsiteY5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910" h="594360">
                <a:moveTo>
                  <a:pt x="8798" y="0"/>
                </a:moveTo>
                <a:cubicBezTo>
                  <a:pt x="1178" y="10668"/>
                  <a:pt x="-6442" y="21336"/>
                  <a:pt x="8798" y="54864"/>
                </a:cubicBezTo>
                <a:cubicBezTo>
                  <a:pt x="24038" y="88392"/>
                  <a:pt x="19466" y="158496"/>
                  <a:pt x="100238" y="201168"/>
                </a:cubicBezTo>
                <a:cubicBezTo>
                  <a:pt x="181010" y="243840"/>
                  <a:pt x="379130" y="266700"/>
                  <a:pt x="493430" y="310896"/>
                </a:cubicBezTo>
                <a:cubicBezTo>
                  <a:pt x="607730" y="355092"/>
                  <a:pt x="717458" y="419100"/>
                  <a:pt x="786038" y="466344"/>
                </a:cubicBezTo>
                <a:cubicBezTo>
                  <a:pt x="854618" y="513588"/>
                  <a:pt x="904910" y="594360"/>
                  <a:pt x="904910" y="59436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203151"/>
            <a:ext cx="175260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sid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 has a reservation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262E4-A032-45E8-919B-464378D8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1CD-F573-4692-BFD0-481C0461960C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66F24-84AF-4BB3-93BF-11ED3D50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38400" y="4418534"/>
            <a:ext cx="914400" cy="434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066801" y="5334000"/>
            <a:ext cx="1676400" cy="838200"/>
          </a:xfrm>
          <a:prstGeom prst="wedgeRoundRectCallout">
            <a:avLst>
              <a:gd name="adj1" fmla="val 46104"/>
              <a:gd name="adj2" fmla="val -110620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Given a sailor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6316" y="4418534"/>
            <a:ext cx="914400" cy="434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152900" y="5334000"/>
            <a:ext cx="1828800" cy="838200"/>
          </a:xfrm>
          <a:prstGeom prst="wedgeRoundRectCallout">
            <a:avLst>
              <a:gd name="adj1" fmla="val -44227"/>
              <a:gd name="adj2" fmla="val -114418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has a reservation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83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419100"/>
            <a:ext cx="8324088" cy="1104900"/>
          </a:xfrm>
        </p:spPr>
        <p:txBody>
          <a:bodyPr>
            <a:noAutofit/>
          </a:bodyPr>
          <a:lstStyle/>
          <a:p>
            <a:r>
              <a:rPr lang="en-US" sz="4000" b="1" dirty="0"/>
              <a:t>Find sailors who’ve reserved at least one boat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195575"/>
            <a:ext cx="8077200" cy="1424551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100"/>
              </a:lnSpc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dirty="0">
                <a:latin typeface="Calibri" pitchFamily="34" charset="0"/>
              </a:rPr>
              <a:t>Would adding DISTINCT to this query make a difference?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Remove duplicate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sid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(with reservations for different boats)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03348" y="1356360"/>
            <a:ext cx="4756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SELECT  </a:t>
            </a:r>
            <a:r>
              <a:rPr lang="en-US" sz="3200" dirty="0" err="1">
                <a:latin typeface="Calibri" pitchFamily="34" charset="0"/>
              </a:rPr>
              <a:t>S.sid</a:t>
            </a:r>
            <a:endParaRPr lang="en-US" sz="3200" dirty="0">
              <a:latin typeface="Calibri" pitchFamily="34" charset="0"/>
            </a:endParaRPr>
          </a:p>
          <a:p>
            <a:pPr eaLnBrk="0" hangingPunct="0"/>
            <a:r>
              <a:rPr lang="en-US" sz="3200" dirty="0"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WHERE  </a:t>
            </a:r>
            <a:r>
              <a:rPr lang="en-US" sz="3200" dirty="0" err="1">
                <a:latin typeface="Calibri" pitchFamily="34" charset="0"/>
              </a:rPr>
              <a:t>S.sid</a:t>
            </a:r>
            <a:r>
              <a:rPr lang="en-US" sz="3200" dirty="0">
                <a:latin typeface="Calibri" pitchFamily="34" charset="0"/>
              </a:rPr>
              <a:t> = </a:t>
            </a:r>
            <a:r>
              <a:rPr lang="en-US" sz="3200" dirty="0" err="1">
                <a:latin typeface="Calibri" pitchFamily="34" charset="0"/>
              </a:rPr>
              <a:t>R.sid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740F6-1291-4183-B8AA-4E981A5E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302-C6E9-4067-B36F-02ADB89EF06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DB76E-29AD-41CC-980D-8582734A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ED4CC-20F4-4DE8-B873-FE7FA0D2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738" y="4764943"/>
            <a:ext cx="4756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SELECT 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DISTINCT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S.sid</a:t>
            </a:r>
            <a:endParaRPr lang="en-US" sz="3200" dirty="0">
              <a:latin typeface="Calibri" pitchFamily="34" charset="0"/>
            </a:endParaRPr>
          </a:p>
          <a:p>
            <a:pPr eaLnBrk="0" hangingPunct="0"/>
            <a:r>
              <a:rPr lang="en-US" sz="3200" dirty="0"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WHERE  </a:t>
            </a:r>
            <a:r>
              <a:rPr lang="en-US" sz="3200" dirty="0" err="1">
                <a:latin typeface="Calibri" pitchFamily="34" charset="0"/>
              </a:rPr>
              <a:t>S.sid</a:t>
            </a:r>
            <a:r>
              <a:rPr lang="en-US" sz="3200" dirty="0">
                <a:latin typeface="Calibri" pitchFamily="34" charset="0"/>
              </a:rPr>
              <a:t> = </a:t>
            </a:r>
            <a:r>
              <a:rPr lang="en-US" sz="3200" dirty="0" err="1">
                <a:latin typeface="Calibri" pitchFamily="34" charset="0"/>
              </a:rPr>
              <a:t>R.sid</a:t>
            </a:r>
            <a:endParaRPr lang="en-US" sz="3200" dirty="0">
              <a:latin typeface="Calibri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95148C-364C-42B7-994E-65954350F982}"/>
              </a:ext>
            </a:extLst>
          </p:cNvPr>
          <p:cNvGrpSpPr/>
          <p:nvPr/>
        </p:nvGrpSpPr>
        <p:grpSpPr>
          <a:xfrm>
            <a:off x="438912" y="4667469"/>
            <a:ext cx="2293018" cy="1508742"/>
            <a:chOff x="438912" y="4667469"/>
            <a:chExt cx="2293018" cy="1508742"/>
          </a:xfrm>
        </p:grpSpPr>
        <p:sp>
          <p:nvSpPr>
            <p:cNvPr id="4" name="Explosion: 14 Points 3">
              <a:extLst>
                <a:ext uri="{FF2B5EF4-FFF2-40B4-BE49-F238E27FC236}">
                  <a16:creationId xmlns:a16="http://schemas.microsoft.com/office/drawing/2014/main" id="{925ED7DE-2DD6-44A7-A03A-F3B186D41D08}"/>
                </a:ext>
              </a:extLst>
            </p:cNvPr>
            <p:cNvSpPr/>
            <p:nvPr/>
          </p:nvSpPr>
          <p:spPr>
            <a:xfrm>
              <a:off x="438912" y="4667469"/>
              <a:ext cx="2293018" cy="150874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EB5D6D-65A5-48F7-AF1C-B2B70D89D763}"/>
                </a:ext>
              </a:extLst>
            </p:cNvPr>
            <p:cNvSpPr txBox="1"/>
            <p:nvPr/>
          </p:nvSpPr>
          <p:spPr>
            <a:xfrm rot="20268928">
              <a:off x="656391" y="5132016"/>
              <a:ext cx="1700463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solidFill>
                    <a:srgbClr val="FFFF00"/>
                  </a:solidFill>
                </a:rPr>
                <a:t>More computation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6475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419100"/>
            <a:ext cx="8324088" cy="1104900"/>
          </a:xfrm>
        </p:spPr>
        <p:txBody>
          <a:bodyPr>
            <a:noAutofit/>
          </a:bodyPr>
          <a:lstStyle/>
          <a:p>
            <a:r>
              <a:rPr lang="en-US" sz="4000" b="1" dirty="0"/>
              <a:t>Find sailors who’ve reserved at least one boat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137485"/>
            <a:ext cx="8077200" cy="555331"/>
          </a:xfrm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buNone/>
              <a:defRPr/>
            </a:pP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Replacing </a:t>
            </a:r>
            <a:r>
              <a:rPr lang="en-US" sz="3200" i="1" dirty="0">
                <a:solidFill>
                  <a:srgbClr val="7030A0"/>
                </a:solidFill>
                <a:latin typeface="Calibri" pitchFamily="34" charset="0"/>
              </a:rPr>
              <a:t>S.sid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 by </a:t>
            </a:r>
            <a:r>
              <a:rPr lang="en-US" sz="3200" i="1" dirty="0" err="1">
                <a:solidFill>
                  <a:srgbClr val="7030A0"/>
                </a:solidFill>
                <a:latin typeface="Calibri" pitchFamily="34" charset="0"/>
              </a:rPr>
              <a:t>S.sname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 in the SELECT clause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03348" y="1356360"/>
            <a:ext cx="4756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SELECT 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S.sid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WHERE  </a:t>
            </a:r>
            <a:r>
              <a:rPr lang="en-US" sz="3200" dirty="0" err="1">
                <a:latin typeface="Calibri" pitchFamily="34" charset="0"/>
              </a:rPr>
              <a:t>S.sid</a:t>
            </a:r>
            <a:r>
              <a:rPr lang="en-US" sz="3200" dirty="0">
                <a:latin typeface="Calibri" pitchFamily="34" charset="0"/>
              </a:rPr>
              <a:t> = </a:t>
            </a:r>
            <a:r>
              <a:rPr lang="en-US" sz="3200" dirty="0" err="1">
                <a:latin typeface="Calibri" pitchFamily="34" charset="0"/>
              </a:rPr>
              <a:t>R.sid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740F6-1291-4183-B8AA-4E981A5E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302-C6E9-4067-B36F-02ADB89EF06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DB76E-29AD-41CC-980D-8582734A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EDAEBB-7D25-407F-A6CB-2B62BDC2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3739438"/>
            <a:ext cx="4756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SELECT 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S.sname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WHERE 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</a:rPr>
              <a:t>S.sid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 =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</a:rPr>
              <a:t>R.sid</a:t>
            </a:r>
            <a:endParaRPr lang="en-US" sz="3200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6BFDD-266A-4BE7-A61A-4708A6C99B9A}"/>
              </a:ext>
            </a:extLst>
          </p:cNvPr>
          <p:cNvGrpSpPr/>
          <p:nvPr/>
        </p:nvGrpSpPr>
        <p:grpSpPr>
          <a:xfrm>
            <a:off x="757450" y="3968494"/>
            <a:ext cx="2901329" cy="2268534"/>
            <a:chOff x="757450" y="3968494"/>
            <a:chExt cx="2901329" cy="226853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9060B058-8D64-4B03-8BFD-127F0DEB5C19}"/>
                </a:ext>
              </a:extLst>
            </p:cNvPr>
            <p:cNvSpPr/>
            <p:nvPr/>
          </p:nvSpPr>
          <p:spPr>
            <a:xfrm>
              <a:off x="757450" y="3968494"/>
              <a:ext cx="2901329" cy="2268534"/>
            </a:xfrm>
            <a:prstGeom prst="wedgeRoundRectCallout">
              <a:avLst>
                <a:gd name="adj1" fmla="val 69900"/>
                <a:gd name="adj2" fmla="val 27778"/>
                <a:gd name="adj3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4B1E1A-ADA7-48EF-942A-9B4819ED15F5}"/>
                </a:ext>
              </a:extLst>
            </p:cNvPr>
            <p:cNvSpPr txBox="1"/>
            <p:nvPr/>
          </p:nvSpPr>
          <p:spPr>
            <a:xfrm>
              <a:off x="921223" y="3997748"/>
              <a:ext cx="269053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Sailors may have the same name.  Some sailor may have no reservation even his/her name is in the output</a:t>
              </a:r>
            </a:p>
          </p:txBody>
        </p:sp>
      </p:grpSp>
      <p:pic>
        <p:nvPicPr>
          <p:cNvPr id="15362" name="Picture 2" descr="Free Blue Sailor Cliparts, Download Free Clip Art, Free Clip Art on Clipart  Library">
            <a:extLst>
              <a:ext uri="{FF2B5EF4-FFF2-40B4-BE49-F238E27FC236}">
                <a16:creationId xmlns:a16="http://schemas.microsoft.com/office/drawing/2014/main" id="{F5439792-4526-40AD-9DBA-8C0CA5C5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74" y="1399944"/>
            <a:ext cx="739953" cy="12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6988AF-CE49-41E9-BDB9-49D8F5BCE3B1}"/>
              </a:ext>
            </a:extLst>
          </p:cNvPr>
          <p:cNvGrpSpPr/>
          <p:nvPr/>
        </p:nvGrpSpPr>
        <p:grpSpPr>
          <a:xfrm>
            <a:off x="3886775" y="5203507"/>
            <a:ext cx="4046162" cy="1679279"/>
            <a:chOff x="3886775" y="5203507"/>
            <a:chExt cx="4046162" cy="1679279"/>
          </a:xfrm>
        </p:grpSpPr>
        <p:pic>
          <p:nvPicPr>
            <p:cNvPr id="15364" name="Picture 4" descr="Sailor Figure Clip Art at Clker.com - vector clip art online, royalty free  &amp; public domain">
              <a:extLst>
                <a:ext uri="{FF2B5EF4-FFF2-40B4-BE49-F238E27FC236}">
                  <a16:creationId xmlns:a16="http://schemas.microsoft.com/office/drawing/2014/main" id="{681791D3-6D07-4F08-95ED-C99DFE62C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211" y="5400120"/>
              <a:ext cx="1175726" cy="133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Sailor Navy Marine - Free vector graphic on Pixabay">
              <a:extLst>
                <a:ext uri="{FF2B5EF4-FFF2-40B4-BE49-F238E27FC236}">
                  <a16:creationId xmlns:a16="http://schemas.microsoft.com/office/drawing/2014/main" id="{7AEA460F-8DB7-4AA3-BE36-7405AF646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774" y="5316678"/>
              <a:ext cx="1076785" cy="154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30A07E-76AD-4872-9239-9968767946B5}"/>
                </a:ext>
              </a:extLst>
            </p:cNvPr>
            <p:cNvSpPr txBox="1"/>
            <p:nvPr/>
          </p:nvSpPr>
          <p:spPr>
            <a:xfrm>
              <a:off x="6209560" y="6314414"/>
              <a:ext cx="513282" cy="338554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C2E4E0-7C9D-46A2-B256-A0B674C6A590}"/>
                </a:ext>
              </a:extLst>
            </p:cNvPr>
            <p:cNvSpPr txBox="1"/>
            <p:nvPr/>
          </p:nvSpPr>
          <p:spPr>
            <a:xfrm rot="20913032">
              <a:off x="7276368" y="6416867"/>
              <a:ext cx="513282" cy="33855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Bob</a:t>
              </a:r>
            </a:p>
          </p:txBody>
        </p:sp>
        <p:pic>
          <p:nvPicPr>
            <p:cNvPr id="15368" name="Picture 8" descr="Free Clipart: Toy sailor | nicubunu">
              <a:extLst>
                <a:ext uri="{FF2B5EF4-FFF2-40B4-BE49-F238E27FC236}">
                  <a16:creationId xmlns:a16="http://schemas.microsoft.com/office/drawing/2014/main" id="{57D448D0-1669-4D72-9F04-F050A8CA6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6775" y="5203507"/>
              <a:ext cx="1669711" cy="167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BFDAB0-639B-4136-B19A-9E18C487E451}"/>
                </a:ext>
              </a:extLst>
            </p:cNvPr>
            <p:cNvSpPr txBox="1"/>
            <p:nvPr/>
          </p:nvSpPr>
          <p:spPr>
            <a:xfrm rot="20524903">
              <a:off x="4642599" y="5284948"/>
              <a:ext cx="513282" cy="33855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205F1"/>
                  </a:solidFill>
                </a:rPr>
                <a:t>Bob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9580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" y="419100"/>
            <a:ext cx="8324088" cy="1104900"/>
          </a:xfrm>
        </p:spPr>
        <p:txBody>
          <a:bodyPr>
            <a:noAutofit/>
          </a:bodyPr>
          <a:lstStyle/>
          <a:p>
            <a:r>
              <a:rPr lang="en-US" sz="4000" b="1" dirty="0"/>
              <a:t>Find sailors who’ve reserved at least one boat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137485"/>
            <a:ext cx="6588828" cy="855162"/>
          </a:xfrm>
        </p:spPr>
        <p:txBody>
          <a:bodyPr>
            <a:noAutofit/>
          </a:bodyPr>
          <a:lstStyle/>
          <a:p>
            <a:pPr marL="0" indent="0">
              <a:lnSpc>
                <a:spcPts val="3100"/>
              </a:lnSpc>
              <a:buNone/>
              <a:defRPr/>
            </a:pP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To sort the result in descending order: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03348" y="1356360"/>
            <a:ext cx="4756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latin typeface="Calibri" pitchFamily="34" charset="0"/>
              </a:rPr>
              <a:t>SELECT 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S.sid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latin typeface="Calibri" pitchFamily="34" charset="0"/>
              </a:rPr>
              <a:t>WHERE  </a:t>
            </a:r>
            <a:r>
              <a:rPr lang="en-US" sz="3200" dirty="0" err="1">
                <a:latin typeface="Calibri" pitchFamily="34" charset="0"/>
              </a:rPr>
              <a:t>S.sid</a:t>
            </a:r>
            <a:r>
              <a:rPr lang="en-US" sz="3200" dirty="0">
                <a:latin typeface="Calibri" pitchFamily="34" charset="0"/>
              </a:rPr>
              <a:t> = </a:t>
            </a:r>
            <a:r>
              <a:rPr lang="en-US" sz="3200" dirty="0" err="1">
                <a:latin typeface="Calibri" pitchFamily="34" charset="0"/>
              </a:rPr>
              <a:t>R.sid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740F6-1291-4183-B8AA-4E981A5E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302-C6E9-4067-B36F-02ADB89EF06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DB76E-29AD-41CC-980D-8582734A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EDAEBB-7D25-407F-A6CB-2B62BDC2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734" y="3860483"/>
            <a:ext cx="4756816" cy="20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SELECT 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S.sid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FROM  Sailors S, Reserves R</a:t>
            </a:r>
          </a:p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WHERE 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</a:rPr>
              <a:t>S.sid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 =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</a:rPr>
              <a:t>R.sid</a:t>
            </a:r>
            <a:endParaRPr lang="en-US" sz="3200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ORDER BY  </a:t>
            </a:r>
            <a:r>
              <a:rPr lang="en-US" sz="3200" dirty="0" err="1">
                <a:solidFill>
                  <a:srgbClr val="7030A0"/>
                </a:solidFill>
                <a:latin typeface="Calibri" pitchFamily="34" charset="0"/>
              </a:rPr>
              <a:t>S.sid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 DESC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300" y="5501640"/>
            <a:ext cx="2676695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ASC for ascending order</a:t>
            </a:r>
          </a:p>
          <a:p>
            <a:r>
              <a:rPr lang="en-US" dirty="0"/>
              <a:t>DESC for descending order</a:t>
            </a:r>
          </a:p>
        </p:txBody>
      </p:sp>
    </p:spTree>
    <p:extLst>
      <p:ext uri="{BB962C8B-B14F-4D97-AF65-F5344CB8AC3E}">
        <p14:creationId xmlns:p14="http://schemas.microsoft.com/office/powerpoint/2010/main" val="14851689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Basic SQL Query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156448" cy="3276600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relation-list</a:t>
            </a:r>
            <a:r>
              <a:rPr lang="en-US" dirty="0">
                <a:latin typeface="Calibri" pitchFamily="34" charset="0"/>
              </a:rPr>
              <a:t>  A list of relation names 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target-list</a:t>
            </a:r>
            <a:r>
              <a:rPr lang="en-US" dirty="0">
                <a:latin typeface="Calibri" pitchFamily="34" charset="0"/>
              </a:rPr>
              <a:t>  A list of attributes of relations in </a:t>
            </a:r>
            <a:r>
              <a:rPr lang="en-US" i="1" dirty="0">
                <a:latin typeface="Calibri" pitchFamily="34" charset="0"/>
              </a:rPr>
              <a:t>relation-list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i="1" u="sng" dirty="0">
                <a:solidFill>
                  <a:srgbClr val="7030A0"/>
                </a:solidFill>
                <a:latin typeface="Calibri" pitchFamily="34" charset="0"/>
              </a:rPr>
              <a:t>qualification</a:t>
            </a:r>
            <a:r>
              <a:rPr lang="en-US" dirty="0">
                <a:latin typeface="Calibri" pitchFamily="34" charset="0"/>
              </a:rPr>
              <a:t>  Comparisons (“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Attr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Calibri" pitchFamily="34" charset="0"/>
              </a:rPr>
              <a:t>op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const</a:t>
            </a:r>
            <a:r>
              <a:rPr lang="en-US" dirty="0">
                <a:latin typeface="Calibri" pitchFamily="34" charset="0"/>
              </a:rPr>
              <a:t>” or “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Attr1 </a:t>
            </a:r>
            <a:r>
              <a:rPr lang="en-US" b="1" i="1" dirty="0">
                <a:solidFill>
                  <a:srgbClr val="00B050"/>
                </a:solidFill>
                <a:latin typeface="Calibri" pitchFamily="34" charset="0"/>
              </a:rPr>
              <a:t>op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Attr2</a:t>
            </a:r>
            <a:r>
              <a:rPr lang="en-US" dirty="0">
                <a:latin typeface="Calibri" pitchFamily="34" charset="0"/>
              </a:rPr>
              <a:t>,” where </a:t>
            </a:r>
            <a:r>
              <a:rPr lang="en-US" i="1" dirty="0">
                <a:latin typeface="Calibri" pitchFamily="34" charset="0"/>
              </a:rPr>
              <a:t>op</a:t>
            </a:r>
            <a:r>
              <a:rPr lang="en-US" dirty="0">
                <a:latin typeface="Calibri" pitchFamily="34" charset="0"/>
              </a:rPr>
              <a:t> is one of  </a:t>
            </a:r>
            <a:r>
              <a:rPr lang="en-US" b="1" dirty="0">
                <a:solidFill>
                  <a:srgbClr val="00B050"/>
                </a:solidFill>
                <a:latin typeface="Times New Roman"/>
                <a:cs typeface="Times New Roman"/>
              </a:rPr>
              <a:t>˂, ˃, ≤, ≥, =, ≠ </a:t>
            </a:r>
            <a:r>
              <a:rPr lang="en-US" dirty="0">
                <a:latin typeface="Calibri" pitchFamily="34" charset="0"/>
              </a:rPr>
              <a:t>)  combined using </a:t>
            </a:r>
            <a:r>
              <a:rPr lang="en-US" sz="2400" dirty="0">
                <a:latin typeface="Calibri" pitchFamily="34" charset="0"/>
              </a:rPr>
              <a:t>AND, OR,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sz="2400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FF0000"/>
                </a:solidFill>
                <a:latin typeface="Calibri" pitchFamily="34" charset="0"/>
              </a:rPr>
              <a:t>DISTINCT</a:t>
            </a:r>
            <a:r>
              <a:rPr lang="en-US" dirty="0">
                <a:latin typeface="Calibri" pitchFamily="34" charset="0"/>
              </a:rPr>
              <a:t> is an optional keyword indicating that the answer should not contain duplicates.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71800" y="1637769"/>
            <a:ext cx="5486401" cy="138243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SELECT        [DISTINCT]  </a:t>
            </a:r>
            <a:r>
              <a:rPr lang="en-US" sz="2800" i="1" dirty="0">
                <a:solidFill>
                  <a:srgbClr val="180BC7"/>
                </a:solidFill>
                <a:latin typeface="Calibri" pitchFamily="34" charset="0"/>
              </a:rPr>
              <a:t>target-list</a:t>
            </a:r>
            <a:endParaRPr lang="en-US" sz="2800" dirty="0">
              <a:solidFill>
                <a:srgbClr val="180BC7"/>
              </a:solidFill>
              <a:latin typeface="Calibri" pitchFamily="34" charset="0"/>
            </a:endParaRPr>
          </a:p>
          <a:p>
            <a:pPr eaLnBrk="0" hangingPunct="0"/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FROM         </a:t>
            </a:r>
            <a:r>
              <a:rPr lang="en-US" sz="2800" i="1" dirty="0">
                <a:solidFill>
                  <a:srgbClr val="180BC7"/>
                </a:solidFill>
                <a:latin typeface="Calibri" pitchFamily="34" charset="0"/>
              </a:rPr>
              <a:t>relation-list</a:t>
            </a:r>
            <a:endParaRPr lang="en-US" sz="2800" dirty="0">
              <a:solidFill>
                <a:srgbClr val="180BC7"/>
              </a:solidFill>
              <a:latin typeface="Calibri" pitchFamily="34" charset="0"/>
            </a:endParaRPr>
          </a:p>
          <a:p>
            <a:pPr eaLnBrk="0" hangingPunct="0"/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WHERE       </a:t>
            </a:r>
            <a:r>
              <a:rPr lang="en-US" sz="2800" i="1" dirty="0">
                <a:solidFill>
                  <a:srgbClr val="180BC7"/>
                </a:solidFill>
                <a:latin typeface="Calibri" pitchFamily="34" charset="0"/>
              </a:rPr>
              <a:t>qualification</a:t>
            </a:r>
          </a:p>
        </p:txBody>
      </p:sp>
      <p:sp>
        <p:nvSpPr>
          <p:cNvPr id="7" name="Left Arrow 6"/>
          <p:cNvSpPr/>
          <p:nvPr/>
        </p:nvSpPr>
        <p:spPr>
          <a:xfrm>
            <a:off x="6553200" y="2209800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Left Arrow 7"/>
          <p:cNvSpPr/>
          <p:nvPr/>
        </p:nvSpPr>
        <p:spPr>
          <a:xfrm>
            <a:off x="8001000" y="1801368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Left Arrow 8"/>
          <p:cNvSpPr/>
          <p:nvPr/>
        </p:nvSpPr>
        <p:spPr>
          <a:xfrm>
            <a:off x="6705600" y="2639568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3096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7931-02C2-44F6-978D-8CA7D051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1652"/>
            <a:ext cx="7886700" cy="867679"/>
          </a:xfrm>
        </p:spPr>
        <p:txBody>
          <a:bodyPr/>
          <a:lstStyle/>
          <a:p>
            <a:r>
              <a:rPr lang="en-US" dirty="0"/>
              <a:t>JOIN in 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E2013-A9EF-4F64-A874-91ACC271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021E0-B0AA-46A3-968F-108D2A53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20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1DDC5-1E71-49B3-AB75-7EC64441A98D}"/>
              </a:ext>
            </a:extLst>
          </p:cNvPr>
          <p:cNvGrpSpPr/>
          <p:nvPr/>
        </p:nvGrpSpPr>
        <p:grpSpPr>
          <a:xfrm>
            <a:off x="5612238" y="3657606"/>
            <a:ext cx="3055484" cy="2279932"/>
            <a:chOff x="5140779" y="1045035"/>
            <a:chExt cx="3055484" cy="2279932"/>
          </a:xfrm>
        </p:grpSpPr>
        <p:graphicFrame>
          <p:nvGraphicFramePr>
            <p:cNvPr id="9" name="Table 6">
              <a:extLst>
                <a:ext uri="{FF2B5EF4-FFF2-40B4-BE49-F238E27FC236}">
                  <a16:creationId xmlns:a16="http://schemas.microsoft.com/office/drawing/2014/main" id="{CD65C7E9-20DC-44ED-8DA3-5666EEAC896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38749" y="1470767"/>
            <a:ext cx="2957514" cy="1854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985838">
                    <a:extLst>
                      <a:ext uri="{9D8B030D-6E8A-4147-A177-3AD203B41FA5}">
                        <a16:colId xmlns:a16="http://schemas.microsoft.com/office/drawing/2014/main" val="140726933"/>
                      </a:ext>
                    </a:extLst>
                  </a:gridCol>
                  <a:gridCol w="985838">
                    <a:extLst>
                      <a:ext uri="{9D8B030D-6E8A-4147-A177-3AD203B41FA5}">
                        <a16:colId xmlns:a16="http://schemas.microsoft.com/office/drawing/2014/main" val="2987402813"/>
                      </a:ext>
                    </a:extLst>
                  </a:gridCol>
                  <a:gridCol w="985838">
                    <a:extLst>
                      <a:ext uri="{9D8B030D-6E8A-4147-A177-3AD203B41FA5}">
                        <a16:colId xmlns:a16="http://schemas.microsoft.com/office/drawing/2014/main" val="3257781236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B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Y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4572081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58373042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0213675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9146623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368507897"/>
                    </a:ext>
                  </a:extLst>
                </a:tr>
              </a:tbl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06D3F7-8967-4BD5-8CED-60E5923DA767}"/>
                </a:ext>
              </a:extLst>
            </p:cNvPr>
            <p:cNvSpPr txBox="1"/>
            <p:nvPr/>
          </p:nvSpPr>
          <p:spPr>
            <a:xfrm>
              <a:off x="5140779" y="1045035"/>
              <a:ext cx="1587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Relation T2</a:t>
              </a: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861C9-6233-4F1F-B180-D4EC306B2E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4370" y="1463401"/>
          <a:ext cx="39433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38">
                  <a:extLst>
                    <a:ext uri="{9D8B030D-6E8A-4147-A177-3AD203B41FA5}">
                      <a16:colId xmlns:a16="http://schemas.microsoft.com/office/drawing/2014/main" val="140726933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987402813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257781236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048934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2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3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3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6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078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348660-FF32-4655-9573-98EE30FEB726}"/>
              </a:ext>
            </a:extLst>
          </p:cNvPr>
          <p:cNvSpPr txBox="1"/>
          <p:nvPr/>
        </p:nvSpPr>
        <p:spPr>
          <a:xfrm>
            <a:off x="4626400" y="1037669"/>
            <a:ext cx="158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Relation T1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881453-FE7C-4F9D-B27B-F041CB804D5D}"/>
              </a:ext>
            </a:extLst>
          </p:cNvPr>
          <p:cNvGrpSpPr/>
          <p:nvPr/>
        </p:nvGrpSpPr>
        <p:grpSpPr>
          <a:xfrm>
            <a:off x="767441" y="1190172"/>
            <a:ext cx="4445709" cy="1708160"/>
            <a:chOff x="767441" y="1190172"/>
            <a:chExt cx="4445709" cy="17081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84581B-9DD2-470B-AD9C-F16169EE6F55}"/>
                </a:ext>
              </a:extLst>
            </p:cNvPr>
            <p:cNvSpPr txBox="1"/>
            <p:nvPr/>
          </p:nvSpPr>
          <p:spPr>
            <a:xfrm>
              <a:off x="767441" y="1190172"/>
              <a:ext cx="2674515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solidFill>
                    <a:srgbClr val="7030A0"/>
                  </a:solidFill>
                </a:rPr>
                <a:t>Equi</a:t>
              </a:r>
              <a:r>
                <a:rPr lang="en-US" sz="2800" b="1" dirty="0">
                  <a:solidFill>
                    <a:srgbClr val="7030A0"/>
                  </a:solidFill>
                </a:rPr>
                <a:t> Join:</a:t>
              </a:r>
            </a:p>
            <a:p>
              <a:r>
                <a:rPr lang="en-US" sz="2400" dirty="0"/>
                <a:t>SELECT  T1.C, T1.D</a:t>
              </a:r>
            </a:p>
            <a:p>
              <a:r>
                <a:rPr lang="en-US" sz="2400" dirty="0"/>
                <a:t>FROM    T1, T2</a:t>
              </a:r>
            </a:p>
            <a:p>
              <a:r>
                <a:rPr lang="en-US" sz="2400" dirty="0"/>
                <a:t>WHERE  T1.A = T2.A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A0CA23BC-1A50-499E-8472-ED6D5BF38C9B}"/>
                    </a:ext>
                  </a:extLst>
                </p:cNvPr>
                <p:cNvSpPr/>
                <p:nvPr/>
              </p:nvSpPr>
              <p:spPr>
                <a:xfrm>
                  <a:off x="3626112" y="1803404"/>
                  <a:ext cx="1587038" cy="636547"/>
                </a:xfrm>
                <a:prstGeom prst="wedgeRoundRectCallout">
                  <a:avLst>
                    <a:gd name="adj1" fmla="val -97722"/>
                    <a:gd name="adj2" fmla="val 29881"/>
                    <a:gd name="adj3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T2</a:t>
                  </a:r>
                </a:p>
              </p:txBody>
            </p:sp>
          </mc:Choice>
          <mc:Fallback xmlns=""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A0CA23BC-1A50-499E-8472-ED6D5BF38C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112" y="1803404"/>
                  <a:ext cx="1587038" cy="636547"/>
                </a:xfrm>
                <a:prstGeom prst="wedgeRoundRectCallout">
                  <a:avLst>
                    <a:gd name="adj1" fmla="val -97722"/>
                    <a:gd name="adj2" fmla="val 29881"/>
                    <a:gd name="adj3" fmla="val 16667"/>
                  </a:avLst>
                </a:prstGeom>
                <a:blipFill>
                  <a:blip r:embed="rId3"/>
                  <a:stretch>
                    <a:fillRect r="-897"/>
                  </a:stretch>
                </a:blip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A4CEF-9487-408D-96F2-3DBE497E9C78}"/>
              </a:ext>
            </a:extLst>
          </p:cNvPr>
          <p:cNvGrpSpPr/>
          <p:nvPr/>
        </p:nvGrpSpPr>
        <p:grpSpPr>
          <a:xfrm>
            <a:off x="767441" y="2719363"/>
            <a:ext cx="7747909" cy="1657102"/>
            <a:chOff x="767441" y="2719363"/>
            <a:chExt cx="7747909" cy="16571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D9F62C-7A55-42A0-986A-AF8409A127E8}"/>
                </a:ext>
              </a:extLst>
            </p:cNvPr>
            <p:cNvSpPr txBox="1"/>
            <p:nvPr/>
          </p:nvSpPr>
          <p:spPr>
            <a:xfrm>
              <a:off x="767441" y="3037637"/>
              <a:ext cx="3802836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solidFill>
                    <a:srgbClr val="7030A0"/>
                  </a:solidFill>
                </a:rPr>
                <a:t>Natural Join:</a:t>
              </a:r>
            </a:p>
            <a:p>
              <a:r>
                <a:rPr lang="en-US" sz="2400" dirty="0"/>
                <a:t>SELECT  T1.C, T1.D</a:t>
              </a:r>
            </a:p>
            <a:p>
              <a:r>
                <a:rPr lang="en-US" sz="2400" dirty="0"/>
                <a:t>FROM    T1 NATURAL JOIN T2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Speech Bubble: Rectangle with Corners Rounded 15">
                  <a:extLst>
                    <a:ext uri="{FF2B5EF4-FFF2-40B4-BE49-F238E27FC236}">
                      <a16:creationId xmlns:a16="http://schemas.microsoft.com/office/drawing/2014/main" id="{30BB448E-EDA3-4D47-9850-EE350836250A}"/>
                    </a:ext>
                  </a:extLst>
                </p:cNvPr>
                <p:cNvSpPr/>
                <p:nvPr/>
              </p:nvSpPr>
              <p:spPr>
                <a:xfrm>
                  <a:off x="3649204" y="2719363"/>
                  <a:ext cx="4866146" cy="878829"/>
                </a:xfrm>
                <a:prstGeom prst="wedgeRoundRectCallout">
                  <a:avLst>
                    <a:gd name="adj1" fmla="val -41053"/>
                    <a:gd name="adj2" fmla="val 91880"/>
                    <a:gd name="adj3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1"/>
                <a:lstStyle/>
                <a:p>
                  <a:pPr algn="ctr"/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∧ 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T2</a:t>
                  </a:r>
                </a:p>
              </p:txBody>
            </p:sp>
          </mc:Choice>
          <mc:Fallback xmlns="">
            <p:sp>
              <p:nvSpPr>
                <p:cNvPr id="16" name="Speech Bubble: Rectangle with Corners Rounded 15">
                  <a:extLst>
                    <a:ext uri="{FF2B5EF4-FFF2-40B4-BE49-F238E27FC236}">
                      <a16:creationId xmlns:a16="http://schemas.microsoft.com/office/drawing/2014/main" id="{30BB448E-EDA3-4D47-9850-EE3508362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204" y="2719363"/>
                  <a:ext cx="4866146" cy="878829"/>
                </a:xfrm>
                <a:prstGeom prst="wedgeRoundRectCallout">
                  <a:avLst>
                    <a:gd name="adj1" fmla="val -41053"/>
                    <a:gd name="adj2" fmla="val 91880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93F4C9-DF6E-4F21-975F-DDC97C62CE2A}"/>
              </a:ext>
            </a:extLst>
          </p:cNvPr>
          <p:cNvGrpSpPr/>
          <p:nvPr/>
        </p:nvGrpSpPr>
        <p:grpSpPr>
          <a:xfrm>
            <a:off x="767441" y="4515770"/>
            <a:ext cx="5690509" cy="1708160"/>
            <a:chOff x="767441" y="4515770"/>
            <a:chExt cx="5690509" cy="17081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170123-3018-40C3-9057-A220A2A6C320}"/>
                </a:ext>
              </a:extLst>
            </p:cNvPr>
            <p:cNvSpPr txBox="1"/>
            <p:nvPr/>
          </p:nvSpPr>
          <p:spPr>
            <a:xfrm>
              <a:off x="767441" y="4515770"/>
              <a:ext cx="2558906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solidFill>
                    <a:srgbClr val="7030A0"/>
                  </a:solidFill>
                </a:rPr>
                <a:t>Theta Join:</a:t>
              </a:r>
            </a:p>
            <a:p>
              <a:r>
                <a:rPr lang="en-US" sz="2400" dirty="0"/>
                <a:t>SELECT  T1.C, T1.D</a:t>
              </a:r>
            </a:p>
            <a:p>
              <a:r>
                <a:rPr lang="en-US" sz="2400" dirty="0"/>
                <a:t>FROM    T1 JOIN T2</a:t>
              </a:r>
            </a:p>
            <a:p>
              <a:r>
                <a:rPr lang="en-US" sz="2400" dirty="0"/>
                <a:t>ON         T1.C &gt; T2.Y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peech Bubble: Rectangle with Corners Rounded 16">
                  <a:extLst>
                    <a:ext uri="{FF2B5EF4-FFF2-40B4-BE49-F238E27FC236}">
                      <a16:creationId xmlns:a16="http://schemas.microsoft.com/office/drawing/2014/main" id="{30CBB348-948F-48B0-972A-5E23CC2E7D06}"/>
                    </a:ext>
                  </a:extLst>
                </p:cNvPr>
                <p:cNvSpPr/>
                <p:nvPr/>
              </p:nvSpPr>
              <p:spPr>
                <a:xfrm>
                  <a:off x="3649204" y="4515770"/>
                  <a:ext cx="2808746" cy="878829"/>
                </a:xfrm>
                <a:prstGeom prst="wedgeRoundRectCallout">
                  <a:avLst>
                    <a:gd name="adj1" fmla="val -58994"/>
                    <a:gd name="adj2" fmla="val 72678"/>
                    <a:gd name="adj3" fmla="val 1666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T2</a:t>
                  </a:r>
                </a:p>
              </p:txBody>
            </p:sp>
          </mc:Choice>
          <mc:Fallback xmlns="">
            <p:sp>
              <p:nvSpPr>
                <p:cNvPr id="17" name="Speech Bubble: Rectangle with Corners Rounded 16">
                  <a:extLst>
                    <a:ext uri="{FF2B5EF4-FFF2-40B4-BE49-F238E27FC236}">
                      <a16:creationId xmlns:a16="http://schemas.microsoft.com/office/drawing/2014/main" id="{30CBB348-948F-48B0-972A-5E23CC2E7D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204" y="4515770"/>
                  <a:ext cx="2808746" cy="878829"/>
                </a:xfrm>
                <a:prstGeom prst="wedgeRoundRectCallout">
                  <a:avLst>
                    <a:gd name="adj1" fmla="val -58994"/>
                    <a:gd name="adj2" fmla="val 72678"/>
                    <a:gd name="adj3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4935179" y="3205688"/>
            <a:ext cx="35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Equal join on all common attributes</a:t>
            </a:r>
          </a:p>
        </p:txBody>
      </p:sp>
    </p:spTree>
    <p:extLst>
      <p:ext uri="{BB962C8B-B14F-4D97-AF65-F5344CB8AC3E}">
        <p14:creationId xmlns:p14="http://schemas.microsoft.com/office/powerpoint/2010/main" val="40166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743200" y="4185828"/>
            <a:ext cx="4953000" cy="1143000"/>
          </a:xfrm>
          <a:prstGeom prst="roundRect">
            <a:avLst/>
          </a:prstGeom>
          <a:solidFill>
            <a:srgbClr val="63A0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eaLnBrk="0" hangingPunct="0">
              <a:lnSpc>
                <a:spcPts val="26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begins and ends with ‘B’ and contains at least three characters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16227" y="261528"/>
            <a:ext cx="7772400" cy="876300"/>
          </a:xfrm>
        </p:spPr>
        <p:txBody>
          <a:bodyPr>
            <a:normAutofit/>
          </a:bodyPr>
          <a:lstStyle/>
          <a:p>
            <a:r>
              <a:rPr lang="en-US" b="1" dirty="0"/>
              <a:t>Arithmetic Expressions and Strings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903" y="5489448"/>
            <a:ext cx="8385048" cy="990600"/>
          </a:xfrm>
        </p:spPr>
        <p:txBody>
          <a:bodyPr/>
          <a:lstStyle/>
          <a:p>
            <a:pPr marL="0" indent="0">
              <a:buFont typeface="Monotype Sorts"/>
              <a:buNone/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LIKE</a:t>
            </a:r>
            <a:r>
              <a:rPr lang="en-US" sz="2600" dirty="0">
                <a:latin typeface="Calibri" pitchFamily="34" charset="0"/>
              </a:rPr>
              <a:t> is used for string matching.  ‘</a:t>
            </a:r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_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</a:rPr>
              <a:t>’ stands for any one character and ‘</a:t>
            </a:r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2600" dirty="0">
                <a:latin typeface="Calibri" pitchFamily="34" charset="0"/>
              </a:rPr>
              <a:t>’ stands for 0 or more arbitrary characters. 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0" y="3271428"/>
            <a:ext cx="7064627" cy="13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SELECT   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b="1" dirty="0">
                <a:latin typeface="Calibri" pitchFamily="34" charset="0"/>
              </a:rPr>
              <a:t>age1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= </a:t>
            </a:r>
            <a:r>
              <a:rPr lang="en-US" sz="2800" dirty="0">
                <a:latin typeface="Calibri" pitchFamily="34" charset="0"/>
              </a:rPr>
              <a:t>S.age-5, 2*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AS </a:t>
            </a:r>
            <a:r>
              <a:rPr lang="en-US" sz="2800" b="1" dirty="0">
                <a:latin typeface="Calibri" pitchFamily="34" charset="0"/>
              </a:rPr>
              <a:t>age2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FROM    Sailors 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WHERE  </a:t>
            </a:r>
            <a:r>
              <a:rPr lang="en-US" sz="2800" dirty="0" err="1">
                <a:latin typeface="Calibri" pitchFamily="34" charset="0"/>
              </a:rPr>
              <a:t>S.sname</a:t>
            </a:r>
            <a:r>
              <a:rPr lang="en-US" sz="2800" dirty="0">
                <a:latin typeface="Calibri" pitchFamily="34" charset="0"/>
              </a:rPr>
              <a:t> LIKE ‘B_%B’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37304" y="2128428"/>
            <a:ext cx="3377184" cy="1333500"/>
            <a:chOff x="3657600" y="1524000"/>
            <a:chExt cx="3377184" cy="13335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Isosceles Triangle 7"/>
            <p:cNvSpPr/>
            <p:nvPr/>
          </p:nvSpPr>
          <p:spPr bwMode="auto">
            <a:xfrm rot="10800000">
              <a:off x="4022723" y="1866900"/>
              <a:ext cx="304800" cy="9906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9143311">
              <a:off x="6338061" y="1825406"/>
              <a:ext cx="304800" cy="99060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657600" y="1524000"/>
              <a:ext cx="3377184" cy="838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lnSpc>
                  <a:spcPts val="2500"/>
                </a:lnSpc>
                <a:defRPr/>
              </a:pPr>
              <a:r>
                <a:rPr lang="en-US" sz="2400" dirty="0">
                  <a:solidFill>
                    <a:srgbClr val="002060"/>
                  </a:solidFill>
                  <a:latin typeface="Calibri" pitchFamily="34" charset="0"/>
                  <a:cs typeface="+mn-cs"/>
                </a:rPr>
                <a:t>AS and = are two ways to name fields in result</a:t>
              </a:r>
            </a:p>
          </p:txBody>
        </p:sp>
      </p:grp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50" y="1137828"/>
            <a:ext cx="33946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E0A5A-824C-48DE-B588-93CE4C7D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FD21-D757-4234-900B-2BAF3BCDB447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3CE85-8AAA-49F8-B23F-41144EC1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07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137483" y="457200"/>
            <a:ext cx="1208964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104900"/>
          </a:xfrm>
        </p:spPr>
        <p:txBody>
          <a:bodyPr>
            <a:normAutofit/>
          </a:bodyPr>
          <a:lstStyle/>
          <a:p>
            <a:r>
              <a:rPr lang="en-US" sz="3600" dirty="0"/>
              <a:t>Find names of sailors who’ve reserved a red </a:t>
            </a:r>
            <a:r>
              <a:rPr lang="en-US" sz="3600" u="sng" dirty="0"/>
              <a:t>or</a:t>
            </a:r>
            <a:r>
              <a:rPr lang="en-US" sz="3600" dirty="0"/>
              <a:t> a green boat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26222" y="4651745"/>
            <a:ext cx="6247701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omic Sans MS" pitchFamily="66" charset="0"/>
              </a:rPr>
              <a:t>SELECT  S.name</a:t>
            </a:r>
          </a:p>
          <a:p>
            <a:pPr eaLnBrk="0" hangingPunct="0"/>
            <a:r>
              <a:rPr lang="en-US" sz="2400" dirty="0">
                <a:latin typeface="Comic Sans MS" pitchFamily="66" charset="0"/>
              </a:rPr>
              <a:t>FROM     Sailors S, Boats B, Reserves R</a:t>
            </a:r>
          </a:p>
          <a:p>
            <a:pPr eaLnBrk="0" hangingPunct="0"/>
            <a:r>
              <a:rPr lang="en-US" sz="2400" dirty="0">
                <a:latin typeface="Comic Sans MS" pitchFamily="66" charset="0"/>
              </a:rPr>
              <a:t>WHERE  </a:t>
            </a:r>
            <a:r>
              <a:rPr lang="en-US" sz="2400" dirty="0" err="1">
                <a:latin typeface="Comic Sans MS" pitchFamily="66" charset="0"/>
              </a:rPr>
              <a:t>S.sid</a:t>
            </a:r>
            <a:r>
              <a:rPr lang="en-US" sz="2400" dirty="0">
                <a:latin typeface="Comic Sans MS" pitchFamily="66" charset="0"/>
              </a:rPr>
              <a:t>=</a:t>
            </a:r>
            <a:r>
              <a:rPr lang="en-US" sz="2400" dirty="0" err="1">
                <a:latin typeface="Comic Sans MS" pitchFamily="66" charset="0"/>
              </a:rPr>
              <a:t>R.sid</a:t>
            </a:r>
            <a:r>
              <a:rPr lang="en-US" sz="2400" dirty="0">
                <a:latin typeface="Comic Sans MS" pitchFamily="66" charset="0"/>
              </a:rPr>
              <a:t>  AND  </a:t>
            </a:r>
          </a:p>
          <a:p>
            <a:pPr eaLnBrk="0" hangingPunct="0"/>
            <a:r>
              <a:rPr lang="en-US" sz="2400" dirty="0">
                <a:latin typeface="Comic Sans MS" pitchFamily="66" charset="0"/>
              </a:rPr>
              <a:t>               </a:t>
            </a:r>
            <a:r>
              <a:rPr lang="en-US" sz="2400" dirty="0" err="1">
                <a:latin typeface="Comic Sans MS" pitchFamily="66" charset="0"/>
              </a:rPr>
              <a:t>R.bid</a:t>
            </a:r>
            <a:r>
              <a:rPr lang="en-US" sz="2400" dirty="0">
                <a:latin typeface="Comic Sans MS" pitchFamily="66" charset="0"/>
              </a:rPr>
              <a:t>=</a:t>
            </a:r>
            <a:r>
              <a:rPr lang="en-US" sz="2400" dirty="0" err="1">
                <a:latin typeface="Comic Sans MS" pitchFamily="66" charset="0"/>
              </a:rPr>
              <a:t>B.bid</a:t>
            </a:r>
            <a:r>
              <a:rPr lang="en-US" sz="2400" dirty="0">
                <a:latin typeface="Comic Sans MS" pitchFamily="66" charset="0"/>
              </a:rPr>
              <a:t> AND  </a:t>
            </a:r>
          </a:p>
          <a:p>
            <a:pPr eaLnBrk="0" hangingPunct="0"/>
            <a:r>
              <a:rPr lang="en-US" sz="2400" dirty="0">
                <a:latin typeface="Comic Sans MS" pitchFamily="66" charset="0"/>
              </a:rPr>
              <a:t>               (</a:t>
            </a:r>
            <a:r>
              <a:rPr lang="en-US" sz="2400" dirty="0" err="1">
                <a:latin typeface="Comic Sans MS" pitchFamily="66" charset="0"/>
              </a:rPr>
              <a:t>B.color</a:t>
            </a:r>
            <a:r>
              <a:rPr lang="en-US" sz="2400" dirty="0">
                <a:latin typeface="Comic Sans MS" pitchFamily="66" charset="0"/>
              </a:rPr>
              <a:t>=‘red’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B.color</a:t>
            </a:r>
            <a:r>
              <a:rPr lang="en-US" sz="2400" dirty="0">
                <a:latin typeface="Comic Sans MS" pitchFamily="66" charset="0"/>
              </a:rPr>
              <a:t>=‘green’)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971800" y="16764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Sailors(</a:t>
            </a:r>
            <a:r>
              <a:rPr lang="en-US" sz="2800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</a:t>
            </a:r>
            <a:r>
              <a:rPr lang="en-US" sz="2800" kern="0" dirty="0" err="1">
                <a:latin typeface="Calibri" pitchFamily="34" charset="0"/>
                <a:cs typeface="+mn-cs"/>
              </a:rPr>
              <a:t>sname</a:t>
            </a:r>
            <a:r>
              <a:rPr lang="en-US" sz="2800" kern="0" dirty="0">
                <a:latin typeface="Calibri" pitchFamily="34" charset="0"/>
                <a:cs typeface="+mn-cs"/>
              </a:rPr>
              <a:t>, rating, age)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2800" kern="0" dirty="0">
              <a:latin typeface="Calibri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Reserves(</a:t>
            </a:r>
            <a:r>
              <a:rPr lang="en-US" sz="2800" kern="0" dirty="0" err="1">
                <a:latin typeface="Calibri" pitchFamily="34" charset="0"/>
                <a:cs typeface="+mn-cs"/>
              </a:rPr>
              <a:t>sid</a:t>
            </a:r>
            <a:r>
              <a:rPr lang="en-US" sz="2800" kern="0" dirty="0">
                <a:latin typeface="Calibri" pitchFamily="34" charset="0"/>
                <a:cs typeface="+mn-cs"/>
              </a:rPr>
              <a:t>, bid, day)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2800" kern="0" dirty="0">
              <a:latin typeface="Calibri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800" kern="0" dirty="0">
                <a:latin typeface="Calibri" pitchFamily="34" charset="0"/>
                <a:cs typeface="+mn-cs"/>
              </a:rPr>
              <a:t>Boats(bid, </a:t>
            </a:r>
            <a:r>
              <a:rPr lang="en-US" sz="2800" kern="0" dirty="0" err="1">
                <a:latin typeface="Calibri" pitchFamily="34" charset="0"/>
                <a:cs typeface="+mn-cs"/>
              </a:rPr>
              <a:t>bname</a:t>
            </a:r>
            <a:r>
              <a:rPr lang="en-US" sz="2800" kern="0" dirty="0">
                <a:latin typeface="Calibri" pitchFamily="34" charset="0"/>
                <a:cs typeface="+mn-cs"/>
              </a:rPr>
              <a:t>, color)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1740932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2200" y="3798332"/>
            <a:ext cx="838200" cy="381000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914779" y="2121932"/>
            <a:ext cx="2343021" cy="685800"/>
            <a:chOff x="2000379" y="4114800"/>
            <a:chExt cx="2343021" cy="685800"/>
          </a:xfrm>
        </p:grpSpPr>
        <p:cxnSp>
          <p:nvCxnSpPr>
            <p:cNvPr id="15382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581400" y="4114800"/>
              <a:ext cx="762000" cy="685800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83" name="TextBox 11"/>
            <p:cNvSpPr txBox="1">
              <a:spLocks noChangeArrowheads="1"/>
            </p:cNvSpPr>
            <p:nvPr/>
          </p:nvSpPr>
          <p:spPr bwMode="auto">
            <a:xfrm>
              <a:off x="2000379" y="4181423"/>
              <a:ext cx="2080896" cy="53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b="1" i="1" dirty="0" err="1">
                  <a:solidFill>
                    <a:srgbClr val="0070C0"/>
                  </a:solidFill>
                  <a:latin typeface="Calibri" pitchFamily="34" charset="0"/>
                </a:rPr>
                <a:t>sid</a:t>
              </a:r>
              <a:r>
                <a:rPr lang="en-US" sz="1800" b="1" dirty="0">
                  <a:solidFill>
                    <a:srgbClr val="0070C0"/>
                  </a:solidFill>
                  <a:latin typeface="Calibri" pitchFamily="34" charset="0"/>
                </a:rPr>
                <a:t> has a reservation for </a:t>
              </a:r>
              <a:r>
                <a:rPr lang="en-US" sz="1800" b="1" i="1" dirty="0">
                  <a:solidFill>
                    <a:srgbClr val="0070C0"/>
                  </a:solidFill>
                  <a:latin typeface="Calibri" pitchFamily="34" charset="0"/>
                </a:rPr>
                <a:t>bid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69319" y="3156284"/>
            <a:ext cx="1964881" cy="642048"/>
            <a:chOff x="3532187" y="5105400"/>
            <a:chExt cx="1964881" cy="642048"/>
          </a:xfrm>
        </p:grpSpPr>
        <p:cxnSp>
          <p:nvCxnSpPr>
            <p:cNvPr id="1538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3532187" y="5105400"/>
              <a:ext cx="811213" cy="642048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81" name="TextBox 12"/>
            <p:cNvSpPr txBox="1">
              <a:spLocks noChangeArrowheads="1"/>
            </p:cNvSpPr>
            <p:nvPr/>
          </p:nvSpPr>
          <p:spPr bwMode="auto">
            <a:xfrm>
              <a:off x="4150737" y="5203284"/>
              <a:ext cx="13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1800" b="1" i="1" dirty="0">
                  <a:solidFill>
                    <a:srgbClr val="0070C0"/>
                  </a:solidFill>
                  <a:latin typeface="Calibri" pitchFamily="34" charset="0"/>
                </a:rPr>
                <a:t>bid</a:t>
              </a:r>
              <a:r>
                <a:rPr lang="en-US" sz="1800" b="1" dirty="0">
                  <a:solidFill>
                    <a:srgbClr val="0070C0"/>
                  </a:solidFill>
                  <a:latin typeface="Calibri" pitchFamily="34" charset="0"/>
                </a:rPr>
                <a:t> is a boat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2413984" y="954548"/>
            <a:ext cx="932720" cy="457200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188030" y="4191000"/>
            <a:ext cx="3162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800" b="1" i="1" dirty="0">
                <a:solidFill>
                  <a:srgbClr val="0070C0"/>
                </a:solidFill>
                <a:latin typeface="Calibri" pitchFamily="34" charset="0"/>
              </a:rPr>
              <a:t>color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= ‘red’  OR  </a:t>
            </a:r>
            <a:r>
              <a:rPr lang="en-US" sz="1800" b="1" i="1" dirty="0">
                <a:solidFill>
                  <a:srgbClr val="0070C0"/>
                </a:solidFill>
                <a:latin typeface="Calibri" pitchFamily="34" charset="0"/>
              </a:rPr>
              <a:t>color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</a:rPr>
              <a:t>= ‘green’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43016" y="457200"/>
            <a:ext cx="1636776" cy="457200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764792" y="1676400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413984" y="2768632"/>
            <a:ext cx="978408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241804" y="3746516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733800" y="2743200"/>
            <a:ext cx="1295400" cy="457200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566B4E-4237-4112-81CD-86FA32AEF3DB}"/>
              </a:ext>
            </a:extLst>
          </p:cNvPr>
          <p:cNvSpPr/>
          <p:nvPr/>
        </p:nvSpPr>
        <p:spPr>
          <a:xfrm>
            <a:off x="8322054" y="4212827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DAB37C-9A24-49E3-AE2B-D7CF78874F3A}"/>
              </a:ext>
            </a:extLst>
          </p:cNvPr>
          <p:cNvSpPr/>
          <p:nvPr/>
        </p:nvSpPr>
        <p:spPr>
          <a:xfrm>
            <a:off x="7348558" y="6215545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B4E1DE-D79D-4F13-8DD6-C738FAE0469C}"/>
              </a:ext>
            </a:extLst>
          </p:cNvPr>
          <p:cNvSpPr/>
          <p:nvPr/>
        </p:nvSpPr>
        <p:spPr>
          <a:xfrm>
            <a:off x="6984659" y="3257832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FDD06A-1519-4E43-A854-C856F2D16CA8}"/>
              </a:ext>
            </a:extLst>
          </p:cNvPr>
          <p:cNvSpPr/>
          <p:nvPr/>
        </p:nvSpPr>
        <p:spPr>
          <a:xfrm>
            <a:off x="5085079" y="5835734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82F421-C0E0-4675-BBEC-4DB455C05971}"/>
              </a:ext>
            </a:extLst>
          </p:cNvPr>
          <p:cNvSpPr/>
          <p:nvPr/>
        </p:nvSpPr>
        <p:spPr>
          <a:xfrm>
            <a:off x="2595033" y="2297448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73CB4A-726A-4378-93B8-5E4CE1545F0D}"/>
              </a:ext>
            </a:extLst>
          </p:cNvPr>
          <p:cNvSpPr/>
          <p:nvPr/>
        </p:nvSpPr>
        <p:spPr>
          <a:xfrm>
            <a:off x="5056796" y="5482180"/>
            <a:ext cx="262467" cy="262141"/>
          </a:xfrm>
          <a:prstGeom prst="ellipse">
            <a:avLst/>
          </a:prstGeom>
          <a:solidFill>
            <a:srgbClr val="3205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6" grpId="0"/>
      <p:bldP spid="4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7"/>
            <a:ext cx="8610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Find names of sailors who’ve reserved a red </a:t>
            </a:r>
            <a:r>
              <a:rPr lang="en-US" sz="3600" b="1" u="sng" dirty="0"/>
              <a:t>or</a:t>
            </a:r>
            <a:r>
              <a:rPr lang="en-US" sz="3600" b="1" dirty="0"/>
              <a:t> a green boat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57800"/>
            <a:ext cx="8458200" cy="1600200"/>
          </a:xfrm>
        </p:spPr>
        <p:txBody>
          <a:bodyPr/>
          <a:lstStyle/>
          <a:p>
            <a:pPr marL="0" indent="0">
              <a:lnSpc>
                <a:spcPts val="31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UNION</a:t>
            </a:r>
            <a:r>
              <a:rPr lang="en-US" dirty="0">
                <a:latin typeface="Calibri" pitchFamily="34" charset="0"/>
              </a:rPr>
              <a:t>: Compute the union of any two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union-compatible</a:t>
            </a:r>
            <a:r>
              <a:rPr lang="en-US" dirty="0">
                <a:latin typeface="Calibri" pitchFamily="34" charset="0"/>
              </a:rPr>
              <a:t> sets of tuples (which are themselves the result of SQL queries).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90956" y="1524222"/>
            <a:ext cx="5800344" cy="356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SELECT  S.name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WHERE  S.sid=R.sid AND R.bid=B.bid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               AND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  <a:cs typeface="+mn-cs"/>
              </a:rPr>
              <a:t>B.color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=‘red’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UNION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SELECT  S.name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WHERE  S.sid=R.sid AND R.bid=B.bid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                AND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B.color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=‘green’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91300" y="1237132"/>
            <a:ext cx="2142744" cy="927747"/>
          </a:xfrm>
          <a:prstGeom prst="wedgeRoundRectCallout">
            <a:avLst>
              <a:gd name="adj1" fmla="val -60956"/>
              <a:gd name="adj2" fmla="val 39233"/>
              <a:gd name="adj3" fmla="val 16667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red boats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91300" y="3247466"/>
            <a:ext cx="2042663" cy="927747"/>
          </a:xfrm>
          <a:prstGeom prst="wedgeRoundRectCallout">
            <a:avLst>
              <a:gd name="adj1" fmla="val -65551"/>
              <a:gd name="adj2" fmla="val 29148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green boats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610600" cy="647700"/>
          </a:xfrm>
        </p:spPr>
        <p:txBody>
          <a:bodyPr>
            <a:noAutofit/>
          </a:bodyPr>
          <a:lstStyle/>
          <a:p>
            <a:r>
              <a:rPr lang="en-US" b="1" dirty="0"/>
              <a:t>EXCEPT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42189" y="5172571"/>
            <a:ext cx="6783355" cy="1022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Find the </a:t>
            </a:r>
            <a:r>
              <a:rPr lang="en-US" sz="3200" i="1" dirty="0" err="1">
                <a:solidFill>
                  <a:srgbClr val="002060"/>
                </a:solidFill>
                <a:latin typeface="Calibri" pitchFamily="34" charset="0"/>
              </a:rPr>
              <a:t>sid</a:t>
            </a:r>
            <a:r>
              <a:rPr lang="en-US" sz="3200" dirty="0" err="1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 of all sailors who have reserved red boats but not green boats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40524" y="1259726"/>
            <a:ext cx="5718048" cy="356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SELECT 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  <a:cs typeface="+mn-cs"/>
              </a:rPr>
              <a:t>S.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sid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WHERE  S.sid=R.sid AND R.bid=B.bid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               AND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  <a:cs typeface="+mn-cs"/>
              </a:rPr>
              <a:t>B.color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=‘red’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EXCEPT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SELECT 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S.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sid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WHERE  S.sid=R.sid AND R.bid=B.bid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                AND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B.color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=‘green’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CC3CF9B3-9415-4F72-8CBE-F6436CF062E3}"/>
              </a:ext>
            </a:extLst>
          </p:cNvPr>
          <p:cNvSpPr/>
          <p:nvPr/>
        </p:nvSpPr>
        <p:spPr bwMode="auto">
          <a:xfrm>
            <a:off x="6541259" y="1259726"/>
            <a:ext cx="2142744" cy="927747"/>
          </a:xfrm>
          <a:prstGeom prst="wedgeRoundRectCallout">
            <a:avLst>
              <a:gd name="adj1" fmla="val -60956"/>
              <a:gd name="adj2" fmla="val 39233"/>
              <a:gd name="adj3" fmla="val 16667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red boats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D6C18E8-7D68-4738-93E8-E05675C8DC21}"/>
              </a:ext>
            </a:extLst>
          </p:cNvPr>
          <p:cNvSpPr/>
          <p:nvPr/>
        </p:nvSpPr>
        <p:spPr bwMode="auto">
          <a:xfrm>
            <a:off x="6591299" y="3264244"/>
            <a:ext cx="2042663" cy="927747"/>
          </a:xfrm>
          <a:prstGeom prst="wedgeRoundRectCallout">
            <a:avLst>
              <a:gd name="adj1" fmla="val -65551"/>
              <a:gd name="adj2" fmla="val 29148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green boats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839200" cy="1104900"/>
          </a:xfrm>
        </p:spPr>
        <p:txBody>
          <a:bodyPr>
            <a:normAutofit/>
          </a:bodyPr>
          <a:lstStyle/>
          <a:p>
            <a:r>
              <a:rPr lang="en-US" sz="3200" b="1" dirty="0"/>
              <a:t>Find names of sailors who’ve reserved a red </a:t>
            </a:r>
            <a:r>
              <a:rPr lang="en-US" sz="3200" b="1" u="sng" dirty="0"/>
              <a:t>and</a:t>
            </a:r>
            <a:r>
              <a:rPr lang="en-US" sz="3200" b="1" dirty="0"/>
              <a:t> a green boat</a:t>
            </a:r>
          </a:p>
        </p:txBody>
      </p:sp>
      <p:pic>
        <p:nvPicPr>
          <p:cNvPr id="19" name="Picture 3" descr="C:\Users\Kien\AppData\Local\Microsoft\Windows\Temporary Internet Files\Content.IE5\4IUU1NJ8\MC90043395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4" y="96557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C90C51-40C9-4B0D-850D-20F4DE8E517C}"/>
              </a:ext>
            </a:extLst>
          </p:cNvPr>
          <p:cNvGrpSpPr/>
          <p:nvPr/>
        </p:nvGrpSpPr>
        <p:grpSpPr>
          <a:xfrm>
            <a:off x="1838250" y="1605160"/>
            <a:ext cx="2032932" cy="2516511"/>
            <a:chOff x="1838250" y="1605160"/>
            <a:chExt cx="2032932" cy="25165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250" y="2969527"/>
              <a:ext cx="1600200" cy="11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Vertical Scroll 3"/>
            <p:cNvSpPr/>
            <p:nvPr/>
          </p:nvSpPr>
          <p:spPr bwMode="auto">
            <a:xfrm>
              <a:off x="3186142" y="2093298"/>
              <a:ext cx="352425" cy="457201"/>
            </a:xfrm>
            <a:prstGeom prst="vertic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Straight Arrow Connector 5"/>
            <p:cNvCxnSpPr>
              <a:cxnSpLocks/>
            </p:cNvCxnSpPr>
            <p:nvPr/>
          </p:nvCxnSpPr>
          <p:spPr bwMode="auto">
            <a:xfrm flipH="1">
              <a:off x="3491677" y="1605160"/>
              <a:ext cx="379505" cy="43868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 flipH="1">
              <a:off x="2465436" y="2599955"/>
              <a:ext cx="656485" cy="120226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383964" y="1614106"/>
            <a:ext cx="2096931" cy="2434893"/>
            <a:chOff x="3248975" y="4189201"/>
            <a:chExt cx="2096931" cy="2434893"/>
          </a:xfrm>
        </p:grpSpPr>
        <p:grpSp>
          <p:nvGrpSpPr>
            <p:cNvPr id="20" name="Group 19"/>
            <p:cNvGrpSpPr/>
            <p:nvPr/>
          </p:nvGrpSpPr>
          <p:grpSpPr>
            <a:xfrm>
              <a:off x="3248975" y="4189201"/>
              <a:ext cx="2096931" cy="2434893"/>
              <a:chOff x="3248975" y="4189201"/>
              <a:chExt cx="2096931" cy="2434893"/>
            </a:xfrm>
          </p:grpSpPr>
          <p:sp>
            <p:nvSpPr>
              <p:cNvPr id="21" name="Vertical Scroll 20"/>
              <p:cNvSpPr/>
              <p:nvPr/>
            </p:nvSpPr>
            <p:spPr bwMode="auto">
              <a:xfrm>
                <a:off x="4343400" y="4876800"/>
                <a:ext cx="352425" cy="457201"/>
              </a:xfrm>
              <a:prstGeom prst="verticalScroll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9" name="Straight Arrow Connector 28"/>
              <p:cNvCxnSpPr>
                <a:cxnSpLocks/>
              </p:cNvCxnSpPr>
              <p:nvPr/>
            </p:nvCxnSpPr>
            <p:spPr bwMode="auto">
              <a:xfrm>
                <a:off x="3248975" y="4189201"/>
                <a:ext cx="1311302" cy="658291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4100" name="Picture 4" descr="C:\Users\Kien\Downloads\normal_Green boa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744" y="5819232"/>
                <a:ext cx="1300162" cy="804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" name="Straight Arrow Connector 30"/>
            <p:cNvCxnSpPr>
              <a:cxnSpLocks/>
            </p:cNvCxnSpPr>
            <p:nvPr/>
          </p:nvCxnSpPr>
          <p:spPr bwMode="auto">
            <a:xfrm>
              <a:off x="4515767" y="5372284"/>
              <a:ext cx="108146" cy="7035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203108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839200" cy="1104900"/>
          </a:xfrm>
        </p:spPr>
        <p:txBody>
          <a:bodyPr>
            <a:normAutofit/>
          </a:bodyPr>
          <a:lstStyle/>
          <a:p>
            <a:r>
              <a:rPr lang="en-US" sz="3200" b="1" dirty="0"/>
              <a:t>Find names of sailors who’ve reserved a red </a:t>
            </a:r>
            <a:r>
              <a:rPr lang="en-US" sz="3200" b="1" u="sng" dirty="0"/>
              <a:t>and</a:t>
            </a:r>
            <a:r>
              <a:rPr lang="en-US" sz="3200" b="1" dirty="0"/>
              <a:t> a green boat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50" y="2969527"/>
            <a:ext cx="1600200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 bwMode="auto">
          <a:xfrm>
            <a:off x="3186142" y="2093298"/>
            <a:ext cx="352425" cy="457201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>
            <a:off x="3491677" y="1605160"/>
            <a:ext cx="379505" cy="43868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cxnSpLocks/>
          </p:cNvCxnSpPr>
          <p:nvPr/>
        </p:nvCxnSpPr>
        <p:spPr bwMode="auto">
          <a:xfrm flipH="1">
            <a:off x="2465436" y="2599955"/>
            <a:ext cx="656485" cy="120226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4383964" y="1614106"/>
            <a:ext cx="2096931" cy="2434893"/>
            <a:chOff x="3248975" y="4189201"/>
            <a:chExt cx="2096931" cy="2434893"/>
          </a:xfrm>
        </p:grpSpPr>
        <p:grpSp>
          <p:nvGrpSpPr>
            <p:cNvPr id="20" name="Group 19"/>
            <p:cNvGrpSpPr/>
            <p:nvPr/>
          </p:nvGrpSpPr>
          <p:grpSpPr>
            <a:xfrm>
              <a:off x="3248975" y="4189201"/>
              <a:ext cx="2096931" cy="2434893"/>
              <a:chOff x="3248975" y="4189201"/>
              <a:chExt cx="2096931" cy="2434893"/>
            </a:xfrm>
          </p:grpSpPr>
          <p:sp>
            <p:nvSpPr>
              <p:cNvPr id="21" name="Vertical Scroll 20"/>
              <p:cNvSpPr/>
              <p:nvPr/>
            </p:nvSpPr>
            <p:spPr bwMode="auto">
              <a:xfrm>
                <a:off x="4343400" y="4876800"/>
                <a:ext cx="352425" cy="457201"/>
              </a:xfrm>
              <a:prstGeom prst="verticalScroll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9" name="Straight Arrow Connector 28"/>
              <p:cNvCxnSpPr>
                <a:cxnSpLocks/>
              </p:cNvCxnSpPr>
              <p:nvPr/>
            </p:nvCxnSpPr>
            <p:spPr bwMode="auto">
              <a:xfrm>
                <a:off x="3248975" y="4189201"/>
                <a:ext cx="1311302" cy="658291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4100" name="Picture 4" descr="C:\Users\Kien\Downloads\normal_Green boa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744" y="5819232"/>
                <a:ext cx="1300162" cy="804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" name="Straight Arrow Connector 30"/>
            <p:cNvCxnSpPr>
              <a:cxnSpLocks/>
            </p:cNvCxnSpPr>
            <p:nvPr/>
          </p:nvCxnSpPr>
          <p:spPr bwMode="auto">
            <a:xfrm>
              <a:off x="4515767" y="5372284"/>
              <a:ext cx="108146" cy="7035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D6EC64-8CB5-42AD-A37F-A3830AD8594D}"/>
              </a:ext>
            </a:extLst>
          </p:cNvPr>
          <p:cNvSpPr txBox="1"/>
          <p:nvPr/>
        </p:nvSpPr>
        <p:spPr>
          <a:xfrm>
            <a:off x="2838013" y="1170794"/>
            <a:ext cx="30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Sailors(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sid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sname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rating, age)</a:t>
            </a:r>
          </a:p>
        </p:txBody>
      </p:sp>
    </p:spTree>
    <p:extLst>
      <p:ext uri="{BB962C8B-B14F-4D97-AF65-F5344CB8AC3E}">
        <p14:creationId xmlns:p14="http://schemas.microsoft.com/office/powerpoint/2010/main" val="8035936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839200" cy="1104900"/>
          </a:xfrm>
        </p:spPr>
        <p:txBody>
          <a:bodyPr>
            <a:normAutofit/>
          </a:bodyPr>
          <a:lstStyle/>
          <a:p>
            <a:r>
              <a:rPr lang="en-US" sz="3200" b="1" dirty="0"/>
              <a:t>Find names of sailors who’ve reserved a red </a:t>
            </a:r>
            <a:r>
              <a:rPr lang="en-US" sz="3200" b="1" u="sng" dirty="0"/>
              <a:t>and</a:t>
            </a:r>
            <a:r>
              <a:rPr lang="en-US" sz="3200" b="1" dirty="0"/>
              <a:t> a green boat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83964" y="1614106"/>
            <a:ext cx="2096931" cy="2434893"/>
            <a:chOff x="3248975" y="4189201"/>
            <a:chExt cx="2096931" cy="2434893"/>
          </a:xfrm>
        </p:grpSpPr>
        <p:grpSp>
          <p:nvGrpSpPr>
            <p:cNvPr id="20" name="Group 19"/>
            <p:cNvGrpSpPr/>
            <p:nvPr/>
          </p:nvGrpSpPr>
          <p:grpSpPr>
            <a:xfrm>
              <a:off x="3248975" y="4189201"/>
              <a:ext cx="2096931" cy="2434893"/>
              <a:chOff x="3248975" y="4189201"/>
              <a:chExt cx="2096931" cy="2434893"/>
            </a:xfrm>
          </p:grpSpPr>
          <p:sp>
            <p:nvSpPr>
              <p:cNvPr id="21" name="Vertical Scroll 20"/>
              <p:cNvSpPr/>
              <p:nvPr/>
            </p:nvSpPr>
            <p:spPr bwMode="auto">
              <a:xfrm>
                <a:off x="4343400" y="4876800"/>
                <a:ext cx="352425" cy="457201"/>
              </a:xfrm>
              <a:prstGeom prst="verticalScroll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9" name="Straight Arrow Connector 28"/>
              <p:cNvCxnSpPr>
                <a:cxnSpLocks/>
              </p:cNvCxnSpPr>
              <p:nvPr/>
            </p:nvCxnSpPr>
            <p:spPr bwMode="auto">
              <a:xfrm>
                <a:off x="3248975" y="4189201"/>
                <a:ext cx="1311302" cy="658291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4100" name="Picture 4" descr="C:\Users\Kien\Downloads\normal_Green boat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744" y="5819232"/>
                <a:ext cx="1300162" cy="804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" name="Straight Arrow Connector 30"/>
            <p:cNvCxnSpPr>
              <a:cxnSpLocks/>
            </p:cNvCxnSpPr>
            <p:nvPr/>
          </p:nvCxnSpPr>
          <p:spPr bwMode="auto">
            <a:xfrm>
              <a:off x="4515767" y="5372284"/>
              <a:ext cx="108146" cy="70356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D6EC64-8CB5-42AD-A37F-A3830AD8594D}"/>
              </a:ext>
            </a:extLst>
          </p:cNvPr>
          <p:cNvSpPr txBox="1"/>
          <p:nvPr/>
        </p:nvSpPr>
        <p:spPr>
          <a:xfrm>
            <a:off x="2838013" y="1170794"/>
            <a:ext cx="30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Sailors(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sid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sname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rating, age)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EEFC0D-59B3-4862-97E3-90632CCCB750}"/>
              </a:ext>
            </a:extLst>
          </p:cNvPr>
          <p:cNvGrpSpPr/>
          <p:nvPr/>
        </p:nvGrpSpPr>
        <p:grpSpPr>
          <a:xfrm>
            <a:off x="1011301" y="1614106"/>
            <a:ext cx="3766489" cy="3047707"/>
            <a:chOff x="795320" y="1465456"/>
            <a:chExt cx="3766489" cy="30477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442F58-2921-4F0B-8AC8-F3F21E0AEFE0}"/>
                </a:ext>
              </a:extLst>
            </p:cNvPr>
            <p:cNvSpPr txBox="1"/>
            <p:nvPr/>
          </p:nvSpPr>
          <p:spPr>
            <a:xfrm>
              <a:off x="1309637" y="2567014"/>
              <a:ext cx="2962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Reserves(</a:t>
              </a:r>
              <a:r>
                <a:rPr lang="en-US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sid</a:t>
              </a:r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, bid, day)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51ED0-6A72-4FC8-B72D-95DA1D6D4B7D}"/>
                </a:ext>
              </a:extLst>
            </p:cNvPr>
            <p:cNvSpPr txBox="1"/>
            <p:nvPr/>
          </p:nvSpPr>
          <p:spPr>
            <a:xfrm>
              <a:off x="1309637" y="3862413"/>
              <a:ext cx="3252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Boats(bid, </a:t>
              </a:r>
              <a:r>
                <a:rPr lang="en-US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bname</a:t>
              </a:r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, color)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DD6DEA6-B127-4C66-9D88-09FBFEF66C1D}"/>
                </a:ext>
              </a:extLst>
            </p:cNvPr>
            <p:cNvCxnSpPr/>
            <p:nvPr/>
          </p:nvCxnSpPr>
          <p:spPr bwMode="auto">
            <a:xfrm flipH="1">
              <a:off x="2841421" y="1465456"/>
              <a:ext cx="997717" cy="11857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1DDEF6F-4272-4879-B3D9-14616B8316A3}"/>
                </a:ext>
              </a:extLst>
            </p:cNvPr>
            <p:cNvCxnSpPr/>
            <p:nvPr/>
          </p:nvCxnSpPr>
          <p:spPr bwMode="auto">
            <a:xfrm flipH="1">
              <a:off x="2480473" y="2986113"/>
              <a:ext cx="749535" cy="9645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061A42-9559-4D3B-B676-8E5D9FB0EB82}"/>
                </a:ext>
              </a:extLst>
            </p:cNvPr>
            <p:cNvSpPr txBox="1"/>
            <p:nvPr/>
          </p:nvSpPr>
          <p:spPr>
            <a:xfrm>
              <a:off x="1162000" y="3252791"/>
              <a:ext cx="1628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bid</a:t>
              </a:r>
              <a:r>
                <a:rPr lang="en-US" sz="1800" b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 is a boat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5F690B-9887-412E-854B-403BD6C2EEA9}"/>
                </a:ext>
              </a:extLst>
            </p:cNvPr>
            <p:cNvSpPr txBox="1"/>
            <p:nvPr/>
          </p:nvSpPr>
          <p:spPr>
            <a:xfrm>
              <a:off x="795320" y="1698886"/>
              <a:ext cx="2607529" cy="653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err="1">
                  <a:solidFill>
                    <a:srgbClr val="FF0000"/>
                  </a:solidFill>
                  <a:latin typeface="Segoe Print" panose="02000600000000000000" pitchFamily="2" charset="0"/>
                </a:rPr>
                <a:t>sid</a:t>
              </a:r>
              <a:r>
                <a:rPr lang="en-US" sz="1800" b="1" i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has a reservation for </a:t>
              </a:r>
              <a:r>
                <a:rPr lang="en-US" sz="1800" b="1" i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bid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21C00-7F56-4DCA-BDB8-6C1219EAA6B1}"/>
                </a:ext>
              </a:extLst>
            </p:cNvPr>
            <p:cNvSpPr txBox="1"/>
            <p:nvPr/>
          </p:nvSpPr>
          <p:spPr>
            <a:xfrm>
              <a:off x="3041660" y="417460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Segoe Print" panose="02000600000000000000" pitchFamily="2" charset="0"/>
                </a:rPr>
                <a:t>‘red’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5382721-1F44-4C4F-B597-8EDB969BFC87}"/>
              </a:ext>
            </a:extLst>
          </p:cNvPr>
          <p:cNvSpPr/>
          <p:nvPr/>
        </p:nvSpPr>
        <p:spPr bwMode="auto">
          <a:xfrm>
            <a:off x="840938" y="3906426"/>
            <a:ext cx="537043" cy="552997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B1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50576C-28EA-433D-866C-CC38744A61FF}"/>
              </a:ext>
            </a:extLst>
          </p:cNvPr>
          <p:cNvSpPr/>
          <p:nvPr/>
        </p:nvSpPr>
        <p:spPr bwMode="auto">
          <a:xfrm>
            <a:off x="803625" y="2624332"/>
            <a:ext cx="537043" cy="552997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R1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452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839200" cy="1104900"/>
          </a:xfrm>
        </p:spPr>
        <p:txBody>
          <a:bodyPr>
            <a:normAutofit/>
          </a:bodyPr>
          <a:lstStyle/>
          <a:p>
            <a:r>
              <a:rPr lang="en-US" sz="3200" b="1" dirty="0"/>
              <a:t>Find names of sailors who’ve reserved a red </a:t>
            </a:r>
            <a:r>
              <a:rPr lang="en-US" sz="3200" b="1" u="sng" dirty="0"/>
              <a:t>and</a:t>
            </a:r>
            <a:r>
              <a:rPr lang="en-US" sz="3200" b="1" dirty="0"/>
              <a:t> a green boat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EC64-8CB5-42AD-A37F-A3830AD8594D}"/>
              </a:ext>
            </a:extLst>
          </p:cNvPr>
          <p:cNvSpPr txBox="1"/>
          <p:nvPr/>
        </p:nvSpPr>
        <p:spPr>
          <a:xfrm>
            <a:off x="2838013" y="1170794"/>
            <a:ext cx="30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Sailors(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sid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</a:rPr>
              <a:t>sname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, rating, age)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62EC88-9FEF-40DA-BE47-AB1CA59A282C}"/>
              </a:ext>
            </a:extLst>
          </p:cNvPr>
          <p:cNvGrpSpPr/>
          <p:nvPr/>
        </p:nvGrpSpPr>
        <p:grpSpPr>
          <a:xfrm>
            <a:off x="4122088" y="1614106"/>
            <a:ext cx="4322643" cy="2984573"/>
            <a:chOff x="4239254" y="1526245"/>
            <a:chExt cx="4322643" cy="2984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BB7D66-542B-4B0C-8B53-955232BAAEAE}"/>
                </a:ext>
              </a:extLst>
            </p:cNvPr>
            <p:cNvSpPr txBox="1"/>
            <p:nvPr/>
          </p:nvSpPr>
          <p:spPr>
            <a:xfrm>
              <a:off x="5189358" y="2621032"/>
              <a:ext cx="2962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Reserves(</a:t>
              </a:r>
              <a:r>
                <a:rPr lang="en-US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sid</a:t>
              </a:r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, bid, day)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E4B1AB-7B19-4252-82F1-6AA53ECA2FD6}"/>
                </a:ext>
              </a:extLst>
            </p:cNvPr>
            <p:cNvSpPr txBox="1"/>
            <p:nvPr/>
          </p:nvSpPr>
          <p:spPr>
            <a:xfrm>
              <a:off x="5083305" y="3862413"/>
              <a:ext cx="3252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Boats(bid, </a:t>
              </a:r>
              <a:r>
                <a:rPr lang="en-US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bname</a:t>
              </a:r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, color)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D1A307C-F3BB-459D-BD88-C26A3B5099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39254" y="1526245"/>
              <a:ext cx="1807827" cy="11087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7668A7-64A1-41EC-A68F-34CBF583B9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47081" y="3028679"/>
              <a:ext cx="360818" cy="8945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92801A-B757-4817-BB52-9E39D7273D88}"/>
                </a:ext>
              </a:extLst>
            </p:cNvPr>
            <p:cNvSpPr txBox="1"/>
            <p:nvPr/>
          </p:nvSpPr>
          <p:spPr>
            <a:xfrm>
              <a:off x="6307754" y="3302954"/>
              <a:ext cx="2254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That </a:t>
              </a:r>
              <a:r>
                <a:rPr lang="en-US" sz="1800" b="1" i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bid</a:t>
              </a:r>
              <a:r>
                <a:rPr lang="en-US" sz="1800" b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 is a boat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28C9BC-29A7-423F-B53B-FC0DAC8AC285}"/>
                </a:ext>
              </a:extLst>
            </p:cNvPr>
            <p:cNvSpPr txBox="1"/>
            <p:nvPr/>
          </p:nvSpPr>
          <p:spPr>
            <a:xfrm>
              <a:off x="4929206" y="1654388"/>
              <a:ext cx="315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i="1" dirty="0" err="1">
                  <a:solidFill>
                    <a:srgbClr val="00B050"/>
                  </a:solidFill>
                  <a:latin typeface="Segoe Print" panose="02000600000000000000" pitchFamily="2" charset="0"/>
                </a:rPr>
                <a:t>sid</a:t>
              </a:r>
              <a:r>
                <a:rPr lang="en-US" sz="1800" b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 also has a reservation for another </a:t>
              </a:r>
              <a:r>
                <a:rPr lang="en-US" sz="1800" b="1" i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bid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2F940-46C1-4354-864A-F5A56EC3F26E}"/>
                </a:ext>
              </a:extLst>
            </p:cNvPr>
            <p:cNvSpPr txBox="1"/>
            <p:nvPr/>
          </p:nvSpPr>
          <p:spPr>
            <a:xfrm>
              <a:off x="6670694" y="4172264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Segoe Print" panose="02000600000000000000" pitchFamily="2" charset="0"/>
                </a:rPr>
                <a:t>‘green’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40EEC41-66C2-41A7-A79B-DE03CE11E4CE}"/>
              </a:ext>
            </a:extLst>
          </p:cNvPr>
          <p:cNvSpPr/>
          <p:nvPr/>
        </p:nvSpPr>
        <p:spPr bwMode="auto">
          <a:xfrm>
            <a:off x="7702785" y="3939539"/>
            <a:ext cx="537043" cy="552997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B2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926B20-F329-4EFE-9C6A-8669AC0DEDEB}"/>
              </a:ext>
            </a:extLst>
          </p:cNvPr>
          <p:cNvSpPr/>
          <p:nvPr/>
        </p:nvSpPr>
        <p:spPr bwMode="auto">
          <a:xfrm>
            <a:off x="7702785" y="2563543"/>
            <a:ext cx="537043" cy="552997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R2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C27100-3238-44CA-BAAC-C4F646F9EA61}"/>
              </a:ext>
            </a:extLst>
          </p:cNvPr>
          <p:cNvGrpSpPr/>
          <p:nvPr/>
        </p:nvGrpSpPr>
        <p:grpSpPr>
          <a:xfrm>
            <a:off x="446343" y="4793080"/>
            <a:ext cx="8252388" cy="1751762"/>
            <a:chOff x="446343" y="4793080"/>
            <a:chExt cx="8252388" cy="1751762"/>
          </a:xfrm>
        </p:grpSpPr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A49FA52A-825A-4EEB-96DA-15546657944A}"/>
                </a:ext>
              </a:extLst>
            </p:cNvPr>
            <p:cNvSpPr/>
            <p:nvPr/>
          </p:nvSpPr>
          <p:spPr bwMode="auto">
            <a:xfrm>
              <a:off x="3267441" y="6234080"/>
              <a:ext cx="1656526" cy="2683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Rounded Rectangle 33">
              <a:extLst>
                <a:ext uri="{FF2B5EF4-FFF2-40B4-BE49-F238E27FC236}">
                  <a16:creationId xmlns:a16="http://schemas.microsoft.com/office/drawing/2014/main" id="{F4E4CFD1-6FC6-4833-A44C-CED63D8862A1}"/>
                </a:ext>
              </a:extLst>
            </p:cNvPr>
            <p:cNvSpPr/>
            <p:nvPr/>
          </p:nvSpPr>
          <p:spPr bwMode="auto">
            <a:xfrm>
              <a:off x="1249881" y="6234081"/>
              <a:ext cx="1451004" cy="268323"/>
            </a:xfrm>
            <a:prstGeom prst="roundRect">
              <a:avLst/>
            </a:prstGeom>
            <a:solidFill>
              <a:srgbClr val="FFBDB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Rounded Rectangle 26">
              <a:extLst>
                <a:ext uri="{FF2B5EF4-FFF2-40B4-BE49-F238E27FC236}">
                  <a16:creationId xmlns:a16="http://schemas.microsoft.com/office/drawing/2014/main" id="{D89027FB-C0C6-4EC6-B5F2-2A7474F6F9AE}"/>
                </a:ext>
              </a:extLst>
            </p:cNvPr>
            <p:cNvSpPr/>
            <p:nvPr/>
          </p:nvSpPr>
          <p:spPr bwMode="auto">
            <a:xfrm>
              <a:off x="1513143" y="5692641"/>
              <a:ext cx="7185588" cy="228600"/>
            </a:xfrm>
            <a:prstGeom prst="roundRect">
              <a:avLst/>
            </a:prstGeom>
            <a:solidFill>
              <a:srgbClr val="FFBDB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Rounded Rectangle 28">
              <a:extLst>
                <a:ext uri="{FF2B5EF4-FFF2-40B4-BE49-F238E27FC236}">
                  <a16:creationId xmlns:a16="http://schemas.microsoft.com/office/drawing/2014/main" id="{ED216D22-AD62-4415-B535-E427C4472F97}"/>
                </a:ext>
              </a:extLst>
            </p:cNvPr>
            <p:cNvSpPr/>
            <p:nvPr/>
          </p:nvSpPr>
          <p:spPr bwMode="auto">
            <a:xfrm>
              <a:off x="1249880" y="5963361"/>
              <a:ext cx="7448851" cy="228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8AF8AAA9-8096-42DD-974A-DD0863A6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43" y="4793080"/>
              <a:ext cx="8252388" cy="1751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SELECT  S.name</a:t>
              </a:r>
            </a:p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FROM     Sailors S, Boats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  <a:cs typeface="+mn-cs"/>
                </a:rPr>
                <a:t>B1</a:t>
              </a:r>
              <a:r>
                <a:rPr lang="en-US" dirty="0">
                  <a:latin typeface="Arial" charset="0"/>
                  <a:cs typeface="+mn-cs"/>
                </a:rPr>
                <a:t>, Reserves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  <a:cs typeface="+mn-cs"/>
                </a:rPr>
                <a:t>R1</a:t>
              </a:r>
              <a:r>
                <a:rPr lang="en-US" dirty="0">
                  <a:latin typeface="Arial" charset="0"/>
                  <a:cs typeface="+mn-cs"/>
                </a:rPr>
                <a:t>,</a:t>
              </a:r>
            </a:p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                Boats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+mn-cs"/>
                </a:rPr>
                <a:t>B2</a:t>
              </a:r>
              <a:r>
                <a:rPr lang="en-US" dirty="0">
                  <a:latin typeface="Arial" charset="0"/>
                  <a:cs typeface="+mn-cs"/>
                </a:rPr>
                <a:t>, Reserves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+mn-cs"/>
                </a:rPr>
                <a:t>R2</a:t>
              </a:r>
            </a:p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WHERE  S.sid=R1.sid AND R1.bid=B1.bid       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The sailor reserves 1</a:t>
              </a:r>
              <a:r>
                <a:rPr lang="en-US" i="1" baseline="30000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st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 boat</a:t>
              </a:r>
            </a:p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  AND  S.sid=R2.sid AND R2.bid=B2.bid        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The same sailor reserves 2</a:t>
              </a:r>
              <a:r>
                <a:rPr lang="en-US" i="1" baseline="30000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nd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+mn-cs"/>
                </a:rPr>
                <a:t> boat</a:t>
              </a:r>
            </a:p>
            <a:p>
              <a:pPr eaLnBrk="0" hangingPunct="0">
                <a:defRPr/>
              </a:pPr>
              <a:r>
                <a:rPr lang="en-US" dirty="0">
                  <a:latin typeface="Arial" charset="0"/>
                  <a:cs typeface="+mn-cs"/>
                </a:rPr>
                <a:t>  AND (B1.color=‘red’ AND B2.color=‘green’)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455037-6E64-4BA0-9ADA-A82226BC3033}"/>
              </a:ext>
            </a:extLst>
          </p:cNvPr>
          <p:cNvGrpSpPr/>
          <p:nvPr/>
        </p:nvGrpSpPr>
        <p:grpSpPr>
          <a:xfrm>
            <a:off x="803625" y="1614106"/>
            <a:ext cx="3974165" cy="3047707"/>
            <a:chOff x="803625" y="1614106"/>
            <a:chExt cx="3974165" cy="304770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76F7A8-3217-421F-8589-137A48AF7523}"/>
                </a:ext>
              </a:extLst>
            </p:cNvPr>
            <p:cNvGrpSpPr/>
            <p:nvPr/>
          </p:nvGrpSpPr>
          <p:grpSpPr>
            <a:xfrm>
              <a:off x="1011301" y="1614106"/>
              <a:ext cx="3766489" cy="3047707"/>
              <a:chOff x="795320" y="1465456"/>
              <a:chExt cx="3766489" cy="304770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6F38ED-7A26-4710-8DB6-A15A1926FC14}"/>
                  </a:ext>
                </a:extLst>
              </p:cNvPr>
              <p:cNvSpPr txBox="1"/>
              <p:nvPr/>
            </p:nvSpPr>
            <p:spPr>
              <a:xfrm>
                <a:off x="1309637" y="2567014"/>
                <a:ext cx="2962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Reserves(</a:t>
                </a:r>
                <a:r>
                  <a:rPr lang="en-US" dirty="0" err="1">
                    <a:solidFill>
                      <a:schemeClr val="tx2"/>
                    </a:solidFill>
                    <a:latin typeface="Calibri" panose="020F0502020204030204" pitchFamily="34" charset="0"/>
                  </a:rPr>
                  <a:t>sid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, bid, day)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268C3A-2173-4F40-8DD0-5B8BE51A3D71}"/>
                  </a:ext>
                </a:extLst>
              </p:cNvPr>
              <p:cNvSpPr txBox="1"/>
              <p:nvPr/>
            </p:nvSpPr>
            <p:spPr>
              <a:xfrm>
                <a:off x="1309637" y="3862413"/>
                <a:ext cx="3252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Boats(bid, </a:t>
                </a:r>
                <a:r>
                  <a:rPr lang="en-US" dirty="0" err="1">
                    <a:solidFill>
                      <a:schemeClr val="tx2"/>
                    </a:solidFill>
                    <a:latin typeface="Calibri" panose="020F0502020204030204" pitchFamily="34" charset="0"/>
                  </a:rPr>
                  <a:t>bname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, color)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1616D3C-CC49-4F69-937D-7D2539CFA904}"/>
                  </a:ext>
                </a:extLst>
              </p:cNvPr>
              <p:cNvCxnSpPr/>
              <p:nvPr/>
            </p:nvCxnSpPr>
            <p:spPr bwMode="auto">
              <a:xfrm flipH="1">
                <a:off x="2841421" y="1465456"/>
                <a:ext cx="997717" cy="11857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CB01E58-D823-4328-BA6A-021465CB8548}"/>
                  </a:ext>
                </a:extLst>
              </p:cNvPr>
              <p:cNvCxnSpPr/>
              <p:nvPr/>
            </p:nvCxnSpPr>
            <p:spPr bwMode="auto">
              <a:xfrm flipH="1">
                <a:off x="2480473" y="2986113"/>
                <a:ext cx="749535" cy="96453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A5A2BA-E786-4B64-8D2A-F441659646A6}"/>
                  </a:ext>
                </a:extLst>
              </p:cNvPr>
              <p:cNvSpPr txBox="1"/>
              <p:nvPr/>
            </p:nvSpPr>
            <p:spPr>
              <a:xfrm>
                <a:off x="1162000" y="3252791"/>
                <a:ext cx="1628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bid is a boat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6F94C4A-3437-47FE-9530-A7D11ACFF352}"/>
                  </a:ext>
                </a:extLst>
              </p:cNvPr>
              <p:cNvSpPr txBox="1"/>
              <p:nvPr/>
            </p:nvSpPr>
            <p:spPr>
              <a:xfrm>
                <a:off x="795320" y="1698886"/>
                <a:ext cx="2607529" cy="65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err="1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sid</a:t>
                </a:r>
                <a:r>
                  <a:rPr lang="en-US" sz="18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has a reservation for bid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B67D2E0-5FA3-4DDA-9974-D0F2B2368529}"/>
                  </a:ext>
                </a:extLst>
              </p:cNvPr>
              <p:cNvSpPr txBox="1"/>
              <p:nvPr/>
            </p:nvSpPr>
            <p:spPr>
              <a:xfrm>
                <a:off x="3041660" y="4174609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‘red’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648C87-E72C-4715-803A-BBEEFDBD6C9C}"/>
                </a:ext>
              </a:extLst>
            </p:cNvPr>
            <p:cNvSpPr/>
            <p:nvPr/>
          </p:nvSpPr>
          <p:spPr bwMode="auto">
            <a:xfrm>
              <a:off x="840938" y="3906426"/>
              <a:ext cx="537043" cy="55299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B1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044565-3DD4-47C5-B959-75034889396A}"/>
                </a:ext>
              </a:extLst>
            </p:cNvPr>
            <p:cNvSpPr/>
            <p:nvPr/>
          </p:nvSpPr>
          <p:spPr bwMode="auto">
            <a:xfrm>
              <a:off x="803625" y="2624332"/>
              <a:ext cx="537043" cy="55299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R1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62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4950" y="228600"/>
            <a:ext cx="857285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Find names of sailors who’ve reserved a red </a:t>
            </a:r>
            <a:r>
              <a:rPr lang="en-US" sz="3600" b="1" u="sng" dirty="0"/>
              <a:t>and</a:t>
            </a:r>
            <a:r>
              <a:rPr lang="en-US" sz="3600" b="1" dirty="0"/>
              <a:t> a green boat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4800600"/>
            <a:ext cx="5029200" cy="13716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/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</a:rPr>
              <a:t>No boat has two colors →  Result is empty !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1470" y="2453883"/>
            <a:ext cx="8661026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omic Sans MS" pitchFamily="66" charset="0"/>
              </a:rPr>
              <a:t>SELECT  S.name</a:t>
            </a:r>
          </a:p>
          <a:p>
            <a:pPr eaLnBrk="0" hangingPunct="0"/>
            <a:r>
              <a:rPr lang="en-US" sz="2800" dirty="0">
                <a:latin typeface="Comic Sans MS" pitchFamily="66" charset="0"/>
              </a:rPr>
              <a:t>FROM  Sailors S, Boats B, Reserves R</a:t>
            </a:r>
          </a:p>
          <a:p>
            <a:pPr eaLnBrk="0" hangingPunct="0"/>
            <a:r>
              <a:rPr lang="en-US" sz="2800" dirty="0">
                <a:latin typeface="Comic Sans MS" pitchFamily="66" charset="0"/>
              </a:rPr>
              <a:t>WHERE  </a:t>
            </a:r>
            <a:r>
              <a:rPr lang="en-US" sz="2800" dirty="0" err="1">
                <a:latin typeface="Comic Sans MS" pitchFamily="66" charset="0"/>
              </a:rPr>
              <a:t>S.sid</a:t>
            </a:r>
            <a:r>
              <a:rPr lang="en-US" sz="2800" dirty="0">
                <a:latin typeface="Comic Sans MS" pitchFamily="66" charset="0"/>
              </a:rPr>
              <a:t>=</a:t>
            </a:r>
            <a:r>
              <a:rPr lang="en-US" sz="2800" dirty="0" err="1">
                <a:latin typeface="Comic Sans MS" pitchFamily="66" charset="0"/>
              </a:rPr>
              <a:t>R.sid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dirty="0" err="1">
                <a:latin typeface="Comic Sans MS" pitchFamily="66" charset="0"/>
              </a:rPr>
              <a:t>R.bid</a:t>
            </a:r>
            <a:r>
              <a:rPr lang="en-US" sz="2800" dirty="0">
                <a:latin typeface="Comic Sans MS" pitchFamily="66" charset="0"/>
              </a:rPr>
              <a:t>=</a:t>
            </a:r>
            <a:r>
              <a:rPr lang="en-US" sz="2800" dirty="0" err="1">
                <a:latin typeface="Comic Sans MS" pitchFamily="66" charset="0"/>
              </a:rPr>
              <a:t>B.bid</a:t>
            </a:r>
            <a:endParaRPr lang="en-US" sz="2800" dirty="0">
              <a:latin typeface="Comic Sans MS" pitchFamily="66" charset="0"/>
            </a:endParaRPr>
          </a:p>
          <a:p>
            <a:pPr eaLnBrk="0" hangingPunct="0"/>
            <a:r>
              <a:rPr lang="en-US" sz="2800" dirty="0">
                <a:latin typeface="Comic Sans MS" pitchFamily="66" charset="0"/>
              </a:rPr>
              <a:t>                 AND (</a:t>
            </a:r>
            <a:r>
              <a:rPr lang="en-US" sz="2800" dirty="0" err="1">
                <a:latin typeface="Comic Sans MS" pitchFamily="66" charset="0"/>
              </a:rPr>
              <a:t>B.color</a:t>
            </a:r>
            <a:r>
              <a:rPr lang="en-US" sz="2800" dirty="0">
                <a:latin typeface="Comic Sans MS" pitchFamily="66" charset="0"/>
              </a:rPr>
              <a:t>=‘red’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AND </a:t>
            </a:r>
            <a:r>
              <a:rPr lang="en-US" sz="2800" dirty="0" err="1">
                <a:latin typeface="Comic Sans MS" pitchFamily="66" charset="0"/>
              </a:rPr>
              <a:t>B.color</a:t>
            </a:r>
            <a:r>
              <a:rPr lang="en-US" sz="2800" dirty="0">
                <a:latin typeface="Comic Sans MS" pitchFamily="66" charset="0"/>
              </a:rPr>
              <a:t>=‘green’)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470" y="1679589"/>
            <a:ext cx="34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4C2D00"/>
                </a:solidFill>
                <a:latin typeface="Segoe Script" panose="020B0504020000000003" pitchFamily="34" charset="0"/>
              </a:rPr>
              <a:t>Can’t we say: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62F653A2-26B9-4A53-823E-F8FD3247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485" y="4761971"/>
            <a:ext cx="1154722" cy="61277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15097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SQL vs Domain Relational Calculus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799" y="1524000"/>
            <a:ext cx="5486401" cy="138243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      [DISTINCT]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target-list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relation-list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0BC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80BC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qualification</a:t>
            </a:r>
          </a:p>
        </p:txBody>
      </p:sp>
      <p:sp>
        <p:nvSpPr>
          <p:cNvPr id="7" name="Left Arrow 6"/>
          <p:cNvSpPr/>
          <p:nvPr/>
        </p:nvSpPr>
        <p:spPr>
          <a:xfrm>
            <a:off x="5410199" y="2096031"/>
            <a:ext cx="457200" cy="256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857999" y="1687599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562599" y="2525799"/>
            <a:ext cx="457200" cy="25603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4779032" y="4367784"/>
            <a:ext cx="457200" cy="256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7629816" y="4388168"/>
            <a:ext cx="457200" cy="25603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0DB96-A7C9-41D2-8D45-CC1BF6D0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F49F7-FC35-4B62-A887-E555400756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02732-0C30-4DD8-B2A3-48344B5D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96E0A8A3-DD78-4EC4-9A7A-001291721A1A}"/>
              </a:ext>
            </a:extLst>
          </p:cNvPr>
          <p:cNvSpPr/>
          <p:nvPr/>
        </p:nvSpPr>
        <p:spPr bwMode="auto">
          <a:xfrm>
            <a:off x="867971" y="4744784"/>
            <a:ext cx="659779" cy="636821"/>
          </a:xfrm>
          <a:prstGeom prst="flowChartAlternateProcess">
            <a:avLst/>
          </a:prstGeom>
          <a:solidFill>
            <a:srgbClr val="FFD9D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225AD1C4-7A78-49ED-9479-B163B679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63" y="4768830"/>
            <a:ext cx="3585536" cy="612775"/>
          </a:xfrm>
          <a:prstGeom prst="flowChartAlternateProcess">
            <a:avLst/>
          </a:prstGeom>
          <a:solidFill>
            <a:srgbClr val="DAC2EC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F9822-6C51-4CB2-B7A4-A2312B9235F3}"/>
                  </a:ext>
                </a:extLst>
              </p:cNvPr>
              <p:cNvSpPr txBox="1"/>
              <p:nvPr/>
            </p:nvSpPr>
            <p:spPr>
              <a:xfrm>
                <a:off x="552857" y="4744784"/>
                <a:ext cx="8257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∃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(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𝑆𝑎𝑖𝑙𝑜𝑟𝑠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∧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&gt;7)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F9822-6C51-4CB2-B7A4-A2312B923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57" y="4744784"/>
                <a:ext cx="825706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 rot="16200000">
            <a:off x="969260" y="4388168"/>
            <a:ext cx="457200" cy="256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967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839200" cy="1104900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</a:pPr>
            <a:r>
              <a:rPr lang="en-US" sz="4000" b="1" dirty="0"/>
              <a:t>Find names of sailors who’ve reserved a red </a:t>
            </a:r>
            <a:r>
              <a:rPr lang="en-US" sz="4000" b="1" u="sng" dirty="0"/>
              <a:t>and</a:t>
            </a:r>
            <a:r>
              <a:rPr lang="en-US" sz="4000" b="1" dirty="0"/>
              <a:t> a green boat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5105400"/>
            <a:ext cx="8610600" cy="16002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INTERSECT</a:t>
            </a:r>
            <a:r>
              <a:rPr lang="en-US" dirty="0">
                <a:latin typeface="Calibri" pitchFamily="34" charset="0"/>
              </a:rPr>
              <a:t>: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Can be used to compute the intersection of any two 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</a:rPr>
              <a:t>union-compatible</a:t>
            </a:r>
            <a:r>
              <a:rPr lang="en-US" dirty="0">
                <a:latin typeface="Calibri" pitchFamily="34" charset="0"/>
              </a:rPr>
              <a:t> sets of tuples. </a:t>
            </a:r>
          </a:p>
          <a:p>
            <a:r>
              <a:rPr lang="en-US" dirty="0">
                <a:latin typeface="Calibri" pitchFamily="34" charset="0"/>
              </a:rPr>
              <a:t>Included in the SQL standard, but some systems don’t support it.</a:t>
            </a:r>
          </a:p>
          <a:p>
            <a:pPr>
              <a:lnSpc>
                <a:spcPct val="30000"/>
              </a:lnSpc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38231" y="1378478"/>
            <a:ext cx="5897460" cy="356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SELECT  S.name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WHERE  S.sid=R.sid AND R.bid=B.bid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                AND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cs typeface="+mn-cs"/>
              </a:rPr>
              <a:t>B.color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=‘red’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+mn-cs"/>
              </a:rPr>
              <a:t>INTERSECT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Arial" charset="0"/>
                <a:cs typeface="+mn-cs"/>
              </a:rPr>
              <a:t>SELECT  S.name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Arial" charset="0"/>
                <a:cs typeface="+mn-cs"/>
              </a:rPr>
              <a:t>FROM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Arial" charset="0"/>
                <a:cs typeface="+mn-cs"/>
              </a:rPr>
              <a:t>WHERE  S.sid=R.sid AND R.bid=B.bid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Arial" charset="0"/>
                <a:cs typeface="+mn-cs"/>
              </a:rPr>
              <a:t>                AND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  <a:cs typeface="+mn-cs"/>
              </a:rPr>
              <a:t>B.color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+mn-cs"/>
              </a:rPr>
              <a:t>=‘green’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8426C183-F972-4EDF-AC6C-776019FB61DB}"/>
              </a:ext>
            </a:extLst>
          </p:cNvPr>
          <p:cNvSpPr/>
          <p:nvPr/>
        </p:nvSpPr>
        <p:spPr bwMode="auto">
          <a:xfrm>
            <a:off x="6482243" y="1378478"/>
            <a:ext cx="2142744" cy="927747"/>
          </a:xfrm>
          <a:prstGeom prst="wedgeRoundRectCallout">
            <a:avLst>
              <a:gd name="adj1" fmla="val -63697"/>
              <a:gd name="adj2" fmla="val 31095"/>
              <a:gd name="adj3" fmla="val 16667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red boats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07B7BF6D-1749-4CEA-8EA8-5D918EAEB407}"/>
              </a:ext>
            </a:extLst>
          </p:cNvPr>
          <p:cNvSpPr/>
          <p:nvPr/>
        </p:nvSpPr>
        <p:spPr bwMode="auto">
          <a:xfrm>
            <a:off x="6482243" y="3388812"/>
            <a:ext cx="2042663" cy="927747"/>
          </a:xfrm>
          <a:prstGeom prst="wedgeRoundRectCallout">
            <a:avLst>
              <a:gd name="adj1" fmla="val -65551"/>
              <a:gd name="adj2" fmla="val 29148"/>
              <a:gd name="adj3" fmla="val 16667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Name of sailors who’ve reserved green boats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02300" y="2362200"/>
            <a:ext cx="4211858" cy="1219200"/>
          </a:xfrm>
          <a:prstGeom prst="rect">
            <a:avLst/>
          </a:prstGeom>
          <a:solidFill>
            <a:srgbClr val="D6BB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981200" y="1600200"/>
            <a:ext cx="4882620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SELECT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S.sname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FROM    Sailors S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WHERE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S.sid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IN   (SELECT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R.sid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                       FROM  Reserves R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                       WHERE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R.bid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=103)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371600" y="990600"/>
            <a:ext cx="74676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i="1" dirty="0">
                <a:solidFill>
                  <a:srgbClr val="0070C0"/>
                </a:solidFill>
                <a:latin typeface="Brush Script MT" pitchFamily="66" charset="0"/>
              </a:rPr>
              <a:t>Find names of sailors who’ve reserved boat #103</a:t>
            </a:r>
          </a:p>
        </p:txBody>
      </p:sp>
      <p:sp>
        <p:nvSpPr>
          <p:cNvPr id="7" name="TextBox 6"/>
          <p:cNvSpPr txBox="1"/>
          <p:nvPr/>
        </p:nvSpPr>
        <p:spPr>
          <a:xfrm rot="19926713">
            <a:off x="6745310" y="2657669"/>
            <a:ext cx="1682705" cy="682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All “boat 103”</a:t>
            </a:r>
          </a:p>
          <a:p>
            <a:pPr algn="ctr" eaLnBrk="0" hangingPunct="0">
              <a:lnSpc>
                <a:spcPts val="2300"/>
              </a:lnSpc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reservations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442906" y="3289139"/>
            <a:ext cx="2346732" cy="1104900"/>
          </a:xfrm>
          <a:prstGeom prst="wedgeRoundRectCallout">
            <a:avLst>
              <a:gd name="adj1" fmla="val 50716"/>
              <a:gd name="adj2" fmla="val -101761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FFC000"/>
                </a:solidFill>
                <a:latin typeface="Calibri" pitchFamily="34" charset="0"/>
                <a:cs typeface="+mn-cs"/>
              </a:rPr>
              <a:t>Sailor S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+mn-cs"/>
              </a:rPr>
              <a:t>has at least one of these reservations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AFCC-8CC1-4797-B3FA-C4101170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C266-1F5F-4889-A6E3-5430FD733B29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667C5-2E13-4868-A7E0-873BFA5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52C84-F108-4A3D-8298-318E9F6C620D}"/>
              </a:ext>
            </a:extLst>
          </p:cNvPr>
          <p:cNvSpPr/>
          <p:nvPr/>
        </p:nvSpPr>
        <p:spPr>
          <a:xfrm>
            <a:off x="1873338" y="1634365"/>
            <a:ext cx="2328961" cy="110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85920" y="2362200"/>
            <a:ext cx="4206240" cy="1219200"/>
          </a:xfrm>
          <a:prstGeom prst="rect">
            <a:avLst/>
          </a:prstGeom>
          <a:solidFill>
            <a:srgbClr val="D6BB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49" y="4198286"/>
            <a:ext cx="8287101" cy="1843087"/>
          </a:xfrm>
        </p:spPr>
        <p:txBody>
          <a:bodyPr>
            <a:normAutofit/>
          </a:bodyPr>
          <a:lstStyle/>
          <a:p>
            <a:pPr marL="344488" indent="-344488"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A WHERE clause can itself contain an SQL query!  (Actually, so can FROM and HAVING clauses.)</a:t>
            </a:r>
          </a:p>
          <a:p>
            <a:pPr marL="344488" indent="-344488"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To find sailors who’ve </a:t>
            </a:r>
            <a:r>
              <a:rPr lang="en-US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reserved #103, use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NOT IN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981200" y="1600200"/>
            <a:ext cx="4882620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SELECT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S.sname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FROM  Sailors S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WHERE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S.sid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IN   (SELECT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R.sid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                       FROM  Reserves R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                       WHERE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R.bid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=103)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371600" y="990600"/>
            <a:ext cx="74676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i="1" dirty="0">
                <a:solidFill>
                  <a:srgbClr val="0070C0"/>
                </a:solidFill>
                <a:latin typeface="Brush Script MT" pitchFamily="66" charset="0"/>
              </a:rPr>
              <a:t>Find names of sailors who’ve reserved boat #103</a:t>
            </a:r>
          </a:p>
        </p:txBody>
      </p:sp>
      <p:sp>
        <p:nvSpPr>
          <p:cNvPr id="7" name="TextBox 6"/>
          <p:cNvSpPr txBox="1"/>
          <p:nvPr/>
        </p:nvSpPr>
        <p:spPr>
          <a:xfrm rot="19926713">
            <a:off x="6745310" y="2657669"/>
            <a:ext cx="1682705" cy="682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All “boat 103”</a:t>
            </a:r>
          </a:p>
          <a:p>
            <a:pPr algn="ctr" eaLnBrk="0" hangingPunct="0">
              <a:lnSpc>
                <a:spcPts val="2300"/>
              </a:lnSpc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reservations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AFCC-8CC1-4797-B3FA-C4101170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C266-1F5F-4889-A6E3-5430FD733B29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667C5-2E13-4868-A7E0-873BFA5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6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/>
              <a:t>Nested Queries with Correlation (1)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880" y="2713794"/>
            <a:ext cx="4038600" cy="1049823"/>
          </a:xfrm>
          <a:ln>
            <a:solidFill>
              <a:srgbClr val="180BC7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EXISTS</a:t>
            </a:r>
            <a:r>
              <a:rPr lang="en-US" sz="32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tests whether a relation is nonempty</a:t>
            </a:r>
            <a:r>
              <a:rPr lang="en-US" dirty="0">
                <a:latin typeface="Arial" pitchFamily="34" charset="0"/>
              </a:rPr>
              <a:t> 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857E3CA-705D-4CCB-9FDC-7304BE3B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9BE3-DFDB-4C7E-8EFD-2C1C14AB33A4}" type="datetime1">
              <a:rPr lang="en-US" smtClean="0"/>
              <a:t>10/19/2024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C6E34B-E714-49EB-B860-D020589C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33</a:t>
            </a:fld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301860-0E21-42CD-8C49-3A28A58F5F51}"/>
              </a:ext>
            </a:extLst>
          </p:cNvPr>
          <p:cNvSpPr txBox="1">
            <a:spLocks noChangeArrowheads="1"/>
          </p:cNvSpPr>
          <p:nvPr/>
        </p:nvSpPr>
        <p:spPr>
          <a:xfrm>
            <a:off x="849632" y="1518300"/>
            <a:ext cx="7772400" cy="10498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Arial" pitchFamily="34" charset="0"/>
              </a:rPr>
              <a:t>EXISTS (</a:t>
            </a:r>
            <a:r>
              <a:rPr lang="en-US" sz="3000" i="1" dirty="0">
                <a:solidFill>
                  <a:schemeClr val="accent2"/>
                </a:solidFill>
                <a:latin typeface="Arial" pitchFamily="34" charset="0"/>
              </a:rPr>
              <a:t>R</a:t>
            </a:r>
            <a:r>
              <a:rPr lang="en-US" sz="3000" dirty="0">
                <a:solidFill>
                  <a:schemeClr val="accent2"/>
                </a:solidFill>
                <a:latin typeface="Arial" pitchFamily="34" charset="0"/>
              </a:rPr>
              <a:t>)</a:t>
            </a:r>
            <a:r>
              <a:rPr lang="en-US" sz="3000" dirty="0">
                <a:latin typeface="Arial" pitchFamily="34" charset="0"/>
              </a:rPr>
              <a:t> =  true if relation </a:t>
            </a:r>
            <a:r>
              <a:rPr lang="en-US" sz="3000" i="1" dirty="0">
                <a:latin typeface="Arial" pitchFamily="34" charset="0"/>
              </a:rPr>
              <a:t>R</a:t>
            </a:r>
            <a:r>
              <a:rPr lang="en-US" sz="3000" dirty="0">
                <a:latin typeface="Arial" pitchFamily="34" charset="0"/>
              </a:rPr>
              <a:t> is not empty 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276600" y="4645731"/>
            <a:ext cx="5520267" cy="4572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72000" y="4645730"/>
            <a:ext cx="3810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 rot="18071590">
            <a:off x="3148597" y="3696436"/>
            <a:ext cx="901289" cy="2452979"/>
          </a:xfrm>
          <a:prstGeom prst="curvedRightArrow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209800" y="1295400"/>
            <a:ext cx="6471003" cy="1192634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sz="3200" u="sng" dirty="0">
                <a:latin typeface="Arial" pitchFamily="34" charset="0"/>
              </a:rPr>
              <a:t>Query</a:t>
            </a:r>
            <a:r>
              <a:rPr lang="en-US" sz="3200" i="1" dirty="0">
                <a:latin typeface="Book Antiqua" pitchFamily="18" charset="0"/>
              </a:rPr>
              <a:t>: </a:t>
            </a:r>
            <a:r>
              <a:rPr lang="en-US" sz="4000" i="1" dirty="0">
                <a:latin typeface="Brush Script MT" pitchFamily="66" charset="0"/>
              </a:rPr>
              <a:t>Find names of sailors who’ve </a:t>
            </a:r>
          </a:p>
          <a:p>
            <a:pPr eaLnBrk="0" hangingPunct="0">
              <a:lnSpc>
                <a:spcPts val="4300"/>
              </a:lnSpc>
            </a:pPr>
            <a:r>
              <a:rPr lang="en-US" sz="4000" i="1" dirty="0">
                <a:latin typeface="Brush Script MT" pitchFamily="66" charset="0"/>
              </a:rPr>
              <a:t>             reserved boat #103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837961" y="3490247"/>
            <a:ext cx="3810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/>
              <a:t>Nested Queries with Correlation (1)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880" y="2713794"/>
            <a:ext cx="4038600" cy="1049823"/>
          </a:xfrm>
          <a:ln>
            <a:solidFill>
              <a:srgbClr val="180BC7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EXISTS</a:t>
            </a:r>
            <a:r>
              <a:rPr lang="en-US" sz="32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tests whether a relation is nonempty</a:t>
            </a:r>
            <a:r>
              <a:rPr lang="en-US" dirty="0">
                <a:latin typeface="Arial" pitchFamily="34" charset="0"/>
              </a:rPr>
              <a:t>  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304800" y="3109030"/>
            <a:ext cx="8866211" cy="20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SELECT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S.sname</a:t>
            </a:r>
            <a:endParaRPr lang="en-US" sz="2500" dirty="0">
              <a:solidFill>
                <a:srgbClr val="000066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FROM     Sailors S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WHERE   </a:t>
            </a:r>
            <a:r>
              <a:rPr lang="en-US" sz="2500" b="1" dirty="0">
                <a:solidFill>
                  <a:srgbClr val="FF0000"/>
                </a:solidFill>
                <a:latin typeface="Comic Sans MS" pitchFamily="66" charset="0"/>
              </a:rPr>
              <a:t>EXISTS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(SELECT  *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  FROM  Reserves R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  WHERE </a:t>
            </a:r>
            <a:r>
              <a:rPr lang="en-US" sz="2500" u="sng" dirty="0" err="1">
                <a:solidFill>
                  <a:srgbClr val="000066"/>
                </a:solidFill>
                <a:latin typeface="Comic Sans MS" pitchFamily="66" charset="0"/>
              </a:rPr>
              <a:t>S.sid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AND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R.bid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=103)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562600" y="5410200"/>
            <a:ext cx="2583024" cy="838200"/>
          </a:xfrm>
          <a:prstGeom prst="wedgeRoundRectCallout">
            <a:avLst>
              <a:gd name="adj1" fmla="val -33179"/>
              <a:gd name="adj2" fmla="val -89689"/>
              <a:gd name="adj3" fmla="val 16667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1EFFF"/>
                </a:solidFill>
                <a:effectLst/>
                <a:latin typeface="Calibri" pitchFamily="34" charset="0"/>
                <a:cs typeface="Calibri" pitchFamily="34" charset="0"/>
              </a:rPr>
              <a:t>Sailor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C1EFFF"/>
                </a:solidFill>
                <a:effectLst/>
                <a:latin typeface="Calibri" pitchFamily="34" charset="0"/>
                <a:cs typeface="Calibri" pitchFamily="34" charset="0"/>
              </a:rPr>
              <a:t>S.sid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1EFFF"/>
                </a:solidFill>
                <a:effectLst/>
                <a:latin typeface="Calibri" pitchFamily="34" charset="0"/>
                <a:cs typeface="Calibri" pitchFamily="34" charset="0"/>
              </a:rPr>
              <a:t> reserves boat 103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1546765" y="4475987"/>
            <a:ext cx="1447801" cy="1371600"/>
            <a:chOff x="6248400" y="2451399"/>
            <a:chExt cx="1371600" cy="1371600"/>
          </a:xfrm>
        </p:grpSpPr>
        <p:pic>
          <p:nvPicPr>
            <p:cNvPr id="9" name="Picture 2" descr="C:\Users\Kien\AppData\Local\Microsoft\Windows\Temporary Internet Files\Content.IE5\6MIJVT1P\MC90043395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451399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169403">
              <a:off x="6413599" y="3366781"/>
              <a:ext cx="300082" cy="307777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Brush Script MT" pitchFamily="66" charset="0"/>
                </a:rPr>
                <a:t>S</a:t>
              </a: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857E3CA-705D-4CCB-9FDC-7304BE3B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9BE3-DFDB-4C7E-8EFD-2C1C14AB33A4}" type="datetime1">
              <a:rPr lang="en-US" smtClean="0"/>
              <a:t>10/19/2024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C6E34B-E714-49EB-B860-D020589C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5AF10-8364-4835-BFE4-57D66AB9E090}"/>
              </a:ext>
            </a:extLst>
          </p:cNvPr>
          <p:cNvSpPr txBox="1"/>
          <p:nvPr/>
        </p:nvSpPr>
        <p:spPr>
          <a:xfrm>
            <a:off x="2898533" y="5524422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the “EXISTS” for each sailor</a:t>
            </a:r>
          </a:p>
        </p:txBody>
      </p:sp>
    </p:spTree>
    <p:extLst>
      <p:ext uri="{BB962C8B-B14F-4D97-AF65-F5344CB8AC3E}">
        <p14:creationId xmlns:p14="http://schemas.microsoft.com/office/powerpoint/2010/main" val="24361988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7" grpId="0" animBg="1"/>
      <p:bldP spid="22535" grpId="0"/>
      <p:bldP spid="3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209800" y="1295400"/>
            <a:ext cx="6471003" cy="1192634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sz="3200" u="sng" dirty="0">
                <a:latin typeface="Arial" pitchFamily="34" charset="0"/>
              </a:rPr>
              <a:t>Query</a:t>
            </a:r>
            <a:r>
              <a:rPr lang="en-US" sz="3200" i="1" dirty="0">
                <a:latin typeface="Book Antiqua" pitchFamily="18" charset="0"/>
              </a:rPr>
              <a:t>: </a:t>
            </a:r>
            <a:r>
              <a:rPr lang="en-US" sz="4000" i="1" dirty="0">
                <a:latin typeface="Brush Script MT" pitchFamily="66" charset="0"/>
              </a:rPr>
              <a:t>Find names of sailors who’ve </a:t>
            </a:r>
          </a:p>
          <a:p>
            <a:pPr eaLnBrk="0" hangingPunct="0">
              <a:lnSpc>
                <a:spcPts val="4300"/>
              </a:lnSpc>
            </a:pPr>
            <a:r>
              <a:rPr lang="en-US" sz="4000" i="1" dirty="0">
                <a:latin typeface="Brush Script MT" pitchFamily="66" charset="0"/>
              </a:rPr>
              <a:t>             reserved boat #103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837961" y="3490247"/>
            <a:ext cx="3810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/>
              <a:t>Nested Queries with Correlation (1)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880" y="2713794"/>
            <a:ext cx="4038600" cy="1049823"/>
          </a:xfrm>
          <a:ln>
            <a:solidFill>
              <a:srgbClr val="180BC7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EXISTS</a:t>
            </a:r>
            <a:r>
              <a:rPr lang="en-US" sz="32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tests whether a relation is nonempty</a:t>
            </a:r>
            <a:r>
              <a:rPr lang="en-US" dirty="0">
                <a:latin typeface="Arial" pitchFamily="34" charset="0"/>
              </a:rPr>
              <a:t>  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304800" y="3109030"/>
            <a:ext cx="2960748" cy="12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SELECT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S.sname</a:t>
            </a:r>
            <a:endParaRPr lang="en-US" sz="2500" dirty="0">
              <a:solidFill>
                <a:srgbClr val="000066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FROM     Sailors S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WHERE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857E3CA-705D-4CCB-9FDC-7304BE3B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9BE3-DFDB-4C7E-8EFD-2C1C14AB33A4}" type="datetime1">
              <a:rPr lang="en-US" smtClean="0"/>
              <a:t>10/19/2024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C6E34B-E714-49EB-B860-D020589C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35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4DF771-9AAD-0941-B16D-D52B86E5951F}"/>
              </a:ext>
            </a:extLst>
          </p:cNvPr>
          <p:cNvSpPr/>
          <p:nvPr/>
        </p:nvSpPr>
        <p:spPr>
          <a:xfrm>
            <a:off x="1944914" y="4637313"/>
            <a:ext cx="3149600" cy="14804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4800" dirty="0"/>
              <a:t>TEST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B002682-6BEE-22BD-24CB-64D664EFC4E6}"/>
              </a:ext>
            </a:extLst>
          </p:cNvPr>
          <p:cNvSpPr/>
          <p:nvPr/>
        </p:nvSpPr>
        <p:spPr>
          <a:xfrm>
            <a:off x="2443734" y="4028819"/>
            <a:ext cx="484632" cy="978408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3C791C-62D5-75B9-2FEB-F30669344919}"/>
              </a:ext>
            </a:extLst>
          </p:cNvPr>
          <p:cNvSpPr/>
          <p:nvPr/>
        </p:nvSpPr>
        <p:spPr>
          <a:xfrm>
            <a:off x="4325257" y="4855027"/>
            <a:ext cx="493486" cy="52251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5E0D85-09ED-C57A-D8D6-536BE5F1010A}"/>
              </a:ext>
            </a:extLst>
          </p:cNvPr>
          <p:cNvSpPr/>
          <p:nvPr/>
        </p:nvSpPr>
        <p:spPr>
          <a:xfrm>
            <a:off x="4325257" y="5474839"/>
            <a:ext cx="493486" cy="52251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 anchorCtr="1"/>
          <a:lstStyle/>
          <a:p>
            <a:pPr algn="ctr"/>
            <a:r>
              <a:rPr lang="en-US" sz="6000" dirty="0"/>
              <a:t>-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77F62E8-826B-35A6-E4D0-93E4052B5F12}"/>
              </a:ext>
            </a:extLst>
          </p:cNvPr>
          <p:cNvSpPr/>
          <p:nvPr/>
        </p:nvSpPr>
        <p:spPr>
          <a:xfrm>
            <a:off x="4956097" y="4855027"/>
            <a:ext cx="978408" cy="484632"/>
          </a:xfrm>
          <a:prstGeom prst="rightArrow">
            <a:avLst/>
          </a:prstGeom>
          <a:solidFill>
            <a:srgbClr val="FF82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3CC625C-80B4-B65E-4105-1B217E4D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9724"/>
              </p:ext>
            </p:extLst>
          </p:nvPr>
        </p:nvGraphicFramePr>
        <p:xfrm>
          <a:off x="6116692" y="4678638"/>
          <a:ext cx="1584976" cy="83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4">
                  <a:extLst>
                    <a:ext uri="{9D8B030D-6E8A-4147-A177-3AD203B41FA5}">
                      <a16:colId xmlns:a16="http://schemas.microsoft.com/office/drawing/2014/main" val="2562461544"/>
                    </a:ext>
                  </a:extLst>
                </a:gridCol>
                <a:gridCol w="396244">
                  <a:extLst>
                    <a:ext uri="{9D8B030D-6E8A-4147-A177-3AD203B41FA5}">
                      <a16:colId xmlns:a16="http://schemas.microsoft.com/office/drawing/2014/main" val="2174857996"/>
                    </a:ext>
                  </a:extLst>
                </a:gridCol>
                <a:gridCol w="396244">
                  <a:extLst>
                    <a:ext uri="{9D8B030D-6E8A-4147-A177-3AD203B41FA5}">
                      <a16:colId xmlns:a16="http://schemas.microsoft.com/office/drawing/2014/main" val="1870627122"/>
                    </a:ext>
                  </a:extLst>
                </a:gridCol>
                <a:gridCol w="396244">
                  <a:extLst>
                    <a:ext uri="{9D8B030D-6E8A-4147-A177-3AD203B41FA5}">
                      <a16:colId xmlns:a16="http://schemas.microsoft.com/office/drawing/2014/main" val="2796040825"/>
                    </a:ext>
                  </a:extLst>
                </a:gridCol>
              </a:tblGrid>
              <a:tr h="16748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21201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32865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53096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65361"/>
                  </a:ext>
                </a:extLst>
              </a:tr>
              <a:tr h="167482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solidFill>
                      <a:srgbClr val="63A0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63A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0155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CD72D0E-2D7C-1487-E660-9CECA483F616}"/>
              </a:ext>
            </a:extLst>
          </p:cNvPr>
          <p:cNvSpPr txBox="1"/>
          <p:nvPr/>
        </p:nvSpPr>
        <p:spPr>
          <a:xfrm>
            <a:off x="6066224" y="5505108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Qualified sailors</a:t>
            </a:r>
          </a:p>
        </p:txBody>
      </p:sp>
    </p:spTree>
    <p:extLst>
      <p:ext uri="{BB962C8B-B14F-4D97-AF65-F5344CB8AC3E}">
        <p14:creationId xmlns:p14="http://schemas.microsoft.com/office/powerpoint/2010/main" val="18135989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867024" y="3519239"/>
            <a:ext cx="376237" cy="496887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77611" y="2376239"/>
            <a:ext cx="450850" cy="496887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b="1" dirty="0"/>
              <a:t>NOT EXIST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09074" y="2022226"/>
            <a:ext cx="84391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SELECT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S.sname</a:t>
            </a:r>
            <a:endParaRPr lang="en-US" sz="2500" dirty="0">
              <a:solidFill>
                <a:srgbClr val="000066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FROM  Sailors S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WHERE   </a:t>
            </a:r>
            <a:r>
              <a:rPr lang="en-US" sz="2500" b="1" dirty="0">
                <a:solidFill>
                  <a:srgbClr val="0070C0"/>
                </a:solidFill>
                <a:latin typeface="Comic Sans MS" pitchFamily="66" charset="0"/>
              </a:rPr>
              <a:t>NOT EXISTS  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(SELECT  *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FROM  Reserves R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WHERE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R.bid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=103 AND </a:t>
            </a:r>
            <a:r>
              <a:rPr lang="en-US" sz="2500" u="sng" dirty="0" err="1">
                <a:solidFill>
                  <a:srgbClr val="000066"/>
                </a:solidFill>
                <a:latin typeface="Comic Sans MS" pitchFamily="66" charset="0"/>
              </a:rPr>
              <a:t>S.sid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3559" name="Arc 6"/>
          <p:cNvSpPr>
            <a:spLocks/>
          </p:cNvSpPr>
          <p:nvPr/>
        </p:nvSpPr>
        <p:spPr bwMode="auto">
          <a:xfrm>
            <a:off x="3204661" y="2568326"/>
            <a:ext cx="3856038" cy="979488"/>
          </a:xfrm>
          <a:custGeom>
            <a:avLst/>
            <a:gdLst>
              <a:gd name="T0" fmla="*/ 0 w 25238"/>
              <a:gd name="T1" fmla="*/ 2147483647 h 21600"/>
              <a:gd name="T2" fmla="*/ 2147483647 w 25238"/>
              <a:gd name="T3" fmla="*/ 2147483647 h 21600"/>
              <a:gd name="T4" fmla="*/ 2147483647 w 25238"/>
              <a:gd name="T5" fmla="*/ 2147483647 h 21600"/>
              <a:gd name="T6" fmla="*/ 0 60000 65536"/>
              <a:gd name="T7" fmla="*/ 0 60000 65536"/>
              <a:gd name="T8" fmla="*/ 0 60000 65536"/>
              <a:gd name="T9" fmla="*/ 0 w 25238"/>
              <a:gd name="T10" fmla="*/ 0 h 21600"/>
              <a:gd name="T11" fmla="*/ 25238 w 252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38" h="21600" fill="none" extrusionOk="0">
                <a:moveTo>
                  <a:pt x="-1" y="308"/>
                </a:moveTo>
                <a:cubicBezTo>
                  <a:pt x="1201" y="103"/>
                  <a:pt x="2418" y="-1"/>
                  <a:pt x="3638" y="0"/>
                </a:cubicBezTo>
                <a:cubicBezTo>
                  <a:pt x="15567" y="0"/>
                  <a:pt x="25238" y="9670"/>
                  <a:pt x="25238" y="21600"/>
                </a:cubicBezTo>
              </a:path>
              <a:path w="25238" h="21600" stroke="0" extrusionOk="0">
                <a:moveTo>
                  <a:pt x="-1" y="308"/>
                </a:moveTo>
                <a:cubicBezTo>
                  <a:pt x="1201" y="103"/>
                  <a:pt x="2418" y="-1"/>
                  <a:pt x="3638" y="0"/>
                </a:cubicBezTo>
                <a:cubicBezTo>
                  <a:pt x="15567" y="0"/>
                  <a:pt x="25238" y="9670"/>
                  <a:pt x="25238" y="21600"/>
                </a:cubicBezTo>
                <a:lnTo>
                  <a:pt x="3638" y="21600"/>
                </a:lnTo>
                <a:close/>
              </a:path>
            </a:pathLst>
          </a:custGeom>
          <a:noFill/>
          <a:ln w="635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81000" y="4325938"/>
            <a:ext cx="4114800" cy="1998661"/>
          </a:xfrm>
          <a:prstGeom prst="wedgeRoundRectCallout">
            <a:avLst>
              <a:gd name="adj1" fmla="val -2992"/>
              <a:gd name="adj2" fmla="val -102829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Use NOT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EXIST to find the names of sailors who have not reserved boat 103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2FDCD-7093-4EF5-B78F-53222383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3F90-DF02-40D5-A2B4-C12EF9E1E70C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7A-ED45-48F9-9976-A55F417B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301860-0E21-42CD-8C49-3A28A58F5F51}"/>
              </a:ext>
            </a:extLst>
          </p:cNvPr>
          <p:cNvSpPr txBox="1">
            <a:spLocks noChangeArrowheads="1"/>
          </p:cNvSpPr>
          <p:nvPr/>
        </p:nvSpPr>
        <p:spPr>
          <a:xfrm>
            <a:off x="4246131" y="1057702"/>
            <a:ext cx="4423637" cy="104982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Arial" pitchFamily="34" charset="0"/>
              </a:rPr>
              <a:t>NOT EXISTS (</a:t>
            </a:r>
            <a:r>
              <a:rPr lang="en-US" sz="3000" i="1" dirty="0">
                <a:solidFill>
                  <a:schemeClr val="accent2"/>
                </a:solidFill>
                <a:latin typeface="Arial" pitchFamily="34" charset="0"/>
              </a:rPr>
              <a:t>R</a:t>
            </a:r>
            <a:r>
              <a:rPr lang="en-US" sz="3000" dirty="0">
                <a:solidFill>
                  <a:schemeClr val="accent2"/>
                </a:solidFill>
                <a:latin typeface="Arial" pitchFamily="34" charset="0"/>
              </a:rPr>
              <a:t>)</a:t>
            </a:r>
            <a:r>
              <a:rPr lang="en-US" sz="3000" dirty="0">
                <a:latin typeface="Arial" pitchFamily="34" charset="0"/>
              </a:rPr>
              <a:t> =  true if relation </a:t>
            </a:r>
            <a:r>
              <a:rPr lang="en-US" sz="3000" i="1" dirty="0">
                <a:latin typeface="Arial" pitchFamily="34" charset="0"/>
              </a:rPr>
              <a:t>R</a:t>
            </a:r>
            <a:r>
              <a:rPr lang="en-US" sz="3000" dirty="0">
                <a:latin typeface="Arial" pitchFamily="34" charset="0"/>
              </a:rPr>
              <a:t> is empty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FD4B8-F4A3-4937-3A42-F076D511ED81}"/>
              </a:ext>
            </a:extLst>
          </p:cNvPr>
          <p:cNvSpPr txBox="1"/>
          <p:nvPr/>
        </p:nvSpPr>
        <p:spPr>
          <a:xfrm>
            <a:off x="6313180" y="2330459"/>
            <a:ext cx="16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sailor reserved “103”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548685-7111-470E-9F52-1D686679F85E}"/>
              </a:ext>
            </a:extLst>
          </p:cNvPr>
          <p:cNvSpPr/>
          <p:nvPr/>
        </p:nvSpPr>
        <p:spPr>
          <a:xfrm>
            <a:off x="3140666" y="3896020"/>
            <a:ext cx="5641384" cy="12345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1029"/>
          <p:cNvSpPr>
            <a:spLocks noChangeArrowheads="1"/>
          </p:cNvSpPr>
          <p:nvPr/>
        </p:nvSpPr>
        <p:spPr bwMode="auto">
          <a:xfrm>
            <a:off x="1933906" y="961500"/>
            <a:ext cx="6858000" cy="1096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ts val="3800"/>
              </a:lnSpc>
              <a:defRPr/>
            </a:pPr>
            <a:r>
              <a:rPr lang="en-US" sz="3200" u="sng" dirty="0">
                <a:latin typeface="Arial" charset="0"/>
                <a:cs typeface="+mn-cs"/>
              </a:rPr>
              <a:t>Query</a:t>
            </a:r>
            <a:r>
              <a:rPr lang="en-US" sz="3200" i="1" dirty="0">
                <a:latin typeface="Book Antiqua" pitchFamily="18" charset="0"/>
                <a:cs typeface="+mn-cs"/>
              </a:rPr>
              <a:t>: </a:t>
            </a:r>
            <a:r>
              <a:rPr lang="en-US" sz="4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Brush Script MT" pitchFamily="66" charset="0"/>
                <a:cs typeface="+mn-cs"/>
              </a:rPr>
              <a:t>Find names of sailors who</a:t>
            </a:r>
          </a:p>
          <a:p>
            <a:pPr eaLnBrk="0" hangingPunct="0">
              <a:lnSpc>
                <a:spcPts val="3800"/>
              </a:lnSpc>
              <a:defRPr/>
            </a:pPr>
            <a:r>
              <a:rPr lang="en-US" sz="4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Brush Script MT" pitchFamily="66" charset="0"/>
                <a:cs typeface="+mn-cs"/>
              </a:rPr>
              <a:t>            reserve boat 103 at most once.</a:t>
            </a:r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7078" y="38100"/>
            <a:ext cx="8057322" cy="1104900"/>
          </a:xfrm>
        </p:spPr>
        <p:txBody>
          <a:bodyPr>
            <a:noAutofit/>
          </a:bodyPr>
          <a:lstStyle/>
          <a:p>
            <a:r>
              <a:rPr lang="en-US" b="1" dirty="0"/>
              <a:t>Nested Queries with Correlation (2)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110864"/>
            <a:ext cx="8915400" cy="10291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UNIQUE</a:t>
            </a:r>
            <a:r>
              <a:rPr lang="en-US" dirty="0">
                <a:latin typeface="Arial" pitchFamily="34" charset="0"/>
              </a:rPr>
              <a:t> returns true if no row appears more than once. 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(</a:t>
            </a:r>
            <a:r>
              <a:rPr lang="en-US" u="sng" dirty="0">
                <a:solidFill>
                  <a:srgbClr val="0070C0"/>
                </a:solidFill>
                <a:latin typeface="Arial" pitchFamily="34" charset="0"/>
              </a:rPr>
              <a:t>Note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:  returns true if answer is empty)</a:t>
            </a:r>
          </a:p>
        </p:txBody>
      </p:sp>
      <p:sp>
        <p:nvSpPr>
          <p:cNvPr id="24581" name="Rectangle 1028"/>
          <p:cNvSpPr>
            <a:spLocks noChangeArrowheads="1"/>
          </p:cNvSpPr>
          <p:nvPr/>
        </p:nvSpPr>
        <p:spPr bwMode="auto">
          <a:xfrm>
            <a:off x="342238" y="3117242"/>
            <a:ext cx="8439812" cy="20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SELECT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S.sname</a:t>
            </a:r>
            <a:endParaRPr lang="en-US" sz="2500" dirty="0">
              <a:solidFill>
                <a:srgbClr val="000066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FROM    Sailors S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WHERE </a:t>
            </a:r>
            <a:r>
              <a:rPr lang="en-US" sz="2500" dirty="0">
                <a:solidFill>
                  <a:schemeClr val="accent2"/>
                </a:solidFill>
                <a:latin typeface="Comic Sans MS" pitchFamily="66" charset="0"/>
              </a:rPr>
              <a:t>UNIQUE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(SELECT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R.bid</a:t>
            </a:r>
            <a:endParaRPr lang="en-US" sz="2500" dirty="0">
              <a:solidFill>
                <a:srgbClr val="000066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FROM  Reserves R</a:t>
            </a:r>
          </a:p>
          <a:p>
            <a:pPr eaLnBrk="0" hangingPunct="0"/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                             WHERE  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R.bid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=103 AND </a:t>
            </a:r>
            <a:r>
              <a:rPr lang="en-US" sz="2500" u="sng" dirty="0" err="1">
                <a:solidFill>
                  <a:srgbClr val="000066"/>
                </a:solidFill>
                <a:latin typeface="Comic Sans MS" pitchFamily="66" charset="0"/>
              </a:rPr>
              <a:t>S.sid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=</a:t>
            </a:r>
            <a:r>
              <a:rPr lang="en-US" sz="2500" dirty="0" err="1">
                <a:solidFill>
                  <a:srgbClr val="000066"/>
                </a:solidFill>
                <a:latin typeface="Comic Sans MS" pitchFamily="66" charset="0"/>
              </a:rPr>
              <a:t>R.sid</a:t>
            </a:r>
            <a:r>
              <a:rPr lang="en-US" sz="2500" dirty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4582" name="Arc 1030"/>
          <p:cNvSpPr>
            <a:spLocks/>
          </p:cNvSpPr>
          <p:nvPr/>
        </p:nvSpPr>
        <p:spPr bwMode="auto">
          <a:xfrm>
            <a:off x="3137825" y="3663342"/>
            <a:ext cx="3852863" cy="990600"/>
          </a:xfrm>
          <a:custGeom>
            <a:avLst/>
            <a:gdLst>
              <a:gd name="T0" fmla="*/ 0 w 25899"/>
              <a:gd name="T1" fmla="*/ 2147483647 h 21600"/>
              <a:gd name="T2" fmla="*/ 2147483647 w 25899"/>
              <a:gd name="T3" fmla="*/ 2147483647 h 21600"/>
              <a:gd name="T4" fmla="*/ 2147483647 w 25899"/>
              <a:gd name="T5" fmla="*/ 2147483647 h 21600"/>
              <a:gd name="T6" fmla="*/ 0 60000 65536"/>
              <a:gd name="T7" fmla="*/ 0 60000 65536"/>
              <a:gd name="T8" fmla="*/ 0 60000 65536"/>
              <a:gd name="T9" fmla="*/ 0 w 25899"/>
              <a:gd name="T10" fmla="*/ 0 h 21600"/>
              <a:gd name="T11" fmla="*/ 25899 w 258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99" h="21600" fill="none" extrusionOk="0">
                <a:moveTo>
                  <a:pt x="0" y="432"/>
                </a:moveTo>
                <a:cubicBezTo>
                  <a:pt x="1414" y="144"/>
                  <a:pt x="2855" y="-1"/>
                  <a:pt x="4299" y="0"/>
                </a:cubicBezTo>
                <a:cubicBezTo>
                  <a:pt x="16228" y="0"/>
                  <a:pt x="25899" y="9670"/>
                  <a:pt x="25899" y="21600"/>
                </a:cubicBezTo>
              </a:path>
              <a:path w="25899" h="21600" stroke="0" extrusionOk="0">
                <a:moveTo>
                  <a:pt x="0" y="432"/>
                </a:moveTo>
                <a:cubicBezTo>
                  <a:pt x="1414" y="144"/>
                  <a:pt x="2855" y="-1"/>
                  <a:pt x="4299" y="0"/>
                </a:cubicBezTo>
                <a:cubicBezTo>
                  <a:pt x="16228" y="0"/>
                  <a:pt x="25899" y="9670"/>
                  <a:pt x="25899" y="21600"/>
                </a:cubicBezTo>
                <a:lnTo>
                  <a:pt x="4299" y="21600"/>
                </a:lnTo>
                <a:close/>
              </a:path>
            </a:pathLst>
          </a:custGeom>
          <a:noFill/>
          <a:ln w="41275" cap="rnd">
            <a:solidFill>
              <a:srgbClr val="180BC7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553200" y="1937657"/>
            <a:ext cx="1981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ular Callout 7"/>
          <p:cNvSpPr/>
          <p:nvPr/>
        </p:nvSpPr>
        <p:spPr bwMode="auto">
          <a:xfrm>
            <a:off x="875638" y="4418992"/>
            <a:ext cx="1728787" cy="838200"/>
          </a:xfrm>
          <a:prstGeom prst="wedgeRoundRectCallout">
            <a:avLst>
              <a:gd name="adj1" fmla="val 35053"/>
              <a:gd name="adj2" fmla="val -65509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Segoe Print" panose="02000600000000000000" pitchFamily="2" charset="0"/>
              </a:rPr>
              <a:t>“at most once”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7B79E-27A9-429D-A20C-31B89DA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094" y="6454775"/>
            <a:ext cx="2057400" cy="365125"/>
          </a:xfrm>
        </p:spPr>
        <p:txBody>
          <a:bodyPr/>
          <a:lstStyle/>
          <a:p>
            <a:fld id="{97BC9117-095E-44CB-A2D3-ABA8763BD2E7}" type="datetime1">
              <a:rPr lang="en-US" smtClean="0"/>
              <a:t>10/19/2024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8352-A9AA-47A2-BF36-BA30C28F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3110" y="3881446"/>
            <a:ext cx="2057400" cy="365125"/>
          </a:xfrm>
        </p:spPr>
        <p:txBody>
          <a:bodyPr/>
          <a:lstStyle/>
          <a:p>
            <a:fld id="{3ED83ABA-840B-4207-ADB3-8FB005E8FACC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E622-D939-4261-95C3-A85A877100F2}"/>
              </a:ext>
            </a:extLst>
          </p:cNvPr>
          <p:cNvSpPr txBox="1"/>
          <p:nvPr/>
        </p:nvSpPr>
        <p:spPr>
          <a:xfrm>
            <a:off x="7020256" y="3896020"/>
            <a:ext cx="1771650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/>
              <a:t>Reservations for boat 103 by sailor “</a:t>
            </a:r>
            <a:r>
              <a:rPr lang="en-US" dirty="0" err="1"/>
              <a:t>sid</a:t>
            </a:r>
            <a:r>
              <a:rPr lang="en-US" dirty="0"/>
              <a:t>”</a:t>
            </a:r>
          </a:p>
        </p:txBody>
      </p:sp>
      <p:sp>
        <p:nvSpPr>
          <p:cNvPr id="14" name="Rectangle 1027">
            <a:extLst>
              <a:ext uri="{FF2B5EF4-FFF2-40B4-BE49-F238E27FC236}">
                <a16:creationId xmlns:a16="http://schemas.microsoft.com/office/drawing/2014/main" id="{524ECD02-5656-4566-8CCF-7B1D4F62F51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5446917"/>
            <a:ext cx="8915400" cy="124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</a:rPr>
              <a:t>Can we replace “SELECT </a:t>
            </a:r>
            <a:r>
              <a:rPr lang="en-US" i="1" dirty="0" err="1">
                <a:latin typeface="Arial" pitchFamily="34" charset="0"/>
              </a:rPr>
              <a:t>R.bid</a:t>
            </a:r>
            <a:r>
              <a:rPr lang="en-US" i="1" dirty="0">
                <a:latin typeface="Arial" pitchFamily="34" charset="0"/>
              </a:rPr>
              <a:t>”  by  “ </a:t>
            </a:r>
            <a:r>
              <a:rPr lang="en-US" dirty="0">
                <a:latin typeface="Arial" pitchFamily="34" charset="0"/>
              </a:rPr>
              <a:t>SELECT </a:t>
            </a:r>
            <a:r>
              <a:rPr lang="en-US" i="1" dirty="0">
                <a:latin typeface="Arial" pitchFamily="34" charset="0"/>
              </a:rPr>
              <a:t>* ” 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1258888" indent="-688975">
              <a:spcBef>
                <a:spcPct val="0"/>
              </a:spcBef>
              <a:buFont typeface="Monotype Sorts"/>
              <a:buNone/>
            </a:pPr>
            <a:r>
              <a:rPr lang="en-US" dirty="0">
                <a:latin typeface="Arial" pitchFamily="34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No, A sailor may reserve boat 103 on different days; and UNIQUE would return true</a:t>
            </a:r>
          </a:p>
        </p:txBody>
      </p:sp>
    </p:spTree>
    <p:extLst>
      <p:ext uri="{BB962C8B-B14F-4D97-AF65-F5344CB8AC3E}">
        <p14:creationId xmlns:p14="http://schemas.microsoft.com/office/powerpoint/2010/main" val="2245628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581" grpId="0"/>
      <p:bldP spid="24582" grpId="0" animBg="1"/>
      <p:bldP spid="8" grpId="0" animBg="1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More on Set-Comparison Operators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5375"/>
            <a:ext cx="8839200" cy="4800600"/>
          </a:xfrm>
        </p:spPr>
        <p:txBody>
          <a:bodyPr/>
          <a:lstStyle/>
          <a:p>
            <a:pPr>
              <a:lnSpc>
                <a:spcPct val="10000"/>
              </a:lnSpc>
              <a:buFont typeface="Monotype Sorts" pitchFamily="2" charset="2"/>
              <a:buChar char="v"/>
              <a:defRPr/>
            </a:pPr>
            <a:endParaRPr lang="en-US" dirty="0"/>
          </a:p>
          <a:p>
            <a:pPr marL="285750" indent="-285750">
              <a:defRPr/>
            </a:pPr>
            <a:r>
              <a:rPr lang="en-US" dirty="0">
                <a:latin typeface="Calibri" pitchFamily="34" charset="0"/>
              </a:rPr>
              <a:t>Also available:  </a:t>
            </a:r>
            <a:r>
              <a:rPr lang="en-US" i="1" dirty="0">
                <a:latin typeface="Calibri" pitchFamily="34" charset="0"/>
              </a:rPr>
              <a:t>op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ANY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op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ALL , where </a:t>
            </a:r>
            <a:r>
              <a:rPr lang="en-US" i="1" dirty="0">
                <a:latin typeface="Calibri" pitchFamily="34" charset="0"/>
              </a:rPr>
              <a:t>op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en-US" sz="2400" b="1" dirty="0">
                <a:latin typeface="Calibri" pitchFamily="34" charset="0"/>
                <a:cs typeface="Times New Roman"/>
              </a:rPr>
              <a:t>˃, ˂, =, ≠, ≥, ≤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en-US" b="1" dirty="0">
              <a:latin typeface="Calibri" pitchFamily="34" charset="0"/>
            </a:endParaRPr>
          </a:p>
          <a:p>
            <a:pPr marL="285750" indent="-285750">
              <a:lnSpc>
                <a:spcPct val="1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marL="285750" indent="-285750">
              <a:defRPr/>
            </a:pPr>
            <a:r>
              <a:rPr lang="en-US" dirty="0">
                <a:latin typeface="Calibri" pitchFamily="34" charset="0"/>
              </a:rPr>
              <a:t>Example:  “</a:t>
            </a:r>
            <a:r>
              <a:rPr lang="en-US" i="1" dirty="0">
                <a:latin typeface="Calibri" pitchFamily="34" charset="0"/>
              </a:rPr>
              <a:t>Find sailors whose rating is greater than that of </a:t>
            </a:r>
            <a:r>
              <a:rPr lang="en-US" b="1" i="1" dirty="0">
                <a:latin typeface="Calibri" pitchFamily="34" charset="0"/>
              </a:rPr>
              <a:t>some</a:t>
            </a:r>
            <a:r>
              <a:rPr lang="en-US" i="1" dirty="0">
                <a:latin typeface="Calibri" pitchFamily="34" charset="0"/>
              </a:rPr>
              <a:t> sailor called Horatio</a:t>
            </a:r>
            <a:r>
              <a:rPr lang="en-US" dirty="0">
                <a:latin typeface="Calibri" pitchFamily="34" charset="0"/>
              </a:rPr>
              <a:t>”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68336" y="3151308"/>
            <a:ext cx="8167301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SELECT  *</a:t>
            </a:r>
          </a:p>
          <a:p>
            <a:pPr eaLnBrk="0" hangingPunct="0"/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FROM  Sailors S</a:t>
            </a:r>
          </a:p>
          <a:p>
            <a:pPr eaLnBrk="0" hangingPunct="0"/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WHERE  </a:t>
            </a:r>
            <a:r>
              <a:rPr lang="en-US" sz="2400" dirty="0" err="1">
                <a:solidFill>
                  <a:srgbClr val="000066"/>
                </a:solidFill>
                <a:latin typeface="Comic Sans MS" pitchFamily="66" charset="0"/>
              </a:rPr>
              <a:t>S.rating</a:t>
            </a:r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&gt; ANY  </a:t>
            </a:r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(SELECT  S2.rating</a:t>
            </a:r>
          </a:p>
          <a:p>
            <a:pPr eaLnBrk="0" hangingPunct="0"/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                                         FROM     Sailors S2</a:t>
            </a:r>
          </a:p>
          <a:p>
            <a:pPr eaLnBrk="0" hangingPunct="0"/>
            <a:r>
              <a:rPr lang="en-US" sz="2400" dirty="0">
                <a:solidFill>
                  <a:srgbClr val="000066"/>
                </a:solidFill>
                <a:latin typeface="Comic Sans MS" pitchFamily="66" charset="0"/>
              </a:rPr>
              <a:t>                                         WHERE  S2.sname=‘Horatio’)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854977" y="4598013"/>
            <a:ext cx="3312445" cy="1600200"/>
          </a:xfrm>
          <a:prstGeom prst="wedgeRectCallout">
            <a:avLst>
              <a:gd name="adj1" fmla="val 60914"/>
              <a:gd name="adj2" fmla="val -35666"/>
            </a:avLst>
          </a:prstGeom>
          <a:solidFill>
            <a:srgbClr val="666666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latin typeface="Segoe Print" panose="02000600000000000000" pitchFamily="2" charset="0"/>
                <a:cs typeface="+mn-cs"/>
              </a:rPr>
              <a:t>The subquery must return a row that makes the comparison true, in order for </a:t>
            </a:r>
            <a:r>
              <a:rPr lang="en-US" sz="1800" b="1" dirty="0" err="1">
                <a:solidFill>
                  <a:srgbClr val="FFFFFF"/>
                </a:solidFill>
                <a:latin typeface="Segoe Print" panose="02000600000000000000" pitchFamily="2" charset="0"/>
                <a:cs typeface="+mn-cs"/>
              </a:rPr>
              <a:t>S.rating</a:t>
            </a:r>
            <a:r>
              <a:rPr lang="en-US" sz="1800" b="1" dirty="0">
                <a:solidFill>
                  <a:srgbClr val="FFFFFF"/>
                </a:solidFill>
                <a:latin typeface="Segoe Print" panose="02000600000000000000" pitchFamily="2" charset="0"/>
                <a:cs typeface="+mn-cs"/>
              </a:rPr>
              <a:t> &gt; ANY … to return true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CD0E-A799-4190-8CF1-4AE58951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401-AD41-4B48-A337-50384E2AFF8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A8E0E-EDC2-40BE-B3CE-F8F74CA3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38</a:t>
            </a:fld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2D5A7A-8C25-467B-8906-09378C94BC75}"/>
              </a:ext>
            </a:extLst>
          </p:cNvPr>
          <p:cNvSpPr/>
          <p:nvPr/>
        </p:nvSpPr>
        <p:spPr>
          <a:xfrm>
            <a:off x="3989493" y="2955689"/>
            <a:ext cx="2336800" cy="689986"/>
          </a:xfrm>
          <a:prstGeom prst="wedgeRoundRectCallout">
            <a:avLst>
              <a:gd name="adj1" fmla="val -38386"/>
              <a:gd name="adj2" fmla="val 95877"/>
              <a:gd name="adj3" fmla="val 16667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“ANY” means “some,” not “every”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44334"/>
            <a:ext cx="8736012" cy="11049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mic Sans MS" pitchFamily="66" charset="0"/>
              </a:rPr>
              <a:t>Rewriting INTERSECT Queries Using IN</a:t>
            </a:r>
            <a:endParaRPr lang="en-US" sz="3200" dirty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723002" y="1100153"/>
            <a:ext cx="3851086" cy="20595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200" i="1" dirty="0">
                <a:solidFill>
                  <a:srgbClr val="000066"/>
                </a:solidFill>
                <a:latin typeface="Arial" pitchFamily="34" charset="0"/>
              </a:rPr>
              <a:t>Find </a:t>
            </a:r>
            <a:r>
              <a:rPr lang="en-US" sz="3200" i="1" dirty="0" err="1">
                <a:solidFill>
                  <a:srgbClr val="000066"/>
                </a:solidFill>
                <a:latin typeface="Arial" pitchFamily="34" charset="0"/>
              </a:rPr>
              <a:t>sid’s</a:t>
            </a:r>
            <a:r>
              <a:rPr lang="en-US" sz="3200" i="1" dirty="0">
                <a:solidFill>
                  <a:srgbClr val="000066"/>
                </a:solidFill>
                <a:latin typeface="Arial" pitchFamily="34" charset="0"/>
              </a:rPr>
              <a:t> of sailors who’ve reserved both a 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</a:rPr>
              <a:t>red</a:t>
            </a:r>
            <a:r>
              <a:rPr lang="en-US" sz="3200" i="1" dirty="0">
                <a:solidFill>
                  <a:srgbClr val="000066"/>
                </a:solidFill>
                <a:latin typeface="Arial" pitchFamily="34" charset="0"/>
              </a:rPr>
              <a:t> and a </a:t>
            </a:r>
            <a:r>
              <a:rPr lang="en-US" sz="3200" i="1" dirty="0">
                <a:solidFill>
                  <a:srgbClr val="00B050"/>
                </a:solidFill>
                <a:latin typeface="Arial" pitchFamily="34" charset="0"/>
              </a:rPr>
              <a:t>green</a:t>
            </a:r>
            <a:r>
              <a:rPr lang="en-US" sz="3200" i="1" dirty="0">
                <a:solidFill>
                  <a:srgbClr val="000066"/>
                </a:solidFill>
                <a:latin typeface="Arial" pitchFamily="34" charset="0"/>
              </a:rPr>
              <a:t> boat:</a:t>
            </a:r>
            <a:endParaRPr lang="en-US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07988" y="2917825"/>
            <a:ext cx="8659812" cy="3509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SELECT  S.sid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FROM    Sailors S, Boats B, Reserves R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WHERE  S.sid=R.sid AND R.bid=B.bid AND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B.color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=‘red’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             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+mn-cs"/>
              </a:rPr>
              <a:t>                       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+mn-cs"/>
              </a:rPr>
              <a:t>(SELECT  S2.sid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+mn-cs"/>
              </a:rPr>
              <a:t>                                       FROM  Sailors S2, Boats B2, Reserves R2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+mn-cs"/>
              </a:rPr>
              <a:t>                                       WHERE  S2.sid=R2.sid AND R2.bid=B2.bid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+mn-cs"/>
              </a:rPr>
              <a:t>                                                     AND  B2.color=‘green’)</a:t>
            </a:r>
          </a:p>
          <a:p>
            <a:pPr eaLnBrk="0" hangingPunct="0">
              <a:lnSpc>
                <a:spcPct val="70000"/>
              </a:lnSpc>
              <a:defRPr/>
            </a:pPr>
            <a:endParaRPr lang="en-US" sz="2600" dirty="0">
              <a:solidFill>
                <a:schemeClr val="accent1"/>
              </a:solidFill>
              <a:latin typeface="Arial" charset="0"/>
              <a:cs typeface="+mn-cs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600" i="1" dirty="0">
                <a:solidFill>
                  <a:srgbClr val="000066"/>
                </a:solidFill>
                <a:latin typeface="Arial" charset="0"/>
                <a:cs typeface="+mn-cs"/>
              </a:rPr>
              <a:t>Similarly, we can rewrite EXCEPT queries using NOT IN.</a:t>
            </a:r>
            <a:endParaRPr lang="en-US" dirty="0">
              <a:solidFill>
                <a:schemeClr val="accent1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29324" y="4599753"/>
            <a:ext cx="2012659" cy="1066800"/>
          </a:xfrm>
          <a:prstGeom prst="wedgeRoundRectCallout">
            <a:avLst>
              <a:gd name="adj1" fmla="val 69583"/>
              <a:gd name="adj2" fmla="val -32720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+mn-cs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+mn-cs"/>
              </a:rPr>
              <a:t> of sailors who’ve reserved green boats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77009" y="1500128"/>
            <a:ext cx="2219739" cy="1104901"/>
          </a:xfrm>
          <a:prstGeom prst="wedgeRoundRectCallout">
            <a:avLst>
              <a:gd name="adj1" fmla="val -39850"/>
              <a:gd name="adj2" fmla="val 8730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anchor="ctr" anchorCtr="1"/>
          <a:lstStyle/>
          <a:p>
            <a:pPr algn="ctr" eaLnBrk="0" hangingPunct="0">
              <a:defRPr/>
            </a:pPr>
            <a:r>
              <a:rPr lang="en-US" sz="2200" dirty="0" err="1">
                <a:solidFill>
                  <a:srgbClr val="FFC000"/>
                </a:solidFill>
                <a:latin typeface="Calibri" pitchFamily="34" charset="0"/>
                <a:cs typeface="+mn-cs"/>
              </a:rPr>
              <a:t>sid</a:t>
            </a:r>
            <a:r>
              <a:rPr lang="en-US" sz="2200" dirty="0">
                <a:solidFill>
                  <a:srgbClr val="FFC000"/>
                </a:solidFill>
                <a:latin typeface="Calibri" pitchFamily="34" charset="0"/>
                <a:cs typeface="+mn-cs"/>
              </a:rPr>
              <a:t> of sailors who’ve reserved red boats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8815" y="4024022"/>
            <a:ext cx="1779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b="1" dirty="0">
                <a:latin typeface="Calibri" pitchFamily="34" charset="0"/>
              </a:rPr>
              <a:t>AND </a:t>
            </a:r>
            <a:r>
              <a:rPr lang="en-US" b="1" dirty="0" err="1">
                <a:latin typeface="Calibri" pitchFamily="34" charset="0"/>
              </a:rPr>
              <a:t>S.sid</a:t>
            </a:r>
            <a:r>
              <a:rPr lang="en-US" b="1" dirty="0">
                <a:latin typeface="Calibri" pitchFamily="34" charset="0"/>
              </a:rPr>
              <a:t> 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B3EDC-A3B9-4FC1-AB43-1BC9FFDC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ACA-66F6-49BC-A6D3-46D35A6719FD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FD57E-36F2-4E94-ACB7-E7F2D6C1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4617"/>
            <a:ext cx="7886700" cy="897286"/>
          </a:xfrm>
        </p:spPr>
        <p:txBody>
          <a:bodyPr>
            <a:noAutofit/>
          </a:bodyPr>
          <a:lstStyle/>
          <a:p>
            <a:r>
              <a:rPr lang="en-US" sz="6000" b="1" dirty="0"/>
              <a:t>DRC vs. SQL -  Example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86175" y="6773928"/>
            <a:ext cx="3052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2024529" y="2795753"/>
            <a:ext cx="1596596" cy="982674"/>
          </a:xfrm>
          <a:prstGeom prst="wedgeEllipseCallout">
            <a:avLst>
              <a:gd name="adj1" fmla="val -72831"/>
              <a:gd name="adj2" fmla="val 86166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D1BD-B7C7-4745-B9BE-F97AA036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0F6C8-4808-4113-B376-8936888429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A942B-E068-4048-A40F-3F429E8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58B8-A894-4F85-A714-2FD5C8808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C0028-B50C-4B7C-9E3B-0B46D77B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267" y="1633797"/>
            <a:ext cx="3592715" cy="1792991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chemeClr val="accent2"/>
                </a:solidFill>
              </a:rPr>
              <a:t>SELECT   S.name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FROM     Students S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3600" dirty="0">
                <a:solidFill>
                  <a:srgbClr val="7030A0"/>
                </a:solidFill>
              </a:rPr>
              <a:t>WHERE   </a:t>
            </a:r>
            <a:r>
              <a:rPr lang="en-US" sz="3600" dirty="0" err="1">
                <a:solidFill>
                  <a:srgbClr val="7030A0"/>
                </a:solidFill>
              </a:rPr>
              <a:t>S.gpa</a:t>
            </a:r>
            <a:r>
              <a:rPr lang="en-US" sz="3600" dirty="0">
                <a:solidFill>
                  <a:srgbClr val="7030A0"/>
                </a:solidFill>
              </a:rPr>
              <a:t> &gt; 3.0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/>
              <p:nvPr/>
            </p:nvSpPr>
            <p:spPr>
              <a:xfrm>
                <a:off x="289097" y="4012196"/>
                <a:ext cx="8191986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{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&lt;</a:t>
                </a:r>
                <a:r>
                  <a:rPr lang="en-US" sz="3200" i="1" dirty="0">
                    <a:solidFill>
                      <a:srgbClr val="ED7D31"/>
                    </a:solidFill>
                  </a:rPr>
                  <a:t>name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&gt;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| </a:t>
                </a:r>
                <a:r>
                  <a:rPr kumimoji="0" 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ⱻ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sid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gpa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(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    </a:t>
                </a:r>
                <a:r>
                  <a:rPr lang="en-US" sz="3200" dirty="0">
                    <a:solidFill>
                      <a:prstClr val="black"/>
                    </a:solidFill>
                  </a:rPr>
                  <a:t> 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&lt;</a:t>
                </a:r>
                <a:r>
                  <a:rPr lang="en-US" sz="3200" i="1" dirty="0">
                    <a:solidFill>
                      <a:srgbClr val="0070C0"/>
                    </a:solidFill>
                  </a:rPr>
                  <a:t>sid, name, gps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&gt;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𝑆𝑡𝑢𝑑𝑒𝑛𝑡𝑠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𝑔𝑝𝑎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&gt;3.0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572A7-C458-43A8-868B-6817E4062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7" y="4012196"/>
                <a:ext cx="8191986" cy="1138773"/>
              </a:xfrm>
              <a:prstGeom prst="rect">
                <a:avLst/>
              </a:prstGeom>
              <a:blipFill>
                <a:blip r:embed="rId3"/>
                <a:stretch>
                  <a:fillRect l="-1860" t="-802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Bent 7">
            <a:extLst>
              <a:ext uri="{FF2B5EF4-FFF2-40B4-BE49-F238E27FC236}">
                <a16:creationId xmlns:a16="http://schemas.microsoft.com/office/drawing/2014/main" id="{4C117F13-6032-4CE4-98F0-6B0A09C2598D}"/>
              </a:ext>
            </a:extLst>
          </p:cNvPr>
          <p:cNvSpPr/>
          <p:nvPr/>
        </p:nvSpPr>
        <p:spPr>
          <a:xfrm rot="16200000" flipH="1">
            <a:off x="1927365" y="770100"/>
            <a:ext cx="2227561" cy="4306246"/>
          </a:xfrm>
          <a:prstGeom prst="bentArrow">
            <a:avLst>
              <a:gd name="adj1" fmla="val 10228"/>
              <a:gd name="adj2" fmla="val 13272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162865C2-E8C8-46C6-9A14-2B064CEF3569}"/>
              </a:ext>
            </a:extLst>
          </p:cNvPr>
          <p:cNvSpPr/>
          <p:nvPr/>
        </p:nvSpPr>
        <p:spPr>
          <a:xfrm rot="16200000" flipH="1">
            <a:off x="3681430" y="3092388"/>
            <a:ext cx="2227562" cy="798113"/>
          </a:xfrm>
          <a:prstGeom prst="bentArrow">
            <a:avLst>
              <a:gd name="adj1" fmla="val 31519"/>
              <a:gd name="adj2" fmla="val 27970"/>
              <a:gd name="adj3" fmla="val 41927"/>
              <a:gd name="adj4" fmla="val 4375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BA6CE6-8FEE-4CEE-9A71-EC2A516DB95C}"/>
              </a:ext>
            </a:extLst>
          </p:cNvPr>
          <p:cNvSpPr/>
          <p:nvPr/>
        </p:nvSpPr>
        <p:spPr>
          <a:xfrm>
            <a:off x="7136445" y="3321396"/>
            <a:ext cx="484632" cy="1283830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Callout 2">
            <a:extLst>
              <a:ext uri="{FF2B5EF4-FFF2-40B4-BE49-F238E27FC236}">
                <a16:creationId xmlns:a16="http://schemas.microsoft.com/office/drawing/2014/main" id="{C8605906-684C-46C7-A3F7-B9A23C122C55}"/>
              </a:ext>
            </a:extLst>
          </p:cNvPr>
          <p:cNvSpPr/>
          <p:nvPr/>
        </p:nvSpPr>
        <p:spPr bwMode="auto">
          <a:xfrm>
            <a:off x="2885655" y="5349092"/>
            <a:ext cx="1596596" cy="982674"/>
          </a:xfrm>
          <a:prstGeom prst="wedgeEllipseCallout">
            <a:avLst>
              <a:gd name="adj1" fmla="val 39510"/>
              <a:gd name="adj2" fmla="val -79359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relation</a:t>
            </a:r>
          </a:p>
        </p:txBody>
      </p:sp>
      <p:sp>
        <p:nvSpPr>
          <p:cNvPr id="26" name="Oval Callout 2">
            <a:extLst>
              <a:ext uri="{FF2B5EF4-FFF2-40B4-BE49-F238E27FC236}">
                <a16:creationId xmlns:a16="http://schemas.microsoft.com/office/drawing/2014/main" id="{46387C79-1614-4F5E-9456-F38DDE6E9D75}"/>
              </a:ext>
            </a:extLst>
          </p:cNvPr>
          <p:cNvSpPr/>
          <p:nvPr/>
        </p:nvSpPr>
        <p:spPr bwMode="auto">
          <a:xfrm>
            <a:off x="6005140" y="5442674"/>
            <a:ext cx="1731320" cy="982674"/>
          </a:xfrm>
          <a:prstGeom prst="wedgeEllipseCallout">
            <a:avLst>
              <a:gd name="adj1" fmla="val 25743"/>
              <a:gd name="adj2" fmla="val -90991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Predicate</a:t>
            </a:r>
          </a:p>
        </p:txBody>
      </p:sp>
    </p:spTree>
    <p:extLst>
      <p:ext uri="{BB962C8B-B14F-4D97-AF65-F5344CB8AC3E}">
        <p14:creationId xmlns:p14="http://schemas.microsoft.com/office/powerpoint/2010/main" val="1353375900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24200" y="2667000"/>
            <a:ext cx="5562600" cy="1981200"/>
          </a:xfrm>
          <a:prstGeom prst="rect">
            <a:avLst/>
          </a:prstGeom>
          <a:solidFill>
            <a:srgbClr val="C5F0F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5791200" y="3352800"/>
            <a:ext cx="2743200" cy="10668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2800" y="2743200"/>
            <a:ext cx="2057400" cy="6858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049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omic Sans MS" pitchFamily="66" charset="0"/>
              </a:rPr>
              <a:t>Division Operations in SQL (1)</a:t>
            </a:r>
            <a:endParaRPr lang="en-US" sz="3200"/>
          </a:p>
        </p:txBody>
      </p:sp>
      <p:sp>
        <p:nvSpPr>
          <p:cNvPr id="27654" name="Rectangle 1028"/>
          <p:cNvSpPr>
            <a:spLocks noChangeArrowheads="1"/>
          </p:cNvSpPr>
          <p:nvPr/>
        </p:nvSpPr>
        <p:spPr bwMode="auto">
          <a:xfrm>
            <a:off x="3492500" y="1219200"/>
            <a:ext cx="5041900" cy="9429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US" sz="2800" i="1" dirty="0">
                <a:solidFill>
                  <a:srgbClr val="000066"/>
                </a:solidFill>
                <a:latin typeface="Arial" pitchFamily="34" charset="0"/>
              </a:rPr>
              <a:t>Find names of sailors who’ve reserved </a:t>
            </a:r>
            <a:r>
              <a:rPr lang="en-US" sz="2800" b="1" i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all</a:t>
            </a:r>
            <a:r>
              <a:rPr lang="en-US" sz="2800" i="1" dirty="0">
                <a:solidFill>
                  <a:srgbClr val="000066"/>
                </a:solidFill>
                <a:latin typeface="Arial" pitchFamily="34" charset="0"/>
              </a:rPr>
              <a:t> boats: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914400" y="2066925"/>
            <a:ext cx="7742238" cy="2352675"/>
            <a:chOff x="231775" y="1781175"/>
            <a:chExt cx="7742249" cy="2351926"/>
          </a:xfrm>
        </p:grpSpPr>
        <p:sp>
          <p:nvSpPr>
            <p:cNvPr id="27668" name="Rectangle 1029"/>
            <p:cNvSpPr>
              <a:spLocks noChangeArrowheads="1"/>
            </p:cNvSpPr>
            <p:nvPr/>
          </p:nvSpPr>
          <p:spPr bwMode="auto">
            <a:xfrm>
              <a:off x="231775" y="1781175"/>
              <a:ext cx="7742249" cy="235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SELECT  </a:t>
              </a:r>
              <a:r>
                <a:rPr lang="en-US" sz="2100" dirty="0" err="1">
                  <a:solidFill>
                    <a:schemeClr val="tx2"/>
                  </a:solidFill>
                  <a:latin typeface="Calibri" pitchFamily="34" charset="0"/>
                </a:rPr>
                <a:t>S.sname</a:t>
              </a:r>
              <a:endParaRPr lang="en-US" sz="2100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FROM    Sailors S</a:t>
              </a: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WHERE  </a:t>
              </a:r>
              <a:r>
                <a:rPr lang="en-US" sz="2100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NOT EXIST</a:t>
              </a:r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     ((SELECT  </a:t>
              </a:r>
              <a:r>
                <a:rPr lang="en-US" sz="2100" dirty="0" err="1">
                  <a:solidFill>
                    <a:schemeClr val="tx2"/>
                  </a:solidFill>
                  <a:latin typeface="Calibri" pitchFamily="34" charset="0"/>
                </a:rPr>
                <a:t>B.bid</a:t>
              </a:r>
              <a:endParaRPr lang="en-US" sz="2100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                                         FROM    Boats B)  </a:t>
              </a:r>
              <a:r>
                <a:rPr lang="en-US" sz="2100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EXCEPT</a:t>
              </a: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                                                                                (SELECT </a:t>
              </a:r>
              <a:r>
                <a:rPr lang="en-US" sz="2100" dirty="0" err="1">
                  <a:solidFill>
                    <a:schemeClr val="tx2"/>
                  </a:solidFill>
                  <a:latin typeface="Calibri" pitchFamily="34" charset="0"/>
                </a:rPr>
                <a:t>R.bid</a:t>
              </a:r>
              <a:endParaRPr lang="en-US" sz="2100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                                                                                 FROM    Reserves R</a:t>
              </a:r>
            </a:p>
            <a:p>
              <a:pPr eaLnBrk="0" hangingPunct="0"/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                                                                                 WHERE    </a:t>
              </a:r>
              <a:r>
                <a:rPr lang="en-US" sz="2100" dirty="0" err="1">
                  <a:solidFill>
                    <a:schemeClr val="tx2"/>
                  </a:solidFill>
                  <a:latin typeface="Calibri" pitchFamily="34" charset="0"/>
                </a:rPr>
                <a:t>R.sid</a:t>
              </a:r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= </a:t>
              </a:r>
              <a:r>
                <a:rPr lang="en-US" sz="2100" dirty="0" err="1">
                  <a:solidFill>
                    <a:schemeClr val="tx2"/>
                  </a:solidFill>
                  <a:latin typeface="Calibri" pitchFamily="34" charset="0"/>
                </a:rPr>
                <a:t>S.sid</a:t>
              </a:r>
              <a:r>
                <a:rPr lang="en-US" sz="2100" dirty="0">
                  <a:solidFill>
                    <a:schemeClr val="tx2"/>
                  </a:solidFill>
                  <a:latin typeface="Calibri" pitchFamily="34" charset="0"/>
                </a:rPr>
                <a:t> ))</a:t>
              </a:r>
            </a:p>
          </p:txBody>
        </p:sp>
        <p:sp>
          <p:nvSpPr>
            <p:cNvPr id="27669" name="Arc 1035"/>
            <p:cNvSpPr>
              <a:spLocks/>
            </p:cNvSpPr>
            <p:nvPr/>
          </p:nvSpPr>
          <p:spPr bwMode="auto">
            <a:xfrm>
              <a:off x="1905000" y="2286000"/>
              <a:ext cx="5791200" cy="1498600"/>
            </a:xfrm>
            <a:custGeom>
              <a:avLst/>
              <a:gdLst>
                <a:gd name="T0" fmla="*/ 2147483647 w 21600"/>
                <a:gd name="T1" fmla="*/ 0 h 25782"/>
                <a:gd name="T2" fmla="*/ 2147483647 w 21600"/>
                <a:gd name="T3" fmla="*/ 2147483647 h 25782"/>
                <a:gd name="T4" fmla="*/ 0 w 21600"/>
                <a:gd name="T5" fmla="*/ 2147483647 h 257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782"/>
                <a:gd name="T11" fmla="*/ 21600 w 21600"/>
                <a:gd name="T12" fmla="*/ 25782 h 257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782" fill="none" extrusionOk="0">
                  <a:moveTo>
                    <a:pt x="855" y="-1"/>
                  </a:moveTo>
                  <a:cubicBezTo>
                    <a:pt x="12442" y="458"/>
                    <a:pt x="21600" y="9986"/>
                    <a:pt x="21600" y="21583"/>
                  </a:cubicBezTo>
                  <a:cubicBezTo>
                    <a:pt x="21600" y="22992"/>
                    <a:pt x="21461" y="24399"/>
                    <a:pt x="21187" y="25781"/>
                  </a:cubicBezTo>
                </a:path>
                <a:path w="21600" h="25782" stroke="0" extrusionOk="0">
                  <a:moveTo>
                    <a:pt x="855" y="-1"/>
                  </a:moveTo>
                  <a:cubicBezTo>
                    <a:pt x="12442" y="458"/>
                    <a:pt x="21600" y="9986"/>
                    <a:pt x="21600" y="21583"/>
                  </a:cubicBezTo>
                  <a:cubicBezTo>
                    <a:pt x="21600" y="22992"/>
                    <a:pt x="21461" y="24399"/>
                    <a:pt x="21187" y="25781"/>
                  </a:cubicBezTo>
                  <a:lnTo>
                    <a:pt x="0" y="21583"/>
                  </a:lnTo>
                  <a:close/>
                </a:path>
              </a:pathLst>
            </a:custGeom>
            <a:noFill/>
            <a:ln w="31750">
              <a:solidFill>
                <a:srgbClr val="180BC7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3779139" y="4847972"/>
            <a:ext cx="1828800" cy="533400"/>
          </a:xfrm>
          <a:prstGeom prst="wedgeRoundRectCallout">
            <a:avLst>
              <a:gd name="adj1" fmla="val -20301"/>
              <a:gd name="adj2" fmla="val -3318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All boats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96000" y="5410200"/>
            <a:ext cx="2362200" cy="838200"/>
          </a:xfrm>
          <a:prstGeom prst="wedgeRoundRectCallout">
            <a:avLst>
              <a:gd name="adj1" fmla="val 12888"/>
              <a:gd name="adj2" fmla="val -1768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All boats reserved by the sailor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26774" y="4924586"/>
            <a:ext cx="2362200" cy="838200"/>
          </a:xfrm>
          <a:prstGeom prst="wedgeRoundRectCallout">
            <a:avLst>
              <a:gd name="adj1" fmla="val 68905"/>
              <a:gd name="adj2" fmla="val -1381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Boats not reserved by the sailor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76250" y="3347088"/>
            <a:ext cx="2209800" cy="838200"/>
          </a:xfrm>
          <a:prstGeom prst="wedgeRoundRectCallout">
            <a:avLst>
              <a:gd name="adj1" fmla="val 33161"/>
              <a:gd name="adj2" fmla="val -851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The sailor reserved all boats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A0BC0-9093-437D-AE9F-4B93AF52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600E-E71B-4773-BE11-0C40932BEA10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399C2-D6DD-480C-AEC1-AA041027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40</a:t>
            </a:fld>
            <a:endParaRPr lang="en-US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D2814E8-E0A4-4012-AA5F-3BE12E1F97EC}"/>
              </a:ext>
            </a:extLst>
          </p:cNvPr>
          <p:cNvSpPr txBox="1">
            <a:spLocks noChangeArrowheads="1"/>
          </p:cNvSpPr>
          <p:nvPr/>
        </p:nvSpPr>
        <p:spPr>
          <a:xfrm>
            <a:off x="2489576" y="6057900"/>
            <a:ext cx="3415924" cy="731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NOT EXIST</a:t>
            </a:r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tests whether a set is empty</a:t>
            </a:r>
            <a:r>
              <a:rPr lang="en-US" sz="2000" dirty="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88442D-0319-423B-97D8-B812BD2B5F02}"/>
              </a:ext>
            </a:extLst>
          </p:cNvPr>
          <p:cNvSpPr/>
          <p:nvPr/>
        </p:nvSpPr>
        <p:spPr>
          <a:xfrm>
            <a:off x="4284662" y="3552825"/>
            <a:ext cx="3394431" cy="5810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9A4749A-16A6-45C8-992D-B4D4BC87E6B9}"/>
              </a:ext>
            </a:extLst>
          </p:cNvPr>
          <p:cNvSpPr/>
          <p:nvPr/>
        </p:nvSpPr>
        <p:spPr>
          <a:xfrm>
            <a:off x="6572250" y="4179888"/>
            <a:ext cx="2228850" cy="633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19C19F-A872-4AA0-BCBD-1936E15D8E4F}"/>
              </a:ext>
            </a:extLst>
          </p:cNvPr>
          <p:cNvSpPr/>
          <p:nvPr/>
        </p:nvSpPr>
        <p:spPr>
          <a:xfrm>
            <a:off x="2010568" y="2933700"/>
            <a:ext cx="3247231" cy="581025"/>
          </a:xfrm>
          <a:prstGeom prst="round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10569" y="2609850"/>
            <a:ext cx="978694" cy="330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104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Division Operations in SQL (2)</a:t>
            </a:r>
            <a:endParaRPr lang="en-US" sz="3200" dirty="0"/>
          </a:p>
        </p:txBody>
      </p:sp>
      <p:sp>
        <p:nvSpPr>
          <p:cNvPr id="19459" name="Rectangle 1028"/>
          <p:cNvSpPr>
            <a:spLocks noChangeArrowheads="1"/>
          </p:cNvSpPr>
          <p:nvPr/>
        </p:nvSpPr>
        <p:spPr bwMode="auto">
          <a:xfrm>
            <a:off x="3473450" y="1185862"/>
            <a:ext cx="50419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488" tIns="44450" rIns="90488" bIns="44450">
            <a:spAutoFit/>
          </a:bodyPr>
          <a:lstStyle/>
          <a:p>
            <a:pPr algn="r" eaLnBrk="0" hangingPunct="0">
              <a:defRPr/>
            </a:pPr>
            <a:r>
              <a:rPr lang="en-US" sz="2800" i="1" dirty="0">
                <a:solidFill>
                  <a:srgbClr val="000066"/>
                </a:solidFill>
                <a:latin typeface="Arial" charset="0"/>
                <a:cs typeface="+mn-cs"/>
              </a:rPr>
              <a:t>Find names of sailors who’ve reserved </a:t>
            </a:r>
            <a:r>
              <a:rPr lang="en-US" sz="2800" b="1" i="1" u="sng" dirty="0">
                <a:solidFill>
                  <a:srgbClr val="C00000"/>
                </a:solidFill>
                <a:latin typeface="Arial" charset="0"/>
                <a:cs typeface="+mn-cs"/>
              </a:rPr>
              <a:t>all</a:t>
            </a:r>
            <a:r>
              <a:rPr lang="en-US" sz="2800" i="1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US" sz="2800" i="1" dirty="0">
                <a:solidFill>
                  <a:srgbClr val="000066"/>
                </a:solidFill>
                <a:latin typeface="Arial" charset="0"/>
                <a:cs typeface="+mn-cs"/>
              </a:rPr>
              <a:t>boats:</a:t>
            </a:r>
          </a:p>
        </p:txBody>
      </p:sp>
      <p:sp>
        <p:nvSpPr>
          <p:cNvPr id="28677" name="Rectangle 1030"/>
          <p:cNvSpPr>
            <a:spLocks noChangeArrowheads="1"/>
          </p:cNvSpPr>
          <p:nvPr/>
        </p:nvSpPr>
        <p:spPr bwMode="auto">
          <a:xfrm>
            <a:off x="1066800" y="2286000"/>
            <a:ext cx="8001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SELECT 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S.sname</a:t>
            </a:r>
            <a:endParaRPr lang="en-US" sz="2000" dirty="0">
              <a:solidFill>
                <a:srgbClr val="7B0378"/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FROM     Sailors S</a:t>
            </a: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WHERE 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NOT EXIST  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((SELECT   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B.bid</a:t>
            </a:r>
            <a:endParaRPr lang="en-US" sz="2000" dirty="0">
              <a:solidFill>
                <a:srgbClr val="7B0378"/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                                      FROM      Boats B</a:t>
            </a: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                                       WHERE 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NOT EXISTS 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(SELECT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R.bid</a:t>
            </a:r>
            <a:endParaRPr lang="en-US" sz="2000" dirty="0">
              <a:solidFill>
                <a:srgbClr val="7B0378"/>
              </a:solidFill>
              <a:latin typeface="Calibri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                                                                              FROM    Reserves R</a:t>
            </a: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                                                                              WHERE   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R.bid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=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B.bid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</a:t>
            </a:r>
          </a:p>
          <a:p>
            <a:pPr eaLnBrk="0" hangingPunct="0"/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                                                                                                   AND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R.sid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 = </a:t>
            </a:r>
            <a:r>
              <a:rPr lang="en-US" sz="2000" dirty="0" err="1">
                <a:solidFill>
                  <a:srgbClr val="7B0378"/>
                </a:solidFill>
                <a:latin typeface="Calibri" pitchFamily="34" charset="0"/>
              </a:rPr>
              <a:t>S.sid</a:t>
            </a:r>
            <a:r>
              <a:rPr lang="en-US" sz="2000" dirty="0">
                <a:solidFill>
                  <a:srgbClr val="7B0378"/>
                </a:solidFill>
                <a:latin typeface="Calibri" pitchFamily="34" charset="0"/>
              </a:rPr>
              <a:t>))</a:t>
            </a:r>
          </a:p>
        </p:txBody>
      </p:sp>
      <p:sp>
        <p:nvSpPr>
          <p:cNvPr id="19462" name="Arc 1031"/>
          <p:cNvSpPr>
            <a:spLocks/>
          </p:cNvSpPr>
          <p:nvPr/>
        </p:nvSpPr>
        <p:spPr bwMode="auto">
          <a:xfrm>
            <a:off x="5257800" y="3352800"/>
            <a:ext cx="2590800" cy="838200"/>
          </a:xfrm>
          <a:custGeom>
            <a:avLst/>
            <a:gdLst>
              <a:gd name="T0" fmla="*/ 0 w 21600"/>
              <a:gd name="T1" fmla="*/ 0 h 25799"/>
              <a:gd name="T2" fmla="*/ 2147483647 w 21600"/>
              <a:gd name="T3" fmla="*/ 2147483647 h 25799"/>
              <a:gd name="T4" fmla="*/ 0 w 21600"/>
              <a:gd name="T5" fmla="*/ 2147483647 h 25799"/>
              <a:gd name="T6" fmla="*/ 0 60000 65536"/>
              <a:gd name="T7" fmla="*/ 0 60000 65536"/>
              <a:gd name="T8" fmla="*/ 0 60000 65536"/>
              <a:gd name="T9" fmla="*/ 0 w 21600"/>
              <a:gd name="T10" fmla="*/ 0 h 25799"/>
              <a:gd name="T11" fmla="*/ 21600 w 21600"/>
              <a:gd name="T12" fmla="*/ 25799 h 257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7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09"/>
                  <a:pt x="21461" y="24416"/>
                  <a:pt x="21187" y="25798"/>
                </a:cubicBezTo>
              </a:path>
              <a:path w="21600" h="257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09"/>
                  <a:pt x="21461" y="24416"/>
                  <a:pt x="21187" y="25798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180BC7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037"/>
          <p:cNvSpPr txBox="1">
            <a:spLocks noChangeArrowheads="1"/>
          </p:cNvSpPr>
          <p:nvPr/>
        </p:nvSpPr>
        <p:spPr bwMode="auto">
          <a:xfrm>
            <a:off x="152400" y="5124450"/>
            <a:ext cx="6400800" cy="12001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Sailor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 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such that …</a:t>
            </a:r>
          </a:p>
          <a:p>
            <a:pPr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 there is no boat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B 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without …</a:t>
            </a:r>
          </a:p>
          <a:p>
            <a:pPr eaLnBrk="0" hangingPunct="0"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    a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Reserves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tuple showing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S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reserved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B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.</a:t>
            </a: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2989263" y="2432050"/>
            <a:ext cx="5354637" cy="2044700"/>
          </a:xfrm>
          <a:custGeom>
            <a:avLst/>
            <a:gdLst>
              <a:gd name="T0" fmla="*/ 0 w 5353373"/>
              <a:gd name="T1" fmla="*/ 278055 h 2044485"/>
              <a:gd name="T2" fmla="*/ 326466 w 5353373"/>
              <a:gd name="T3" fmla="*/ 184936 h 2044485"/>
              <a:gd name="T4" fmla="*/ 1010486 w 5353373"/>
              <a:gd name="T5" fmla="*/ 76304 h 2044485"/>
              <a:gd name="T6" fmla="*/ 2160889 w 5353373"/>
              <a:gd name="T7" fmla="*/ 6471 h 2044485"/>
              <a:gd name="T8" fmla="*/ 3116962 w 5353373"/>
              <a:gd name="T9" fmla="*/ 115102 h 2044485"/>
              <a:gd name="T10" fmla="*/ 4220722 w 5353373"/>
              <a:gd name="T11" fmla="*/ 495331 h 2044485"/>
              <a:gd name="T12" fmla="*/ 4733739 w 5353373"/>
              <a:gd name="T13" fmla="*/ 805726 h 2044485"/>
              <a:gd name="T14" fmla="*/ 5169017 w 5353373"/>
              <a:gd name="T15" fmla="*/ 1209228 h 2044485"/>
              <a:gd name="T16" fmla="*/ 5347799 w 5353373"/>
              <a:gd name="T17" fmla="*/ 1651540 h 2044485"/>
              <a:gd name="T18" fmla="*/ 5301160 w 5353373"/>
              <a:gd name="T19" fmla="*/ 2047280 h 20444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53373"/>
              <a:gd name="T31" fmla="*/ 0 h 2044485"/>
              <a:gd name="T32" fmla="*/ 5353373 w 5353373"/>
              <a:gd name="T33" fmla="*/ 2044485 h 20444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53373" h="2044485">
                <a:moveTo>
                  <a:pt x="0" y="277678"/>
                </a:moveTo>
                <a:cubicBezTo>
                  <a:pt x="78783" y="247973"/>
                  <a:pt x="157567" y="218269"/>
                  <a:pt x="325465" y="184689"/>
                </a:cubicBezTo>
                <a:cubicBezTo>
                  <a:pt x="493363" y="151109"/>
                  <a:pt x="702590" y="105905"/>
                  <a:pt x="1007390" y="76200"/>
                </a:cubicBezTo>
                <a:cubicBezTo>
                  <a:pt x="1312190" y="46495"/>
                  <a:pt x="1804262" y="0"/>
                  <a:pt x="2154265" y="6458"/>
                </a:cubicBezTo>
                <a:cubicBezTo>
                  <a:pt x="2504268" y="12916"/>
                  <a:pt x="2765157" y="33580"/>
                  <a:pt x="3107411" y="114946"/>
                </a:cubicBezTo>
                <a:cubicBezTo>
                  <a:pt x="3449665" y="196312"/>
                  <a:pt x="3939153" y="379709"/>
                  <a:pt x="4207790" y="494655"/>
                </a:cubicBezTo>
                <a:cubicBezTo>
                  <a:pt x="4476427" y="609601"/>
                  <a:pt x="4561668" y="685801"/>
                  <a:pt x="4719234" y="804621"/>
                </a:cubicBezTo>
                <a:cubicBezTo>
                  <a:pt x="4876800" y="923441"/>
                  <a:pt x="5051157" y="1066801"/>
                  <a:pt x="5153187" y="1207577"/>
                </a:cubicBezTo>
                <a:cubicBezTo>
                  <a:pt x="5255217" y="1348353"/>
                  <a:pt x="5309461" y="1509793"/>
                  <a:pt x="5331417" y="1649278"/>
                </a:cubicBezTo>
                <a:cubicBezTo>
                  <a:pt x="5353373" y="1788763"/>
                  <a:pt x="5319147" y="1916624"/>
                  <a:pt x="5284922" y="2044485"/>
                </a:cubicBezTo>
              </a:path>
            </a:pathLst>
          </a:custGeom>
          <a:noFill/>
          <a:ln w="19050" algn="ctr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391400" y="5257800"/>
            <a:ext cx="1295400" cy="1143000"/>
          </a:xfrm>
          <a:prstGeom prst="wedgeRoundRectCallout">
            <a:avLst>
              <a:gd name="adj1" fmla="val 10022"/>
              <a:gd name="adj2" fmla="val -93051"/>
              <a:gd name="adj3" fmla="val 16667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Sailor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reserved boat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B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09600" y="3429000"/>
            <a:ext cx="1295400" cy="1143000"/>
          </a:xfrm>
          <a:prstGeom prst="wedgeRoundRectCallout">
            <a:avLst>
              <a:gd name="adj1" fmla="val 77619"/>
              <a:gd name="adj2" fmla="val -66610"/>
              <a:gd name="adj3" fmla="val 16667"/>
            </a:avLst>
          </a:prstGeom>
          <a:solidFill>
            <a:srgbClr val="FF6A0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such that there is no boat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B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362200" y="4038600"/>
            <a:ext cx="1752600" cy="838200"/>
          </a:xfrm>
          <a:prstGeom prst="wedgeRoundRectCallout">
            <a:avLst>
              <a:gd name="adj1" fmla="val 79147"/>
              <a:gd name="adj2" fmla="val -67681"/>
              <a:gd name="adj3" fmla="val 16667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without a reservation</a:t>
            </a:r>
            <a:endParaRPr lang="en-US" sz="2000" i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2895600" y="1905000"/>
            <a:ext cx="1066800" cy="457200"/>
          </a:xfrm>
          <a:prstGeom prst="wedgeRoundRectCallout">
            <a:avLst>
              <a:gd name="adj1" fmla="val -48047"/>
              <a:gd name="adj2" fmla="val 1113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Sailor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572000" y="4724400"/>
            <a:ext cx="1143000" cy="457200"/>
          </a:xfrm>
          <a:prstGeom prst="wedgeRoundRectCallout">
            <a:avLst>
              <a:gd name="adj1" fmla="val 43479"/>
              <a:gd name="adj2" fmla="val -119153"/>
              <a:gd name="adj3" fmla="val 16667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showing</a:t>
            </a:r>
            <a:endParaRPr lang="en-US" sz="2000" i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56DD2-F351-4FCA-B6C3-1300540A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DE7C-1B5A-48E8-81CE-7F5B6D8E824D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4F501-23D1-4683-8FD7-3A547F09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462" grpId="0" animBg="1"/>
      <p:bldP spid="19464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826" y="38100"/>
            <a:ext cx="77724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b="1" dirty="0"/>
              <a:t>Aggregate Operators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2417" y="765313"/>
            <a:ext cx="6705600" cy="6096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Significant extension of relational algebra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48044"/>
              </p:ext>
            </p:extLst>
          </p:nvPr>
        </p:nvGraphicFramePr>
        <p:xfrm>
          <a:off x="410817" y="1520687"/>
          <a:ext cx="5552661" cy="4938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COUNT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(*)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number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of rows in the relation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COUNT ([DISTINCT]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number of (unique)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SUM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([DISTINCT]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sum of all (unique)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AVG ([DISTINCT]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average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of all (unique) values in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MAX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 (A)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maximum value in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the A column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41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MIN (A)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The minimum value in the A column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64962E-7192-403C-944B-2DDC12365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25848"/>
              </p:ext>
            </p:extLst>
          </p:nvPr>
        </p:nvGraphicFramePr>
        <p:xfrm>
          <a:off x="6331226" y="3855278"/>
          <a:ext cx="228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6662629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9128859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726419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4565212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34594820"/>
                    </a:ext>
                  </a:extLst>
                </a:gridCol>
              </a:tblGrid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3094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34965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47309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4409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01083"/>
                  </a:ext>
                </a:extLst>
              </a:tr>
              <a:tr h="20780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477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812BD2-C00E-45B9-A8AA-E8B049057B45}"/>
              </a:ext>
            </a:extLst>
          </p:cNvPr>
          <p:cNvSpPr/>
          <p:nvPr/>
        </p:nvSpPr>
        <p:spPr>
          <a:xfrm>
            <a:off x="6725478" y="3776869"/>
            <a:ext cx="602974" cy="19083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B5C5B4B-DBC7-4759-9B4A-B147FB85F7FB}"/>
              </a:ext>
            </a:extLst>
          </p:cNvPr>
          <p:cNvSpPr/>
          <p:nvPr/>
        </p:nvSpPr>
        <p:spPr>
          <a:xfrm>
            <a:off x="6447183" y="2670313"/>
            <a:ext cx="2286000" cy="824948"/>
          </a:xfrm>
          <a:prstGeom prst="wedgeEllipseCallout">
            <a:avLst>
              <a:gd name="adj1" fmla="val -21227"/>
              <a:gd name="adj2" fmla="val 103078"/>
            </a:avLst>
          </a:prstGeom>
          <a:solidFill>
            <a:srgbClr val="D7621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MAX(A) = 17</a:t>
            </a:r>
          </a:p>
        </p:txBody>
      </p:sp>
    </p:spTree>
    <p:extLst>
      <p:ext uri="{BB962C8B-B14F-4D97-AF65-F5344CB8AC3E}">
        <p14:creationId xmlns:p14="http://schemas.microsoft.com/office/powerpoint/2010/main" val="551779536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6324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b="1" dirty="0">
                <a:latin typeface="Comic Sans MS" pitchFamily="66" charset="0"/>
              </a:rPr>
              <a:t>Aggregate Operation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29450" y="1943947"/>
            <a:ext cx="1524000" cy="1219200"/>
          </a:xfrm>
          <a:prstGeom prst="rect">
            <a:avLst/>
          </a:prstGeom>
          <a:solidFill>
            <a:srgbClr val="CC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1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Sailors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70C62D-CA3D-4F0C-9591-5498C19AE4DD}"/>
              </a:ext>
            </a:extLst>
          </p:cNvPr>
          <p:cNvGrpSpPr/>
          <p:nvPr/>
        </p:nvGrpSpPr>
        <p:grpSpPr>
          <a:xfrm>
            <a:off x="4747964" y="2248747"/>
            <a:ext cx="2129086" cy="612775"/>
            <a:chOff x="4805114" y="2743200"/>
            <a:chExt cx="2129086" cy="612775"/>
          </a:xfrm>
        </p:grpSpPr>
        <p:sp>
          <p:nvSpPr>
            <p:cNvPr id="7" name="Left Arrow 6"/>
            <p:cNvSpPr/>
            <p:nvPr/>
          </p:nvSpPr>
          <p:spPr bwMode="auto">
            <a:xfrm>
              <a:off x="6489700" y="28956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2" name="Flowchart: Stored Data 7"/>
            <p:cNvSpPr>
              <a:spLocks noChangeArrowheads="1"/>
            </p:cNvSpPr>
            <p:nvPr/>
          </p:nvSpPr>
          <p:spPr bwMode="auto">
            <a:xfrm>
              <a:off x="4805114" y="2743200"/>
              <a:ext cx="1748086" cy="612775"/>
            </a:xfrm>
            <a:prstGeom prst="flowChartOnlineStorage">
              <a:avLst/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18288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Qualifier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0F7EAE-99EB-474D-B41A-28DEDCEF0124}"/>
              </a:ext>
            </a:extLst>
          </p:cNvPr>
          <p:cNvGrpSpPr/>
          <p:nvPr/>
        </p:nvGrpSpPr>
        <p:grpSpPr>
          <a:xfrm>
            <a:off x="2090429" y="2248747"/>
            <a:ext cx="2538368" cy="612775"/>
            <a:chOff x="2173332" y="2743200"/>
            <a:chExt cx="2538368" cy="612775"/>
          </a:xfrm>
        </p:grpSpPr>
        <p:sp>
          <p:nvSpPr>
            <p:cNvPr id="9" name="Left Arrow 8"/>
            <p:cNvSpPr/>
            <p:nvPr/>
          </p:nvSpPr>
          <p:spPr bwMode="auto">
            <a:xfrm>
              <a:off x="4267200" y="28956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4" name="Flowchart: Stored Data 9"/>
            <p:cNvSpPr>
              <a:spLocks noChangeArrowheads="1"/>
            </p:cNvSpPr>
            <p:nvPr/>
          </p:nvSpPr>
          <p:spPr bwMode="auto">
            <a:xfrm>
              <a:off x="2173332" y="2743200"/>
              <a:ext cx="2092236" cy="612775"/>
            </a:xfrm>
            <a:prstGeom prst="flowChartOnlineStorage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0" tIns="0" rIns="137160" anchor="ctr" anchorCtr="1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Aggregator</a:t>
              </a:r>
            </a:p>
          </p:txBody>
        </p:sp>
      </p:grpSp>
      <p:sp>
        <p:nvSpPr>
          <p:cNvPr id="11" name="Left Arrow 10"/>
          <p:cNvSpPr/>
          <p:nvPr/>
        </p:nvSpPr>
        <p:spPr bwMode="auto">
          <a:xfrm>
            <a:off x="1482432" y="2401147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8650" y="2294658"/>
            <a:ext cx="685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050700" y="4208319"/>
            <a:ext cx="3592972" cy="1567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  AVG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    Sailors 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  S.rating=10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20530" y="3361860"/>
            <a:ext cx="1968305" cy="1372588"/>
          </a:xfrm>
          <a:prstGeom prst="wedgeRoundRectCallout">
            <a:avLst>
              <a:gd name="adj1" fmla="val 70433"/>
              <a:gd name="adj2" fmla="val 28348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Find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average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age of sailors with a rating of 10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2C0311-6DEF-43C6-AC85-AB25E1ED084A}"/>
              </a:ext>
            </a:extLst>
          </p:cNvPr>
          <p:cNvSpPr/>
          <p:nvPr/>
        </p:nvSpPr>
        <p:spPr>
          <a:xfrm rot="20991700">
            <a:off x="6044548" y="2841638"/>
            <a:ext cx="766124" cy="2535170"/>
          </a:xfrm>
          <a:custGeom>
            <a:avLst/>
            <a:gdLst>
              <a:gd name="connsiteX0" fmla="*/ 271671 w 766124"/>
              <a:gd name="connsiteY0" fmla="*/ 2479040 h 2479040"/>
              <a:gd name="connsiteX1" fmla="*/ 346178 w 766124"/>
              <a:gd name="connsiteY1" fmla="*/ 2451947 h 2479040"/>
              <a:gd name="connsiteX2" fmla="*/ 386818 w 766124"/>
              <a:gd name="connsiteY2" fmla="*/ 2445174 h 2479040"/>
              <a:gd name="connsiteX3" fmla="*/ 407138 w 766124"/>
              <a:gd name="connsiteY3" fmla="*/ 2438400 h 2479040"/>
              <a:gd name="connsiteX4" fmla="*/ 420684 w 766124"/>
              <a:gd name="connsiteY4" fmla="*/ 2418080 h 2479040"/>
              <a:gd name="connsiteX5" fmla="*/ 468098 w 766124"/>
              <a:gd name="connsiteY5" fmla="*/ 2370667 h 2479040"/>
              <a:gd name="connsiteX6" fmla="*/ 481644 w 766124"/>
              <a:gd name="connsiteY6" fmla="*/ 2350347 h 2479040"/>
              <a:gd name="connsiteX7" fmla="*/ 535831 w 766124"/>
              <a:gd name="connsiteY7" fmla="*/ 2282614 h 2479040"/>
              <a:gd name="connsiteX8" fmla="*/ 583244 w 766124"/>
              <a:gd name="connsiteY8" fmla="*/ 2201334 h 2479040"/>
              <a:gd name="connsiteX9" fmla="*/ 623884 w 766124"/>
              <a:gd name="connsiteY9" fmla="*/ 2092960 h 2479040"/>
              <a:gd name="connsiteX10" fmla="*/ 671298 w 766124"/>
              <a:gd name="connsiteY10" fmla="*/ 1984587 h 2479040"/>
              <a:gd name="connsiteX11" fmla="*/ 691618 w 766124"/>
              <a:gd name="connsiteY11" fmla="*/ 1923627 h 2479040"/>
              <a:gd name="connsiteX12" fmla="*/ 705164 w 766124"/>
              <a:gd name="connsiteY12" fmla="*/ 1896534 h 2479040"/>
              <a:gd name="connsiteX13" fmla="*/ 725484 w 766124"/>
              <a:gd name="connsiteY13" fmla="*/ 1822027 h 2479040"/>
              <a:gd name="connsiteX14" fmla="*/ 732258 w 766124"/>
              <a:gd name="connsiteY14" fmla="*/ 1767840 h 2479040"/>
              <a:gd name="connsiteX15" fmla="*/ 745804 w 766124"/>
              <a:gd name="connsiteY15" fmla="*/ 1673014 h 2479040"/>
              <a:gd name="connsiteX16" fmla="*/ 752578 w 766124"/>
              <a:gd name="connsiteY16" fmla="*/ 1612054 h 2479040"/>
              <a:gd name="connsiteX17" fmla="*/ 759351 w 766124"/>
              <a:gd name="connsiteY17" fmla="*/ 1530774 h 2479040"/>
              <a:gd name="connsiteX18" fmla="*/ 766124 w 766124"/>
              <a:gd name="connsiteY18" fmla="*/ 1483360 h 2479040"/>
              <a:gd name="connsiteX19" fmla="*/ 759351 w 766124"/>
              <a:gd name="connsiteY19" fmla="*/ 1314027 h 2479040"/>
              <a:gd name="connsiteX20" fmla="*/ 705164 w 766124"/>
              <a:gd name="connsiteY20" fmla="*/ 1131147 h 2479040"/>
              <a:gd name="connsiteX21" fmla="*/ 657751 w 766124"/>
              <a:gd name="connsiteY21" fmla="*/ 1029547 h 2479040"/>
              <a:gd name="connsiteX22" fmla="*/ 623884 w 766124"/>
              <a:gd name="connsiteY22" fmla="*/ 968587 h 2479040"/>
              <a:gd name="connsiteX23" fmla="*/ 515511 w 766124"/>
              <a:gd name="connsiteY23" fmla="*/ 853440 h 2479040"/>
              <a:gd name="connsiteX24" fmla="*/ 461324 w 766124"/>
              <a:gd name="connsiteY24" fmla="*/ 806027 h 2479040"/>
              <a:gd name="connsiteX25" fmla="*/ 352951 w 766124"/>
              <a:gd name="connsiteY25" fmla="*/ 690880 h 2479040"/>
              <a:gd name="connsiteX26" fmla="*/ 319084 w 766124"/>
              <a:gd name="connsiteY26" fmla="*/ 650240 h 2479040"/>
              <a:gd name="connsiteX27" fmla="*/ 305538 w 766124"/>
              <a:gd name="connsiteY27" fmla="*/ 629920 h 2479040"/>
              <a:gd name="connsiteX28" fmla="*/ 285218 w 766124"/>
              <a:gd name="connsiteY28" fmla="*/ 616374 h 2479040"/>
              <a:gd name="connsiteX29" fmla="*/ 258124 w 766124"/>
              <a:gd name="connsiteY29" fmla="*/ 582507 h 2479040"/>
              <a:gd name="connsiteX30" fmla="*/ 149751 w 766124"/>
              <a:gd name="connsiteY30" fmla="*/ 453814 h 2479040"/>
              <a:gd name="connsiteX31" fmla="*/ 115884 w 766124"/>
              <a:gd name="connsiteY31" fmla="*/ 399627 h 2479040"/>
              <a:gd name="connsiteX32" fmla="*/ 82018 w 766124"/>
              <a:gd name="connsiteY32" fmla="*/ 325120 h 2479040"/>
              <a:gd name="connsiteX33" fmla="*/ 27831 w 766124"/>
              <a:gd name="connsiteY33" fmla="*/ 189654 h 2479040"/>
              <a:gd name="connsiteX34" fmla="*/ 14284 w 766124"/>
              <a:gd name="connsiteY34" fmla="*/ 149014 h 2479040"/>
              <a:gd name="connsiteX35" fmla="*/ 738 w 766124"/>
              <a:gd name="connsiteY35" fmla="*/ 94827 h 2479040"/>
              <a:gd name="connsiteX36" fmla="*/ 738 w 766124"/>
              <a:gd name="connsiteY36" fmla="*/ 0 h 247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66124" h="2479040">
                <a:moveTo>
                  <a:pt x="271671" y="2479040"/>
                </a:moveTo>
                <a:cubicBezTo>
                  <a:pt x="287059" y="2472885"/>
                  <a:pt x="331277" y="2454430"/>
                  <a:pt x="346178" y="2451947"/>
                </a:cubicBezTo>
                <a:lnTo>
                  <a:pt x="386818" y="2445174"/>
                </a:lnTo>
                <a:cubicBezTo>
                  <a:pt x="393591" y="2442916"/>
                  <a:pt x="401563" y="2442860"/>
                  <a:pt x="407138" y="2438400"/>
                </a:cubicBezTo>
                <a:cubicBezTo>
                  <a:pt x="413494" y="2433315"/>
                  <a:pt x="415800" y="2424592"/>
                  <a:pt x="420684" y="2418080"/>
                </a:cubicBezTo>
                <a:cubicBezTo>
                  <a:pt x="448839" y="2380540"/>
                  <a:pt x="438016" y="2390722"/>
                  <a:pt x="468098" y="2370667"/>
                </a:cubicBezTo>
                <a:cubicBezTo>
                  <a:pt x="472613" y="2363894"/>
                  <a:pt x="476433" y="2356601"/>
                  <a:pt x="481644" y="2350347"/>
                </a:cubicBezTo>
                <a:cubicBezTo>
                  <a:pt x="515705" y="2309473"/>
                  <a:pt x="496382" y="2351650"/>
                  <a:pt x="535831" y="2282614"/>
                </a:cubicBezTo>
                <a:cubicBezTo>
                  <a:pt x="592198" y="2183972"/>
                  <a:pt x="519891" y="2280525"/>
                  <a:pt x="583244" y="2201334"/>
                </a:cubicBezTo>
                <a:cubicBezTo>
                  <a:pt x="596322" y="2162105"/>
                  <a:pt x="603495" y="2139562"/>
                  <a:pt x="623884" y="2092960"/>
                </a:cubicBezTo>
                <a:cubicBezTo>
                  <a:pt x="639689" y="2056836"/>
                  <a:pt x="658829" y="2021994"/>
                  <a:pt x="671298" y="1984587"/>
                </a:cubicBezTo>
                <a:cubicBezTo>
                  <a:pt x="678071" y="1964267"/>
                  <a:pt x="683929" y="1943619"/>
                  <a:pt x="691618" y="1923627"/>
                </a:cubicBezTo>
                <a:cubicBezTo>
                  <a:pt x="695243" y="1914203"/>
                  <a:pt x="701714" y="1906023"/>
                  <a:pt x="705164" y="1896534"/>
                </a:cubicBezTo>
                <a:cubicBezTo>
                  <a:pt x="705862" y="1894615"/>
                  <a:pt x="723450" y="1834232"/>
                  <a:pt x="725484" y="1822027"/>
                </a:cubicBezTo>
                <a:cubicBezTo>
                  <a:pt x="728477" y="1804072"/>
                  <a:pt x="730352" y="1785943"/>
                  <a:pt x="732258" y="1767840"/>
                </a:cubicBezTo>
                <a:cubicBezTo>
                  <a:pt x="741390" y="1681084"/>
                  <a:pt x="730655" y="1718464"/>
                  <a:pt x="745804" y="1673014"/>
                </a:cubicBezTo>
                <a:cubicBezTo>
                  <a:pt x="748062" y="1652694"/>
                  <a:pt x="750640" y="1632407"/>
                  <a:pt x="752578" y="1612054"/>
                </a:cubicBezTo>
                <a:cubicBezTo>
                  <a:pt x="755156" y="1584989"/>
                  <a:pt x="756505" y="1557812"/>
                  <a:pt x="759351" y="1530774"/>
                </a:cubicBezTo>
                <a:cubicBezTo>
                  <a:pt x="761022" y="1514897"/>
                  <a:pt x="763866" y="1499165"/>
                  <a:pt x="766124" y="1483360"/>
                </a:cubicBezTo>
                <a:cubicBezTo>
                  <a:pt x="763866" y="1426916"/>
                  <a:pt x="768985" y="1369689"/>
                  <a:pt x="759351" y="1314027"/>
                </a:cubicBezTo>
                <a:cubicBezTo>
                  <a:pt x="748508" y="1251379"/>
                  <a:pt x="723743" y="1191951"/>
                  <a:pt x="705164" y="1131147"/>
                </a:cubicBezTo>
                <a:cubicBezTo>
                  <a:pt x="678700" y="1044537"/>
                  <a:pt x="697482" y="1095765"/>
                  <a:pt x="657751" y="1029547"/>
                </a:cubicBezTo>
                <a:cubicBezTo>
                  <a:pt x="645791" y="1009614"/>
                  <a:pt x="636778" y="987928"/>
                  <a:pt x="623884" y="968587"/>
                </a:cubicBezTo>
                <a:cubicBezTo>
                  <a:pt x="603313" y="937731"/>
                  <a:pt x="531220" y="867185"/>
                  <a:pt x="515511" y="853440"/>
                </a:cubicBezTo>
                <a:cubicBezTo>
                  <a:pt x="497449" y="837636"/>
                  <a:pt x="478295" y="822998"/>
                  <a:pt x="461324" y="806027"/>
                </a:cubicBezTo>
                <a:cubicBezTo>
                  <a:pt x="424054" y="768757"/>
                  <a:pt x="386694" y="731372"/>
                  <a:pt x="352951" y="690880"/>
                </a:cubicBezTo>
                <a:cubicBezTo>
                  <a:pt x="341662" y="677333"/>
                  <a:pt x="329910" y="664159"/>
                  <a:pt x="319084" y="650240"/>
                </a:cubicBezTo>
                <a:cubicBezTo>
                  <a:pt x="314086" y="643814"/>
                  <a:pt x="311294" y="635676"/>
                  <a:pt x="305538" y="629920"/>
                </a:cubicBezTo>
                <a:cubicBezTo>
                  <a:pt x="299782" y="624164"/>
                  <a:pt x="290974" y="622130"/>
                  <a:pt x="285218" y="616374"/>
                </a:cubicBezTo>
                <a:cubicBezTo>
                  <a:pt x="274995" y="606151"/>
                  <a:pt x="267644" y="593387"/>
                  <a:pt x="258124" y="582507"/>
                </a:cubicBezTo>
                <a:cubicBezTo>
                  <a:pt x="241336" y="563321"/>
                  <a:pt x="166044" y="486401"/>
                  <a:pt x="149751" y="453814"/>
                </a:cubicBezTo>
                <a:cubicBezTo>
                  <a:pt x="99693" y="353697"/>
                  <a:pt x="177438" y="505149"/>
                  <a:pt x="115884" y="399627"/>
                </a:cubicBezTo>
                <a:cubicBezTo>
                  <a:pt x="31342" y="254697"/>
                  <a:pt x="114359" y="394423"/>
                  <a:pt x="82018" y="325120"/>
                </a:cubicBezTo>
                <a:cubicBezTo>
                  <a:pt x="15372" y="182306"/>
                  <a:pt x="59592" y="300812"/>
                  <a:pt x="27831" y="189654"/>
                </a:cubicBezTo>
                <a:cubicBezTo>
                  <a:pt x="23908" y="175924"/>
                  <a:pt x="18800" y="162561"/>
                  <a:pt x="14284" y="149014"/>
                </a:cubicBezTo>
                <a:cubicBezTo>
                  <a:pt x="8306" y="131079"/>
                  <a:pt x="1760" y="114238"/>
                  <a:pt x="738" y="94827"/>
                </a:cubicBezTo>
                <a:cubicBezTo>
                  <a:pt x="-923" y="63262"/>
                  <a:pt x="738" y="31609"/>
                  <a:pt x="738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166F8E-67F7-4333-9599-7D0C63CE2AD6}"/>
              </a:ext>
            </a:extLst>
          </p:cNvPr>
          <p:cNvSpPr/>
          <p:nvPr/>
        </p:nvSpPr>
        <p:spPr>
          <a:xfrm>
            <a:off x="3302467" y="2849256"/>
            <a:ext cx="1544719" cy="1463040"/>
          </a:xfrm>
          <a:custGeom>
            <a:avLst/>
            <a:gdLst>
              <a:gd name="connsiteX0" fmla="*/ 1531173 w 1544719"/>
              <a:gd name="connsiteY0" fmla="*/ 1463040 h 1463040"/>
              <a:gd name="connsiteX1" fmla="*/ 1544719 w 1544719"/>
              <a:gd name="connsiteY1" fmla="*/ 1408854 h 1463040"/>
              <a:gd name="connsiteX2" fmla="*/ 1470213 w 1544719"/>
              <a:gd name="connsiteY2" fmla="*/ 1212427 h 1463040"/>
              <a:gd name="connsiteX3" fmla="*/ 1422799 w 1544719"/>
              <a:gd name="connsiteY3" fmla="*/ 1144694 h 1463040"/>
              <a:gd name="connsiteX4" fmla="*/ 1300879 w 1544719"/>
              <a:gd name="connsiteY4" fmla="*/ 1029547 h 1463040"/>
              <a:gd name="connsiteX5" fmla="*/ 1212826 w 1544719"/>
              <a:gd name="connsiteY5" fmla="*/ 988907 h 1463040"/>
              <a:gd name="connsiteX6" fmla="*/ 1192506 w 1544719"/>
              <a:gd name="connsiteY6" fmla="*/ 982134 h 1463040"/>
              <a:gd name="connsiteX7" fmla="*/ 1063813 w 1544719"/>
              <a:gd name="connsiteY7" fmla="*/ 921174 h 1463040"/>
              <a:gd name="connsiteX8" fmla="*/ 968986 w 1544719"/>
              <a:gd name="connsiteY8" fmla="*/ 887307 h 1463040"/>
              <a:gd name="connsiteX9" fmla="*/ 860613 w 1544719"/>
              <a:gd name="connsiteY9" fmla="*/ 839894 h 1463040"/>
              <a:gd name="connsiteX10" fmla="*/ 698053 w 1544719"/>
              <a:gd name="connsiteY10" fmla="*/ 792480 h 1463040"/>
              <a:gd name="connsiteX11" fmla="*/ 616773 w 1544719"/>
              <a:gd name="connsiteY11" fmla="*/ 758614 h 1463040"/>
              <a:gd name="connsiteX12" fmla="*/ 501626 w 1544719"/>
              <a:gd name="connsiteY12" fmla="*/ 717974 h 1463040"/>
              <a:gd name="connsiteX13" fmla="*/ 311973 w 1544719"/>
              <a:gd name="connsiteY13" fmla="*/ 596054 h 1463040"/>
              <a:gd name="connsiteX14" fmla="*/ 196826 w 1544719"/>
              <a:gd name="connsiteY14" fmla="*/ 508000 h 1463040"/>
              <a:gd name="connsiteX15" fmla="*/ 115546 w 1544719"/>
              <a:gd name="connsiteY15" fmla="*/ 406400 h 1463040"/>
              <a:gd name="connsiteX16" fmla="*/ 101999 w 1544719"/>
              <a:gd name="connsiteY16" fmla="*/ 372534 h 1463040"/>
              <a:gd name="connsiteX17" fmla="*/ 61359 w 1544719"/>
              <a:gd name="connsiteY17" fmla="*/ 311574 h 1463040"/>
              <a:gd name="connsiteX18" fmla="*/ 20719 w 1544719"/>
              <a:gd name="connsiteY18" fmla="*/ 128694 h 1463040"/>
              <a:gd name="connsiteX19" fmla="*/ 399 w 1544719"/>
              <a:gd name="connsiteY19" fmla="*/ 27094 h 1463040"/>
              <a:gd name="connsiteX20" fmla="*/ 399 w 1544719"/>
              <a:gd name="connsiteY20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4719" h="1463040">
                <a:moveTo>
                  <a:pt x="1531173" y="1463040"/>
                </a:moveTo>
                <a:cubicBezTo>
                  <a:pt x="1535688" y="1444978"/>
                  <a:pt x="1544719" y="1427472"/>
                  <a:pt x="1544719" y="1408854"/>
                </a:cubicBezTo>
                <a:cubicBezTo>
                  <a:pt x="1544719" y="1329044"/>
                  <a:pt x="1511318" y="1281791"/>
                  <a:pt x="1470213" y="1212427"/>
                </a:cubicBezTo>
                <a:cubicBezTo>
                  <a:pt x="1456163" y="1188718"/>
                  <a:pt x="1439719" y="1166448"/>
                  <a:pt x="1422799" y="1144694"/>
                </a:cubicBezTo>
                <a:cubicBezTo>
                  <a:pt x="1389429" y="1101790"/>
                  <a:pt x="1346934" y="1058331"/>
                  <a:pt x="1300879" y="1029547"/>
                </a:cubicBezTo>
                <a:cubicBezTo>
                  <a:pt x="1273466" y="1012414"/>
                  <a:pt x="1242442" y="1001864"/>
                  <a:pt x="1212826" y="988907"/>
                </a:cubicBezTo>
                <a:cubicBezTo>
                  <a:pt x="1206285" y="986045"/>
                  <a:pt x="1199006" y="985088"/>
                  <a:pt x="1192506" y="982134"/>
                </a:cubicBezTo>
                <a:cubicBezTo>
                  <a:pt x="1149294" y="962492"/>
                  <a:pt x="1108515" y="937139"/>
                  <a:pt x="1063813" y="921174"/>
                </a:cubicBezTo>
                <a:cubicBezTo>
                  <a:pt x="1032204" y="909885"/>
                  <a:pt x="1000150" y="899773"/>
                  <a:pt x="968986" y="887307"/>
                </a:cubicBezTo>
                <a:cubicBezTo>
                  <a:pt x="932376" y="872663"/>
                  <a:pt x="897830" y="852920"/>
                  <a:pt x="860613" y="839894"/>
                </a:cubicBezTo>
                <a:cubicBezTo>
                  <a:pt x="807337" y="821247"/>
                  <a:pt x="750156" y="814189"/>
                  <a:pt x="698053" y="792480"/>
                </a:cubicBezTo>
                <a:cubicBezTo>
                  <a:pt x="670960" y="781191"/>
                  <a:pt x="644451" y="768383"/>
                  <a:pt x="616773" y="758614"/>
                </a:cubicBezTo>
                <a:cubicBezTo>
                  <a:pt x="578391" y="745067"/>
                  <a:pt x="539038" y="734008"/>
                  <a:pt x="501626" y="717974"/>
                </a:cubicBezTo>
                <a:cubicBezTo>
                  <a:pt x="433914" y="688955"/>
                  <a:pt x="370451" y="636989"/>
                  <a:pt x="311973" y="596054"/>
                </a:cubicBezTo>
                <a:cubicBezTo>
                  <a:pt x="253731" y="555284"/>
                  <a:pt x="320151" y="611852"/>
                  <a:pt x="196826" y="508000"/>
                </a:cubicBezTo>
                <a:cubicBezTo>
                  <a:pt x="169728" y="485181"/>
                  <a:pt x="126788" y="434503"/>
                  <a:pt x="115546" y="406400"/>
                </a:cubicBezTo>
                <a:cubicBezTo>
                  <a:pt x="111030" y="395111"/>
                  <a:pt x="108031" y="383090"/>
                  <a:pt x="101999" y="372534"/>
                </a:cubicBezTo>
                <a:cubicBezTo>
                  <a:pt x="89882" y="351330"/>
                  <a:pt x="74906" y="331894"/>
                  <a:pt x="61359" y="311574"/>
                </a:cubicBezTo>
                <a:cubicBezTo>
                  <a:pt x="38337" y="184944"/>
                  <a:pt x="58089" y="284402"/>
                  <a:pt x="20719" y="128694"/>
                </a:cubicBezTo>
                <a:cubicBezTo>
                  <a:pt x="15737" y="107936"/>
                  <a:pt x="2980" y="52897"/>
                  <a:pt x="399" y="27094"/>
                </a:cubicBezTo>
                <a:cubicBezTo>
                  <a:pt x="-500" y="18107"/>
                  <a:pt x="399" y="9031"/>
                  <a:pt x="399" y="0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AC7548-28E6-4435-9BCC-AD42D1AE9D20}"/>
              </a:ext>
            </a:extLst>
          </p:cNvPr>
          <p:cNvSpPr/>
          <p:nvPr/>
        </p:nvSpPr>
        <p:spPr>
          <a:xfrm>
            <a:off x="4074826" y="3271854"/>
            <a:ext cx="397566" cy="331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BE607D-40DE-4548-93C7-CF499E12F5F5}"/>
              </a:ext>
            </a:extLst>
          </p:cNvPr>
          <p:cNvSpPr/>
          <p:nvPr/>
        </p:nvSpPr>
        <p:spPr>
          <a:xfrm>
            <a:off x="6877050" y="3777919"/>
            <a:ext cx="397566" cy="33130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55826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33392" y="374211"/>
            <a:ext cx="2855328" cy="1316935"/>
          </a:xfrm>
        </p:spPr>
        <p:txBody>
          <a:bodyPr>
            <a:noAutofit/>
          </a:bodyPr>
          <a:lstStyle/>
          <a:p>
            <a:r>
              <a:rPr lang="en-US" sz="4800" b="1" dirty="0"/>
              <a:t>Aggregate Operators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AB9351-6FAF-4475-B75E-73F45E1A7D78}"/>
              </a:ext>
            </a:extLst>
          </p:cNvPr>
          <p:cNvGrpSpPr/>
          <p:nvPr/>
        </p:nvGrpSpPr>
        <p:grpSpPr>
          <a:xfrm>
            <a:off x="589722" y="648244"/>
            <a:ext cx="3982278" cy="1806534"/>
            <a:chOff x="589722" y="648244"/>
            <a:chExt cx="3982278" cy="1806534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589722" y="1749457"/>
              <a:ext cx="2515113" cy="7053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SELECT  COUNT </a:t>
              </a:r>
              <a:r>
                <a:rPr lang="en-US" dirty="0">
                  <a:latin typeface="Book Antiqua" pitchFamily="18" charset="0"/>
                  <a:cs typeface="+mn-cs"/>
                </a:rPr>
                <a:t>(*)</a:t>
              </a:r>
            </a:p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FROM</a:t>
              </a:r>
              <a:r>
                <a:rPr lang="en-US" dirty="0">
                  <a:latin typeface="Book Antiqua" pitchFamily="18" charset="0"/>
                  <a:cs typeface="+mn-cs"/>
                </a:rPr>
                <a:t>      Sailors S</a:t>
              </a:r>
            </a:p>
          </p:txBody>
        </p:sp>
        <p:sp>
          <p:nvSpPr>
            <p:cNvPr id="8" name="Rounded Rectangular Callout 7"/>
            <p:cNvSpPr/>
            <p:nvPr/>
          </p:nvSpPr>
          <p:spPr bwMode="auto">
            <a:xfrm>
              <a:off x="2388704" y="648244"/>
              <a:ext cx="2183296" cy="721203"/>
            </a:xfrm>
            <a:prstGeom prst="wedgeRoundRectCallout">
              <a:avLst>
                <a:gd name="adj1" fmla="val -41357"/>
                <a:gd name="adj2" fmla="val 105375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Count the number of sailors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D0BB01-E0FB-4A2B-8C72-D7A56653EA33}"/>
              </a:ext>
            </a:extLst>
          </p:cNvPr>
          <p:cNvGrpSpPr/>
          <p:nvPr/>
        </p:nvGrpSpPr>
        <p:grpSpPr>
          <a:xfrm>
            <a:off x="861391" y="4074887"/>
            <a:ext cx="7540487" cy="2266847"/>
            <a:chOff x="861391" y="4074887"/>
            <a:chExt cx="7540487" cy="226684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1888B2-98F7-4665-88DF-AB1A6D50D589}"/>
                </a:ext>
              </a:extLst>
            </p:cNvPr>
            <p:cNvSpPr/>
            <p:nvPr/>
          </p:nvSpPr>
          <p:spPr>
            <a:xfrm>
              <a:off x="3675113" y="5185062"/>
              <a:ext cx="4554133" cy="3677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B06B1E-E71C-4BC8-A498-841BF8B5D39A}"/>
                </a:ext>
              </a:extLst>
            </p:cNvPr>
            <p:cNvSpPr/>
            <p:nvPr/>
          </p:nvSpPr>
          <p:spPr>
            <a:xfrm>
              <a:off x="3690747" y="5564406"/>
              <a:ext cx="4554133" cy="6453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F1C054DA-6CF8-4F2B-9363-FA4E8AE50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690" y="5196658"/>
              <a:ext cx="4554133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SELECT   COUNT </a:t>
              </a:r>
              <a:r>
                <a:rPr lang="en-US" dirty="0">
                  <a:latin typeface="Book Antiqua" pitchFamily="18" charset="0"/>
                  <a:cs typeface="+mn-cs"/>
                </a:rPr>
                <a:t>(</a:t>
              </a:r>
              <a:r>
                <a:rPr lang="en-US" sz="2000" dirty="0">
                  <a:latin typeface="Book Antiqua" pitchFamily="18" charset="0"/>
                  <a:cs typeface="+mn-cs"/>
                </a:rPr>
                <a:t>DISTINCT</a:t>
              </a:r>
              <a:r>
                <a:rPr lang="en-US" dirty="0">
                  <a:latin typeface="Book Antiqua" pitchFamily="18" charset="0"/>
                  <a:cs typeface="+mn-cs"/>
                </a:rPr>
                <a:t> S.rating)</a:t>
              </a:r>
            </a:p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FROM</a:t>
              </a:r>
              <a:r>
                <a:rPr lang="en-US" dirty="0">
                  <a:latin typeface="Book Antiqua" pitchFamily="18" charset="0"/>
                  <a:cs typeface="+mn-cs"/>
                </a:rPr>
                <a:t>       Sailors S</a:t>
              </a:r>
            </a:p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WHERE   </a:t>
              </a:r>
              <a:r>
                <a:rPr lang="en-US" dirty="0" err="1">
                  <a:latin typeface="Book Antiqua" pitchFamily="18" charset="0"/>
                  <a:cs typeface="+mn-cs"/>
                </a:rPr>
                <a:t>S.sname</a:t>
              </a:r>
              <a:r>
                <a:rPr lang="en-US" dirty="0">
                  <a:latin typeface="Book Antiqua" pitchFamily="18" charset="0"/>
                  <a:cs typeface="+mn-cs"/>
                </a:rPr>
                <a:t>=‘Bob’</a:t>
              </a:r>
            </a:p>
          </p:txBody>
        </p:sp>
        <p:sp>
          <p:nvSpPr>
            <p:cNvPr id="21" name="Rounded Rectangular Callout 9">
              <a:extLst>
                <a:ext uri="{FF2B5EF4-FFF2-40B4-BE49-F238E27FC236}">
                  <a16:creationId xmlns:a16="http://schemas.microsoft.com/office/drawing/2014/main" id="{A68ED0B0-723E-4301-8EFF-CB74076268C2}"/>
                </a:ext>
              </a:extLst>
            </p:cNvPr>
            <p:cNvSpPr/>
            <p:nvPr/>
          </p:nvSpPr>
          <p:spPr bwMode="auto">
            <a:xfrm>
              <a:off x="1272208" y="5597262"/>
              <a:ext cx="2030894" cy="744472"/>
            </a:xfrm>
            <a:prstGeom prst="wedgeRoundRectCallout">
              <a:avLst>
                <a:gd name="adj1" fmla="val 74329"/>
                <a:gd name="adj2" fmla="val -19810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Find sailors called ‘Bob’</a:t>
              </a:r>
            </a:p>
          </p:txBody>
        </p:sp>
        <p:sp>
          <p:nvSpPr>
            <p:cNvPr id="22" name="Rounded Rectangular Callout 12">
              <a:extLst>
                <a:ext uri="{FF2B5EF4-FFF2-40B4-BE49-F238E27FC236}">
                  <a16:creationId xmlns:a16="http://schemas.microsoft.com/office/drawing/2014/main" id="{4AA6F366-D638-44C4-B381-5CF4C303B593}"/>
                </a:ext>
              </a:extLst>
            </p:cNvPr>
            <p:cNvSpPr/>
            <p:nvPr/>
          </p:nvSpPr>
          <p:spPr bwMode="auto">
            <a:xfrm>
              <a:off x="1072496" y="4247867"/>
              <a:ext cx="2356504" cy="763108"/>
            </a:xfrm>
            <a:prstGeom prst="wedgeRoundRectCallout">
              <a:avLst>
                <a:gd name="adj1" fmla="val 61460"/>
                <a:gd name="adj2" fmla="val 90479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Count their number of distinct ratings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E139D9-C0AB-41DF-B287-CD6E03E61FC4}"/>
                </a:ext>
              </a:extLst>
            </p:cNvPr>
            <p:cNvSpPr/>
            <p:nvPr/>
          </p:nvSpPr>
          <p:spPr>
            <a:xfrm>
              <a:off x="1126434" y="5431610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80E5C4-147F-4EBD-B109-8ACF4C858986}"/>
                </a:ext>
              </a:extLst>
            </p:cNvPr>
            <p:cNvSpPr/>
            <p:nvPr/>
          </p:nvSpPr>
          <p:spPr>
            <a:xfrm>
              <a:off x="861391" y="4074887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0DD6E4-458F-498B-ADD0-BDF2B6239354}"/>
                </a:ext>
              </a:extLst>
            </p:cNvPr>
            <p:cNvSpPr txBox="1"/>
            <p:nvPr/>
          </p:nvSpPr>
          <p:spPr>
            <a:xfrm>
              <a:off x="5433392" y="4629421"/>
              <a:ext cx="2968486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dirty="0"/>
                <a:t>Count the number of distinct ratings of sailors called “Bob”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7E97F-7C20-40E9-AA07-1B8EEC3E1982}"/>
              </a:ext>
            </a:extLst>
          </p:cNvPr>
          <p:cNvGrpSpPr/>
          <p:nvPr/>
        </p:nvGrpSpPr>
        <p:grpSpPr>
          <a:xfrm>
            <a:off x="1957591" y="2120262"/>
            <a:ext cx="6561265" cy="2201930"/>
            <a:chOff x="1957591" y="2120262"/>
            <a:chExt cx="6561265" cy="22019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80D0CA-F518-4DAB-A1AE-8BC89289489C}"/>
                </a:ext>
              </a:extLst>
            </p:cNvPr>
            <p:cNvSpPr/>
            <p:nvPr/>
          </p:nvSpPr>
          <p:spPr>
            <a:xfrm>
              <a:off x="3548270" y="2971320"/>
              <a:ext cx="2575168" cy="3677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1D9BB5-2AB3-40F2-ADF6-E066BE2B340C}"/>
                </a:ext>
              </a:extLst>
            </p:cNvPr>
            <p:cNvSpPr/>
            <p:nvPr/>
          </p:nvSpPr>
          <p:spPr>
            <a:xfrm>
              <a:off x="3548270" y="3339068"/>
              <a:ext cx="2575168" cy="6453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511826" y="2971320"/>
              <a:ext cx="2651368" cy="1013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>
                  <a:latin typeface="Book Antiqua" pitchFamily="18" charset="0"/>
                </a:rPr>
                <a:t>SELECT   AVG </a:t>
              </a:r>
              <a:r>
                <a:rPr lang="en-US" dirty="0">
                  <a:latin typeface="Book Antiqua" pitchFamily="18" charset="0"/>
                </a:rPr>
                <a:t>(</a:t>
              </a:r>
              <a:r>
                <a:rPr lang="en-US" dirty="0" err="1">
                  <a:latin typeface="Book Antiqua" pitchFamily="18" charset="0"/>
                </a:rPr>
                <a:t>S.age</a:t>
              </a:r>
              <a:r>
                <a:rPr lang="en-US" dirty="0">
                  <a:latin typeface="Book Antiqua" pitchFamily="18" charset="0"/>
                </a:rPr>
                <a:t>)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FROM</a:t>
              </a:r>
              <a:r>
                <a:rPr lang="en-US" dirty="0">
                  <a:latin typeface="Book Antiqua" pitchFamily="18" charset="0"/>
                </a:rPr>
                <a:t>       Sailors S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WHERE</a:t>
              </a:r>
              <a:r>
                <a:rPr lang="en-US" dirty="0">
                  <a:latin typeface="Book Antiqua" pitchFamily="18" charset="0"/>
                </a:rPr>
                <a:t>    </a:t>
              </a:r>
              <a:r>
                <a:rPr lang="en-US" dirty="0" err="1">
                  <a:latin typeface="Book Antiqua" pitchFamily="18" charset="0"/>
                </a:rPr>
                <a:t>S.rating</a:t>
              </a:r>
              <a:r>
                <a:rPr lang="en-US" dirty="0">
                  <a:latin typeface="Book Antiqua" pitchFamily="18" charset="0"/>
                </a:rPr>
                <a:t>=10</a:t>
              </a:r>
            </a:p>
          </p:txBody>
        </p:sp>
        <p:sp>
          <p:nvSpPr>
            <p:cNvPr id="10" name="Rounded Rectangular Callout 9"/>
            <p:cNvSpPr/>
            <p:nvPr/>
          </p:nvSpPr>
          <p:spPr bwMode="auto">
            <a:xfrm>
              <a:off x="6289179" y="3457579"/>
              <a:ext cx="2030894" cy="744472"/>
            </a:xfrm>
            <a:prstGeom prst="wedgeRoundRectCallout">
              <a:avLst>
                <a:gd name="adj1" fmla="val -62702"/>
                <a:gd name="adj2" fmla="val -26931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Find sailors with a rating of 10 </a:t>
              </a:r>
            </a:p>
          </p:txBody>
        </p:sp>
        <p:sp>
          <p:nvSpPr>
            <p:cNvPr id="13" name="Rounded Rectangular Callout 12"/>
            <p:cNvSpPr/>
            <p:nvPr/>
          </p:nvSpPr>
          <p:spPr bwMode="auto">
            <a:xfrm>
              <a:off x="5754758" y="2120262"/>
              <a:ext cx="1843708" cy="763108"/>
            </a:xfrm>
            <a:prstGeom prst="wedgeRoundRectCallout">
              <a:avLst>
                <a:gd name="adj1" fmla="val -35786"/>
                <a:gd name="adj2" fmla="val 71376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Compute their average age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3A29A0A-A296-4A14-8157-CF9E7A532B07}"/>
                </a:ext>
              </a:extLst>
            </p:cNvPr>
            <p:cNvSpPr/>
            <p:nvPr/>
          </p:nvSpPr>
          <p:spPr>
            <a:xfrm>
              <a:off x="8121290" y="3990888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443E80-1A2B-4C33-A50F-95E4B74531B8}"/>
                </a:ext>
              </a:extLst>
            </p:cNvPr>
            <p:cNvSpPr/>
            <p:nvPr/>
          </p:nvSpPr>
          <p:spPr>
            <a:xfrm>
              <a:off x="7399683" y="2707419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32CBE8-62B8-4B98-BA5B-9D01973C184B}"/>
                </a:ext>
              </a:extLst>
            </p:cNvPr>
            <p:cNvSpPr txBox="1"/>
            <p:nvPr/>
          </p:nvSpPr>
          <p:spPr>
            <a:xfrm>
              <a:off x="1957591" y="2834788"/>
              <a:ext cx="1590679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dirty="0"/>
                <a:t>Compute the average age of sailors with a rating of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9523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723900"/>
          </a:xfrm>
        </p:spPr>
        <p:txBody>
          <a:bodyPr/>
          <a:lstStyle/>
          <a:p>
            <a:r>
              <a:rPr lang="en-US" b="1" dirty="0"/>
              <a:t>Aggregate Operators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19937-289A-58BE-FD7D-4A625D5616B7}"/>
              </a:ext>
            </a:extLst>
          </p:cNvPr>
          <p:cNvGrpSpPr/>
          <p:nvPr/>
        </p:nvGrpSpPr>
        <p:grpSpPr>
          <a:xfrm>
            <a:off x="1359947" y="1815462"/>
            <a:ext cx="6561264" cy="2081789"/>
            <a:chOff x="1957591" y="2120262"/>
            <a:chExt cx="6561264" cy="20817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CD07C2-C6CE-26B7-8BF1-FBE5C4DE0216}"/>
                </a:ext>
              </a:extLst>
            </p:cNvPr>
            <p:cNvSpPr/>
            <p:nvPr/>
          </p:nvSpPr>
          <p:spPr>
            <a:xfrm>
              <a:off x="3548270" y="2971320"/>
              <a:ext cx="2575168" cy="3677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2ABFC-B98C-FE51-F0E0-FFB65C2678F5}"/>
                </a:ext>
              </a:extLst>
            </p:cNvPr>
            <p:cNvSpPr/>
            <p:nvPr/>
          </p:nvSpPr>
          <p:spPr>
            <a:xfrm>
              <a:off x="3548270" y="3339068"/>
              <a:ext cx="2575168" cy="6453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4AC383D-392A-8317-7412-DEBEBB9F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826" y="2971320"/>
              <a:ext cx="2651368" cy="1013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>
                  <a:latin typeface="Book Antiqua" pitchFamily="18" charset="0"/>
                </a:rPr>
                <a:t>SELECT   AVG </a:t>
              </a:r>
              <a:r>
                <a:rPr lang="en-US" dirty="0">
                  <a:latin typeface="Book Antiqua" pitchFamily="18" charset="0"/>
                </a:rPr>
                <a:t>(</a:t>
              </a:r>
              <a:r>
                <a:rPr lang="en-US" dirty="0" err="1">
                  <a:latin typeface="Book Antiqua" pitchFamily="18" charset="0"/>
                </a:rPr>
                <a:t>S.age</a:t>
              </a:r>
              <a:r>
                <a:rPr lang="en-US" dirty="0">
                  <a:latin typeface="Book Antiqua" pitchFamily="18" charset="0"/>
                </a:rPr>
                <a:t>)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FROM</a:t>
              </a:r>
              <a:r>
                <a:rPr lang="en-US" dirty="0">
                  <a:latin typeface="Book Antiqua" pitchFamily="18" charset="0"/>
                </a:rPr>
                <a:t>       Sailors S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WHERE</a:t>
              </a:r>
              <a:r>
                <a:rPr lang="en-US" dirty="0">
                  <a:latin typeface="Book Antiqua" pitchFamily="18" charset="0"/>
                </a:rPr>
                <a:t>    </a:t>
              </a:r>
              <a:r>
                <a:rPr lang="en-US" dirty="0" err="1">
                  <a:latin typeface="Book Antiqua" pitchFamily="18" charset="0"/>
                </a:rPr>
                <a:t>S.rating</a:t>
              </a:r>
              <a:r>
                <a:rPr lang="en-US" dirty="0">
                  <a:latin typeface="Book Antiqua" pitchFamily="18" charset="0"/>
                </a:rPr>
                <a:t>=10</a:t>
              </a:r>
            </a:p>
          </p:txBody>
        </p:sp>
        <p:sp>
          <p:nvSpPr>
            <p:cNvPr id="11" name="Rounded Rectangular Callout 9">
              <a:extLst>
                <a:ext uri="{FF2B5EF4-FFF2-40B4-BE49-F238E27FC236}">
                  <a16:creationId xmlns:a16="http://schemas.microsoft.com/office/drawing/2014/main" id="{FF969942-E782-7541-4463-6862CAC60D36}"/>
                </a:ext>
              </a:extLst>
            </p:cNvPr>
            <p:cNvSpPr/>
            <p:nvPr/>
          </p:nvSpPr>
          <p:spPr bwMode="auto">
            <a:xfrm>
              <a:off x="6289178" y="3457579"/>
              <a:ext cx="2229677" cy="744472"/>
            </a:xfrm>
            <a:prstGeom prst="wedgeRoundRectCallout">
              <a:avLst>
                <a:gd name="adj1" fmla="val -62702"/>
                <a:gd name="adj2" fmla="val -26931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Find sailors with the highest rating </a:t>
              </a:r>
            </a:p>
          </p:txBody>
        </p:sp>
        <p:sp>
          <p:nvSpPr>
            <p:cNvPr id="15" name="Rounded Rectangular Callout 12">
              <a:extLst>
                <a:ext uri="{FF2B5EF4-FFF2-40B4-BE49-F238E27FC236}">
                  <a16:creationId xmlns:a16="http://schemas.microsoft.com/office/drawing/2014/main" id="{2B3E2884-5A29-2E4B-3189-2EBAB1240AED}"/>
                </a:ext>
              </a:extLst>
            </p:cNvPr>
            <p:cNvSpPr/>
            <p:nvPr/>
          </p:nvSpPr>
          <p:spPr bwMode="auto">
            <a:xfrm>
              <a:off x="5754758" y="2120262"/>
              <a:ext cx="1843708" cy="763108"/>
            </a:xfrm>
            <a:prstGeom prst="wedgeRoundRectCallout">
              <a:avLst>
                <a:gd name="adj1" fmla="val -35786"/>
                <a:gd name="adj2" fmla="val 71376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Compute their average age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3294E5-B0A1-62AC-6904-12B5E7908BDD}"/>
                </a:ext>
              </a:extLst>
            </p:cNvPr>
            <p:cNvSpPr txBox="1"/>
            <p:nvPr/>
          </p:nvSpPr>
          <p:spPr>
            <a:xfrm>
              <a:off x="1957591" y="2834788"/>
              <a:ext cx="1590679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dirty="0"/>
                <a:t>Compute the average age of sailors with a rating of 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88FB1D6-5788-3780-75F5-2B0068A0DABA}"/>
              </a:ext>
            </a:extLst>
          </p:cNvPr>
          <p:cNvSpPr txBox="1"/>
          <p:nvPr/>
        </p:nvSpPr>
        <p:spPr>
          <a:xfrm>
            <a:off x="1779925" y="4726084"/>
            <a:ext cx="453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to do if we do not know the current highest rating?</a:t>
            </a:r>
          </a:p>
        </p:txBody>
      </p:sp>
    </p:spTree>
    <p:extLst>
      <p:ext uri="{BB962C8B-B14F-4D97-AF65-F5344CB8AC3E}">
        <p14:creationId xmlns:p14="http://schemas.microsoft.com/office/powerpoint/2010/main" val="32796334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723900"/>
          </a:xfrm>
        </p:spPr>
        <p:txBody>
          <a:bodyPr/>
          <a:lstStyle/>
          <a:p>
            <a:r>
              <a:rPr lang="en-US" b="1" dirty="0"/>
              <a:t>Aggregate Operators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0BC1A-9EE5-4B82-8E38-24203C7E19C2}"/>
              </a:ext>
            </a:extLst>
          </p:cNvPr>
          <p:cNvGrpSpPr/>
          <p:nvPr/>
        </p:nvGrpSpPr>
        <p:grpSpPr>
          <a:xfrm>
            <a:off x="2370666" y="932441"/>
            <a:ext cx="5770881" cy="2780585"/>
            <a:chOff x="1943946" y="928333"/>
            <a:chExt cx="5770881" cy="27805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2B2FC3-9426-4F11-9C8B-8692AF8310F3}"/>
                </a:ext>
              </a:extLst>
            </p:cNvPr>
            <p:cNvSpPr/>
            <p:nvPr/>
          </p:nvSpPr>
          <p:spPr>
            <a:xfrm>
              <a:off x="2262293" y="1550719"/>
              <a:ext cx="4951306" cy="12928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40AF6E-FA67-4995-83F0-D3ECDDADB819}"/>
                </a:ext>
              </a:extLst>
            </p:cNvPr>
            <p:cNvSpPr/>
            <p:nvPr/>
          </p:nvSpPr>
          <p:spPr>
            <a:xfrm>
              <a:off x="4375573" y="2183180"/>
              <a:ext cx="2838026" cy="6498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148839" y="1522743"/>
              <a:ext cx="5181600" cy="13208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82880" tIns="44450" rIns="0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SELECT</a:t>
              </a:r>
              <a:r>
                <a:rPr lang="en-US" dirty="0">
                  <a:latin typeface="Book Antiqua" pitchFamily="18" charset="0"/>
                  <a:cs typeface="+mn-cs"/>
                </a:rPr>
                <a:t>  </a:t>
              </a:r>
              <a:r>
                <a:rPr lang="en-US" dirty="0" err="1">
                  <a:latin typeface="Book Antiqua" pitchFamily="18" charset="0"/>
                  <a:cs typeface="+mn-cs"/>
                </a:rPr>
                <a:t>S.sname</a:t>
              </a:r>
              <a:endParaRPr lang="en-US" dirty="0">
                <a:latin typeface="Book Antiqua" pitchFamily="18" charset="0"/>
                <a:cs typeface="+mn-cs"/>
              </a:endParaRPr>
            </a:p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FROM </a:t>
              </a:r>
              <a:r>
                <a:rPr lang="en-US" dirty="0">
                  <a:latin typeface="Book Antiqua" pitchFamily="18" charset="0"/>
                  <a:cs typeface="+mn-cs"/>
                </a:rPr>
                <a:t>    Sailors S</a:t>
              </a:r>
            </a:p>
            <a:p>
              <a:pPr eaLnBrk="0" hangingPunct="0">
                <a:defRPr/>
              </a:pPr>
              <a:r>
                <a:rPr lang="en-US" sz="2000" dirty="0">
                  <a:latin typeface="Book Antiqua" pitchFamily="18" charset="0"/>
                  <a:cs typeface="+mn-cs"/>
                </a:rPr>
                <a:t>WHERE</a:t>
              </a:r>
              <a:r>
                <a:rPr lang="en-US" dirty="0">
                  <a:latin typeface="Book Antiqua" pitchFamily="18" charset="0"/>
                  <a:cs typeface="+mn-cs"/>
                </a:rPr>
                <a:t>  S.rating= (</a:t>
              </a:r>
              <a:r>
                <a:rPr lang="en-US" sz="2000" dirty="0">
                  <a:latin typeface="Book Antiqua" pitchFamily="18" charset="0"/>
                  <a:cs typeface="+mn-cs"/>
                </a:rPr>
                <a:t>SELECT  MAX</a:t>
              </a:r>
              <a:r>
                <a:rPr lang="en-US" dirty="0">
                  <a:latin typeface="Book Antiqua" pitchFamily="18" charset="0"/>
                  <a:cs typeface="+mn-cs"/>
                </a:rPr>
                <a:t>(S2.rating)</a:t>
              </a:r>
            </a:p>
            <a:p>
              <a:pPr eaLnBrk="0" hangingPunct="0">
                <a:defRPr/>
              </a:pPr>
              <a:r>
                <a:rPr lang="en-US" dirty="0">
                  <a:latin typeface="Book Antiqua" pitchFamily="18" charset="0"/>
                  <a:cs typeface="+mn-cs"/>
                </a:rPr>
                <a:t>                                     </a:t>
              </a:r>
              <a:r>
                <a:rPr lang="en-US" sz="2000" dirty="0">
                  <a:latin typeface="Book Antiqua" pitchFamily="18" charset="0"/>
                  <a:cs typeface="+mn-cs"/>
                </a:rPr>
                <a:t>FROM</a:t>
              </a:r>
              <a:r>
                <a:rPr lang="en-US" dirty="0">
                  <a:latin typeface="Book Antiqua" pitchFamily="18" charset="0"/>
                  <a:cs typeface="+mn-cs"/>
                </a:rPr>
                <a:t>      Sailors S2)</a:t>
              </a:r>
            </a:p>
          </p:txBody>
        </p:sp>
        <p:sp>
          <p:nvSpPr>
            <p:cNvPr id="13" name="Rounded Rectangular Callout 12"/>
            <p:cNvSpPr/>
            <p:nvPr/>
          </p:nvSpPr>
          <p:spPr bwMode="auto">
            <a:xfrm>
              <a:off x="1943946" y="2718318"/>
              <a:ext cx="2133600" cy="990600"/>
            </a:xfrm>
            <a:prstGeom prst="wedgeRoundRectCallout">
              <a:avLst>
                <a:gd name="adj1" fmla="val 47365"/>
                <a:gd name="adj2" fmla="val -75263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Find the name of sailors with the highest rating</a:t>
              </a:r>
            </a:p>
          </p:txBody>
        </p:sp>
        <p:sp>
          <p:nvSpPr>
            <p:cNvPr id="14" name="Rounded Rectangular Callout 13"/>
            <p:cNvSpPr/>
            <p:nvPr/>
          </p:nvSpPr>
          <p:spPr bwMode="auto">
            <a:xfrm>
              <a:off x="6164762" y="928333"/>
              <a:ext cx="1371600" cy="990600"/>
            </a:xfrm>
            <a:prstGeom prst="wedgeRoundRectCallout">
              <a:avLst>
                <a:gd name="adj1" fmla="val -42289"/>
                <a:gd name="adj2" fmla="val 79537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Compute maximum rating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775525-31B4-45DA-9855-3EB9E27F455D}"/>
                </a:ext>
              </a:extLst>
            </p:cNvPr>
            <p:cNvSpPr/>
            <p:nvPr/>
          </p:nvSpPr>
          <p:spPr>
            <a:xfrm>
              <a:off x="7317261" y="1690206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4929ED-C54C-4DDF-BF6B-AB1310592F23}"/>
                </a:ext>
              </a:extLst>
            </p:cNvPr>
            <p:cNvSpPr/>
            <p:nvPr/>
          </p:nvSpPr>
          <p:spPr>
            <a:xfrm>
              <a:off x="3878763" y="3377614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F48FC8-A59E-49DC-97F2-82EAF762DD8C}"/>
              </a:ext>
            </a:extLst>
          </p:cNvPr>
          <p:cNvGrpSpPr/>
          <p:nvPr/>
        </p:nvGrpSpPr>
        <p:grpSpPr>
          <a:xfrm>
            <a:off x="824653" y="3916094"/>
            <a:ext cx="7153303" cy="2573426"/>
            <a:chOff x="824653" y="3916094"/>
            <a:chExt cx="7153303" cy="25734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C07F35-D55A-45D4-8F33-C1D261077E62}"/>
                </a:ext>
              </a:extLst>
            </p:cNvPr>
            <p:cNvSpPr/>
            <p:nvPr/>
          </p:nvSpPr>
          <p:spPr>
            <a:xfrm>
              <a:off x="1299353" y="4908730"/>
              <a:ext cx="3751860" cy="3194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27CE0D-0126-4690-985D-BBF6511782BF}"/>
                </a:ext>
              </a:extLst>
            </p:cNvPr>
            <p:cNvSpPr/>
            <p:nvPr/>
          </p:nvSpPr>
          <p:spPr>
            <a:xfrm>
              <a:off x="1292859" y="5227686"/>
              <a:ext cx="3758354" cy="6269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279034" y="4864485"/>
              <a:ext cx="3866444" cy="1013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>
                  <a:latin typeface="Book Antiqua" pitchFamily="18" charset="0"/>
                </a:rPr>
                <a:t>SELECT  AVG </a:t>
              </a:r>
              <a:r>
                <a:rPr lang="en-US" dirty="0">
                  <a:latin typeface="Book Antiqua" pitchFamily="18" charset="0"/>
                </a:rPr>
                <a:t>(</a:t>
              </a:r>
              <a:r>
                <a:rPr lang="en-US" sz="2000" dirty="0">
                  <a:latin typeface="Book Antiqua" pitchFamily="18" charset="0"/>
                </a:rPr>
                <a:t>DISTINCT </a:t>
              </a:r>
              <a:r>
                <a:rPr lang="en-US" dirty="0" err="1">
                  <a:latin typeface="Book Antiqua" pitchFamily="18" charset="0"/>
                </a:rPr>
                <a:t>S.age</a:t>
              </a:r>
              <a:r>
                <a:rPr lang="en-US" dirty="0">
                  <a:latin typeface="Book Antiqua" pitchFamily="18" charset="0"/>
                </a:rPr>
                <a:t>)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FROM</a:t>
              </a:r>
              <a:r>
                <a:rPr lang="en-US" dirty="0">
                  <a:latin typeface="Book Antiqua" pitchFamily="18" charset="0"/>
                </a:rPr>
                <a:t>      Sailors S</a:t>
              </a:r>
            </a:p>
            <a:p>
              <a:pPr eaLnBrk="0" hangingPunct="0"/>
              <a:r>
                <a:rPr lang="en-US" sz="2000" dirty="0">
                  <a:latin typeface="Book Antiqua" pitchFamily="18" charset="0"/>
                </a:rPr>
                <a:t>WHERE</a:t>
              </a:r>
              <a:r>
                <a:rPr lang="en-US" dirty="0">
                  <a:latin typeface="Book Antiqua" pitchFamily="18" charset="0"/>
                </a:rPr>
                <a:t>   </a:t>
              </a:r>
              <a:r>
                <a:rPr lang="en-US" dirty="0" err="1">
                  <a:latin typeface="Book Antiqua" pitchFamily="18" charset="0"/>
                </a:rPr>
                <a:t>S.rating</a:t>
              </a:r>
              <a:r>
                <a:rPr lang="en-US" dirty="0">
                  <a:latin typeface="Book Antiqua" pitchFamily="18" charset="0"/>
                </a:rPr>
                <a:t>=10</a:t>
              </a:r>
            </a:p>
          </p:txBody>
        </p:sp>
        <p:sp>
          <p:nvSpPr>
            <p:cNvPr id="12" name="Rounded Rectangular Callout 11"/>
            <p:cNvSpPr/>
            <p:nvPr/>
          </p:nvSpPr>
          <p:spPr bwMode="auto">
            <a:xfrm>
              <a:off x="4737946" y="5476422"/>
              <a:ext cx="1725785" cy="1013098"/>
            </a:xfrm>
            <a:prstGeom prst="wedgeRoundRectCallout">
              <a:avLst>
                <a:gd name="adj1" fmla="val -108508"/>
                <a:gd name="adj2" fmla="val -29359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Select all sailors with a rating of 10</a:t>
              </a:r>
            </a:p>
          </p:txBody>
        </p:sp>
        <p:sp>
          <p:nvSpPr>
            <p:cNvPr id="19" name="Rounded Rectangular Callout 10">
              <a:extLst>
                <a:ext uri="{FF2B5EF4-FFF2-40B4-BE49-F238E27FC236}">
                  <a16:creationId xmlns:a16="http://schemas.microsoft.com/office/drawing/2014/main" id="{4F945EE4-C80A-47CE-A0A5-CC88CDFDF540}"/>
                </a:ext>
              </a:extLst>
            </p:cNvPr>
            <p:cNvSpPr/>
            <p:nvPr/>
          </p:nvSpPr>
          <p:spPr bwMode="auto">
            <a:xfrm>
              <a:off x="5328919" y="4094204"/>
              <a:ext cx="2385908" cy="990600"/>
            </a:xfrm>
            <a:prstGeom prst="wedgeRoundRectCallout">
              <a:avLst>
                <a:gd name="adj1" fmla="val -62840"/>
                <a:gd name="adj2" fmla="val 40269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FFFF00"/>
                  </a:solidFill>
                  <a:latin typeface="Comic Sans MS" pitchFamily="66" charset="0"/>
                  <a:cs typeface="+mn-cs"/>
                </a:rPr>
                <a:t>Find the average of the distinct ages of these sailors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7C0DA-E26A-4E22-A1C2-649BA72FF5DC}"/>
                </a:ext>
              </a:extLst>
            </p:cNvPr>
            <p:cNvSpPr txBox="1"/>
            <p:nvPr/>
          </p:nvSpPr>
          <p:spPr>
            <a:xfrm>
              <a:off x="824653" y="4186957"/>
              <a:ext cx="4072661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  <a:latin typeface="Lucida Handwriting" panose="03010101010101010101" pitchFamily="66" charset="0"/>
                </a:rPr>
                <a:t>Find the average of the distinct ages of sailors with a rating of 10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7C2466-7C64-442B-B7C8-A76BDC8FF0B0}"/>
                </a:ext>
              </a:extLst>
            </p:cNvPr>
            <p:cNvSpPr/>
            <p:nvPr/>
          </p:nvSpPr>
          <p:spPr>
            <a:xfrm>
              <a:off x="6264948" y="5365437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267642-3CAA-4540-9C90-CF9DBB87F236}"/>
                </a:ext>
              </a:extLst>
            </p:cNvPr>
            <p:cNvSpPr/>
            <p:nvPr/>
          </p:nvSpPr>
          <p:spPr>
            <a:xfrm>
              <a:off x="7580390" y="3916094"/>
              <a:ext cx="397566" cy="331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5429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52600" y="4435475"/>
            <a:ext cx="6705600" cy="1812925"/>
          </a:xfrm>
          <a:prstGeom prst="rect">
            <a:avLst/>
          </a:prstGeom>
          <a:solidFill>
            <a:srgbClr val="C1E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SELECT  S.sname</a:t>
            </a:r>
          </a:p>
          <a:p>
            <a:pPr eaLnBrk="0" hangingPunct="0"/>
            <a:r>
              <a:rPr lang="en-US" sz="2800">
                <a:latin typeface="Calibri" pitchFamily="34" charset="0"/>
              </a:rPr>
              <a:t>FROM    Sailors S</a:t>
            </a:r>
          </a:p>
          <a:p>
            <a:pPr eaLnBrk="0" hangingPunct="0"/>
            <a:r>
              <a:rPr lang="en-US" sz="2800">
                <a:latin typeface="Calibri" pitchFamily="34" charset="0"/>
              </a:rPr>
              <a:t>WHERE  ( SELECT  MAX (S2.rating)</a:t>
            </a:r>
          </a:p>
          <a:p>
            <a:pPr eaLnBrk="0" hangingPunct="0"/>
            <a:r>
              <a:rPr lang="en-US" sz="2800">
                <a:latin typeface="Calibri" pitchFamily="34" charset="0"/>
              </a:rPr>
              <a:t>                           FROM   Sailors S2 ) = S.rating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1889125"/>
            <a:ext cx="6384925" cy="18129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SELECT  </a:t>
            </a:r>
            <a:r>
              <a:rPr lang="en-US" sz="2800" dirty="0" err="1">
                <a:latin typeface="Calibri" pitchFamily="34" charset="0"/>
                <a:cs typeface="+mn-cs"/>
              </a:rPr>
              <a:t>S.sname</a:t>
            </a:r>
            <a:endParaRPr lang="en-US" sz="2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FROM    Sailors S</a:t>
            </a:r>
          </a:p>
          <a:p>
            <a:pPr eaLnBrk="0" hangingPunct="0"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WHERE  </a:t>
            </a:r>
            <a:r>
              <a:rPr lang="en-US" sz="2800" dirty="0" err="1">
                <a:latin typeface="Calibri" pitchFamily="34" charset="0"/>
                <a:cs typeface="+mn-cs"/>
              </a:rPr>
              <a:t>S.rating</a:t>
            </a:r>
            <a:r>
              <a:rPr lang="en-US" sz="2800" dirty="0">
                <a:latin typeface="Calibri" pitchFamily="34" charset="0"/>
                <a:cs typeface="+mn-cs"/>
              </a:rPr>
              <a:t> = (SELECT  MAX(S2.rating)</a:t>
            </a:r>
          </a:p>
          <a:p>
            <a:pPr eaLnBrk="0" hangingPunct="0"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                                 FROM  Sailors S2)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781800" y="4572317"/>
            <a:ext cx="2133600" cy="769620"/>
          </a:xfrm>
          <a:prstGeom prst="wedgeRoundRectCallout">
            <a:avLst>
              <a:gd name="adj1" fmla="val -44870"/>
              <a:gd name="adj2" fmla="val 11751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not supported in some systems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3820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en-US" sz="3400" i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Find names of sailors with the highest rating</a:t>
            </a:r>
            <a:endParaRPr lang="en-US" sz="34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40000" y="3049905"/>
            <a:ext cx="5784850" cy="1196975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Calibri" pitchFamily="34" charset="0"/>
                <a:cs typeface="+mn-cs"/>
              </a:rPr>
              <a:t>SELECT  </a:t>
            </a:r>
            <a:r>
              <a:rPr lang="en-US" sz="3600" dirty="0" err="1">
                <a:latin typeface="Calibri" pitchFamily="34" charset="0"/>
                <a:cs typeface="+mn-cs"/>
              </a:rPr>
              <a:t>S.sname</a:t>
            </a:r>
            <a:r>
              <a:rPr lang="en-US" sz="3600" dirty="0">
                <a:latin typeface="Calibri" pitchFamily="34" charset="0"/>
                <a:cs typeface="+mn-cs"/>
              </a:rPr>
              <a:t>, MAX (</a:t>
            </a:r>
            <a:r>
              <a:rPr lang="en-US" sz="3600" dirty="0" err="1">
                <a:latin typeface="Calibri" pitchFamily="34" charset="0"/>
                <a:cs typeface="+mn-cs"/>
              </a:rPr>
              <a:t>S.age</a:t>
            </a:r>
            <a:r>
              <a:rPr lang="en-US" sz="3600" dirty="0">
                <a:latin typeface="Calibri" pitchFamily="34" charset="0"/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3600" dirty="0">
                <a:latin typeface="Calibri" pitchFamily="34" charset="0"/>
                <a:cs typeface="+mn-cs"/>
              </a:rPr>
              <a:t>FROM  Sailors 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5327"/>
            <a:ext cx="72390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3600" b="1" dirty="0">
                <a:latin typeface="Comic Sans MS" pitchFamily="66" charset="0"/>
              </a:rPr>
              <a:t>Find name and age of the oldest sailor(s)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822612"/>
            <a:ext cx="8458200" cy="157818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latin typeface="Arial" charset="0"/>
              </a:rPr>
              <a:t>If the SELECT clause uses an aggregate operation, then it must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use only aggregate operations</a:t>
            </a:r>
            <a:r>
              <a:rPr lang="en-US" dirty="0">
                <a:latin typeface="Arial" charset="0"/>
              </a:rPr>
              <a:t> unless the query contains a GROUP BY clause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(next slide)</a:t>
            </a:r>
          </a:p>
          <a:p>
            <a:pPr>
              <a:lnSpc>
                <a:spcPct val="20000"/>
              </a:lnSpc>
              <a:buFont typeface="Monotype Sorts" pitchFamily="2" charset="2"/>
              <a:buChar char="v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020961" y="3072305"/>
            <a:ext cx="1752600" cy="666221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961889" y="1979383"/>
            <a:ext cx="2732617" cy="765048"/>
          </a:xfrm>
          <a:prstGeom prst="wedgeRoundRectCallout">
            <a:avLst>
              <a:gd name="adj1" fmla="val -35848"/>
              <a:gd name="adj2" fmla="val 110329"/>
              <a:gd name="adj3" fmla="val 16667"/>
            </a:avLst>
          </a:prstGeom>
          <a:solidFill>
            <a:srgbClr val="C1E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180BC7"/>
                </a:solidFill>
                <a:effectLst/>
                <a:latin typeface="Calibri" pitchFamily="34" charset="0"/>
                <a:cs typeface="Calibri" pitchFamily="34" charset="0"/>
              </a:rPr>
              <a:t>Only aggregate operations allowed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3026458"/>
            <a:ext cx="1847850" cy="1260475"/>
            <a:chOff x="666750" y="1979978"/>
            <a:chExt cx="1847850" cy="1260475"/>
          </a:xfrm>
        </p:grpSpPr>
        <p:pic>
          <p:nvPicPr>
            <p:cNvPr id="5122" name="Picture 2" descr="C:\Users\Kien\AppData\Local\Microsoft\Windows\Temporary Internet Files\Content.IE5\ICV43F1C\MC9004380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1979978"/>
              <a:ext cx="1847850" cy="126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403960">
              <a:off x="1614127" y="2649957"/>
              <a:ext cx="83540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0" rIns="0" bIns="91440" rtlCol="0" anchor="ctr" anchorCtr="1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Brush Script MT" pitchFamily="66" charset="0"/>
                </a:rPr>
                <a:t>Illegal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886700" cy="1219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b="1" dirty="0">
                <a:latin typeface="Comic Sans MS" pitchFamily="66" charset="0"/>
              </a:rPr>
              <a:t>GROUP BY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813" y="1252538"/>
            <a:ext cx="8004387" cy="34258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Calibri" pitchFamily="34" charset="0"/>
              </a:rPr>
              <a:t>So far, we’ve applied aggregate operators to all (qualifying) tuples.  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Monotype Sorts"/>
              <a:buNone/>
            </a:pPr>
            <a:endParaRPr lang="en-US" sz="3200" dirty="0"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3200" dirty="0">
                <a:latin typeface="Calibri" pitchFamily="34" charset="0"/>
              </a:rPr>
              <a:t>Sometimes, we want to apply them to each of several </a:t>
            </a:r>
            <a:r>
              <a:rPr lang="en-US" sz="3200" i="1" dirty="0">
                <a:latin typeface="Calibri" pitchFamily="34" charset="0"/>
              </a:rPr>
              <a:t>groups</a:t>
            </a:r>
            <a:r>
              <a:rPr lang="en-US" sz="3200" dirty="0">
                <a:latin typeface="Calibri" pitchFamily="34" charset="0"/>
              </a:rPr>
              <a:t> of tuples.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100147" y="2221442"/>
            <a:ext cx="15240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Relation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6503247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4822" name="Flowchart: Stored Data 7"/>
          <p:cNvSpPr>
            <a:spLocks noChangeArrowheads="1"/>
          </p:cNvSpPr>
          <p:nvPr/>
        </p:nvSpPr>
        <p:spPr bwMode="auto">
          <a:xfrm>
            <a:off x="4725247" y="2526242"/>
            <a:ext cx="1778000" cy="612775"/>
          </a:xfrm>
          <a:prstGeom prst="flowChartOnlineStorage">
            <a:avLst/>
          </a:prstGeom>
          <a:solidFill>
            <a:srgbClr val="D6BBEB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0" anchor="ctr"/>
          <a:lstStyle/>
          <a:p>
            <a:pPr algn="ctr" eaLnBrk="0" hangingPunct="0"/>
            <a:r>
              <a:rPr lang="en-US" sz="2200" dirty="0">
                <a:latin typeface="Calibri" pitchFamily="34" charset="0"/>
              </a:rPr>
              <a:t>Qualifier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4223597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4824" name="Flowchart: Stored Data 9"/>
          <p:cNvSpPr>
            <a:spLocks noChangeArrowheads="1"/>
          </p:cNvSpPr>
          <p:nvPr/>
        </p:nvSpPr>
        <p:spPr bwMode="auto">
          <a:xfrm>
            <a:off x="1982048" y="2526242"/>
            <a:ext cx="2298700" cy="612775"/>
          </a:xfrm>
          <a:prstGeom prst="flowChartOnlineStorage">
            <a:avLst/>
          </a:prstGeom>
          <a:solidFill>
            <a:srgbClr val="D6BBEB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0" rIns="182880" anchor="ctr"/>
          <a:lstStyle/>
          <a:p>
            <a:pPr algn="ctr" eaLnBrk="0" hangingPunct="0"/>
            <a:r>
              <a:rPr lang="en-US" sz="2200" dirty="0">
                <a:latin typeface="Calibri" pitchFamily="34" charset="0"/>
              </a:rPr>
              <a:t>Aggregator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1480398" y="2678642"/>
            <a:ext cx="444500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9347" y="2602442"/>
            <a:ext cx="6858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latin typeface="Calibri" pitchFamily="34" charset="0"/>
              </a:rPr>
              <a:t>33</a:t>
            </a:r>
            <a:endParaRPr lang="en-US" sz="280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00100" y="4906963"/>
            <a:ext cx="7772400" cy="1295400"/>
            <a:chOff x="990600" y="4800600"/>
            <a:chExt cx="77724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239000" y="4876800"/>
              <a:ext cx="15240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dirty="0">
                  <a:latin typeface="Calibri" pitchFamily="34" charset="0"/>
                  <a:cs typeface="+mn-cs"/>
                </a:rPr>
                <a:t>Relation</a:t>
              </a:r>
            </a:p>
          </p:txBody>
        </p:sp>
        <p:sp>
          <p:nvSpPr>
            <p:cNvPr id="34829" name="Flowchart: Stored Data 13"/>
            <p:cNvSpPr>
              <a:spLocks noChangeArrowheads="1"/>
            </p:cNvSpPr>
            <p:nvPr/>
          </p:nvSpPr>
          <p:spPr bwMode="auto">
            <a:xfrm>
              <a:off x="4953000" y="4876800"/>
              <a:ext cx="1752600" cy="304800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 dirty="0">
                  <a:latin typeface="Calibri" pitchFamily="34" charset="0"/>
                </a:rPr>
                <a:t>Group 1</a:t>
              </a:r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44196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31" name="Flowchart: Stored Data 15"/>
            <p:cNvSpPr>
              <a:spLocks noChangeArrowheads="1"/>
            </p:cNvSpPr>
            <p:nvPr/>
          </p:nvSpPr>
          <p:spPr bwMode="auto">
            <a:xfrm>
              <a:off x="2286000" y="4876800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>
                  <a:latin typeface="Calibri" pitchFamily="34" charset="0"/>
                </a:rPr>
                <a:t>Aggregator</a:t>
              </a: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16764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0600" y="48006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</a:rPr>
                <a:t>35</a:t>
              </a:r>
              <a:endParaRPr lang="en-US" sz="24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4834" name="Flowchart: Stored Data 18"/>
            <p:cNvSpPr>
              <a:spLocks noChangeArrowheads="1"/>
            </p:cNvSpPr>
            <p:nvPr/>
          </p:nvSpPr>
          <p:spPr bwMode="auto">
            <a:xfrm>
              <a:off x="4953000" y="5330825"/>
              <a:ext cx="17526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 dirty="0">
                  <a:latin typeface="Calibri" pitchFamily="34" charset="0"/>
                </a:rPr>
                <a:t>Group 2</a:t>
              </a:r>
            </a:p>
          </p:txBody>
        </p:sp>
        <p:sp>
          <p:nvSpPr>
            <p:cNvPr id="34835" name="Flowchart: Stored Data 19"/>
            <p:cNvSpPr>
              <a:spLocks noChangeArrowheads="1"/>
            </p:cNvSpPr>
            <p:nvPr/>
          </p:nvSpPr>
          <p:spPr bwMode="auto">
            <a:xfrm>
              <a:off x="4953000" y="5788025"/>
              <a:ext cx="17526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 dirty="0">
                  <a:latin typeface="Calibri" pitchFamily="34" charset="0"/>
                </a:rPr>
                <a:t>Group 3</a:t>
              </a:r>
            </a:p>
          </p:txBody>
        </p:sp>
        <p:sp>
          <p:nvSpPr>
            <p:cNvPr id="21" name="Left Arrow 20"/>
            <p:cNvSpPr/>
            <p:nvPr/>
          </p:nvSpPr>
          <p:spPr bwMode="auto">
            <a:xfrm>
              <a:off x="6705600" y="48768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67056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6718300" y="5791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eft Arrow 23"/>
            <p:cNvSpPr/>
            <p:nvPr/>
          </p:nvSpPr>
          <p:spPr bwMode="auto">
            <a:xfrm>
              <a:off x="44196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40" name="Flowchart: Stored Data 24"/>
            <p:cNvSpPr>
              <a:spLocks noChangeArrowheads="1"/>
            </p:cNvSpPr>
            <p:nvPr/>
          </p:nvSpPr>
          <p:spPr bwMode="auto">
            <a:xfrm>
              <a:off x="2286000" y="5334000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>
                  <a:latin typeface="Calibri" pitchFamily="34" charset="0"/>
                </a:rPr>
                <a:t>Aggregator</a:t>
              </a:r>
            </a:p>
          </p:txBody>
        </p:sp>
        <p:sp>
          <p:nvSpPr>
            <p:cNvPr id="26" name="Left Arrow 25"/>
            <p:cNvSpPr/>
            <p:nvPr/>
          </p:nvSpPr>
          <p:spPr bwMode="auto">
            <a:xfrm>
              <a:off x="4419600" y="5788025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42" name="Flowchart: Stored Data 26"/>
            <p:cNvSpPr>
              <a:spLocks noChangeArrowheads="1"/>
            </p:cNvSpPr>
            <p:nvPr/>
          </p:nvSpPr>
          <p:spPr bwMode="auto">
            <a:xfrm>
              <a:off x="2286000" y="5788025"/>
              <a:ext cx="2057400" cy="307975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/>
              <a:r>
                <a:rPr lang="en-US" sz="2000">
                  <a:latin typeface="Calibri" pitchFamily="34" charset="0"/>
                </a:rPr>
                <a:t>Aggregator</a:t>
              </a:r>
            </a:p>
          </p:txBody>
        </p:sp>
        <p:sp>
          <p:nvSpPr>
            <p:cNvPr id="28" name="Left Arrow 27"/>
            <p:cNvSpPr/>
            <p:nvPr/>
          </p:nvSpPr>
          <p:spPr bwMode="auto">
            <a:xfrm>
              <a:off x="1676400" y="5334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90600" y="52578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</a:rPr>
                <a:t>30</a:t>
              </a:r>
              <a:endParaRPr lang="en-US" sz="24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0" name="Left Arrow 29"/>
            <p:cNvSpPr/>
            <p:nvPr/>
          </p:nvSpPr>
          <p:spPr bwMode="auto">
            <a:xfrm>
              <a:off x="1676400" y="5791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90600" y="5715000"/>
              <a:ext cx="533400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</a:rPr>
                <a:t>22</a:t>
              </a:r>
              <a:endParaRPr lang="en-US" sz="2400" dirty="0">
                <a:latin typeface="Calibri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9958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SELECT  S.name, E.cid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FROM  Students S, Enrolled E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WHERE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S.sid=E.sid</a:t>
            </a:r>
            <a:r>
              <a:rPr lang="en-US" sz="2400" dirty="0">
                <a:latin typeface="Calibri" pitchFamily="34" charset="0"/>
                <a:cs typeface="+mn-cs"/>
              </a:rPr>
              <a:t> AND </a:t>
            </a:r>
            <a:r>
              <a:rPr lang="en-US" sz="2400" dirty="0" err="1">
                <a:solidFill>
                  <a:srgbClr val="005EA4"/>
                </a:solidFill>
                <a:latin typeface="Calibri" pitchFamily="34" charset="0"/>
                <a:cs typeface="+mn-cs"/>
              </a:rPr>
              <a:t>E.grade</a:t>
            </a:r>
            <a:r>
              <a:rPr lang="en-US" sz="2400" dirty="0">
                <a:solidFill>
                  <a:srgbClr val="005EA4"/>
                </a:solidFill>
                <a:latin typeface="Calibri" pitchFamily="34" charset="0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Enrolled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tx2"/>
                </a:solidFill>
                <a:latin typeface="Brush Script MT" pitchFamily="66" charset="0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Students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7" y="3125245"/>
            <a:ext cx="784964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Range variable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7E3213CC-D5BC-4C54-AB47-C643C824D3BA}"/>
              </a:ext>
            </a:extLst>
          </p:cNvPr>
          <p:cNvSpPr/>
          <p:nvPr/>
        </p:nvSpPr>
        <p:spPr bwMode="auto">
          <a:xfrm>
            <a:off x="482162" y="5218133"/>
            <a:ext cx="684030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ounded Rectangular Callout 15">
            <a:extLst>
              <a:ext uri="{FF2B5EF4-FFF2-40B4-BE49-F238E27FC236}">
                <a16:creationId xmlns:a16="http://schemas.microsoft.com/office/drawing/2014/main" id="{DFC03943-0410-4DD9-AFC8-65B2E4D7F4E0}"/>
              </a:ext>
            </a:extLst>
          </p:cNvPr>
          <p:cNvSpPr/>
          <p:nvPr/>
        </p:nvSpPr>
        <p:spPr bwMode="auto">
          <a:xfrm>
            <a:off x="6260788" y="3375014"/>
            <a:ext cx="1996346" cy="1463677"/>
          </a:xfrm>
          <a:prstGeom prst="wedgeRoundRectCallout">
            <a:avLst>
              <a:gd name="adj1" fmla="val -44824"/>
              <a:gd name="adj2" fmla="val -79152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E.sid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means ”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is in E, i.e., 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has enrolled in a course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003675" y="3233738"/>
            <a:ext cx="1951139" cy="1196975"/>
          </a:xfrm>
          <a:prstGeom prst="wedgeRoundRectCallout">
            <a:avLst>
              <a:gd name="adj1" fmla="val 23906"/>
              <a:gd name="adj2" fmla="val -72564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S.sid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means “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is in S, i.e., 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is a student</a:t>
            </a:r>
          </a:p>
        </p:txBody>
      </p:sp>
    </p:spTree>
    <p:extLst>
      <p:ext uri="{BB962C8B-B14F-4D97-AF65-F5344CB8AC3E}">
        <p14:creationId xmlns:p14="http://schemas.microsoft.com/office/powerpoint/2010/main" val="36826064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659" y="3165679"/>
            <a:ext cx="4343400" cy="1197764"/>
            <a:chOff x="704425" y="2885866"/>
            <a:chExt cx="4343400" cy="119776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BD6B57B-7C30-4089-9AC7-591FE8598D14}"/>
                </a:ext>
              </a:extLst>
            </p:cNvPr>
            <p:cNvSpPr/>
            <p:nvPr/>
          </p:nvSpPr>
          <p:spPr>
            <a:xfrm>
              <a:off x="2155613" y="3694857"/>
              <a:ext cx="1060025" cy="357292"/>
            </a:xfrm>
            <a:prstGeom prst="roundRect">
              <a:avLst/>
            </a:prstGeom>
            <a:solidFill>
              <a:srgbClr val="8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18E50F9-E1E4-4287-93B9-F1146F58C4BD}"/>
                </a:ext>
              </a:extLst>
            </p:cNvPr>
            <p:cNvSpPr/>
            <p:nvPr/>
          </p:nvSpPr>
          <p:spPr>
            <a:xfrm>
              <a:off x="2079413" y="2948097"/>
              <a:ext cx="1212426" cy="357292"/>
            </a:xfrm>
            <a:prstGeom prst="roundRect">
              <a:avLst/>
            </a:prstGeom>
            <a:solidFill>
              <a:srgbClr val="81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704425" y="2885866"/>
              <a:ext cx="4343400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       S.rating,  MIN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S.age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        Sailors 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GROUP BY  S.rating</a:t>
              </a:r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ADC38BDC-A4A7-4F2F-9211-5F55912E1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553" y="381000"/>
            <a:ext cx="3603414" cy="11142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4800" dirty="0"/>
              <a:t>Grouping-list</a:t>
            </a:r>
          </a:p>
        </p:txBody>
      </p:sp>
      <p:sp>
        <p:nvSpPr>
          <p:cNvPr id="34" name="Rounded Rectangular Callout 6">
            <a:extLst>
              <a:ext uri="{FF2B5EF4-FFF2-40B4-BE49-F238E27FC236}">
                <a16:creationId xmlns:a16="http://schemas.microsoft.com/office/drawing/2014/main" id="{B15D2B42-C808-4F7F-94EA-2C74E37AF2BB}"/>
              </a:ext>
            </a:extLst>
          </p:cNvPr>
          <p:cNvSpPr/>
          <p:nvPr/>
        </p:nvSpPr>
        <p:spPr bwMode="auto">
          <a:xfrm>
            <a:off x="4519506" y="3935690"/>
            <a:ext cx="4063999" cy="2330620"/>
          </a:xfrm>
          <a:prstGeom prst="wedgeRoundRectCallout">
            <a:avLst>
              <a:gd name="adj1" fmla="val -83681"/>
              <a:gd name="adj2" fmla="val -3924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Grouping-list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group is a set of tuples that have the same value for all attributes in grouping-list</a:t>
            </a:r>
          </a:p>
        </p:txBody>
      </p:sp>
      <p:sp>
        <p:nvSpPr>
          <p:cNvPr id="36" name="Rounded Rectangular Callout 6">
            <a:extLst>
              <a:ext uri="{FF2B5EF4-FFF2-40B4-BE49-F238E27FC236}">
                <a16:creationId xmlns:a16="http://schemas.microsoft.com/office/drawing/2014/main" id="{1E6F3FD2-ADCD-4059-9223-023079A21C25}"/>
              </a:ext>
            </a:extLst>
          </p:cNvPr>
          <p:cNvSpPr/>
          <p:nvPr/>
        </p:nvSpPr>
        <p:spPr bwMode="auto">
          <a:xfrm>
            <a:off x="381000" y="914400"/>
            <a:ext cx="3224106" cy="1710691"/>
          </a:xfrm>
          <a:prstGeom prst="wedgeRoundRectCallout">
            <a:avLst>
              <a:gd name="adj1" fmla="val 19006"/>
              <a:gd name="adj2" fmla="val 8673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Attributes of the grouping-list should also appear in the SELECT clause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07" y="1922910"/>
            <a:ext cx="552079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6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itchFamily="66" charset="0"/>
              </a:rPr>
              <a:t>GROUP BY </a:t>
            </a:r>
            <a:r>
              <a:rPr lang="en-US" sz="4800" b="1" dirty="0">
                <a:latin typeface="Comic Sans MS" pitchFamily="66" charset="0"/>
              </a:rPr>
              <a:t>and </a:t>
            </a:r>
            <a:r>
              <a:rPr lang="en-US" sz="4000" b="1" dirty="0">
                <a:latin typeface="Comic Sans MS" pitchFamily="66" charset="0"/>
              </a:rPr>
              <a:t>HAVING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 marL="0" indent="0">
              <a:lnSpc>
                <a:spcPts val="3600"/>
              </a:lnSpc>
              <a:spcAft>
                <a:spcPts val="1200"/>
              </a:spcAft>
              <a:buFont typeface="Monotype Sorts" pitchFamily="2" charset="2"/>
              <a:buNone/>
              <a:defRPr/>
            </a:pPr>
            <a:r>
              <a:rPr lang="en-US" sz="3200" u="sng" dirty="0">
                <a:latin typeface="Calibri" pitchFamily="34" charset="0"/>
              </a:rPr>
              <a:t>Consider</a:t>
            </a:r>
            <a:r>
              <a:rPr lang="en-US" sz="3200" dirty="0">
                <a:latin typeface="Calibri" pitchFamily="34" charset="0"/>
              </a:rPr>
              <a:t>:  </a:t>
            </a:r>
            <a:r>
              <a:rPr lang="en-US" sz="3200" i="1" dirty="0">
                <a:latin typeface="Calibri" pitchFamily="34" charset="0"/>
              </a:rPr>
              <a:t>Find the age of the youngest sailor for </a:t>
            </a:r>
            <a:r>
              <a:rPr lang="en-US" sz="4000" i="1" dirty="0">
                <a:latin typeface="Calibri" pitchFamily="34" charset="0"/>
              </a:rPr>
              <a:t>each</a:t>
            </a:r>
            <a:r>
              <a:rPr lang="en-US" sz="3200" i="1" dirty="0">
                <a:latin typeface="Calibri" pitchFamily="34" charset="0"/>
              </a:rPr>
              <a:t> rating level.  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/* Min(age) for multiple groups</a:t>
            </a:r>
          </a:p>
          <a:p>
            <a:pPr marL="511175" lvl="1" indent="-279400">
              <a:lnSpc>
                <a:spcPts val="3100"/>
              </a:lnSpc>
              <a:buSzPct val="75000"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If we know that rating values go from 1 to 10, we can write 10 queries that look like this:</a:t>
            </a:r>
          </a:p>
          <a:p>
            <a:pPr lvl="1"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lvl="1">
              <a:lnSpc>
                <a:spcPct val="20000"/>
              </a:lnSpc>
              <a:buSzPct val="75000"/>
              <a:defRPr/>
            </a:pPr>
            <a:endParaRPr lang="en-US" dirty="0">
              <a:latin typeface="Calibri" pitchFamily="34" charset="0"/>
            </a:endParaRPr>
          </a:p>
          <a:p>
            <a:pPr marL="511175" lvl="1" indent="-279400">
              <a:lnSpc>
                <a:spcPts val="3100"/>
              </a:lnSpc>
              <a:buSzPct val="75000"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In general, we don’t know how many rating levels exist, and what the rating values for these levels are 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12938" y="3935413"/>
            <a:ext cx="5907087" cy="1093787"/>
            <a:chOff x="1912938" y="3935413"/>
            <a:chExt cx="5907087" cy="1093787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4800600" y="3935413"/>
              <a:ext cx="3019425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dirty="0">
                  <a:solidFill>
                    <a:srgbClr val="000066"/>
                  </a:solidFill>
                  <a:latin typeface="Comic Sans MS" pitchFamily="66" charset="0"/>
                </a:rPr>
                <a:t>SELECT  MIN (</a:t>
              </a:r>
              <a:r>
                <a:rPr lang="en-US" sz="2200" dirty="0" err="1">
                  <a:solidFill>
                    <a:srgbClr val="000066"/>
                  </a:solidFill>
                  <a:latin typeface="Comic Sans MS" pitchFamily="66" charset="0"/>
                </a:rPr>
                <a:t>S.age</a:t>
              </a:r>
              <a:r>
                <a:rPr lang="en-US" sz="2200" dirty="0">
                  <a:solidFill>
                    <a:srgbClr val="000066"/>
                  </a:solidFill>
                  <a:latin typeface="Comic Sans MS" pitchFamily="66" charset="0"/>
                </a:rPr>
                <a:t>)</a:t>
              </a:r>
            </a:p>
            <a:p>
              <a:pPr eaLnBrk="0" hangingPunct="0"/>
              <a:r>
                <a:rPr lang="en-US" sz="2200" dirty="0">
                  <a:solidFill>
                    <a:srgbClr val="000066"/>
                  </a:solidFill>
                  <a:latin typeface="Comic Sans MS" pitchFamily="66" charset="0"/>
                </a:rPr>
                <a:t>FROM  Sailors S</a:t>
              </a:r>
            </a:p>
            <a:p>
              <a:pPr eaLnBrk="0" hangingPunct="0"/>
              <a:r>
                <a:rPr lang="en-US" sz="2200" dirty="0">
                  <a:solidFill>
                    <a:srgbClr val="000066"/>
                  </a:solidFill>
                  <a:latin typeface="Comic Sans MS" pitchFamily="66" charset="0"/>
                </a:rPr>
                <a:t>WHERE  </a:t>
              </a:r>
              <a:r>
                <a:rPr lang="en-US" sz="2200" dirty="0" err="1">
                  <a:solidFill>
                    <a:srgbClr val="000066"/>
                  </a:solidFill>
                  <a:latin typeface="Comic Sans MS" pitchFamily="66" charset="0"/>
                </a:rPr>
                <a:t>S.rating</a:t>
              </a:r>
              <a:r>
                <a:rPr lang="en-US" sz="2200" dirty="0">
                  <a:solidFill>
                    <a:srgbClr val="000066"/>
                  </a:solidFill>
                  <a:latin typeface="Comic Sans MS" pitchFamily="66" charset="0"/>
                </a:rPr>
                <a:t> = </a:t>
              </a:r>
              <a:r>
                <a:rPr lang="en-US" sz="2200" i="1" dirty="0" err="1">
                  <a:solidFill>
                    <a:srgbClr val="000066"/>
                  </a:solidFill>
                  <a:latin typeface="Comic Sans MS" pitchFamily="66" charset="0"/>
                </a:rPr>
                <a:t>i</a:t>
              </a:r>
              <a:endParaRPr lang="en-US" sz="2200" i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912938" y="4243388"/>
              <a:ext cx="260808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66"/>
                  </a:solidFill>
                  <a:latin typeface="Book Antiqua" pitchFamily="18" charset="0"/>
                </a:rPr>
                <a:t>For </a:t>
              </a:r>
              <a:r>
                <a:rPr lang="en-US" sz="2400" i="1" dirty="0" err="1">
                  <a:solidFill>
                    <a:srgbClr val="000066"/>
                  </a:solidFill>
                  <a:latin typeface="Book Antiqua" pitchFamily="18" charset="0"/>
                </a:rPr>
                <a:t>i</a:t>
              </a:r>
              <a:r>
                <a:rPr lang="en-US" sz="2400" dirty="0">
                  <a:solidFill>
                    <a:srgbClr val="000066"/>
                  </a:solidFill>
                  <a:latin typeface="Book Antiqua" pitchFamily="18" charset="0"/>
                </a:rPr>
                <a:t> = 1, 2, ... , 10:</a:t>
              </a:r>
            </a:p>
          </p:txBody>
        </p:sp>
        <p:sp>
          <p:nvSpPr>
            <p:cNvPr id="35846" name="Left Brace 5"/>
            <p:cNvSpPr>
              <a:spLocks/>
            </p:cNvSpPr>
            <p:nvPr/>
          </p:nvSpPr>
          <p:spPr bwMode="auto">
            <a:xfrm>
              <a:off x="4648200" y="4011613"/>
              <a:ext cx="155575" cy="914400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6726B-C987-4FAE-97D6-7E0F6956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1FF-7B43-4826-86C2-8C77CA0083B6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F76B-8B70-47BE-9B8B-83E3A554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78" y="152400"/>
            <a:ext cx="7551821" cy="990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000" dirty="0">
                <a:latin typeface="Comic Sans MS" pitchFamily="66" charset="0"/>
              </a:rPr>
              <a:t>GROUP BY</a:t>
            </a:r>
            <a:r>
              <a:rPr lang="en-US" sz="4000" dirty="0"/>
              <a:t>  </a:t>
            </a:r>
            <a:r>
              <a:rPr lang="en-US" dirty="0"/>
              <a:t>and  </a:t>
            </a:r>
            <a:r>
              <a:rPr lang="en-US" sz="4000" dirty="0">
                <a:latin typeface="Comic Sans MS" pitchFamily="66" charset="0"/>
              </a:rPr>
              <a:t>HAVING</a:t>
            </a:r>
            <a:endParaRPr lang="en-US" sz="40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808163" y="1524000"/>
            <a:ext cx="5659437" cy="1936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SELECT        [DISTINCT]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target-list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FROM         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relation-list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WHERE      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qualification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GROUP BY  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grouping-list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HAVING     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+mn-cs"/>
              </a:rPr>
              <a:t>group-qualification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4953000"/>
            <a:ext cx="12192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SELECT</a:t>
            </a:r>
          </a:p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FROM</a:t>
            </a:r>
          </a:p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WHERE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62600" y="4953000"/>
            <a:ext cx="1676400" cy="1219200"/>
            <a:chOff x="5562600" y="4953000"/>
            <a:chExt cx="1676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36888" name="Flowchart: Stored Data 13"/>
            <p:cNvSpPr>
              <a:spLocks noChangeArrowheads="1"/>
            </p:cNvSpPr>
            <p:nvPr/>
          </p:nvSpPr>
          <p:spPr bwMode="auto">
            <a:xfrm>
              <a:off x="5562600" y="4953090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1</a:t>
              </a:r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67818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eft Arrow 15"/>
            <p:cNvSpPr/>
            <p:nvPr/>
          </p:nvSpPr>
          <p:spPr bwMode="auto">
            <a:xfrm>
              <a:off x="67818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6794500" y="58674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92" name="Flowchart: Stored Data 13"/>
            <p:cNvSpPr>
              <a:spLocks noChangeArrowheads="1"/>
            </p:cNvSpPr>
            <p:nvPr/>
          </p:nvSpPr>
          <p:spPr bwMode="auto">
            <a:xfrm>
              <a:off x="5562600" y="5410256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2</a:t>
              </a:r>
            </a:p>
          </p:txBody>
        </p:sp>
        <p:sp>
          <p:nvSpPr>
            <p:cNvPr id="36893" name="Flowchart: Stored Data 13"/>
            <p:cNvSpPr>
              <a:spLocks noChangeArrowheads="1"/>
            </p:cNvSpPr>
            <p:nvPr/>
          </p:nvSpPr>
          <p:spPr bwMode="auto">
            <a:xfrm>
              <a:off x="5562600" y="5867423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3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89300" y="4953000"/>
            <a:ext cx="2184400" cy="1219200"/>
            <a:chOff x="3289300" y="4953000"/>
            <a:chExt cx="2184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9" name="Left Arrow 8"/>
            <p:cNvSpPr/>
            <p:nvPr/>
          </p:nvSpPr>
          <p:spPr bwMode="auto">
            <a:xfrm>
              <a:off x="50292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eft Arrow 17"/>
            <p:cNvSpPr/>
            <p:nvPr/>
          </p:nvSpPr>
          <p:spPr bwMode="auto">
            <a:xfrm>
              <a:off x="50292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 bwMode="auto">
            <a:xfrm>
              <a:off x="5029200" y="5864225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10000" y="4953000"/>
              <a:ext cx="11430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2200" dirty="0">
                  <a:latin typeface="Calibri" pitchFamily="34" charset="0"/>
                  <a:cs typeface="+mn-cs"/>
                </a:rPr>
                <a:t>Qualifier </a:t>
              </a:r>
              <a:r>
                <a:rPr lang="en-US" sz="18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+mn-cs"/>
                </a:rPr>
                <a:t>selecting groups</a:t>
              </a:r>
            </a:p>
          </p:txBody>
        </p:sp>
        <p:sp>
          <p:nvSpPr>
            <p:cNvPr id="31" name="Left Arrow 30"/>
            <p:cNvSpPr/>
            <p:nvPr/>
          </p:nvSpPr>
          <p:spPr bwMode="auto">
            <a:xfrm>
              <a:off x="32893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Left Arrow 31"/>
            <p:cNvSpPr/>
            <p:nvPr/>
          </p:nvSpPr>
          <p:spPr bwMode="auto">
            <a:xfrm>
              <a:off x="32893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85800" y="4903788"/>
            <a:ext cx="2593976" cy="841375"/>
            <a:chOff x="685800" y="4903788"/>
            <a:chExt cx="2594003" cy="841375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36876" name="Flowchart: Stored Data 15"/>
            <p:cNvSpPr>
              <a:spLocks noChangeArrowheads="1"/>
            </p:cNvSpPr>
            <p:nvPr/>
          </p:nvSpPr>
          <p:spPr bwMode="auto">
            <a:xfrm>
              <a:off x="1749437" y="4953090"/>
              <a:ext cx="1530366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9144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Aggregator</a:t>
              </a:r>
            </a:p>
          </p:txBody>
        </p:sp>
        <p:sp>
          <p:nvSpPr>
            <p:cNvPr id="11" name="Left Arrow 10"/>
            <p:cNvSpPr/>
            <p:nvPr/>
          </p:nvSpPr>
          <p:spPr bwMode="auto">
            <a:xfrm>
              <a:off x="1265349" y="49530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85800" y="4903788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</a:rPr>
                <a:t>1</a:t>
              </a:r>
              <a:r>
                <a:rPr lang="en-US" sz="2400" dirty="0">
                  <a:latin typeface="Calibri" pitchFamily="34" charset="0"/>
                  <a:cs typeface="+mn-cs"/>
                </a:rPr>
                <a:t>2</a:t>
              </a: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1265349" y="54102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85800" y="5364163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</a:rPr>
                <a:t>9</a:t>
              </a:r>
              <a:endParaRPr lang="en-US" sz="24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6881" name="Flowchart: Stored Data 15"/>
            <p:cNvSpPr>
              <a:spLocks noChangeArrowheads="1"/>
            </p:cNvSpPr>
            <p:nvPr/>
          </p:nvSpPr>
          <p:spPr bwMode="auto">
            <a:xfrm>
              <a:off x="1749435" y="5407082"/>
              <a:ext cx="1530367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9144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Aggregator</a:t>
              </a:r>
            </a:p>
          </p:txBody>
        </p:sp>
      </p:grpSp>
      <p:sp>
        <p:nvSpPr>
          <p:cNvPr id="35" name="Oval Callout 34"/>
          <p:cNvSpPr/>
          <p:nvPr/>
        </p:nvSpPr>
        <p:spPr bwMode="auto">
          <a:xfrm>
            <a:off x="5715000" y="3962400"/>
            <a:ext cx="1524000" cy="612775"/>
          </a:xfrm>
          <a:prstGeom prst="wedgeEllipseCallout">
            <a:avLst>
              <a:gd name="adj1" fmla="val -22850"/>
              <a:gd name="adj2" fmla="val 101381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GROUP BY</a:t>
            </a:r>
          </a:p>
        </p:txBody>
      </p:sp>
      <p:sp>
        <p:nvSpPr>
          <p:cNvPr id="36" name="Oval Callout 35"/>
          <p:cNvSpPr/>
          <p:nvPr/>
        </p:nvSpPr>
        <p:spPr bwMode="auto">
          <a:xfrm>
            <a:off x="3390900" y="4016375"/>
            <a:ext cx="1524000" cy="612775"/>
          </a:xfrm>
          <a:prstGeom prst="wedgeEllipseCallout">
            <a:avLst>
              <a:gd name="adj1" fmla="val 15469"/>
              <a:gd name="adj2" fmla="val 102635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HAVING</a:t>
            </a:r>
          </a:p>
        </p:txBody>
      </p:sp>
      <p:sp>
        <p:nvSpPr>
          <p:cNvPr id="29" name="Oval Callout 28"/>
          <p:cNvSpPr/>
          <p:nvPr/>
        </p:nvSpPr>
        <p:spPr bwMode="auto">
          <a:xfrm>
            <a:off x="6052930" y="2164763"/>
            <a:ext cx="2710070" cy="775873"/>
          </a:xfrm>
          <a:prstGeom prst="wedgeEllipseCallout">
            <a:avLst>
              <a:gd name="adj1" fmla="val -33385"/>
              <a:gd name="adj2" fmla="val -82006"/>
            </a:avLst>
          </a:prstGeom>
          <a:solidFill>
            <a:schemeClr val="bg2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 anchorCtr="1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e.g., MIN(Attribute)</a:t>
            </a:r>
          </a:p>
        </p:txBody>
      </p:sp>
      <p:sp>
        <p:nvSpPr>
          <p:cNvPr id="34" name="Oval Callout 33"/>
          <p:cNvSpPr/>
          <p:nvPr/>
        </p:nvSpPr>
        <p:spPr bwMode="auto">
          <a:xfrm>
            <a:off x="7772400" y="3962400"/>
            <a:ext cx="990600" cy="685800"/>
          </a:xfrm>
          <a:prstGeom prst="wedgeEllipseCallout">
            <a:avLst>
              <a:gd name="adj1" fmla="val -38435"/>
              <a:gd name="adj2" fmla="val 108456"/>
            </a:avLst>
          </a:prstGeom>
          <a:solidFill>
            <a:schemeClr val="bg2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sz="16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Output a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667632F-381C-47BA-A968-F89C4DF4F21F}"/>
              </a:ext>
            </a:extLst>
          </p:cNvPr>
          <p:cNvSpPr/>
          <p:nvPr/>
        </p:nvSpPr>
        <p:spPr>
          <a:xfrm>
            <a:off x="1064683" y="3895403"/>
            <a:ext cx="1794934" cy="733747"/>
          </a:xfrm>
          <a:prstGeom prst="wedgeRoundRectCallout">
            <a:avLst>
              <a:gd name="adj1" fmla="val 28978"/>
              <a:gd name="adj2" fmla="val 1012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Evaluated on a per-group basis</a:t>
            </a:r>
          </a:p>
        </p:txBody>
      </p:sp>
    </p:spTree>
    <p:extLst>
      <p:ext uri="{BB962C8B-B14F-4D97-AF65-F5344CB8AC3E}">
        <p14:creationId xmlns:p14="http://schemas.microsoft.com/office/powerpoint/2010/main" val="24601748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29" grpId="0" animBg="1"/>
      <p:bldP spid="3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24200" y="4800600"/>
            <a:ext cx="457200" cy="685800"/>
          </a:xfrm>
          <a:prstGeom prst="rect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aphicFrame>
        <p:nvGraphicFramePr>
          <p:cNvPr id="2051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95600" y="4038600"/>
          <a:ext cx="18034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803400" imgH="2425700" progId="Word.Document.8">
                  <p:embed/>
                </p:oleObj>
              </mc:Choice>
              <mc:Fallback>
                <p:oleObj name="Document" r:id="rId3" imgW="1803400" imgH="2425700" progId="Word.Document.8">
                  <p:embed/>
                  <p:pic>
                    <p:nvPicPr>
                      <p:cNvPr id="2051" name="Object 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38600"/>
                        <a:ext cx="18034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049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Find the age of the youngest sailor with age ≥ 18, for each rating with at least 2 </a:t>
            </a:r>
            <a:r>
              <a:rPr lang="en-US" sz="3000" b="1" u="sng" dirty="0">
                <a:solidFill>
                  <a:srgbClr val="7030A0"/>
                </a:solidFill>
              </a:rPr>
              <a:t>such</a:t>
            </a:r>
            <a:r>
              <a:rPr lang="en-US" sz="3000" b="1" dirty="0">
                <a:solidFill>
                  <a:srgbClr val="7030A0"/>
                </a:solidFill>
              </a:rPr>
              <a:t> sailors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1720850"/>
            <a:ext cx="4343400" cy="193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SELECT        S.rating,  MIN (</a:t>
            </a:r>
            <a:r>
              <a:rPr lang="en-US" sz="2400" dirty="0" err="1">
                <a:latin typeface="Calibri" pitchFamily="34" charset="0"/>
                <a:cs typeface="+mn-cs"/>
              </a:rPr>
              <a:t>S.age</a:t>
            </a:r>
            <a:r>
              <a:rPr lang="en-US" sz="2400" dirty="0">
                <a:latin typeface="Calibri" pitchFamily="34" charset="0"/>
                <a:cs typeface="+mn-cs"/>
              </a:rPr>
              <a:t>)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FROM         Sailors S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WHERE       </a:t>
            </a:r>
            <a:r>
              <a:rPr lang="en-US" sz="2400" dirty="0" err="1">
                <a:latin typeface="Calibri" pitchFamily="34" charset="0"/>
                <a:cs typeface="+mn-cs"/>
              </a:rPr>
              <a:t>S.age</a:t>
            </a:r>
            <a:r>
              <a:rPr lang="en-US" sz="2400" dirty="0">
                <a:latin typeface="Calibri" pitchFamily="34" charset="0"/>
                <a:cs typeface="+mn-cs"/>
              </a:rPr>
              <a:t> &gt;= 18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GROUP BY  S.rating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HAVING      COUNT (*) &gt; 1</a:t>
            </a:r>
          </a:p>
        </p:txBody>
      </p:sp>
      <p:graphicFrame>
        <p:nvGraphicFramePr>
          <p:cNvPr id="3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76800" y="2514600"/>
          <a:ext cx="41783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178300" imgH="2932113" progId="Word.Document.8">
                  <p:embed/>
                </p:oleObj>
              </mc:Choice>
              <mc:Fallback>
                <p:oleObj name="Document" r:id="rId5" imgW="4178300" imgH="2932113" progId="Word.Document.8">
                  <p:embed/>
                  <p:pic>
                    <p:nvPicPr>
                      <p:cNvPr id="3" name="Object 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4178300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6660573" y="1676400"/>
            <a:ext cx="1981200" cy="457200"/>
          </a:xfrm>
          <a:prstGeom prst="wedgeRoundRectCallout">
            <a:avLst>
              <a:gd name="adj1" fmla="val -41103"/>
              <a:gd name="adj2" fmla="val 134876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Input relation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667000" y="4114800"/>
            <a:ext cx="1524000" cy="457200"/>
          </a:xfrm>
          <a:prstGeom prst="wedgeRoundRectCallout">
            <a:avLst>
              <a:gd name="adj1" fmla="val 82051"/>
              <a:gd name="adj2" fmla="val -101899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Disqualified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334000" y="5715000"/>
            <a:ext cx="3276600" cy="685800"/>
          </a:xfrm>
          <a:prstGeom prst="wedgeRoundRectCallout">
            <a:avLst>
              <a:gd name="adj1" fmla="val -77959"/>
              <a:gd name="adj2" fmla="val -29018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Only S.rating and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S.age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are mentioned in SELECT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62000" y="5334000"/>
            <a:ext cx="1524000" cy="762000"/>
          </a:xfrm>
          <a:prstGeom prst="wedgeRoundRectCallout">
            <a:avLst>
              <a:gd name="adj1" fmla="val 89130"/>
              <a:gd name="adj2" fmla="val -5914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rating groups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89380" y="4769498"/>
            <a:ext cx="1682620" cy="1079241"/>
            <a:chOff x="2889380" y="4769498"/>
            <a:chExt cx="1682620" cy="107924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889380" y="4769498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95600" y="5511281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5600" y="5848739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57200" y="3972580"/>
            <a:ext cx="1892300" cy="1285220"/>
            <a:chOff x="457200" y="3972580"/>
            <a:chExt cx="1892300" cy="1285220"/>
          </a:xfrm>
        </p:grpSpPr>
        <p:graphicFrame>
          <p:nvGraphicFramePr>
            <p:cNvPr id="2052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4078288"/>
            <a:ext cx="1892300" cy="1179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1889020" imgH="1177468" progId="Word.Document.8">
                    <p:embed/>
                  </p:oleObj>
                </mc:Choice>
                <mc:Fallback>
                  <p:oleObj name="Document" r:id="rId7" imgW="1889020" imgH="1177468" progId="Word.Document.8">
                    <p:embed/>
                    <p:pic>
                      <p:nvPicPr>
                        <p:cNvPr id="2052" name="Object 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078288"/>
                          <a:ext cx="1892300" cy="1179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371600" y="397258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age</a:t>
              </a:r>
            </a:p>
          </p:txBody>
        </p:sp>
      </p:grpSp>
      <p:sp>
        <p:nvSpPr>
          <p:cNvPr id="22" name="Rounded Rectangular Callout 21"/>
          <p:cNvSpPr/>
          <p:nvPr/>
        </p:nvSpPr>
        <p:spPr bwMode="auto">
          <a:xfrm>
            <a:off x="2374668" y="4005590"/>
            <a:ext cx="1359131" cy="457200"/>
          </a:xfrm>
          <a:prstGeom prst="wedgeRoundRectCallout">
            <a:avLst>
              <a:gd name="adj1" fmla="val -72522"/>
              <a:gd name="adj2" fmla="val 9632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Answer</a:t>
            </a: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914400" y="5181600"/>
            <a:ext cx="1524000" cy="1295400"/>
          </a:xfrm>
          <a:prstGeom prst="wedgeRoundRectCallout">
            <a:avLst>
              <a:gd name="adj1" fmla="val -40999"/>
              <a:gd name="adj2" fmla="val -83055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Only one group satisfies HAVING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6711" y="1755228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76200" y="2133600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6200" y="2514600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201" y="2887717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76200" y="3239814"/>
            <a:ext cx="304800" cy="3810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707957">
            <a:off x="1956815" y="4759425"/>
            <a:ext cx="1090888" cy="366327"/>
          </a:xfrm>
          <a:prstGeom prst="lef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205740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Sailors</a:t>
            </a:r>
            <a:endParaRPr lang="zh-TW" alt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4970761" y="3753853"/>
            <a:ext cx="3746977" cy="192505"/>
          </a:xfrm>
          <a:custGeom>
            <a:avLst/>
            <a:gdLst>
              <a:gd name="connsiteX0" fmla="*/ 0 w 3746977"/>
              <a:gd name="connsiteY0" fmla="*/ 192505 h 192505"/>
              <a:gd name="connsiteX1" fmla="*/ 34376 w 3746977"/>
              <a:gd name="connsiteY1" fmla="*/ 165004 h 192505"/>
              <a:gd name="connsiteX2" fmla="*/ 48126 w 3746977"/>
              <a:gd name="connsiteY2" fmla="*/ 144379 h 192505"/>
              <a:gd name="connsiteX3" fmla="*/ 61877 w 3746977"/>
              <a:gd name="connsiteY3" fmla="*/ 130628 h 192505"/>
              <a:gd name="connsiteX4" fmla="*/ 75627 w 3746977"/>
              <a:gd name="connsiteY4" fmla="*/ 110003 h 192505"/>
              <a:gd name="connsiteX5" fmla="*/ 103128 w 3746977"/>
              <a:gd name="connsiteY5" fmla="*/ 82502 h 192505"/>
              <a:gd name="connsiteX6" fmla="*/ 144379 w 3746977"/>
              <a:gd name="connsiteY6" fmla="*/ 27500 h 192505"/>
              <a:gd name="connsiteX7" fmla="*/ 165004 w 3746977"/>
              <a:gd name="connsiteY7" fmla="*/ 13750 h 192505"/>
              <a:gd name="connsiteX8" fmla="*/ 213131 w 3746977"/>
              <a:gd name="connsiteY8" fmla="*/ 0 h 192505"/>
              <a:gd name="connsiteX9" fmla="*/ 405636 w 3746977"/>
              <a:gd name="connsiteY9" fmla="*/ 6875 h 192505"/>
              <a:gd name="connsiteX10" fmla="*/ 446887 w 3746977"/>
              <a:gd name="connsiteY10" fmla="*/ 27500 h 192505"/>
              <a:gd name="connsiteX11" fmla="*/ 488138 w 3746977"/>
              <a:gd name="connsiteY11" fmla="*/ 41251 h 192505"/>
              <a:gd name="connsiteX12" fmla="*/ 508764 w 3746977"/>
              <a:gd name="connsiteY12" fmla="*/ 55001 h 192505"/>
              <a:gd name="connsiteX13" fmla="*/ 556890 w 3746977"/>
              <a:gd name="connsiteY13" fmla="*/ 68752 h 192505"/>
              <a:gd name="connsiteX14" fmla="*/ 618767 w 3746977"/>
              <a:gd name="connsiteY14" fmla="*/ 89377 h 192505"/>
              <a:gd name="connsiteX15" fmla="*/ 639392 w 3746977"/>
              <a:gd name="connsiteY15" fmla="*/ 96252 h 192505"/>
              <a:gd name="connsiteX16" fmla="*/ 660018 w 3746977"/>
              <a:gd name="connsiteY16" fmla="*/ 103127 h 192505"/>
              <a:gd name="connsiteX17" fmla="*/ 701269 w 3746977"/>
              <a:gd name="connsiteY17" fmla="*/ 130628 h 192505"/>
              <a:gd name="connsiteX18" fmla="*/ 742520 w 3746977"/>
              <a:gd name="connsiteY18" fmla="*/ 144379 h 192505"/>
              <a:gd name="connsiteX19" fmla="*/ 845648 w 3746977"/>
              <a:gd name="connsiteY19" fmla="*/ 158129 h 192505"/>
              <a:gd name="connsiteX20" fmla="*/ 955651 w 3746977"/>
              <a:gd name="connsiteY20" fmla="*/ 151254 h 192505"/>
              <a:gd name="connsiteX21" fmla="*/ 990027 w 3746977"/>
              <a:gd name="connsiteY21" fmla="*/ 130628 h 192505"/>
              <a:gd name="connsiteX22" fmla="*/ 1010653 w 3746977"/>
              <a:gd name="connsiteY22" fmla="*/ 123753 h 192505"/>
              <a:gd name="connsiteX23" fmla="*/ 1051904 w 3746977"/>
              <a:gd name="connsiteY23" fmla="*/ 103127 h 192505"/>
              <a:gd name="connsiteX24" fmla="*/ 1093155 w 3746977"/>
              <a:gd name="connsiteY24" fmla="*/ 82502 h 192505"/>
              <a:gd name="connsiteX25" fmla="*/ 1148156 w 3746977"/>
              <a:gd name="connsiteY25" fmla="*/ 89377 h 192505"/>
              <a:gd name="connsiteX26" fmla="*/ 1168782 w 3746977"/>
              <a:gd name="connsiteY26" fmla="*/ 96252 h 192505"/>
              <a:gd name="connsiteX27" fmla="*/ 1216908 w 3746977"/>
              <a:gd name="connsiteY27" fmla="*/ 130628 h 192505"/>
              <a:gd name="connsiteX28" fmla="*/ 1230659 w 3746977"/>
              <a:gd name="connsiteY28" fmla="*/ 144379 h 192505"/>
              <a:gd name="connsiteX29" fmla="*/ 1313161 w 3746977"/>
              <a:gd name="connsiteY29" fmla="*/ 185630 h 192505"/>
              <a:gd name="connsiteX30" fmla="*/ 1388788 w 3746977"/>
              <a:gd name="connsiteY30" fmla="*/ 192505 h 192505"/>
              <a:gd name="connsiteX31" fmla="*/ 1574418 w 3746977"/>
              <a:gd name="connsiteY31" fmla="*/ 185630 h 192505"/>
              <a:gd name="connsiteX32" fmla="*/ 1595044 w 3746977"/>
              <a:gd name="connsiteY32" fmla="*/ 178755 h 192505"/>
              <a:gd name="connsiteX33" fmla="*/ 1650045 w 3746977"/>
              <a:gd name="connsiteY33" fmla="*/ 158129 h 192505"/>
              <a:gd name="connsiteX34" fmla="*/ 1698171 w 3746977"/>
              <a:gd name="connsiteY34" fmla="*/ 137503 h 192505"/>
              <a:gd name="connsiteX35" fmla="*/ 1739422 w 3746977"/>
              <a:gd name="connsiteY35" fmla="*/ 110003 h 192505"/>
              <a:gd name="connsiteX36" fmla="*/ 1760048 w 3746977"/>
              <a:gd name="connsiteY36" fmla="*/ 103127 h 192505"/>
              <a:gd name="connsiteX37" fmla="*/ 1801299 w 3746977"/>
              <a:gd name="connsiteY37" fmla="*/ 82502 h 192505"/>
              <a:gd name="connsiteX38" fmla="*/ 1835675 w 3746977"/>
              <a:gd name="connsiteY38" fmla="*/ 89377 h 192505"/>
              <a:gd name="connsiteX39" fmla="*/ 1870051 w 3746977"/>
              <a:gd name="connsiteY39" fmla="*/ 116878 h 192505"/>
              <a:gd name="connsiteX40" fmla="*/ 1890677 w 3746977"/>
              <a:gd name="connsiteY40" fmla="*/ 130628 h 192505"/>
              <a:gd name="connsiteX41" fmla="*/ 1931928 w 3746977"/>
              <a:gd name="connsiteY41" fmla="*/ 144379 h 192505"/>
              <a:gd name="connsiteX42" fmla="*/ 1952553 w 3746977"/>
              <a:gd name="connsiteY42" fmla="*/ 158129 h 192505"/>
              <a:gd name="connsiteX43" fmla="*/ 2014430 w 3746977"/>
              <a:gd name="connsiteY43" fmla="*/ 165004 h 192505"/>
              <a:gd name="connsiteX44" fmla="*/ 2172559 w 3746977"/>
              <a:gd name="connsiteY44" fmla="*/ 158129 h 192505"/>
              <a:gd name="connsiteX45" fmla="*/ 2227561 w 3746977"/>
              <a:gd name="connsiteY45" fmla="*/ 144379 h 192505"/>
              <a:gd name="connsiteX46" fmla="*/ 2248186 w 3746977"/>
              <a:gd name="connsiteY46" fmla="*/ 130628 h 192505"/>
              <a:gd name="connsiteX47" fmla="*/ 2261937 w 3746977"/>
              <a:gd name="connsiteY47" fmla="*/ 116878 h 192505"/>
              <a:gd name="connsiteX48" fmla="*/ 2303188 w 3746977"/>
              <a:gd name="connsiteY48" fmla="*/ 103127 h 192505"/>
              <a:gd name="connsiteX49" fmla="*/ 2351314 w 3746977"/>
              <a:gd name="connsiteY49" fmla="*/ 75627 h 192505"/>
              <a:gd name="connsiteX50" fmla="*/ 2413191 w 3746977"/>
              <a:gd name="connsiteY50" fmla="*/ 82502 h 192505"/>
              <a:gd name="connsiteX51" fmla="*/ 2447567 w 3746977"/>
              <a:gd name="connsiteY51" fmla="*/ 110003 h 192505"/>
              <a:gd name="connsiteX52" fmla="*/ 2468192 w 3746977"/>
              <a:gd name="connsiteY52" fmla="*/ 123753 h 192505"/>
              <a:gd name="connsiteX53" fmla="*/ 2495693 w 3746977"/>
              <a:gd name="connsiteY53" fmla="*/ 151254 h 192505"/>
              <a:gd name="connsiteX54" fmla="*/ 2509444 w 3746977"/>
              <a:gd name="connsiteY54" fmla="*/ 165004 h 192505"/>
              <a:gd name="connsiteX55" fmla="*/ 2530069 w 3746977"/>
              <a:gd name="connsiteY55" fmla="*/ 178755 h 192505"/>
              <a:gd name="connsiteX56" fmla="*/ 2571320 w 3746977"/>
              <a:gd name="connsiteY56" fmla="*/ 192505 h 192505"/>
              <a:gd name="connsiteX57" fmla="*/ 2674448 w 3746977"/>
              <a:gd name="connsiteY57" fmla="*/ 185630 h 192505"/>
              <a:gd name="connsiteX58" fmla="*/ 2695074 w 3746977"/>
              <a:gd name="connsiteY58" fmla="*/ 171879 h 192505"/>
              <a:gd name="connsiteX59" fmla="*/ 2715699 w 3746977"/>
              <a:gd name="connsiteY59" fmla="*/ 165004 h 192505"/>
              <a:gd name="connsiteX60" fmla="*/ 2729450 w 3746977"/>
              <a:gd name="connsiteY60" fmla="*/ 144379 h 192505"/>
              <a:gd name="connsiteX61" fmla="*/ 2750075 w 3746977"/>
              <a:gd name="connsiteY61" fmla="*/ 137503 h 192505"/>
              <a:gd name="connsiteX62" fmla="*/ 2791326 w 3746977"/>
              <a:gd name="connsiteY62" fmla="*/ 110003 h 192505"/>
              <a:gd name="connsiteX63" fmla="*/ 2811952 w 3746977"/>
              <a:gd name="connsiteY63" fmla="*/ 103127 h 192505"/>
              <a:gd name="connsiteX64" fmla="*/ 2832577 w 3746977"/>
              <a:gd name="connsiteY64" fmla="*/ 89377 h 192505"/>
              <a:gd name="connsiteX65" fmla="*/ 2873828 w 3746977"/>
              <a:gd name="connsiteY65" fmla="*/ 75627 h 192505"/>
              <a:gd name="connsiteX66" fmla="*/ 2963206 w 3746977"/>
              <a:gd name="connsiteY66" fmla="*/ 82502 h 192505"/>
              <a:gd name="connsiteX67" fmla="*/ 2997582 w 3746977"/>
              <a:gd name="connsiteY67" fmla="*/ 116878 h 192505"/>
              <a:gd name="connsiteX68" fmla="*/ 3073209 w 3746977"/>
              <a:gd name="connsiteY68" fmla="*/ 137503 h 192505"/>
              <a:gd name="connsiteX69" fmla="*/ 3203837 w 3746977"/>
              <a:gd name="connsiteY69" fmla="*/ 130628 h 192505"/>
              <a:gd name="connsiteX70" fmla="*/ 3258839 w 3746977"/>
              <a:gd name="connsiteY70" fmla="*/ 103127 h 192505"/>
              <a:gd name="connsiteX71" fmla="*/ 3279465 w 3746977"/>
              <a:gd name="connsiteY71" fmla="*/ 96252 h 192505"/>
              <a:gd name="connsiteX72" fmla="*/ 3300090 w 3746977"/>
              <a:gd name="connsiteY72" fmla="*/ 82502 h 192505"/>
              <a:gd name="connsiteX73" fmla="*/ 3341341 w 3746977"/>
              <a:gd name="connsiteY73" fmla="*/ 68752 h 192505"/>
              <a:gd name="connsiteX74" fmla="*/ 3410093 w 3746977"/>
              <a:gd name="connsiteY74" fmla="*/ 89377 h 192505"/>
              <a:gd name="connsiteX75" fmla="*/ 3451344 w 3746977"/>
              <a:gd name="connsiteY75" fmla="*/ 103127 h 192505"/>
              <a:gd name="connsiteX76" fmla="*/ 3506346 w 3746977"/>
              <a:gd name="connsiteY76" fmla="*/ 130628 h 192505"/>
              <a:gd name="connsiteX77" fmla="*/ 3526971 w 3746977"/>
              <a:gd name="connsiteY77" fmla="*/ 137503 h 192505"/>
              <a:gd name="connsiteX78" fmla="*/ 3691976 w 3746977"/>
              <a:gd name="connsiteY78" fmla="*/ 130628 h 192505"/>
              <a:gd name="connsiteX79" fmla="*/ 3733227 w 3746977"/>
              <a:gd name="connsiteY79" fmla="*/ 116878 h 192505"/>
              <a:gd name="connsiteX80" fmla="*/ 3746977 w 3746977"/>
              <a:gd name="connsiteY80" fmla="*/ 103127 h 1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46977" h="192505">
                <a:moveTo>
                  <a:pt x="0" y="192505"/>
                </a:moveTo>
                <a:cubicBezTo>
                  <a:pt x="11459" y="183338"/>
                  <a:pt x="24000" y="175380"/>
                  <a:pt x="34376" y="165004"/>
                </a:cubicBezTo>
                <a:cubicBezTo>
                  <a:pt x="40219" y="159161"/>
                  <a:pt x="42964" y="150831"/>
                  <a:pt x="48126" y="144379"/>
                </a:cubicBezTo>
                <a:cubicBezTo>
                  <a:pt x="52175" y="139317"/>
                  <a:pt x="57828" y="135690"/>
                  <a:pt x="61877" y="130628"/>
                </a:cubicBezTo>
                <a:cubicBezTo>
                  <a:pt x="67039" y="124176"/>
                  <a:pt x="70250" y="116277"/>
                  <a:pt x="75627" y="110003"/>
                </a:cubicBezTo>
                <a:cubicBezTo>
                  <a:pt x="84064" y="100160"/>
                  <a:pt x="95937" y="93289"/>
                  <a:pt x="103128" y="82502"/>
                </a:cubicBezTo>
                <a:cubicBezTo>
                  <a:pt x="115697" y="63648"/>
                  <a:pt x="126210" y="42036"/>
                  <a:pt x="144379" y="27500"/>
                </a:cubicBezTo>
                <a:cubicBezTo>
                  <a:pt x="150831" y="22338"/>
                  <a:pt x="157614" y="17445"/>
                  <a:pt x="165004" y="13750"/>
                </a:cubicBezTo>
                <a:cubicBezTo>
                  <a:pt x="174867" y="8819"/>
                  <a:pt x="204321" y="2203"/>
                  <a:pt x="213131" y="0"/>
                </a:cubicBezTo>
                <a:cubicBezTo>
                  <a:pt x="277299" y="2292"/>
                  <a:pt x="341560" y="2741"/>
                  <a:pt x="405636" y="6875"/>
                </a:cubicBezTo>
                <a:cubicBezTo>
                  <a:pt x="427636" y="8294"/>
                  <a:pt x="427603" y="18929"/>
                  <a:pt x="446887" y="27500"/>
                </a:cubicBezTo>
                <a:cubicBezTo>
                  <a:pt x="460132" y="33387"/>
                  <a:pt x="476078" y="33211"/>
                  <a:pt x="488138" y="41251"/>
                </a:cubicBezTo>
                <a:cubicBezTo>
                  <a:pt x="495013" y="45834"/>
                  <a:pt x="501373" y="51306"/>
                  <a:pt x="508764" y="55001"/>
                </a:cubicBezTo>
                <a:cubicBezTo>
                  <a:pt x="520314" y="60776"/>
                  <a:pt x="545880" y="65449"/>
                  <a:pt x="556890" y="68752"/>
                </a:cubicBezTo>
                <a:cubicBezTo>
                  <a:pt x="577714" y="74999"/>
                  <a:pt x="598141" y="82502"/>
                  <a:pt x="618767" y="89377"/>
                </a:cubicBezTo>
                <a:lnTo>
                  <a:pt x="639392" y="96252"/>
                </a:lnTo>
                <a:lnTo>
                  <a:pt x="660018" y="103127"/>
                </a:lnTo>
                <a:cubicBezTo>
                  <a:pt x="673768" y="112294"/>
                  <a:pt x="685591" y="125402"/>
                  <a:pt x="701269" y="130628"/>
                </a:cubicBezTo>
                <a:cubicBezTo>
                  <a:pt x="715019" y="135212"/>
                  <a:pt x="728114" y="142778"/>
                  <a:pt x="742520" y="144379"/>
                </a:cubicBezTo>
                <a:cubicBezTo>
                  <a:pt x="818252" y="152793"/>
                  <a:pt x="783927" y="147842"/>
                  <a:pt x="845648" y="158129"/>
                </a:cubicBezTo>
                <a:cubicBezTo>
                  <a:pt x="882316" y="155837"/>
                  <a:pt x="919114" y="155100"/>
                  <a:pt x="955651" y="151254"/>
                </a:cubicBezTo>
                <a:cubicBezTo>
                  <a:pt x="987148" y="147939"/>
                  <a:pt x="966930" y="144487"/>
                  <a:pt x="990027" y="130628"/>
                </a:cubicBezTo>
                <a:cubicBezTo>
                  <a:pt x="996241" y="126899"/>
                  <a:pt x="1003778" y="126045"/>
                  <a:pt x="1010653" y="123753"/>
                </a:cubicBezTo>
                <a:cubicBezTo>
                  <a:pt x="1069759" y="84349"/>
                  <a:pt x="994976" y="131592"/>
                  <a:pt x="1051904" y="103127"/>
                </a:cubicBezTo>
                <a:cubicBezTo>
                  <a:pt x="1105208" y="76475"/>
                  <a:pt x="1041317" y="99781"/>
                  <a:pt x="1093155" y="82502"/>
                </a:cubicBezTo>
                <a:cubicBezTo>
                  <a:pt x="1111489" y="84794"/>
                  <a:pt x="1129978" y="86072"/>
                  <a:pt x="1148156" y="89377"/>
                </a:cubicBezTo>
                <a:cubicBezTo>
                  <a:pt x="1155286" y="90673"/>
                  <a:pt x="1162885" y="92040"/>
                  <a:pt x="1168782" y="96252"/>
                </a:cubicBezTo>
                <a:cubicBezTo>
                  <a:pt x="1225878" y="137034"/>
                  <a:pt x="1170305" y="115094"/>
                  <a:pt x="1216908" y="130628"/>
                </a:cubicBezTo>
                <a:cubicBezTo>
                  <a:pt x="1221492" y="135212"/>
                  <a:pt x="1225473" y="140490"/>
                  <a:pt x="1230659" y="144379"/>
                </a:cubicBezTo>
                <a:cubicBezTo>
                  <a:pt x="1253353" y="161399"/>
                  <a:pt x="1283086" y="182896"/>
                  <a:pt x="1313161" y="185630"/>
                </a:cubicBezTo>
                <a:lnTo>
                  <a:pt x="1388788" y="192505"/>
                </a:lnTo>
                <a:cubicBezTo>
                  <a:pt x="1450665" y="190213"/>
                  <a:pt x="1512636" y="189749"/>
                  <a:pt x="1574418" y="185630"/>
                </a:cubicBezTo>
                <a:cubicBezTo>
                  <a:pt x="1581649" y="185148"/>
                  <a:pt x="1588076" y="180746"/>
                  <a:pt x="1595044" y="178755"/>
                </a:cubicBezTo>
                <a:cubicBezTo>
                  <a:pt x="1658421" y="160646"/>
                  <a:pt x="1585963" y="185592"/>
                  <a:pt x="1650045" y="158129"/>
                </a:cubicBezTo>
                <a:cubicBezTo>
                  <a:pt x="1683241" y="143903"/>
                  <a:pt x="1660163" y="160308"/>
                  <a:pt x="1698171" y="137503"/>
                </a:cubicBezTo>
                <a:cubicBezTo>
                  <a:pt x="1712342" y="129001"/>
                  <a:pt x="1723744" y="115229"/>
                  <a:pt x="1739422" y="110003"/>
                </a:cubicBezTo>
                <a:cubicBezTo>
                  <a:pt x="1746297" y="107711"/>
                  <a:pt x="1753566" y="106368"/>
                  <a:pt x="1760048" y="103127"/>
                </a:cubicBezTo>
                <a:cubicBezTo>
                  <a:pt x="1813355" y="76474"/>
                  <a:pt x="1749462" y="99781"/>
                  <a:pt x="1801299" y="82502"/>
                </a:cubicBezTo>
                <a:cubicBezTo>
                  <a:pt x="1812758" y="84794"/>
                  <a:pt x="1824733" y="85274"/>
                  <a:pt x="1835675" y="89377"/>
                </a:cubicBezTo>
                <a:cubicBezTo>
                  <a:pt x="1855597" y="96847"/>
                  <a:pt x="1855242" y="105031"/>
                  <a:pt x="1870051" y="116878"/>
                </a:cubicBezTo>
                <a:cubicBezTo>
                  <a:pt x="1876503" y="122040"/>
                  <a:pt x="1883126" y="127272"/>
                  <a:pt x="1890677" y="130628"/>
                </a:cubicBezTo>
                <a:cubicBezTo>
                  <a:pt x="1903922" y="136515"/>
                  <a:pt x="1919868" y="136339"/>
                  <a:pt x="1931928" y="144379"/>
                </a:cubicBezTo>
                <a:cubicBezTo>
                  <a:pt x="1938803" y="148962"/>
                  <a:pt x="1944537" y="156125"/>
                  <a:pt x="1952553" y="158129"/>
                </a:cubicBezTo>
                <a:cubicBezTo>
                  <a:pt x="1972686" y="163162"/>
                  <a:pt x="1993804" y="162712"/>
                  <a:pt x="2014430" y="165004"/>
                </a:cubicBezTo>
                <a:cubicBezTo>
                  <a:pt x="2067140" y="162712"/>
                  <a:pt x="2120045" y="163211"/>
                  <a:pt x="2172559" y="158129"/>
                </a:cubicBezTo>
                <a:cubicBezTo>
                  <a:pt x="2191369" y="156309"/>
                  <a:pt x="2227561" y="144379"/>
                  <a:pt x="2227561" y="144379"/>
                </a:cubicBezTo>
                <a:cubicBezTo>
                  <a:pt x="2234436" y="139795"/>
                  <a:pt x="2241734" y="135790"/>
                  <a:pt x="2248186" y="130628"/>
                </a:cubicBezTo>
                <a:cubicBezTo>
                  <a:pt x="2253248" y="126579"/>
                  <a:pt x="2256139" y="119777"/>
                  <a:pt x="2261937" y="116878"/>
                </a:cubicBezTo>
                <a:cubicBezTo>
                  <a:pt x="2274901" y="110396"/>
                  <a:pt x="2291128" y="111167"/>
                  <a:pt x="2303188" y="103127"/>
                </a:cubicBezTo>
                <a:cubicBezTo>
                  <a:pt x="2332341" y="83692"/>
                  <a:pt x="2316423" y="93072"/>
                  <a:pt x="2351314" y="75627"/>
                </a:cubicBezTo>
                <a:cubicBezTo>
                  <a:pt x="2371940" y="77919"/>
                  <a:pt x="2393058" y="77469"/>
                  <a:pt x="2413191" y="82502"/>
                </a:cubicBezTo>
                <a:cubicBezTo>
                  <a:pt x="2428580" y="86349"/>
                  <a:pt x="2436312" y="100999"/>
                  <a:pt x="2447567" y="110003"/>
                </a:cubicBezTo>
                <a:cubicBezTo>
                  <a:pt x="2454019" y="115165"/>
                  <a:pt x="2461918" y="118376"/>
                  <a:pt x="2468192" y="123753"/>
                </a:cubicBezTo>
                <a:cubicBezTo>
                  <a:pt x="2478035" y="132190"/>
                  <a:pt x="2486526" y="142087"/>
                  <a:pt x="2495693" y="151254"/>
                </a:cubicBezTo>
                <a:cubicBezTo>
                  <a:pt x="2500277" y="155837"/>
                  <a:pt x="2504051" y="161408"/>
                  <a:pt x="2509444" y="165004"/>
                </a:cubicBezTo>
                <a:cubicBezTo>
                  <a:pt x="2516319" y="169588"/>
                  <a:pt x="2522518" y="175399"/>
                  <a:pt x="2530069" y="178755"/>
                </a:cubicBezTo>
                <a:cubicBezTo>
                  <a:pt x="2543314" y="184642"/>
                  <a:pt x="2571320" y="192505"/>
                  <a:pt x="2571320" y="192505"/>
                </a:cubicBezTo>
                <a:cubicBezTo>
                  <a:pt x="2605696" y="190213"/>
                  <a:pt x="2640464" y="191294"/>
                  <a:pt x="2674448" y="185630"/>
                </a:cubicBezTo>
                <a:cubicBezTo>
                  <a:pt x="2682599" y="184272"/>
                  <a:pt x="2687683" y="175574"/>
                  <a:pt x="2695074" y="171879"/>
                </a:cubicBezTo>
                <a:cubicBezTo>
                  <a:pt x="2701556" y="168638"/>
                  <a:pt x="2708824" y="167296"/>
                  <a:pt x="2715699" y="165004"/>
                </a:cubicBezTo>
                <a:cubicBezTo>
                  <a:pt x="2720283" y="158129"/>
                  <a:pt x="2722998" y="149541"/>
                  <a:pt x="2729450" y="144379"/>
                </a:cubicBezTo>
                <a:cubicBezTo>
                  <a:pt x="2735109" y="139852"/>
                  <a:pt x="2743740" y="141022"/>
                  <a:pt x="2750075" y="137503"/>
                </a:cubicBezTo>
                <a:cubicBezTo>
                  <a:pt x="2764521" y="129477"/>
                  <a:pt x="2777576" y="119170"/>
                  <a:pt x="2791326" y="110003"/>
                </a:cubicBezTo>
                <a:cubicBezTo>
                  <a:pt x="2797356" y="105983"/>
                  <a:pt x="2805470" y="106368"/>
                  <a:pt x="2811952" y="103127"/>
                </a:cubicBezTo>
                <a:cubicBezTo>
                  <a:pt x="2819342" y="99432"/>
                  <a:pt x="2825026" y="92733"/>
                  <a:pt x="2832577" y="89377"/>
                </a:cubicBezTo>
                <a:cubicBezTo>
                  <a:pt x="2845822" y="83490"/>
                  <a:pt x="2873828" y="75627"/>
                  <a:pt x="2873828" y="75627"/>
                </a:cubicBezTo>
                <a:cubicBezTo>
                  <a:pt x="2903621" y="77919"/>
                  <a:pt x="2934859" y="73053"/>
                  <a:pt x="2963206" y="82502"/>
                </a:cubicBezTo>
                <a:cubicBezTo>
                  <a:pt x="2978579" y="87626"/>
                  <a:pt x="2982209" y="111754"/>
                  <a:pt x="2997582" y="116878"/>
                </a:cubicBezTo>
                <a:cubicBezTo>
                  <a:pt x="3049919" y="134323"/>
                  <a:pt x="3024620" y="127786"/>
                  <a:pt x="3073209" y="137503"/>
                </a:cubicBezTo>
                <a:cubicBezTo>
                  <a:pt x="3116752" y="135211"/>
                  <a:pt x="3160963" y="138568"/>
                  <a:pt x="3203837" y="130628"/>
                </a:cubicBezTo>
                <a:cubicBezTo>
                  <a:pt x="3223992" y="126896"/>
                  <a:pt x="3239393" y="109609"/>
                  <a:pt x="3258839" y="103127"/>
                </a:cubicBezTo>
                <a:lnTo>
                  <a:pt x="3279465" y="96252"/>
                </a:lnTo>
                <a:cubicBezTo>
                  <a:pt x="3286340" y="91669"/>
                  <a:pt x="3292539" y="85858"/>
                  <a:pt x="3300090" y="82502"/>
                </a:cubicBezTo>
                <a:cubicBezTo>
                  <a:pt x="3313335" y="76615"/>
                  <a:pt x="3341341" y="68752"/>
                  <a:pt x="3341341" y="68752"/>
                </a:cubicBezTo>
                <a:cubicBezTo>
                  <a:pt x="3446941" y="83837"/>
                  <a:pt x="3350851" y="63048"/>
                  <a:pt x="3410093" y="89377"/>
                </a:cubicBezTo>
                <a:cubicBezTo>
                  <a:pt x="3423338" y="95264"/>
                  <a:pt x="3451344" y="103127"/>
                  <a:pt x="3451344" y="103127"/>
                </a:cubicBezTo>
                <a:cubicBezTo>
                  <a:pt x="3475344" y="127127"/>
                  <a:pt x="3458945" y="114828"/>
                  <a:pt x="3506346" y="130628"/>
                </a:cubicBezTo>
                <a:lnTo>
                  <a:pt x="3526971" y="137503"/>
                </a:lnTo>
                <a:cubicBezTo>
                  <a:pt x="3581973" y="135211"/>
                  <a:pt x="3637200" y="136105"/>
                  <a:pt x="3691976" y="130628"/>
                </a:cubicBezTo>
                <a:cubicBezTo>
                  <a:pt x="3706398" y="129186"/>
                  <a:pt x="3733227" y="116878"/>
                  <a:pt x="3733227" y="116878"/>
                </a:cubicBezTo>
                <a:lnTo>
                  <a:pt x="3746977" y="10312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45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2" grpId="0" animBg="1"/>
      <p:bldP spid="13" grpId="0" animBg="1"/>
      <p:bldP spid="14" grpId="0" animBg="1"/>
      <p:bldP spid="22" grpId="0" animBg="1"/>
      <p:bldP spid="15" grpId="0" animBg="1"/>
      <p:bldP spid="4" grpId="0" animBg="1"/>
      <p:bldP spid="4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9" grpId="0" animBg="1"/>
      <p:bldP spid="9" grpId="1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04800" y="5745479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4788751"/>
            <a:ext cx="8534400" cy="850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804924"/>
            <a:ext cx="8534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276600"/>
            <a:ext cx="8534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2667000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2057400"/>
            <a:ext cx="853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8920" name="Rectangle 2"/>
          <p:cNvSpPr>
            <a:spLocks noGrp="1" noChangeArrowheads="1"/>
          </p:cNvSpPr>
          <p:nvPr>
            <p:ph type="title"/>
          </p:nvPr>
        </p:nvSpPr>
        <p:spPr>
          <a:xfrm>
            <a:off x="699052" y="401707"/>
            <a:ext cx="32766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Conceptual Evaluation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4572000"/>
          </a:xfrm>
        </p:spPr>
        <p:txBody>
          <a:bodyPr/>
          <a:lstStyle/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latin typeface="Calibri" pitchFamily="34" charset="0"/>
              </a:rPr>
              <a:t>The cross-product of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relation-list</a:t>
            </a:r>
            <a:r>
              <a:rPr lang="en-US">
                <a:latin typeface="Calibri" pitchFamily="34" charset="0"/>
              </a:rPr>
              <a:t> is computed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latin typeface="Calibri" pitchFamily="34" charset="0"/>
              </a:rPr>
              <a:t>Tuples that fail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qualification</a:t>
            </a:r>
            <a:r>
              <a:rPr lang="en-US">
                <a:latin typeface="Calibri" pitchFamily="34" charset="0"/>
              </a:rPr>
              <a:t> are discarded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`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Unnecessary’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 fields </a:t>
            </a:r>
            <a:r>
              <a:rPr lang="en-US">
                <a:latin typeface="Calibri" pitchFamily="34" charset="0"/>
              </a:rPr>
              <a:t>are deleted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latin typeface="Calibri" pitchFamily="34" charset="0"/>
              </a:rPr>
              <a:t>The remaining tuples are partitioned into groups by the value of attributes in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grouping-list</a:t>
            </a:r>
            <a:r>
              <a:rPr lang="en-US">
                <a:latin typeface="Calibri" pitchFamily="34" charset="0"/>
              </a:rPr>
              <a:t>. 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latin typeface="Calibri" pitchFamily="34" charset="0"/>
              </a:rPr>
              <a:t>The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group-qualification</a:t>
            </a:r>
            <a:r>
              <a:rPr lang="en-US">
                <a:latin typeface="Calibri" pitchFamily="34" charset="0"/>
              </a:rPr>
              <a:t> is then applied to eliminate some groups </a:t>
            </a:r>
          </a:p>
          <a:p>
            <a:pPr marL="341313" indent="-341313"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>
                <a:latin typeface="Calibri" pitchFamily="34" charset="0"/>
              </a:rPr>
              <a:t>One answer tuple is 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generated per qualifying group</a:t>
            </a:r>
            <a:endParaRPr lang="en-US">
              <a:latin typeface="Calibri" pitchFamily="34" charset="0"/>
            </a:endParaRPr>
          </a:p>
        </p:txBody>
      </p:sp>
      <p:sp>
        <p:nvSpPr>
          <p:cNvPr id="38922" name="Rectangle 5"/>
          <p:cNvSpPr>
            <a:spLocks noChangeArrowheads="1"/>
          </p:cNvSpPr>
          <p:nvPr/>
        </p:nvSpPr>
        <p:spPr bwMode="auto">
          <a:xfrm>
            <a:off x="4038600" y="279400"/>
            <a:ext cx="4876800" cy="1625600"/>
          </a:xfrm>
          <a:prstGeom prst="rect">
            <a:avLst/>
          </a:prstGeom>
          <a:solidFill>
            <a:schemeClr val="bg2"/>
          </a:solidFill>
          <a:ln w="12700">
            <a:solidFill>
              <a:srgbClr val="180BC7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rgbClr val="7B0378"/>
                </a:solidFill>
                <a:latin typeface="Comic Sans MS" pitchFamily="66" charset="0"/>
              </a:rPr>
              <a:t>SELECT        [DISTINCT]  </a:t>
            </a:r>
            <a:r>
              <a:rPr lang="en-US" sz="2000" i="1">
                <a:solidFill>
                  <a:srgbClr val="7B0378"/>
                </a:solidFill>
                <a:latin typeface="Comic Sans MS" pitchFamily="66" charset="0"/>
              </a:rPr>
              <a:t>target-list</a:t>
            </a:r>
            <a:endParaRPr lang="en-US" sz="2000">
              <a:solidFill>
                <a:srgbClr val="7B0378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rgbClr val="7B0378"/>
                </a:solidFill>
                <a:latin typeface="Comic Sans MS" pitchFamily="66" charset="0"/>
              </a:rPr>
              <a:t>FROM           </a:t>
            </a:r>
            <a:r>
              <a:rPr lang="en-US" sz="2000" i="1">
                <a:solidFill>
                  <a:srgbClr val="7B0378"/>
                </a:solidFill>
                <a:latin typeface="Comic Sans MS" pitchFamily="66" charset="0"/>
              </a:rPr>
              <a:t>relation-list</a:t>
            </a:r>
            <a:endParaRPr lang="en-US" sz="2000">
              <a:solidFill>
                <a:srgbClr val="7B0378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rgbClr val="7B0378"/>
                </a:solidFill>
                <a:latin typeface="Comic Sans MS" pitchFamily="66" charset="0"/>
              </a:rPr>
              <a:t>WHERE        </a:t>
            </a:r>
            <a:r>
              <a:rPr lang="en-US" sz="2000" i="1">
                <a:solidFill>
                  <a:srgbClr val="7B0378"/>
                </a:solidFill>
                <a:latin typeface="Comic Sans MS" pitchFamily="66" charset="0"/>
              </a:rPr>
              <a:t>qualification</a:t>
            </a:r>
          </a:p>
          <a:p>
            <a:pPr eaLnBrk="0" hangingPunct="0"/>
            <a:r>
              <a:rPr lang="en-US" sz="2000">
                <a:solidFill>
                  <a:srgbClr val="7B0378"/>
                </a:solidFill>
                <a:latin typeface="Comic Sans MS" pitchFamily="66" charset="0"/>
              </a:rPr>
              <a:t>GROUP BY    </a:t>
            </a:r>
            <a:r>
              <a:rPr lang="en-US" sz="2000" i="1">
                <a:solidFill>
                  <a:srgbClr val="7B0378"/>
                </a:solidFill>
                <a:latin typeface="Comic Sans MS" pitchFamily="66" charset="0"/>
              </a:rPr>
              <a:t>grouping-list</a:t>
            </a:r>
          </a:p>
          <a:p>
            <a:pPr eaLnBrk="0" hangingPunct="0"/>
            <a:r>
              <a:rPr lang="en-US" sz="2000">
                <a:solidFill>
                  <a:srgbClr val="7B0378"/>
                </a:solidFill>
                <a:latin typeface="Comic Sans MS" pitchFamily="66" charset="0"/>
              </a:rPr>
              <a:t>HAVING      </a:t>
            </a:r>
            <a:r>
              <a:rPr lang="en-US" sz="2000" i="1">
                <a:solidFill>
                  <a:srgbClr val="7B0378"/>
                </a:solidFill>
                <a:latin typeface="Comic Sans MS" pitchFamily="66" charset="0"/>
              </a:rPr>
              <a:t>group-qualification</a:t>
            </a:r>
            <a:endParaRPr lang="en-US" sz="20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9D3B5-D203-4211-B60B-5E0AFBC7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752B-0724-4FAC-8E89-6581122CD3D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6A120-E27F-479D-8E07-34C4C9F7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4343400" cy="1066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Find the age of the youngest sailor with age ≥ 18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5029200" y="4419600"/>
            <a:ext cx="3751263" cy="1936750"/>
          </a:xfrm>
          <a:prstGeom prst="rect">
            <a:avLst/>
          </a:prstGeom>
          <a:solidFill>
            <a:srgbClr val="C1EF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SELECT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S.rating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MIN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S.age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FROM  Sailors S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WHERE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S.age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&gt;= 18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GROUP BY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S.rating</a:t>
            </a:r>
            <a:endParaRPr lang="en-US" sz="2400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HAVING  COUNT (*) &gt; 1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343400" y="2819400"/>
            <a:ext cx="43434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Find the age of the youngest sailor with age ≥ 18, </a:t>
            </a:r>
            <a:r>
              <a:rPr lang="en-US" sz="2800" b="1" i="1" kern="0" dirty="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rPr>
              <a:t>for each rating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33400" y="4724400"/>
            <a:ext cx="4495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Find the age of the youngest sailor with age ≥ 18, </a:t>
            </a:r>
            <a:r>
              <a:rPr lang="en-US" sz="2800" i="1" kern="0" dirty="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rPr>
              <a:t>for each rating</a:t>
            </a:r>
            <a:r>
              <a:rPr lang="en-US" sz="2800" i="1" kern="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800" b="1" i="1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with at least 2 </a:t>
            </a:r>
            <a:r>
              <a:rPr lang="en-US" sz="2800" b="1" i="1" u="sng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such</a:t>
            </a:r>
            <a:r>
              <a:rPr lang="en-US" sz="2800" b="1" i="1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sailors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3400" y="2743200"/>
            <a:ext cx="3751263" cy="1566863"/>
          </a:xfrm>
          <a:prstGeom prst="rect">
            <a:avLst/>
          </a:prstGeom>
          <a:solidFill>
            <a:srgbClr val="C1EF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SELECT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S.rating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MIN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S.age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FROM  Sailors S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WHERE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S.age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&gt;= 18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GROUP BY  </a:t>
            </a:r>
            <a:r>
              <a:rPr lang="en-US" sz="2400" b="1" dirty="0" err="1">
                <a:solidFill>
                  <a:srgbClr val="7030A0"/>
                </a:solidFill>
                <a:latin typeface="Calibri" pitchFamily="34" charset="0"/>
              </a:rPr>
              <a:t>S.rating</a:t>
            </a:r>
            <a:endParaRPr 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632450" y="1371600"/>
            <a:ext cx="2673350" cy="1196975"/>
          </a:xfrm>
          <a:prstGeom prst="rect">
            <a:avLst/>
          </a:prstGeom>
          <a:solidFill>
            <a:srgbClr val="C1E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  MIN (</a:t>
            </a:r>
            <a:r>
              <a:rPr lang="en-US" sz="2400" dirty="0" err="1">
                <a:latin typeface="Calibri" pitchFamily="34" charset="0"/>
              </a:rPr>
              <a:t>S.age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Sailors S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  </a:t>
            </a:r>
            <a:r>
              <a:rPr lang="en-US" sz="2400" dirty="0" err="1">
                <a:latin typeface="Calibri" pitchFamily="34" charset="0"/>
              </a:rPr>
              <a:t>S.age</a:t>
            </a:r>
            <a:r>
              <a:rPr lang="en-US" sz="2400" dirty="0">
                <a:latin typeface="Calibri" pitchFamily="34" charset="0"/>
              </a:rPr>
              <a:t> &gt;= 18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38200" y="152400"/>
            <a:ext cx="7772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200" i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GROUP BY</a:t>
            </a:r>
            <a:r>
              <a:rPr lang="en-US" sz="32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 </a:t>
            </a:r>
            <a:r>
              <a:rPr lang="en-US" sz="3200" i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HAVING”  </a:t>
            </a:r>
            <a:r>
              <a:rPr lang="en-US" sz="40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Examples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 animBg="1"/>
      <p:bldP spid="18" grpId="0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8800" y="3810000"/>
            <a:ext cx="2590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pitchFamily="66" charset="0"/>
              </a:rPr>
              <a:t>For each red boat, find the number of reservations for this boat</a:t>
            </a:r>
            <a:endParaRPr lang="en-US" sz="36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4800" y="3390900"/>
            <a:ext cx="54721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         </a:t>
            </a:r>
            <a:r>
              <a:rPr lang="en-US" sz="2400" dirty="0" err="1">
                <a:latin typeface="Calibri" pitchFamily="34" charset="0"/>
              </a:rPr>
              <a:t>B.bid</a:t>
            </a:r>
            <a:r>
              <a:rPr lang="en-US" sz="2400" dirty="0">
                <a:latin typeface="Calibri" pitchFamily="34" charset="0"/>
              </a:rPr>
              <a:t>,  COUNT (*) AS </a:t>
            </a:r>
            <a:r>
              <a:rPr lang="en-US" sz="2400" dirty="0" err="1">
                <a:latin typeface="Calibri" pitchFamily="34" charset="0"/>
              </a:rPr>
              <a:t>scount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       Boats B, Reserves R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         </a:t>
            </a:r>
            <a:r>
              <a:rPr lang="en-US" sz="2400" dirty="0" err="1">
                <a:latin typeface="Calibri" pitchFamily="34" charset="0"/>
              </a:rPr>
              <a:t>R.bid</a:t>
            </a:r>
            <a:r>
              <a:rPr lang="en-US" sz="2400" dirty="0">
                <a:latin typeface="Calibri" pitchFamily="34" charset="0"/>
              </a:rPr>
              <a:t>=</a:t>
            </a:r>
            <a:r>
              <a:rPr lang="en-US" sz="2400" dirty="0" err="1">
                <a:latin typeface="Calibri" pitchFamily="34" charset="0"/>
              </a:rPr>
              <a:t>B.bid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 err="1">
                <a:latin typeface="Calibri" pitchFamily="34" charset="0"/>
              </a:rPr>
              <a:t>B.color</a:t>
            </a:r>
            <a:r>
              <a:rPr lang="en-US" sz="2400" dirty="0">
                <a:latin typeface="Calibri" pitchFamily="34" charset="0"/>
              </a:rPr>
              <a:t>=‘red’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GROUP BY    </a:t>
            </a:r>
            <a:r>
              <a:rPr lang="en-US" sz="2400" dirty="0" err="1">
                <a:latin typeface="Calibri" pitchFamily="34" charset="0"/>
              </a:rPr>
              <a:t>B.bid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0" y="4038600"/>
            <a:ext cx="2667000" cy="838200"/>
          </a:xfrm>
          <a:prstGeom prst="wedgeRoundRectCallout">
            <a:avLst>
              <a:gd name="adj1" fmla="val -67852"/>
              <a:gd name="adj2" fmla="val -10616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1) Find all reservations for red boats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124200" y="5181600"/>
            <a:ext cx="3276600" cy="1066800"/>
          </a:xfrm>
          <a:prstGeom prst="wedgeRoundRectCallout">
            <a:avLst>
              <a:gd name="adj1" fmla="val -65446"/>
              <a:gd name="adj2" fmla="val -89894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2) Group the reservations for red boats according to bid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648200" y="1828800"/>
            <a:ext cx="2743200" cy="1143000"/>
          </a:xfrm>
          <a:prstGeom prst="wedgeRoundRectCallout">
            <a:avLst>
              <a:gd name="adj1" fmla="val -95544"/>
              <a:gd name="adj2" fmla="val 9400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3) Count the number of reservations for each red boat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C3EE4-AF90-4534-9777-2E070F31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0AE5-4C75-43C7-93B0-68AD7F5FAB07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60274-B0A5-4597-AD16-C310A06F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4400" y="3042593"/>
            <a:ext cx="16764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Illegal Having Clause</a:t>
            </a:r>
            <a:endParaRPr lang="en-US" sz="3600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00400" y="1524000"/>
            <a:ext cx="5080879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        </a:t>
            </a:r>
            <a:r>
              <a:rPr lang="en-US" sz="2400" dirty="0" err="1">
                <a:latin typeface="Calibri" pitchFamily="34" charset="0"/>
              </a:rPr>
              <a:t>B.bid</a:t>
            </a:r>
            <a:r>
              <a:rPr lang="en-US" sz="2400" dirty="0">
                <a:latin typeface="Calibri" pitchFamily="34" charset="0"/>
              </a:rPr>
              <a:t>,  COUNT (*) AS </a:t>
            </a:r>
            <a:r>
              <a:rPr lang="en-US" sz="2400" dirty="0" err="1">
                <a:latin typeface="Calibri" pitchFamily="34" charset="0"/>
              </a:rPr>
              <a:t>scount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      Boats B, Reserves R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        </a:t>
            </a:r>
            <a:r>
              <a:rPr lang="en-US" sz="2400" dirty="0" err="1">
                <a:latin typeface="Calibri" pitchFamily="34" charset="0"/>
              </a:rPr>
              <a:t>R.bid</a:t>
            </a:r>
            <a:r>
              <a:rPr lang="en-US" sz="2400" dirty="0">
                <a:latin typeface="Calibri" pitchFamily="34" charset="0"/>
              </a:rPr>
              <a:t>=</a:t>
            </a:r>
            <a:r>
              <a:rPr lang="en-US" sz="2400" dirty="0" err="1">
                <a:latin typeface="Calibri" pitchFamily="34" charset="0"/>
              </a:rPr>
              <a:t>B.bid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GROUP BY   </a:t>
            </a:r>
            <a:r>
              <a:rPr lang="en-US" sz="2400" dirty="0" err="1">
                <a:latin typeface="Calibri" pitchFamily="34" charset="0"/>
              </a:rPr>
              <a:t>B.bid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HAVING      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B.color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=‘red’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27115" y="3124200"/>
            <a:ext cx="2321859" cy="1600200"/>
          </a:xfrm>
          <a:prstGeom prst="wedgeRoundRectCallout">
            <a:avLst>
              <a:gd name="adj1" fmla="val 66345"/>
              <a:gd name="adj2" fmla="val -3865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2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Having clause is to select groups; but </a:t>
            </a:r>
            <a:r>
              <a:rPr lang="en-US" sz="22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B.Color</a:t>
            </a:r>
            <a:r>
              <a:rPr lang="en-US" sz="22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Calibri" pitchFamily="34" charset="0"/>
                <a:cs typeface="+mn-cs"/>
              </a:rPr>
              <a:t>is not in grouping-lis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t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1" y="-1260853"/>
            <a:ext cx="4495799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HAVING clause is to select groups; but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B.Color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is not in grouping-list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2961928"/>
            <a:ext cx="3268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HAVING      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</a:rPr>
              <a:t>B.color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=‘red’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315200" y="5181600"/>
            <a:ext cx="12192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SELECT</a:t>
            </a:r>
          </a:p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FROM</a:t>
            </a:r>
          </a:p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WHERE</a:t>
            </a:r>
          </a:p>
        </p:txBody>
      </p: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5562600" y="5181600"/>
            <a:ext cx="1676400" cy="1219200"/>
            <a:chOff x="5562600" y="4953000"/>
            <a:chExt cx="1676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13" name="Flowchart: Stored Data 13"/>
            <p:cNvSpPr>
              <a:spLocks noChangeArrowheads="1"/>
            </p:cNvSpPr>
            <p:nvPr/>
          </p:nvSpPr>
          <p:spPr bwMode="auto">
            <a:xfrm>
              <a:off x="5562600" y="4953090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1</a:t>
              </a:r>
            </a:p>
          </p:txBody>
        </p:sp>
        <p:sp>
          <p:nvSpPr>
            <p:cNvPr id="14" name="Left Arrow 13"/>
            <p:cNvSpPr/>
            <p:nvPr/>
          </p:nvSpPr>
          <p:spPr bwMode="auto">
            <a:xfrm>
              <a:off x="67818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67818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eft Arrow 15"/>
            <p:cNvSpPr/>
            <p:nvPr/>
          </p:nvSpPr>
          <p:spPr bwMode="auto">
            <a:xfrm>
              <a:off x="6794500" y="58674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lowchart: Stored Data 13"/>
            <p:cNvSpPr>
              <a:spLocks noChangeArrowheads="1"/>
            </p:cNvSpPr>
            <p:nvPr/>
          </p:nvSpPr>
          <p:spPr bwMode="auto">
            <a:xfrm>
              <a:off x="5562600" y="5410256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2</a:t>
              </a:r>
            </a:p>
          </p:txBody>
        </p:sp>
        <p:sp>
          <p:nvSpPr>
            <p:cNvPr id="18" name="Flowchart: Stored Data 13"/>
            <p:cNvSpPr>
              <a:spLocks noChangeArrowheads="1"/>
            </p:cNvSpPr>
            <p:nvPr/>
          </p:nvSpPr>
          <p:spPr bwMode="auto">
            <a:xfrm>
              <a:off x="5562600" y="5867423"/>
              <a:ext cx="1219200" cy="304777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Group 3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289300" y="5181600"/>
            <a:ext cx="2184400" cy="1219200"/>
            <a:chOff x="3289300" y="4953000"/>
            <a:chExt cx="2184400" cy="12192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20" name="Left Arrow 19"/>
            <p:cNvSpPr/>
            <p:nvPr/>
          </p:nvSpPr>
          <p:spPr bwMode="auto">
            <a:xfrm>
              <a:off x="50292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eft Arrow 20"/>
            <p:cNvSpPr/>
            <p:nvPr/>
          </p:nvSpPr>
          <p:spPr bwMode="auto">
            <a:xfrm>
              <a:off x="50292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5029200" y="5864225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10000" y="4953000"/>
              <a:ext cx="11430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2200" dirty="0">
                  <a:latin typeface="Calibri" pitchFamily="34" charset="0"/>
                  <a:cs typeface="+mn-cs"/>
                </a:rPr>
                <a:t>Qualifier </a:t>
              </a:r>
              <a:r>
                <a:rPr lang="en-US" sz="18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+mn-cs"/>
                </a:rPr>
                <a:t>selecting groups</a:t>
              </a:r>
            </a:p>
          </p:txBody>
        </p:sp>
        <p:sp>
          <p:nvSpPr>
            <p:cNvPr id="24" name="Left Arrow 23"/>
            <p:cNvSpPr/>
            <p:nvPr/>
          </p:nvSpPr>
          <p:spPr bwMode="auto">
            <a:xfrm>
              <a:off x="3289300" y="49530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eft Arrow 24"/>
            <p:cNvSpPr/>
            <p:nvPr/>
          </p:nvSpPr>
          <p:spPr bwMode="auto">
            <a:xfrm>
              <a:off x="3289300" y="5410200"/>
              <a:ext cx="444500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685800" y="5132388"/>
            <a:ext cx="2593975" cy="841375"/>
            <a:chOff x="685800" y="4903788"/>
            <a:chExt cx="2594002" cy="841375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27" name="Flowchart: Stored Data 15"/>
            <p:cNvSpPr>
              <a:spLocks noChangeArrowheads="1"/>
            </p:cNvSpPr>
            <p:nvPr/>
          </p:nvSpPr>
          <p:spPr bwMode="auto">
            <a:xfrm>
              <a:off x="1832002" y="4953090"/>
              <a:ext cx="1447800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Aggregator</a:t>
              </a:r>
            </a:p>
          </p:txBody>
        </p:sp>
        <p:sp>
          <p:nvSpPr>
            <p:cNvPr id="28" name="Left Arrow 27"/>
            <p:cNvSpPr/>
            <p:nvPr/>
          </p:nvSpPr>
          <p:spPr bwMode="auto">
            <a:xfrm>
              <a:off x="1311282" y="49530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85800" y="4903788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latin typeface="Calibri" pitchFamily="34" charset="0"/>
                </a:rPr>
                <a:t>?</a:t>
              </a: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30" name="Left Arrow 29"/>
            <p:cNvSpPr/>
            <p:nvPr/>
          </p:nvSpPr>
          <p:spPr bwMode="auto">
            <a:xfrm>
              <a:off x="1311282" y="5410200"/>
              <a:ext cx="444505" cy="3048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5800" y="5364163"/>
              <a:ext cx="533406" cy="381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latin typeface="Calibri" pitchFamily="34" charset="0"/>
                </a:rPr>
                <a:t>?</a:t>
              </a: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32" name="Flowchart: Stored Data 15"/>
            <p:cNvSpPr>
              <a:spLocks noChangeArrowheads="1"/>
            </p:cNvSpPr>
            <p:nvPr/>
          </p:nvSpPr>
          <p:spPr bwMode="auto">
            <a:xfrm>
              <a:off x="1832002" y="5407082"/>
              <a:ext cx="1447800" cy="307952"/>
            </a:xfrm>
            <a:prstGeom prst="flowChartOnlineStorage">
              <a:avLst/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rIns="0" anchor="ctr"/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Aggregator</a:t>
              </a:r>
            </a:p>
          </p:txBody>
        </p:sp>
      </p:grpSp>
      <p:sp>
        <p:nvSpPr>
          <p:cNvPr id="33" name="Oval Callout 32"/>
          <p:cNvSpPr/>
          <p:nvPr/>
        </p:nvSpPr>
        <p:spPr bwMode="auto">
          <a:xfrm>
            <a:off x="5753100" y="4267200"/>
            <a:ext cx="1524000" cy="612775"/>
          </a:xfrm>
          <a:prstGeom prst="wedgeEllipseCallout">
            <a:avLst>
              <a:gd name="adj1" fmla="val -22850"/>
              <a:gd name="adj2" fmla="val 101381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72000" rIns="0" bIns="0" anchor="ctr"/>
          <a:lstStyle/>
          <a:p>
            <a:pPr algn="ctr" eaLnBrk="0" hangingPunct="0">
              <a:lnSpc>
                <a:spcPts val="19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GROUP BY</a:t>
            </a:r>
          </a:p>
          <a:p>
            <a:pPr algn="ctr" eaLnBrk="0" hangingPunct="0">
              <a:lnSpc>
                <a:spcPts val="19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“bid”</a:t>
            </a:r>
          </a:p>
        </p:txBody>
      </p:sp>
      <p:sp>
        <p:nvSpPr>
          <p:cNvPr id="34" name="Oval Callout 33"/>
          <p:cNvSpPr/>
          <p:nvPr/>
        </p:nvSpPr>
        <p:spPr bwMode="auto">
          <a:xfrm>
            <a:off x="3413531" y="4416425"/>
            <a:ext cx="1524000" cy="612775"/>
          </a:xfrm>
          <a:prstGeom prst="wedgeEllipseCallout">
            <a:avLst>
              <a:gd name="adj1" fmla="val 13704"/>
              <a:gd name="adj2" fmla="val 92394"/>
            </a:avLst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HAVING “red” ?</a:t>
            </a:r>
          </a:p>
        </p:txBody>
      </p:sp>
      <p:sp>
        <p:nvSpPr>
          <p:cNvPr id="35" name="Oval Callout 34"/>
          <p:cNvSpPr/>
          <p:nvPr/>
        </p:nvSpPr>
        <p:spPr bwMode="auto">
          <a:xfrm>
            <a:off x="7810500" y="4267200"/>
            <a:ext cx="990600" cy="685800"/>
          </a:xfrm>
          <a:prstGeom prst="wedgeEllipseCallout">
            <a:avLst>
              <a:gd name="adj1" fmla="val -38435"/>
              <a:gd name="adj2" fmla="val 108456"/>
            </a:avLst>
          </a:prstGeom>
          <a:solidFill>
            <a:schemeClr val="bg2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sz="16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Output a table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0" y="1536055"/>
            <a:ext cx="5486400" cy="1487809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6833688" y="2265692"/>
            <a:ext cx="1267824" cy="9270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Illegal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3705-4ADC-4F61-98FB-DE80DBB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3C6-CBE5-4677-84BA-A542220953BB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4B61D-E15A-411C-8906-38F7C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5BC1B-2BCA-4360-9A33-FC1A7479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9" y="1757416"/>
            <a:ext cx="2856191" cy="10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99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3" grpId="0"/>
      <p:bldP spid="3277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066800"/>
            <a:ext cx="8496300" cy="1104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rial" pitchFamily="34" charset="0"/>
              </a:rPr>
              <a:t>Find the age of the </a:t>
            </a:r>
            <a:r>
              <a:rPr lang="en-US" sz="2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</a:rPr>
              <a:t>youngest</a:t>
            </a:r>
            <a:r>
              <a:rPr lang="en-US" sz="2800" b="1" dirty="0">
                <a:latin typeface="Arial" pitchFamily="34" charset="0"/>
              </a:rPr>
              <a:t> sailor older than 18, for each rating with at least 2 sailors</a:t>
            </a:r>
            <a:endParaRPr lang="en-US" sz="32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2895600"/>
            <a:ext cx="8629650" cy="3619500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Select the desired tuples (using WHERE)</a:t>
            </a:r>
          </a:p>
          <a:p>
            <a:pPr marL="344488" indent="-344488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Form the groups (using GROUP BY)</a:t>
            </a:r>
          </a:p>
          <a:p>
            <a:pPr marL="344488" indent="-344488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Select the desired groups (using HAVING)</a:t>
            </a:r>
          </a:p>
          <a:p>
            <a:pPr marL="344488" indent="-344488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Compute the aggregation for each group   (using COUNT, MAX, AVG, etc.)</a:t>
            </a:r>
          </a:p>
        </p:txBody>
      </p:sp>
      <p:sp>
        <p:nvSpPr>
          <p:cNvPr id="47" name="Oval Callout 46"/>
          <p:cNvSpPr/>
          <p:nvPr/>
        </p:nvSpPr>
        <p:spPr bwMode="auto">
          <a:xfrm>
            <a:off x="3810000" y="272716"/>
            <a:ext cx="2590800" cy="762000"/>
          </a:xfrm>
          <a:prstGeom prst="wedgeEllipseCallout">
            <a:avLst>
              <a:gd name="adj1" fmla="val -21352"/>
              <a:gd name="adj2" fmla="val 75410"/>
            </a:avLst>
          </a:prstGeom>
          <a:solidFill>
            <a:srgbClr val="180BC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Needs aggregate function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49940-B127-490D-8E27-9573618E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6D39-1D01-4406-BA1B-EDCB4290948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0F757-29A0-4EF0-A642-8046BBAD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53" y="392008"/>
            <a:ext cx="8686800" cy="11049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</a:rPr>
              <a:t>Find the age of the youngest sailor older than 18, for each rating group with at least 2 sailors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1981200"/>
            <a:ext cx="762000" cy="41910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eaLnBrk="0" hangingPunct="0">
              <a:defRPr/>
            </a:pPr>
            <a:r>
              <a:rPr lang="en-US" sz="3600" dirty="0">
                <a:latin typeface="Comic Sans MS" pitchFamily="66" charset="0"/>
                <a:cs typeface="+mn-cs"/>
              </a:rPr>
              <a:t>Sailors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600200" y="3505200"/>
            <a:ext cx="914400" cy="914400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200" dirty="0">
                <a:latin typeface="Calibri" pitchFamily="34" charset="0"/>
                <a:cs typeface="+mn-cs"/>
              </a:rPr>
              <a:t>Age&gt;18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143000" y="3810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590800" y="3810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048000" y="3505200"/>
            <a:ext cx="966788" cy="914400"/>
            <a:chOff x="3048000" y="3505200"/>
            <a:chExt cx="966804" cy="914400"/>
          </a:xfrm>
        </p:grpSpPr>
        <p:sp>
          <p:nvSpPr>
            <p:cNvPr id="9" name="Oval 8"/>
            <p:cNvSpPr/>
            <p:nvPr/>
          </p:nvSpPr>
          <p:spPr bwMode="auto">
            <a:xfrm>
              <a:off x="3048000" y="3505200"/>
              <a:ext cx="914415" cy="91440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3053" name="TextBox 10"/>
            <p:cNvSpPr txBox="1">
              <a:spLocks noChangeArrowheads="1"/>
            </p:cNvSpPr>
            <p:nvPr/>
          </p:nvSpPr>
          <p:spPr bwMode="auto">
            <a:xfrm>
              <a:off x="3048000" y="3729335"/>
              <a:ext cx="9668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Group</a:t>
              </a:r>
            </a:p>
          </p:txBody>
        </p:sp>
      </p:grp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038600" y="3810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43400" y="3508375"/>
            <a:ext cx="1981200" cy="758825"/>
            <a:chOff x="4343400" y="3508248"/>
            <a:chExt cx="1981200" cy="758952"/>
          </a:xfrm>
        </p:grpSpPr>
        <p:sp>
          <p:nvSpPr>
            <p:cNvPr id="13" name="Flowchart: Terminator 12"/>
            <p:cNvSpPr/>
            <p:nvPr/>
          </p:nvSpPr>
          <p:spPr bwMode="auto">
            <a:xfrm>
              <a:off x="4343400" y="3508248"/>
              <a:ext cx="1524000" cy="301675"/>
            </a:xfrm>
            <a:prstGeom prst="flowChartTerminator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lowchart: Terminator 13"/>
            <p:cNvSpPr/>
            <p:nvPr/>
          </p:nvSpPr>
          <p:spPr bwMode="auto">
            <a:xfrm>
              <a:off x="4495800" y="3660674"/>
              <a:ext cx="1524000" cy="30167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lowchart: Terminator 14"/>
            <p:cNvSpPr/>
            <p:nvPr/>
          </p:nvSpPr>
          <p:spPr bwMode="auto">
            <a:xfrm>
              <a:off x="4648200" y="3813099"/>
              <a:ext cx="1524000" cy="301675"/>
            </a:xfrm>
            <a:prstGeom prst="flowChartTerminator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4800600" y="3965525"/>
              <a:ext cx="1524000" cy="301675"/>
            </a:xfrm>
            <a:prstGeom prst="flowChartTerminator">
              <a:avLst/>
            </a:prstGeom>
            <a:solidFill>
              <a:schemeClr val="bg1">
                <a:lumMod val="2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 err="1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S.rating</a:t>
              </a:r>
              <a:endParaRPr lang="en-US" sz="18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7" name="Cloud Callout 16"/>
          <p:cNvSpPr/>
          <p:nvPr/>
        </p:nvSpPr>
        <p:spPr bwMode="auto">
          <a:xfrm>
            <a:off x="2590800" y="2743200"/>
            <a:ext cx="1371600" cy="612775"/>
          </a:xfrm>
          <a:prstGeom prst="cloudCallout">
            <a:avLst>
              <a:gd name="adj1" fmla="val 10962"/>
              <a:gd name="adj2" fmla="val 85462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Rating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6324600" y="3810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781800" y="3581400"/>
            <a:ext cx="1600200" cy="685800"/>
            <a:chOff x="6781800" y="3581400"/>
            <a:chExt cx="1600200" cy="685800"/>
          </a:xfrm>
        </p:grpSpPr>
        <p:sp>
          <p:nvSpPr>
            <p:cNvPr id="18" name="Flowchart: Decision 17"/>
            <p:cNvSpPr/>
            <p:nvPr/>
          </p:nvSpPr>
          <p:spPr bwMode="auto">
            <a:xfrm>
              <a:off x="6781800" y="3581400"/>
              <a:ext cx="1600200" cy="685800"/>
            </a:xfrm>
            <a:prstGeom prst="flowChartDecision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47" name="TextBox 19"/>
            <p:cNvSpPr txBox="1">
              <a:spLocks noChangeArrowheads="1"/>
            </p:cNvSpPr>
            <p:nvPr/>
          </p:nvSpPr>
          <p:spPr bwMode="auto">
            <a:xfrm>
              <a:off x="7102766" y="3657600"/>
              <a:ext cx="974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US">
                  <a:latin typeface="Calibri" pitchFamily="34" charset="0"/>
                </a:rPr>
                <a:t>Size&gt;1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705600" y="5111750"/>
            <a:ext cx="1828800" cy="450850"/>
            <a:chOff x="6858000" y="4501896"/>
            <a:chExt cx="1828800" cy="451104"/>
          </a:xfrm>
        </p:grpSpPr>
        <p:sp>
          <p:nvSpPr>
            <p:cNvPr id="22" name="Flowchart: Terminator 21"/>
            <p:cNvSpPr/>
            <p:nvPr/>
          </p:nvSpPr>
          <p:spPr bwMode="auto">
            <a:xfrm>
              <a:off x="6858000" y="4501896"/>
              <a:ext cx="1524000" cy="30179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lowchart: Terminator 22"/>
            <p:cNvSpPr/>
            <p:nvPr/>
          </p:nvSpPr>
          <p:spPr bwMode="auto">
            <a:xfrm>
              <a:off x="7162800" y="4651205"/>
              <a:ext cx="1524000" cy="301795"/>
            </a:xfrm>
            <a:prstGeom prst="flowChartTerminator">
              <a:avLst/>
            </a:prstGeom>
            <a:solidFill>
              <a:schemeClr val="bg1">
                <a:lumMod val="2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1" name="Right Arrow 20"/>
          <p:cNvSpPr>
            <a:spLocks noChangeArrowheads="1"/>
          </p:cNvSpPr>
          <p:nvPr/>
        </p:nvSpPr>
        <p:spPr bwMode="auto">
          <a:xfrm rot="5400000">
            <a:off x="7239000" y="46482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10800000">
            <a:off x="6324600" y="5257800"/>
            <a:ext cx="531813" cy="304800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334000" y="4953000"/>
            <a:ext cx="914400" cy="914400"/>
            <a:chOff x="5334000" y="4953000"/>
            <a:chExt cx="914400" cy="914400"/>
          </a:xfrm>
        </p:grpSpPr>
        <p:sp>
          <p:nvSpPr>
            <p:cNvPr id="25" name="Oval 24"/>
            <p:cNvSpPr/>
            <p:nvPr/>
          </p:nvSpPr>
          <p:spPr bwMode="auto">
            <a:xfrm>
              <a:off x="5334000" y="4953000"/>
              <a:ext cx="914400" cy="91440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3043" name="TextBox 26"/>
            <p:cNvSpPr txBox="1">
              <a:spLocks noChangeArrowheads="1"/>
            </p:cNvSpPr>
            <p:nvPr/>
          </p:nvSpPr>
          <p:spPr bwMode="auto">
            <a:xfrm>
              <a:off x="5415262" y="5105400"/>
              <a:ext cx="756938" cy="68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>
                <a:lnSpc>
                  <a:spcPts val="2300"/>
                </a:lnSpc>
              </a:pPr>
              <a:r>
                <a:rPr lang="en-US">
                  <a:latin typeface="Calibri" pitchFamily="34" charset="0"/>
                </a:rPr>
                <a:t>Min.</a:t>
              </a:r>
            </a:p>
            <a:p>
              <a:pPr algn="ctr">
                <a:lnSpc>
                  <a:spcPts val="2300"/>
                </a:lnSpc>
              </a:pPr>
              <a:r>
                <a:rPr lang="en-US">
                  <a:latin typeface="Calibri" pitchFamily="34" charset="0"/>
                </a:rPr>
                <a:t>age</a:t>
              </a:r>
            </a:p>
          </p:txBody>
        </p:sp>
      </p:grpSp>
      <p:sp>
        <p:nvSpPr>
          <p:cNvPr id="28" name="Right Arrow 27"/>
          <p:cNvSpPr>
            <a:spLocks noChangeArrowheads="1"/>
          </p:cNvSpPr>
          <p:nvPr/>
        </p:nvSpPr>
        <p:spPr bwMode="auto">
          <a:xfrm rot="10800000">
            <a:off x="4724400" y="5257800"/>
            <a:ext cx="531813" cy="304800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4114800" y="5029200"/>
            <a:ext cx="457200" cy="841375"/>
            <a:chOff x="4114800" y="5029200"/>
            <a:chExt cx="457200" cy="841248"/>
          </a:xfrm>
        </p:grpSpPr>
        <p:sp>
          <p:nvSpPr>
            <p:cNvPr id="30" name="Flowchart: Alternate Process 29"/>
            <p:cNvSpPr/>
            <p:nvPr/>
          </p:nvSpPr>
          <p:spPr bwMode="auto">
            <a:xfrm>
              <a:off x="4114800" y="5486331"/>
              <a:ext cx="457200" cy="384117"/>
            </a:xfrm>
            <a:prstGeom prst="flowChartAlternateProcess">
              <a:avLst/>
            </a:prstGeom>
            <a:solidFill>
              <a:schemeClr val="bg1">
                <a:lumMod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22</a:t>
              </a: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114800" y="5029200"/>
              <a:ext cx="457200" cy="384117"/>
            </a:xfrm>
            <a:prstGeom prst="flowChartAlternateProcess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+mn-cs"/>
                </a:rPr>
                <a:t>26</a:t>
              </a: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1371600" y="4800600"/>
            <a:ext cx="1371600" cy="685800"/>
          </a:xfrm>
          <a:prstGeom prst="wedgeRoundRectCallout">
            <a:avLst>
              <a:gd name="adj1" fmla="val -5636"/>
              <a:gd name="adj2" fmla="val -117692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WHERE</a:t>
            </a:r>
          </a:p>
          <a:p>
            <a:pPr algn="ctr" eaLnBrk="0" hangingPunct="0">
              <a:defRPr/>
            </a:pP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S.age</a:t>
            </a: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 &gt; 18</a:t>
            </a:r>
            <a:endParaRPr lang="en-US" sz="18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362200" y="5638800"/>
            <a:ext cx="1371600" cy="685800"/>
          </a:xfrm>
          <a:prstGeom prst="wedgeRoundRectCallout">
            <a:avLst>
              <a:gd name="adj1" fmla="val 22569"/>
              <a:gd name="adj2" fmla="val -25000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GROUP BY</a:t>
            </a:r>
          </a:p>
          <a:p>
            <a:pPr algn="ctr" eaLnBrk="0" hangingPunct="0">
              <a:defRPr/>
            </a:pP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S.rating</a:t>
            </a:r>
            <a:endParaRPr lang="en-US" sz="18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4114800" y="1905000"/>
            <a:ext cx="4800600" cy="990600"/>
            <a:chOff x="4572000" y="3581400"/>
            <a:chExt cx="4800600" cy="990600"/>
          </a:xfrm>
        </p:grpSpPr>
        <p:sp>
          <p:nvSpPr>
            <p:cNvPr id="35" name="Rounded Rectangular Callout 34"/>
            <p:cNvSpPr/>
            <p:nvPr/>
          </p:nvSpPr>
          <p:spPr bwMode="auto">
            <a:xfrm>
              <a:off x="4572000" y="3581400"/>
              <a:ext cx="4724400" cy="990600"/>
            </a:xfrm>
            <a:prstGeom prst="wedgeRoundRectCallout">
              <a:avLst>
                <a:gd name="adj1" fmla="val 21230"/>
                <a:gd name="adj2" fmla="val 131302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039" name="Rectangle 33"/>
            <p:cNvSpPr>
              <a:spLocks noChangeArrowheads="1"/>
            </p:cNvSpPr>
            <p:nvPr/>
          </p:nvSpPr>
          <p:spPr bwMode="auto">
            <a:xfrm>
              <a:off x="4572000" y="3590937"/>
              <a:ext cx="4800600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HAVING  1 </a:t>
              </a:r>
              <a:r>
                <a:rPr lang="en-US" sz="1600" b="1">
                  <a:solidFill>
                    <a:srgbClr val="FFFF00"/>
                  </a:solidFill>
                  <a:cs typeface="Times New Roman" pitchFamily="18" charset="0"/>
                </a:rPr>
                <a:t>˂</a:t>
              </a:r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 (SELECT  COUNT (*)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                 FROM   Sailors S2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                 WHERE  S.rating = S2.rating)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80138" y="4520625"/>
            <a:ext cx="3962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83868" y="1917412"/>
            <a:ext cx="3962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29906" y="5257800"/>
            <a:ext cx="3962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46" name="Oval Callout 45"/>
          <p:cNvSpPr/>
          <p:nvPr/>
        </p:nvSpPr>
        <p:spPr bwMode="auto">
          <a:xfrm>
            <a:off x="8344753" y="201508"/>
            <a:ext cx="381000" cy="307975"/>
          </a:xfrm>
          <a:prstGeom prst="wedgeEllipseCallout">
            <a:avLst>
              <a:gd name="adj1" fmla="val -20833"/>
              <a:gd name="adj2" fmla="val 82469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7" name="Oval Callout 46"/>
          <p:cNvSpPr/>
          <p:nvPr/>
        </p:nvSpPr>
        <p:spPr bwMode="auto">
          <a:xfrm>
            <a:off x="4458553" y="201508"/>
            <a:ext cx="381000" cy="307975"/>
          </a:xfrm>
          <a:prstGeom prst="wedgeEllipseCallout">
            <a:avLst>
              <a:gd name="adj1" fmla="val -20833"/>
              <a:gd name="adj2" fmla="val 82469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8" name="Oval Callout 47"/>
          <p:cNvSpPr/>
          <p:nvPr/>
        </p:nvSpPr>
        <p:spPr bwMode="auto">
          <a:xfrm>
            <a:off x="5220553" y="1420708"/>
            <a:ext cx="381000" cy="307975"/>
          </a:xfrm>
          <a:prstGeom prst="wedgeEllipseCallout">
            <a:avLst>
              <a:gd name="adj1" fmla="val -45035"/>
              <a:gd name="adj2" fmla="val -77278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9" name="Oval Callout 48"/>
          <p:cNvSpPr/>
          <p:nvPr/>
        </p:nvSpPr>
        <p:spPr bwMode="auto">
          <a:xfrm>
            <a:off x="1562953" y="1420708"/>
            <a:ext cx="381000" cy="307975"/>
          </a:xfrm>
          <a:prstGeom prst="wedgeEllipseCallout">
            <a:avLst>
              <a:gd name="adj1" fmla="val 49755"/>
              <a:gd name="adj2" fmla="val -84766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5904706" y="6130925"/>
            <a:ext cx="1371600" cy="422275"/>
          </a:xfrm>
          <a:prstGeom prst="wedgeRoundRectCallout">
            <a:avLst>
              <a:gd name="adj1" fmla="val -42343"/>
              <a:gd name="adj2" fmla="val -13793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MIN(</a:t>
            </a: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S.age</a:t>
            </a: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)</a:t>
            </a:r>
          </a:p>
        </p:txBody>
      </p:sp>
      <p:cxnSp>
        <p:nvCxnSpPr>
          <p:cNvPr id="43008" name="Straight Arrow Connector 43007"/>
          <p:cNvCxnSpPr/>
          <p:nvPr/>
        </p:nvCxnSpPr>
        <p:spPr bwMode="auto">
          <a:xfrm flipV="1">
            <a:off x="5867400" y="2750580"/>
            <a:ext cx="930566" cy="12732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150EEEF1-AF89-4470-B890-69CA8429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209D-7D83-4EE0-9491-2487D096D6D1}" type="datetime1">
              <a:rPr lang="en-US" smtClean="0"/>
              <a:t>10/19/2024</a:t>
            </a:fld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F958872-D168-4E40-ACF5-B58CD3CE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59</a:t>
            </a:fld>
            <a:endParaRPr lang="en-US"/>
          </a:p>
        </p:txBody>
      </p:sp>
      <p:pic>
        <p:nvPicPr>
          <p:cNvPr id="43009" name="Picture 43008">
            <a:extLst>
              <a:ext uri="{FF2B5EF4-FFF2-40B4-BE49-F238E27FC236}">
                <a16:creationId xmlns:a16="http://schemas.microsoft.com/office/drawing/2014/main" id="{045844E7-F357-40E4-9BA1-E90E78BD8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11" y="1966432"/>
            <a:ext cx="934773" cy="75644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273527" y="5733898"/>
            <a:ext cx="3962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3434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7" grpId="0" animBg="1"/>
      <p:bldP spid="19" grpId="0" animBg="1"/>
      <p:bldP spid="21" grpId="0" animBg="1"/>
      <p:bldP spid="26" grpId="0" animBg="1"/>
      <p:bldP spid="28" grpId="0" animBg="1"/>
      <p:bldP spid="32" grpId="0" animBg="1"/>
      <p:bldP spid="33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SELECT  S.name, E.cid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FROM  Students S, Enrolled E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WHERE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S.sid=E.sid</a:t>
            </a:r>
            <a:r>
              <a:rPr lang="en-US" sz="2400" dirty="0">
                <a:latin typeface="Calibri" pitchFamily="34" charset="0"/>
                <a:cs typeface="+mn-cs"/>
              </a:rPr>
              <a:t> AND </a:t>
            </a:r>
            <a:r>
              <a:rPr lang="en-US" sz="2400" dirty="0" err="1">
                <a:solidFill>
                  <a:srgbClr val="005EA4"/>
                </a:solidFill>
                <a:latin typeface="Calibri" pitchFamily="34" charset="0"/>
                <a:cs typeface="+mn-cs"/>
              </a:rPr>
              <a:t>E.grade</a:t>
            </a:r>
            <a:r>
              <a:rPr lang="en-US" sz="2400" dirty="0">
                <a:solidFill>
                  <a:srgbClr val="005EA4"/>
                </a:solidFill>
                <a:latin typeface="Calibri" pitchFamily="34" charset="0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Enrolled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468789" y="3559383"/>
            <a:ext cx="2801315" cy="1847769"/>
          </a:xfrm>
          <a:prstGeom prst="wedgeRoundRectCallout">
            <a:avLst>
              <a:gd name="adj1" fmla="val -35828"/>
              <a:gd name="adj2" fmla="val -82343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Since this specific “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is in both </a:t>
            </a:r>
            <a:r>
              <a:rPr lang="en-US" sz="20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Students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Enrolled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“</a:t>
            </a:r>
            <a:r>
              <a:rPr lang="en-US" sz="20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” is a student who has enrolled in a course.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tx2"/>
                </a:solidFill>
                <a:latin typeface="Brush Script MT" pitchFamily="66" charset="0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Students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7" y="3125245"/>
            <a:ext cx="784964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16200000">
            <a:off x="-836676" y="4113276"/>
            <a:ext cx="2206752" cy="381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Range variable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7E3213CC-D5BC-4C54-AB47-C643C824D3BA}"/>
              </a:ext>
            </a:extLst>
          </p:cNvPr>
          <p:cNvSpPr/>
          <p:nvPr/>
        </p:nvSpPr>
        <p:spPr bwMode="auto">
          <a:xfrm>
            <a:off x="482162" y="5218133"/>
            <a:ext cx="684030" cy="361032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9BFCEF7C-39F4-4637-8AC5-2CCF1C7A2FE9}"/>
              </a:ext>
            </a:extLst>
          </p:cNvPr>
          <p:cNvSpPr/>
          <p:nvPr/>
        </p:nvSpPr>
        <p:spPr bwMode="auto">
          <a:xfrm>
            <a:off x="5117284" y="2600587"/>
            <a:ext cx="1417740" cy="394701"/>
          </a:xfrm>
          <a:prstGeom prst="flowChartTerminator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45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2" grpId="0" animBg="1"/>
      <p:bldP spid="15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686800" cy="1104900"/>
          </a:xfrm>
        </p:spPr>
        <p:txBody>
          <a:bodyPr/>
          <a:lstStyle/>
          <a:p>
            <a:r>
              <a:rPr lang="en-US" sz="2800" b="1">
                <a:latin typeface="Arial" pitchFamily="34" charset="0"/>
              </a:rPr>
              <a:t>Find the age of the youngest sailor older than 18, for each rating with at least 2 sailors</a:t>
            </a:r>
            <a:endParaRPr lang="en-US" sz="3200"/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1371600" y="4800600"/>
            <a:ext cx="1371600" cy="685800"/>
          </a:xfrm>
          <a:prstGeom prst="wedgeRoundRectCallout">
            <a:avLst>
              <a:gd name="adj1" fmla="val -11484"/>
              <a:gd name="adj2" fmla="val -49856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WHERE</a:t>
            </a:r>
          </a:p>
          <a:p>
            <a:pPr algn="ctr" eaLnBrk="0" hangingPunct="0">
              <a:defRPr/>
            </a:pP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S.age</a:t>
            </a: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 &gt; 18</a:t>
            </a:r>
            <a:endParaRPr lang="en-US" sz="18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362200" y="5638800"/>
            <a:ext cx="1371600" cy="685800"/>
          </a:xfrm>
          <a:prstGeom prst="wedgeRoundRectCallout">
            <a:avLst>
              <a:gd name="adj1" fmla="val 19645"/>
              <a:gd name="adj2" fmla="val -46491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GROUP BY</a:t>
            </a:r>
          </a:p>
          <a:p>
            <a:pPr algn="ctr" eaLnBrk="0" hangingPunct="0">
              <a:defRPr/>
            </a:pP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S.rating</a:t>
            </a:r>
            <a:endParaRPr lang="en-US" sz="180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4114800" y="1905000"/>
            <a:ext cx="4800600" cy="990600"/>
            <a:chOff x="4572000" y="3581400"/>
            <a:chExt cx="4800600" cy="990600"/>
          </a:xfrm>
        </p:grpSpPr>
        <p:sp>
          <p:nvSpPr>
            <p:cNvPr id="35" name="Rounded Rectangular Callout 34"/>
            <p:cNvSpPr/>
            <p:nvPr/>
          </p:nvSpPr>
          <p:spPr bwMode="auto">
            <a:xfrm>
              <a:off x="4572000" y="3581400"/>
              <a:ext cx="4724400" cy="990600"/>
            </a:xfrm>
            <a:prstGeom prst="wedgeRoundRectCallout">
              <a:avLst>
                <a:gd name="adj1" fmla="val 24626"/>
                <a:gd name="adj2" fmla="val 49521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039" name="Rectangle 33"/>
            <p:cNvSpPr>
              <a:spLocks noChangeArrowheads="1"/>
            </p:cNvSpPr>
            <p:nvPr/>
          </p:nvSpPr>
          <p:spPr bwMode="auto">
            <a:xfrm>
              <a:off x="4572000" y="3590937"/>
              <a:ext cx="4800600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sz="1600" b="1" dirty="0">
                  <a:solidFill>
                    <a:srgbClr val="FFFF00"/>
                  </a:solidFill>
                  <a:latin typeface="Comic Sans MS" pitchFamily="66" charset="0"/>
                </a:rPr>
                <a:t>HAVING  1 </a:t>
              </a:r>
              <a:r>
                <a:rPr lang="en-US" sz="1600" b="1" dirty="0">
                  <a:solidFill>
                    <a:srgbClr val="FFFF00"/>
                  </a:solidFill>
                  <a:cs typeface="Times New Roman" pitchFamily="18" charset="0"/>
                </a:rPr>
                <a:t>˂</a:t>
              </a:r>
              <a:r>
                <a:rPr lang="en-US" sz="1600" b="1" dirty="0">
                  <a:solidFill>
                    <a:srgbClr val="FFFF00"/>
                  </a:solidFill>
                  <a:latin typeface="Comic Sans MS" pitchFamily="66" charset="0"/>
                </a:rPr>
                <a:t> (SELECT  COUNT (*)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sz="1600" b="1" dirty="0">
                  <a:solidFill>
                    <a:srgbClr val="FFFF00"/>
                  </a:solidFill>
                  <a:latin typeface="Comic Sans MS" pitchFamily="66" charset="0"/>
                </a:rPr>
                <a:t>                 FROM   Sailors S2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sz="1600" b="1" dirty="0">
                  <a:solidFill>
                    <a:srgbClr val="FFFF00"/>
                  </a:solidFill>
                  <a:latin typeface="Comic Sans MS" pitchFamily="66" charset="0"/>
                </a:rPr>
                <a:t>                 WHERE  </a:t>
              </a:r>
              <a:r>
                <a:rPr lang="en-US" sz="1600" b="1" dirty="0" err="1">
                  <a:solidFill>
                    <a:srgbClr val="FFFF00"/>
                  </a:solidFill>
                  <a:latin typeface="Comic Sans MS" pitchFamily="66" charset="0"/>
                </a:rPr>
                <a:t>S.rating</a:t>
              </a:r>
              <a:r>
                <a:rPr lang="en-US" sz="1600" b="1" dirty="0">
                  <a:solidFill>
                    <a:srgbClr val="FFFF00"/>
                  </a:solidFill>
                  <a:latin typeface="Comic Sans MS" pitchFamily="66" charset="0"/>
                </a:rPr>
                <a:t> = S2.rating)</a:t>
              </a:r>
            </a:p>
          </p:txBody>
        </p:sp>
      </p:grpSp>
      <p:sp>
        <p:nvSpPr>
          <p:cNvPr id="46" name="Oval Callout 45"/>
          <p:cNvSpPr/>
          <p:nvPr/>
        </p:nvSpPr>
        <p:spPr bwMode="auto">
          <a:xfrm>
            <a:off x="8534400" y="228600"/>
            <a:ext cx="381000" cy="307975"/>
          </a:xfrm>
          <a:prstGeom prst="wedgeEllipseCallout">
            <a:avLst>
              <a:gd name="adj1" fmla="val -20833"/>
              <a:gd name="adj2" fmla="val 82469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47" name="Oval Callout 46"/>
          <p:cNvSpPr/>
          <p:nvPr/>
        </p:nvSpPr>
        <p:spPr bwMode="auto">
          <a:xfrm>
            <a:off x="4648200" y="228600"/>
            <a:ext cx="381000" cy="307975"/>
          </a:xfrm>
          <a:prstGeom prst="wedgeEllipseCallout">
            <a:avLst>
              <a:gd name="adj1" fmla="val -20833"/>
              <a:gd name="adj2" fmla="val 82469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48" name="Oval Callout 47"/>
          <p:cNvSpPr/>
          <p:nvPr/>
        </p:nvSpPr>
        <p:spPr bwMode="auto">
          <a:xfrm>
            <a:off x="5410200" y="1447800"/>
            <a:ext cx="381000" cy="307975"/>
          </a:xfrm>
          <a:prstGeom prst="wedgeEllipseCallout">
            <a:avLst>
              <a:gd name="adj1" fmla="val -45035"/>
              <a:gd name="adj2" fmla="val -77278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9" name="Oval Callout 48"/>
          <p:cNvSpPr/>
          <p:nvPr/>
        </p:nvSpPr>
        <p:spPr bwMode="auto">
          <a:xfrm>
            <a:off x="1752600" y="1447800"/>
            <a:ext cx="381000" cy="307975"/>
          </a:xfrm>
          <a:prstGeom prst="wedgeEllipseCallout">
            <a:avLst>
              <a:gd name="adj1" fmla="val 49755"/>
              <a:gd name="adj2" fmla="val -84766"/>
            </a:avLst>
          </a:prstGeom>
          <a:solidFill>
            <a:srgbClr val="180B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855495" y="3103562"/>
            <a:ext cx="60198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SELECT</a:t>
            </a:r>
            <a:r>
              <a:rPr lang="en-US" sz="2000" b="1" dirty="0">
                <a:latin typeface="Comic Sans MS" pitchFamily="66" charset="0"/>
              </a:rPr>
              <a:t>  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1800" b="1" dirty="0">
                <a:latin typeface="Comic Sans MS" pitchFamily="66" charset="0"/>
              </a:rPr>
              <a:t>MIN</a:t>
            </a:r>
            <a:r>
              <a:rPr lang="en-US" sz="2000" b="1" dirty="0">
                <a:latin typeface="Comic Sans MS" pitchFamily="66" charset="0"/>
              </a:rPr>
              <a:t> (</a:t>
            </a:r>
            <a:r>
              <a:rPr lang="en-US" sz="2000" b="1" dirty="0" err="1">
                <a:latin typeface="Comic Sans MS" pitchFamily="66" charset="0"/>
              </a:rPr>
              <a:t>S.age</a:t>
            </a:r>
            <a:r>
              <a:rPr lang="en-US" sz="2000" b="1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FROM</a:t>
            </a:r>
            <a:r>
              <a:rPr lang="en-US" sz="2000" b="1" dirty="0">
                <a:latin typeface="Comic Sans MS" pitchFamily="66" charset="0"/>
              </a:rPr>
              <a:t>      Sailors S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WHERE</a:t>
            </a:r>
            <a:r>
              <a:rPr lang="en-US" sz="2000" b="1" dirty="0">
                <a:latin typeface="Comic Sans MS" pitchFamily="66" charset="0"/>
              </a:rPr>
              <a:t>     </a:t>
            </a:r>
            <a:r>
              <a:rPr lang="en-US" sz="2000" b="1" dirty="0" err="1">
                <a:latin typeface="Comic Sans MS" pitchFamily="66" charset="0"/>
              </a:rPr>
              <a:t>S.age</a:t>
            </a:r>
            <a:r>
              <a:rPr lang="en-US" sz="2000" b="1" dirty="0">
                <a:latin typeface="Comic Sans MS" pitchFamily="66" charset="0"/>
              </a:rPr>
              <a:t> &gt; 18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GROUP BY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endParaRPr lang="en-US" sz="2000" b="1" dirty="0">
              <a:latin typeface="Comic Sans MS" pitchFamily="66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HAVING</a:t>
            </a:r>
            <a:r>
              <a:rPr lang="en-US" sz="2000" b="1" dirty="0">
                <a:latin typeface="Comic Sans MS" pitchFamily="66" charset="0"/>
              </a:rPr>
              <a:t>    1 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˂</a:t>
            </a:r>
            <a:r>
              <a:rPr lang="en-US" sz="2000" b="1" dirty="0">
                <a:latin typeface="Comic Sans MS" pitchFamily="66" charset="0"/>
              </a:rPr>
              <a:t> (</a:t>
            </a:r>
            <a:r>
              <a:rPr lang="en-US" sz="1800" b="1" dirty="0">
                <a:latin typeface="Comic Sans MS" pitchFamily="66" charset="0"/>
              </a:rPr>
              <a:t>SELECT  COUNT </a:t>
            </a:r>
            <a:r>
              <a:rPr lang="en-US" sz="2000" b="1" dirty="0">
                <a:latin typeface="Comic Sans MS" pitchFamily="66" charset="0"/>
              </a:rPr>
              <a:t>(*)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>
                <a:latin typeface="Comic Sans MS" pitchFamily="66" charset="0"/>
              </a:rPr>
              <a:t>                   </a:t>
            </a:r>
            <a:r>
              <a:rPr lang="en-US" sz="1800" b="1" dirty="0">
                <a:latin typeface="Comic Sans MS" pitchFamily="66" charset="0"/>
              </a:rPr>
              <a:t>FROM</a:t>
            </a:r>
            <a:r>
              <a:rPr lang="en-US" sz="2000" b="1" dirty="0">
                <a:latin typeface="Comic Sans MS" pitchFamily="66" charset="0"/>
              </a:rPr>
              <a:t>   Sailors S2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>
                <a:latin typeface="Comic Sans MS" pitchFamily="66" charset="0"/>
              </a:rPr>
              <a:t>                   </a:t>
            </a:r>
            <a:r>
              <a:rPr lang="en-US" sz="1800" b="1" dirty="0">
                <a:latin typeface="Comic Sans MS" pitchFamily="66" charset="0"/>
              </a:rPr>
              <a:t>WHERE</a:t>
            </a:r>
            <a:r>
              <a:rPr lang="en-US" sz="2000" b="1" dirty="0">
                <a:latin typeface="Comic Sans MS" pitchFamily="66" charset="0"/>
              </a:rPr>
              <a:t>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= S2.rating)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5904706" y="6130925"/>
            <a:ext cx="1371600" cy="422275"/>
          </a:xfrm>
          <a:prstGeom prst="wedgeRoundRectCallout">
            <a:avLst>
              <a:gd name="adj1" fmla="val -28308"/>
              <a:gd name="adj2" fmla="val -50554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MIN(</a:t>
            </a:r>
            <a:r>
              <a:rPr lang="en-US" sz="1800" i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S.age</a:t>
            </a:r>
            <a:r>
              <a:rPr lang="en-US" sz="18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81100" y="2397124"/>
            <a:ext cx="6362700" cy="3927476"/>
            <a:chOff x="1181100" y="2397124"/>
            <a:chExt cx="6362700" cy="3927476"/>
          </a:xfrm>
        </p:grpSpPr>
        <p:sp>
          <p:nvSpPr>
            <p:cNvPr id="27" name="Oval 26"/>
            <p:cNvSpPr/>
            <p:nvPr/>
          </p:nvSpPr>
          <p:spPr bwMode="auto">
            <a:xfrm>
              <a:off x="1181100" y="4566574"/>
              <a:ext cx="381000" cy="401638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581400" y="5410200"/>
              <a:ext cx="381000" cy="401638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453902" y="2397124"/>
              <a:ext cx="381000" cy="401638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162800" y="5922962"/>
              <a:ext cx="381000" cy="401638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E4C41-7D79-4869-A164-1068C831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68FE-D90B-43BD-8AD4-66F232D79730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603F2-5A2D-451A-9B1E-11BB6D61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2FEBD0-4B64-4760-AA66-E0F019D9889D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048000" y="4470400"/>
            <a:ext cx="1280160" cy="1168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0DA0BC-8626-4B0C-B71A-866508F8094A}"/>
              </a:ext>
            </a:extLst>
          </p:cNvPr>
          <p:cNvCxnSpPr/>
          <p:nvPr/>
        </p:nvCxnSpPr>
        <p:spPr>
          <a:xfrm flipH="1">
            <a:off x="7162800" y="2895600"/>
            <a:ext cx="667173" cy="15748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02F765-6323-4A8D-88DD-85A7A9601C37}"/>
              </a:ext>
            </a:extLst>
          </p:cNvPr>
          <p:cNvCxnSpPr>
            <a:stCxn id="51" idx="0"/>
          </p:cNvCxnSpPr>
          <p:nvPr/>
        </p:nvCxnSpPr>
        <p:spPr>
          <a:xfrm flipH="1" flipV="1">
            <a:off x="6231467" y="3549227"/>
            <a:ext cx="359039" cy="25816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58CD75-A660-4CB9-B364-0A521641931C}"/>
              </a:ext>
            </a:extLst>
          </p:cNvPr>
          <p:cNvCxnSpPr>
            <a:stCxn id="32" idx="4"/>
          </p:cNvCxnSpPr>
          <p:nvPr/>
        </p:nvCxnSpPr>
        <p:spPr>
          <a:xfrm flipV="1">
            <a:off x="1899885" y="4050453"/>
            <a:ext cx="1026195" cy="7511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284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2590800" y="4343400"/>
            <a:ext cx="3962400" cy="1066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09600" y="2971800"/>
            <a:ext cx="60198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SELECT</a:t>
            </a:r>
            <a:r>
              <a:rPr lang="en-US" sz="2000" b="1" dirty="0">
                <a:latin typeface="Comic Sans MS" pitchFamily="66" charset="0"/>
              </a:rPr>
              <a:t>  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1800" b="1" dirty="0">
                <a:latin typeface="Comic Sans MS" pitchFamily="66" charset="0"/>
              </a:rPr>
              <a:t>MIN</a:t>
            </a:r>
            <a:r>
              <a:rPr lang="en-US" sz="2000" b="1" dirty="0">
                <a:latin typeface="Comic Sans MS" pitchFamily="66" charset="0"/>
              </a:rPr>
              <a:t> (</a:t>
            </a:r>
            <a:r>
              <a:rPr lang="en-US" sz="2000" b="1" dirty="0" err="1">
                <a:latin typeface="Comic Sans MS" pitchFamily="66" charset="0"/>
              </a:rPr>
              <a:t>S.age</a:t>
            </a:r>
            <a:r>
              <a:rPr lang="en-US" sz="2000" b="1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FROM</a:t>
            </a:r>
            <a:r>
              <a:rPr lang="en-US" sz="2000" b="1" dirty="0">
                <a:latin typeface="Comic Sans MS" pitchFamily="66" charset="0"/>
              </a:rPr>
              <a:t>      Sailors S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WHERE</a:t>
            </a:r>
            <a:r>
              <a:rPr lang="en-US" sz="2000" b="1" dirty="0">
                <a:latin typeface="Comic Sans MS" pitchFamily="66" charset="0"/>
              </a:rPr>
              <a:t>     </a:t>
            </a:r>
            <a:r>
              <a:rPr lang="en-US" sz="2000" b="1" dirty="0" err="1">
                <a:latin typeface="Comic Sans MS" pitchFamily="66" charset="0"/>
              </a:rPr>
              <a:t>S.age</a:t>
            </a:r>
            <a:r>
              <a:rPr lang="en-US" sz="2000" b="1" dirty="0">
                <a:latin typeface="Comic Sans MS" pitchFamily="66" charset="0"/>
              </a:rPr>
              <a:t> &gt; 18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GROUP BY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endParaRPr lang="en-US" sz="2000" b="1" dirty="0">
              <a:latin typeface="Comic Sans MS" pitchFamily="66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800" b="1" dirty="0">
                <a:latin typeface="Comic Sans MS" pitchFamily="66" charset="0"/>
              </a:rPr>
              <a:t>HAVING</a:t>
            </a:r>
            <a:r>
              <a:rPr lang="en-US" sz="2000" b="1" dirty="0">
                <a:latin typeface="Comic Sans MS" pitchFamily="66" charset="0"/>
              </a:rPr>
              <a:t>    1 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˂</a:t>
            </a:r>
            <a:r>
              <a:rPr lang="en-US" sz="2000" b="1" dirty="0">
                <a:latin typeface="Comic Sans MS" pitchFamily="66" charset="0"/>
              </a:rPr>
              <a:t> (</a:t>
            </a:r>
            <a:r>
              <a:rPr lang="en-US" sz="1800" b="1" dirty="0">
                <a:latin typeface="Comic Sans MS" pitchFamily="66" charset="0"/>
              </a:rPr>
              <a:t>SELECT  COUNT </a:t>
            </a:r>
            <a:r>
              <a:rPr lang="en-US" sz="2000" b="1" dirty="0">
                <a:latin typeface="Comic Sans MS" pitchFamily="66" charset="0"/>
              </a:rPr>
              <a:t>(*)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>
                <a:latin typeface="Comic Sans MS" pitchFamily="66" charset="0"/>
              </a:rPr>
              <a:t>                   </a:t>
            </a:r>
            <a:r>
              <a:rPr lang="en-US" sz="1800" b="1" dirty="0">
                <a:latin typeface="Comic Sans MS" pitchFamily="66" charset="0"/>
              </a:rPr>
              <a:t>FROM</a:t>
            </a:r>
            <a:r>
              <a:rPr lang="en-US" sz="2000" b="1" dirty="0">
                <a:latin typeface="Comic Sans MS" pitchFamily="66" charset="0"/>
              </a:rPr>
              <a:t>   Sailors S2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>
                <a:latin typeface="Comic Sans MS" pitchFamily="66" charset="0"/>
              </a:rPr>
              <a:t>                   </a:t>
            </a:r>
            <a:r>
              <a:rPr lang="en-US" sz="1800" b="1" dirty="0">
                <a:latin typeface="Comic Sans MS" pitchFamily="66" charset="0"/>
              </a:rPr>
              <a:t>WHERE</a:t>
            </a:r>
            <a:r>
              <a:rPr lang="en-US" sz="2000" b="1" dirty="0">
                <a:latin typeface="Comic Sans MS" pitchFamily="66" charset="0"/>
              </a:rPr>
              <a:t>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</a:rPr>
              <a:t>S.rating</a:t>
            </a: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= S2.rating)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31775"/>
            <a:ext cx="8686800" cy="11049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</a:rPr>
              <a:t>Find the age of the youngest sailor older than 18, for each rating group with at least 2 sailors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029200" y="2819400"/>
            <a:ext cx="1981200" cy="762000"/>
          </a:xfrm>
          <a:prstGeom prst="wedgeRoundRectCallout">
            <a:avLst>
              <a:gd name="adj1" fmla="val -126686"/>
              <a:gd name="adj2" fmla="val 81486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1) Find all sailors older than 18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867400" y="3733800"/>
            <a:ext cx="2895600" cy="762000"/>
          </a:xfrm>
          <a:prstGeom prst="wedgeRoundRectCallout">
            <a:avLst>
              <a:gd name="adj1" fmla="val -144353"/>
              <a:gd name="adj2" fmla="val 1167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2) Group qualified sailors according to rating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28600" y="5105400"/>
            <a:ext cx="2286000" cy="1143000"/>
          </a:xfrm>
          <a:prstGeom prst="wedgeRoundRectCallout">
            <a:avLst>
              <a:gd name="adj1" fmla="val 43678"/>
              <a:gd name="adj2" fmla="val -90000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3.2) Discard groups with less than two sailors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447800" y="1905000"/>
            <a:ext cx="2743200" cy="762000"/>
          </a:xfrm>
          <a:prstGeom prst="wedgeRoundRectCallout">
            <a:avLst>
              <a:gd name="adj1" fmla="val 37041"/>
              <a:gd name="adj2" fmla="val 98923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4) Find youngest age for each qualified group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858000" y="4702175"/>
            <a:ext cx="2057400" cy="1479551"/>
          </a:xfrm>
          <a:prstGeom prst="wedgeRoundRectCallout">
            <a:avLst>
              <a:gd name="adj1" fmla="val -68135"/>
              <a:gd name="adj2" fmla="val -31701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457200" indent="-457200" eaLnBrk="0" hangingPunct="0">
              <a:tabLst>
                <a:tab pos="1828800" algn="l"/>
              </a:tabLst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3.1) Count the number of sailors in a given group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124200" y="5676900"/>
            <a:ext cx="2362200" cy="647700"/>
          </a:xfrm>
          <a:prstGeom prst="wedgeEllipseCallout">
            <a:avLst>
              <a:gd name="adj1" fmla="val 5594"/>
              <a:gd name="adj2" fmla="val -99038"/>
            </a:avLst>
          </a:prstGeom>
          <a:solidFill>
            <a:srgbClr val="FFFFFF"/>
          </a:solidFill>
          <a:ln w="12700" cap="flat" cmpd="sng" algn="ctr">
            <a:solidFill>
              <a:srgbClr val="180B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180BC7"/>
                </a:solidFill>
                <a:effectLst/>
                <a:latin typeface="Calibri" pitchFamily="34" charset="0"/>
                <a:cs typeface="Calibri" pitchFamily="34" charset="0"/>
              </a:rPr>
              <a:t>Number of sailors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180BC7"/>
                </a:solidFill>
                <a:effectLst/>
                <a:latin typeface="Calibri" pitchFamily="34" charset="0"/>
                <a:cs typeface="Calibri" pitchFamily="34" charset="0"/>
              </a:rPr>
              <a:t> with this rating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180BC7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CFD1-E54B-4767-9101-C66FBAA2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B636-424C-4E1B-BEF4-078AA812320A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1B48-E256-4115-AAE0-BE6E4CF6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FDC757-FA44-40CE-B8C8-B5E420C264A5}"/>
              </a:ext>
            </a:extLst>
          </p:cNvPr>
          <p:cNvSpPr/>
          <p:nvPr/>
        </p:nvSpPr>
        <p:spPr>
          <a:xfrm>
            <a:off x="5743792" y="704850"/>
            <a:ext cx="1584959" cy="345017"/>
          </a:xfrm>
          <a:prstGeom prst="rect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034588"/>
            <a:ext cx="6324600" cy="1308812"/>
          </a:xfrm>
          <a:prstGeom prst="round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98725" y="3070225"/>
            <a:ext cx="3978275" cy="106521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51" y="152400"/>
            <a:ext cx="8686800" cy="1104900"/>
          </a:xfrm>
        </p:spPr>
        <p:txBody>
          <a:bodyPr/>
          <a:lstStyle/>
          <a:p>
            <a:r>
              <a:rPr lang="en-US" sz="2800" b="1" dirty="0">
                <a:latin typeface="Arial" pitchFamily="34" charset="0"/>
              </a:rPr>
              <a:t>Find the age of the youngest sailor older than 18 for each rating that has at least 2 sailors</a:t>
            </a:r>
            <a:endParaRPr lang="en-US" sz="3200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1676400"/>
            <a:ext cx="6019800" cy="245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SELECT</a:t>
            </a:r>
            <a:r>
              <a:rPr lang="en-US" sz="2000" b="1" dirty="0">
                <a:latin typeface="Comic Sans MS" pitchFamily="66" charset="0"/>
                <a:cs typeface="+mn-cs"/>
              </a:rPr>
              <a:t>  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latin typeface="Comic Sans MS" pitchFamily="66" charset="0"/>
                <a:cs typeface="+mn-cs"/>
              </a:rPr>
              <a:t>, </a:t>
            </a:r>
            <a:r>
              <a:rPr lang="en-US" sz="1800" b="1" dirty="0">
                <a:latin typeface="Comic Sans MS" pitchFamily="66" charset="0"/>
                <a:cs typeface="+mn-cs"/>
              </a:rPr>
              <a:t>MIN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   Sailors S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   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 &gt; 18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GROUP BY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endParaRPr lang="en-US" sz="2000" b="1" dirty="0">
              <a:latin typeface="Comic Sans MS" pitchFamily="66" charset="0"/>
              <a:cs typeface="+mn-cs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HAVING</a:t>
            </a:r>
            <a:r>
              <a:rPr lang="en-US" sz="2000" b="1" dirty="0">
                <a:latin typeface="Comic Sans MS" pitchFamily="66" charset="0"/>
                <a:cs typeface="+mn-cs"/>
              </a:rPr>
              <a:t>    1 </a:t>
            </a:r>
            <a:r>
              <a:rPr lang="en-US" sz="2000" b="1" dirty="0">
                <a:latin typeface="Comic Sans MS" pitchFamily="66" charset="0"/>
                <a:cs typeface="Times New Roman"/>
              </a:rPr>
              <a:t>˂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1800" b="1" dirty="0">
                <a:latin typeface="Comic Sans MS" pitchFamily="66" charset="0"/>
                <a:cs typeface="+mn-cs"/>
              </a:rPr>
              <a:t>SELECT  COUNT </a:t>
            </a:r>
            <a:r>
              <a:rPr lang="en-US" sz="2000" b="1" dirty="0">
                <a:latin typeface="Comic Sans MS" pitchFamily="66" charset="0"/>
                <a:cs typeface="+mn-cs"/>
              </a:rPr>
              <a:t>(*)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Sailors S2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= S2.rating)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91844" y="4608450"/>
            <a:ext cx="3962400" cy="1267179"/>
          </a:xfrm>
          <a:prstGeom prst="wedgeRoundRectCallout">
            <a:avLst>
              <a:gd name="adj1" fmla="val -7768"/>
              <a:gd name="adj2" fmla="val -102514"/>
              <a:gd name="adj3" fmla="val 16667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What if HAVING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clause is replaced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“HAVING COUNT(*) &gt; 1”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2507" y="4511306"/>
            <a:ext cx="4378044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lvl="1">
              <a:lnSpc>
                <a:spcPts val="2900"/>
              </a:lnSpc>
              <a:defRPr/>
            </a:pPr>
            <a:r>
              <a:rPr lang="en-US" sz="2600" dirty="0">
                <a:solidFill>
                  <a:srgbClr val="000066"/>
                </a:solidFill>
                <a:latin typeface="Calibri" pitchFamily="34" charset="0"/>
              </a:rPr>
              <a:t>Find the age of the youngest sailor older than 18 for </a:t>
            </a:r>
            <a:r>
              <a:rPr lang="en-US" sz="2600" dirty="0">
                <a:solidFill>
                  <a:srgbClr val="000066"/>
                </a:solidFill>
                <a:highlight>
                  <a:srgbClr val="FFFF00"/>
                </a:highlight>
                <a:latin typeface="Calibri" pitchFamily="34" charset="0"/>
              </a:rPr>
              <a:t>each rating level </a:t>
            </a:r>
            <a:r>
              <a:rPr lang="en-US" sz="2600" dirty="0">
                <a:solidFill>
                  <a:srgbClr val="000066"/>
                </a:solidFill>
                <a:latin typeface="Calibri" pitchFamily="34" charset="0"/>
              </a:rPr>
              <a:t>that has 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at least two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adult </a:t>
            </a: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sailors</a:t>
            </a:r>
          </a:p>
          <a:p>
            <a:pPr marL="168275" lvl="1">
              <a:spcBef>
                <a:spcPts val="600"/>
              </a:spcBef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                          (MORE IN NEXT PAGE)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72E61-AA2B-40D6-90B2-C9DEDAC4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EA18-DF14-42CB-8365-C325938172DC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11948-B8B3-421E-86F3-EB91AAB4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62</a:t>
            </a:fld>
            <a:endParaRPr lang="en-US" dirty="0"/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B5451EED-DC77-424B-B790-9E1079F01697}"/>
              </a:ext>
            </a:extLst>
          </p:cNvPr>
          <p:cNvSpPr/>
          <p:nvPr/>
        </p:nvSpPr>
        <p:spPr bwMode="auto">
          <a:xfrm>
            <a:off x="5217020" y="2231539"/>
            <a:ext cx="2748560" cy="906949"/>
          </a:xfrm>
          <a:prstGeom prst="wedgeRoundRectCallout">
            <a:avLst>
              <a:gd name="adj1" fmla="val -64590"/>
              <a:gd name="adj2" fmla="val 129301"/>
              <a:gd name="adj3" fmla="val 16667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Counting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everyone in the rating group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5ED354-8B23-7F58-6973-A11C127230F7}"/>
              </a:ext>
            </a:extLst>
          </p:cNvPr>
          <p:cNvSpPr/>
          <p:nvPr/>
        </p:nvSpPr>
        <p:spPr>
          <a:xfrm>
            <a:off x="624846" y="1671161"/>
            <a:ext cx="2941314" cy="664780"/>
          </a:xfrm>
          <a:prstGeom prst="roundRect">
            <a:avLst>
              <a:gd name="adj" fmla="val 83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590171" y="2701495"/>
            <a:ext cx="3978275" cy="1065213"/>
          </a:xfrm>
          <a:prstGeom prst="roundRect">
            <a:avLst>
              <a:gd name="adj" fmla="val 1166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0560" cy="110490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</a:rPr>
              <a:t>Find the age of the youngest sailor older than 18 for each rating that has at least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</a:rPr>
              <a:t>2 sailors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4846" y="1307670"/>
            <a:ext cx="6019800" cy="245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SELECT</a:t>
            </a:r>
            <a:r>
              <a:rPr lang="en-US" sz="2000" b="1" dirty="0">
                <a:latin typeface="Comic Sans MS" pitchFamily="66" charset="0"/>
                <a:cs typeface="+mn-cs"/>
              </a:rPr>
              <a:t>  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latin typeface="Comic Sans MS" pitchFamily="66" charset="0"/>
                <a:cs typeface="+mn-cs"/>
              </a:rPr>
              <a:t>, </a:t>
            </a:r>
            <a:r>
              <a:rPr lang="en-US" sz="1800" b="1" dirty="0">
                <a:latin typeface="Comic Sans MS" pitchFamily="66" charset="0"/>
                <a:cs typeface="+mn-cs"/>
              </a:rPr>
              <a:t>MIN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   Sailors S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   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 &gt; 18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GROUP BY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endParaRPr lang="en-US" sz="2000" b="1" dirty="0">
              <a:latin typeface="Comic Sans MS" pitchFamily="66" charset="0"/>
              <a:cs typeface="+mn-cs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HAVING</a:t>
            </a:r>
            <a:r>
              <a:rPr lang="en-US" sz="2000" b="1" dirty="0">
                <a:latin typeface="Comic Sans MS" pitchFamily="66" charset="0"/>
                <a:cs typeface="+mn-cs"/>
              </a:rPr>
              <a:t>    1 </a:t>
            </a:r>
            <a:r>
              <a:rPr lang="en-US" sz="2000" b="1" dirty="0">
                <a:latin typeface="Comic Sans MS" pitchFamily="66" charset="0"/>
                <a:cs typeface="Times New Roman"/>
              </a:rPr>
              <a:t>˂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1800" b="1" dirty="0">
                <a:latin typeface="Comic Sans MS" pitchFamily="66" charset="0"/>
                <a:cs typeface="+mn-cs"/>
              </a:rPr>
              <a:t>SELECT  COUNT </a:t>
            </a:r>
            <a:r>
              <a:rPr lang="en-US" sz="2000" b="1" dirty="0">
                <a:latin typeface="Comic Sans MS" pitchFamily="66" charset="0"/>
                <a:cs typeface="+mn-cs"/>
              </a:rPr>
              <a:t>(*)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Sailors S2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= S2.rating)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910846" y="1688670"/>
            <a:ext cx="355600" cy="334963"/>
          </a:xfrm>
          <a:prstGeom prst="ellipse">
            <a:avLst/>
          </a:prstGeom>
          <a:noFill/>
          <a:ln w="15875" algn="ctr">
            <a:solidFill>
              <a:srgbClr val="180BC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01609" y="3290458"/>
            <a:ext cx="407987" cy="457200"/>
          </a:xfrm>
          <a:prstGeom prst="ellipse">
            <a:avLst/>
          </a:prstGeom>
          <a:noFill/>
          <a:ln w="15875" algn="ctr">
            <a:solidFill>
              <a:srgbClr val="180BC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09A567-917C-D74C-39D9-0032E3745AEA}"/>
              </a:ext>
            </a:extLst>
          </p:cNvPr>
          <p:cNvGrpSpPr/>
          <p:nvPr/>
        </p:nvGrpSpPr>
        <p:grpSpPr>
          <a:xfrm>
            <a:off x="426720" y="4132262"/>
            <a:ext cx="8397240" cy="2459038"/>
            <a:chOff x="426720" y="4132262"/>
            <a:chExt cx="8397240" cy="24590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41AEE0-CF70-1769-4C3E-269B25814943}"/>
                </a:ext>
              </a:extLst>
            </p:cNvPr>
            <p:cNvSpPr/>
            <p:nvPr/>
          </p:nvSpPr>
          <p:spPr>
            <a:xfrm>
              <a:off x="426720" y="4132262"/>
              <a:ext cx="8397240" cy="23294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BBEE41-3EE9-48DB-9EAB-9AADA1DEC5A3}"/>
                </a:ext>
              </a:extLst>
            </p:cNvPr>
            <p:cNvGrpSpPr/>
            <p:nvPr/>
          </p:nvGrpSpPr>
          <p:grpSpPr>
            <a:xfrm>
              <a:off x="426720" y="4132263"/>
              <a:ext cx="8290559" cy="2459037"/>
              <a:chOff x="533400" y="4475163"/>
              <a:chExt cx="8290559" cy="2459037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1981200" y="5865813"/>
                <a:ext cx="1387475" cy="379412"/>
              </a:xfrm>
              <a:prstGeom prst="round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33400" y="4475163"/>
                <a:ext cx="6019800" cy="24590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1800" b="1" dirty="0">
                    <a:latin typeface="Comic Sans MS" pitchFamily="66" charset="0"/>
                    <a:cs typeface="+mn-cs"/>
                  </a:rPr>
                  <a:t>SELECT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   </a:t>
                </a:r>
                <a:r>
                  <a:rPr lang="en-US" sz="2000" b="1" dirty="0" err="1">
                    <a:solidFill>
                      <a:schemeClr val="accent2"/>
                    </a:solidFill>
                    <a:latin typeface="Comic Sans MS" pitchFamily="66" charset="0"/>
                    <a:cs typeface="+mn-cs"/>
                  </a:rPr>
                  <a:t>S.rating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, </a:t>
                </a:r>
                <a:r>
                  <a:rPr lang="en-US" sz="1800" b="1" dirty="0">
                    <a:latin typeface="Comic Sans MS" pitchFamily="66" charset="0"/>
                    <a:cs typeface="+mn-cs"/>
                  </a:rPr>
                  <a:t>MIN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(</a:t>
                </a:r>
                <a:r>
                  <a:rPr lang="en-US" sz="2000" b="1" dirty="0" err="1">
                    <a:latin typeface="Comic Sans MS" pitchFamily="66" charset="0"/>
                    <a:cs typeface="+mn-cs"/>
                  </a:rPr>
                  <a:t>S.age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)</a:t>
                </a: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1800" b="1" dirty="0">
                    <a:latin typeface="Comic Sans MS" pitchFamily="66" charset="0"/>
                    <a:cs typeface="+mn-cs"/>
                  </a:rPr>
                  <a:t>FROM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     Sailors S</a:t>
                </a: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1800" b="1" dirty="0">
                    <a:latin typeface="Comic Sans MS" pitchFamily="66" charset="0"/>
                    <a:cs typeface="+mn-cs"/>
                  </a:rPr>
                  <a:t>WHERE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    </a:t>
                </a:r>
                <a:r>
                  <a:rPr lang="en-US" sz="2000" b="1" dirty="0" err="1">
                    <a:latin typeface="Comic Sans MS" pitchFamily="66" charset="0"/>
                    <a:cs typeface="+mn-cs"/>
                  </a:rPr>
                  <a:t>S.age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&gt; 18</a:t>
                </a: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1800" b="1" dirty="0">
                    <a:latin typeface="Comic Sans MS" pitchFamily="66" charset="0"/>
                    <a:cs typeface="+mn-cs"/>
                  </a:rPr>
                  <a:t>GROUP BY  </a:t>
                </a:r>
                <a:r>
                  <a:rPr lang="en-US" sz="2000" b="1" dirty="0" err="1">
                    <a:solidFill>
                      <a:schemeClr val="accent2"/>
                    </a:solidFill>
                    <a:latin typeface="Comic Sans MS" pitchFamily="66" charset="0"/>
                    <a:cs typeface="+mn-cs"/>
                  </a:rPr>
                  <a:t>S.rating</a:t>
                </a:r>
                <a:endParaRPr lang="en-US" sz="2000" b="1" dirty="0">
                  <a:latin typeface="Comic Sans MS" pitchFamily="66" charset="0"/>
                  <a:cs typeface="+mn-cs"/>
                </a:endParaRP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1800" b="1" dirty="0">
                    <a:latin typeface="Comic Sans MS" pitchFamily="66" charset="0"/>
                    <a:cs typeface="+mn-cs"/>
                  </a:rPr>
                  <a:t>HAVING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    </a:t>
                </a:r>
                <a:r>
                  <a:rPr lang="en-US" sz="1800" b="1" dirty="0">
                    <a:latin typeface="Comic Sans MS" pitchFamily="66" charset="0"/>
                    <a:cs typeface="+mn-cs"/>
                  </a:rPr>
                  <a:t>COUNT </a:t>
                </a:r>
                <a:r>
                  <a:rPr lang="en-US" sz="2000" b="1" dirty="0">
                    <a:latin typeface="Comic Sans MS" pitchFamily="66" charset="0"/>
                    <a:cs typeface="+mn-cs"/>
                  </a:rPr>
                  <a:t>(*) › 1</a:t>
                </a: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2000" b="1" dirty="0">
                    <a:latin typeface="Comic Sans MS" pitchFamily="66" charset="0"/>
                    <a:cs typeface="+mn-cs"/>
                  </a:rPr>
                  <a:t>                  </a:t>
                </a:r>
              </a:p>
              <a:p>
                <a:pPr eaLnBrk="0" hangingPunct="0">
                  <a:lnSpc>
                    <a:spcPct val="110000"/>
                  </a:lnSpc>
                  <a:defRPr/>
                </a:pPr>
                <a:r>
                  <a:rPr lang="en-US" sz="2000" b="1" dirty="0">
                    <a:latin typeface="Comic Sans MS" pitchFamily="66" charset="0"/>
                    <a:cs typeface="+mn-cs"/>
                  </a:rPr>
                  <a:t>             </a:t>
                </a:r>
              </a:p>
            </p:txBody>
          </p:sp>
          <p:sp>
            <p:nvSpPr>
              <p:cNvPr id="11" name="Cloud Callout 10"/>
              <p:cNvSpPr>
                <a:spLocks noChangeArrowheads="1"/>
              </p:cNvSpPr>
              <p:nvPr/>
            </p:nvSpPr>
            <p:spPr bwMode="auto">
              <a:xfrm>
                <a:off x="3810000" y="4803775"/>
                <a:ext cx="2225675" cy="1216025"/>
              </a:xfrm>
              <a:prstGeom prst="cloudCallout">
                <a:avLst>
                  <a:gd name="adj1" fmla="val -72369"/>
                  <a:gd name="adj2" fmla="val 36662"/>
                </a:avLst>
              </a:prstGeom>
              <a:solidFill>
                <a:srgbClr val="4C2D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rIns="0" anchor="ctr"/>
              <a:lstStyle/>
              <a:p>
                <a:pPr algn="ctr" eaLnBrk="0" hangingPunct="0"/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Counting only adult sailors</a:t>
                </a:r>
              </a:p>
            </p:txBody>
          </p:sp>
          <p:sp>
            <p:nvSpPr>
              <p:cNvPr id="12" name="Oval Callout 11"/>
              <p:cNvSpPr/>
              <p:nvPr/>
            </p:nvSpPr>
            <p:spPr bwMode="auto">
              <a:xfrm>
                <a:off x="4363091" y="5893230"/>
                <a:ext cx="2225675" cy="999749"/>
              </a:xfrm>
              <a:prstGeom prst="wedgeEllipseCallout">
                <a:avLst>
                  <a:gd name="adj1" fmla="val -72739"/>
                  <a:gd name="adj2" fmla="val -34561"/>
                </a:avLst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0" rIns="0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Comic Sans MS" pitchFamily="66" charset="0"/>
                  </a:rPr>
                  <a:t>At least 2 </a:t>
                </a:r>
                <a:r>
                  <a:rPr lang="en-US" sz="1600" dirty="0">
                    <a:solidFill>
                      <a:srgbClr val="FFFF00"/>
                    </a:solidFill>
                    <a:latin typeface="Comic Sans MS" pitchFamily="66" charset="0"/>
                  </a:rPr>
                  <a:t>adult</a:t>
                </a:r>
                <a:r>
                  <a:rPr lang="en-US" sz="1600" dirty="0">
                    <a:solidFill>
                      <a:schemeClr val="bg1"/>
                    </a:solidFill>
                    <a:latin typeface="Comic Sans MS" pitchFamily="66" charset="0"/>
                  </a:rPr>
                  <a:t> sailors, i.e., older than 18</a:t>
                </a:r>
              </a:p>
            </p:txBody>
          </p:sp>
          <p:sp>
            <p:nvSpPr>
              <p:cNvPr id="4" name="Curved Right Arrow 3"/>
              <p:cNvSpPr/>
              <p:nvPr/>
            </p:nvSpPr>
            <p:spPr bwMode="auto">
              <a:xfrm rot="6044384">
                <a:off x="3559727" y="4623900"/>
                <a:ext cx="326160" cy="1001577"/>
              </a:xfrm>
              <a:prstGeom prst="curvedRightArrow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bg1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928360" y="4537884"/>
                <a:ext cx="2895599" cy="179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8275" lvl="1" algn="r">
                  <a:lnSpc>
                    <a:spcPts val="2200"/>
                  </a:lnSpc>
                  <a:defRPr/>
                </a:pPr>
                <a:r>
                  <a:rPr lang="en-US" sz="2400" dirty="0">
                    <a:latin typeface="Calibri" pitchFamily="34" charset="0"/>
                  </a:rPr>
                  <a:t>Find the age of the youngest sailor older than 18, for each rating level that has at least </a:t>
                </a:r>
                <a:r>
                  <a:rPr lang="en-US" sz="2400" b="1" dirty="0">
                    <a:solidFill>
                      <a:srgbClr val="7030A0"/>
                    </a:solidFill>
                    <a:latin typeface="Calibri" pitchFamily="34" charset="0"/>
                  </a:rPr>
                  <a:t>2 adult sailors</a:t>
                </a:r>
              </a:p>
            </p:txBody>
          </p:sp>
        </p:grp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087D0-9DD0-4A55-BC20-B99F9FB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F2AB-0D32-4DAC-8698-E8FF8B687401}" type="datetime1">
              <a:rPr lang="en-US" smtClean="0"/>
              <a:t>10/19/2024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0469E-CFBF-4CDB-AE26-63D4D970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63</a:t>
            </a:fld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95FE7A4-79D0-412D-AFE6-6A53F42E9050}"/>
              </a:ext>
            </a:extLst>
          </p:cNvPr>
          <p:cNvSpPr/>
          <p:nvPr/>
        </p:nvSpPr>
        <p:spPr>
          <a:xfrm>
            <a:off x="6084776" y="1816532"/>
            <a:ext cx="2739184" cy="1441313"/>
          </a:xfrm>
          <a:prstGeom prst="wedgeRoundRectCallout">
            <a:avLst>
              <a:gd name="adj1" fmla="val -84535"/>
              <a:gd name="adj2" fmla="val 42321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000" b="1" dirty="0"/>
              <a:t>Counting everyone in S2 </a:t>
            </a:r>
            <a:r>
              <a:rPr lang="en-US" sz="2000" dirty="0"/>
              <a:t>including sailors younger than 18 in the rating group “</a:t>
            </a:r>
            <a:r>
              <a:rPr lang="en-US" sz="2000" dirty="0" err="1"/>
              <a:t>S.rating</a:t>
            </a:r>
            <a:r>
              <a:rPr lang="en-US" sz="2000" dirty="0"/>
              <a:t>”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99255BE-BAB2-42C3-A765-A571DA0215F7}"/>
              </a:ext>
            </a:extLst>
          </p:cNvPr>
          <p:cNvSpPr/>
          <p:nvPr/>
        </p:nvSpPr>
        <p:spPr>
          <a:xfrm>
            <a:off x="861012" y="3179763"/>
            <a:ext cx="1707245" cy="603250"/>
          </a:xfrm>
          <a:prstGeom prst="wedgeRoundRectCallout">
            <a:avLst>
              <a:gd name="adj1" fmla="val 41201"/>
              <a:gd name="adj2" fmla="val -88447"/>
              <a:gd name="adj3" fmla="val 16667"/>
            </a:avLst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 least 2 sailors, any age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D07C434-FEC4-7D42-4A5B-7003CEB2B7C1}"/>
              </a:ext>
            </a:extLst>
          </p:cNvPr>
          <p:cNvSpPr/>
          <p:nvPr/>
        </p:nvSpPr>
        <p:spPr>
          <a:xfrm>
            <a:off x="3992298" y="1854678"/>
            <a:ext cx="1413304" cy="732563"/>
          </a:xfrm>
          <a:prstGeom prst="wedgeRoundRectCallout">
            <a:avLst>
              <a:gd name="adj1" fmla="val -85613"/>
              <a:gd name="adj2" fmla="val -29452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000" dirty="0"/>
              <a:t>Only adult sailors</a:t>
            </a:r>
          </a:p>
        </p:txBody>
      </p:sp>
    </p:spTree>
    <p:extLst>
      <p:ext uri="{BB962C8B-B14F-4D97-AF65-F5344CB8AC3E}">
        <p14:creationId xmlns:p14="http://schemas.microsoft.com/office/powerpoint/2010/main" val="14719883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678853" y="3155157"/>
            <a:ext cx="4572000" cy="10668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93" y="353960"/>
            <a:ext cx="8686800" cy="1104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</a:rPr>
              <a:t>Subquery in Having Clause</a:t>
            </a:r>
            <a:endParaRPr lang="en-US" sz="4800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07253" y="1762920"/>
            <a:ext cx="6019800" cy="245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SELECT</a:t>
            </a:r>
            <a:r>
              <a:rPr lang="en-US" sz="2000" b="1" dirty="0">
                <a:latin typeface="Comic Sans MS" pitchFamily="66" charset="0"/>
                <a:cs typeface="+mn-cs"/>
              </a:rPr>
              <a:t>  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latin typeface="Comic Sans MS" pitchFamily="66" charset="0"/>
                <a:cs typeface="+mn-cs"/>
              </a:rPr>
              <a:t>, </a:t>
            </a:r>
            <a:r>
              <a:rPr lang="en-US" sz="1800" b="1" dirty="0">
                <a:latin typeface="Comic Sans MS" pitchFamily="66" charset="0"/>
                <a:cs typeface="+mn-cs"/>
              </a:rPr>
              <a:t>MIN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   Sailors S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   </a:t>
            </a:r>
            <a:r>
              <a:rPr lang="en-US" sz="2000" b="1" dirty="0" err="1">
                <a:latin typeface="Comic Sans MS" pitchFamily="66" charset="0"/>
                <a:cs typeface="+mn-cs"/>
              </a:rPr>
              <a:t>S.age</a:t>
            </a:r>
            <a:r>
              <a:rPr lang="en-US" sz="2000" b="1" dirty="0">
                <a:latin typeface="Comic Sans MS" pitchFamily="66" charset="0"/>
                <a:cs typeface="+mn-cs"/>
              </a:rPr>
              <a:t> &gt; 18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GROUP BY  </a:t>
            </a:r>
            <a:r>
              <a:rPr lang="en-US" sz="2000" b="1" dirty="0" err="1">
                <a:solidFill>
                  <a:schemeClr val="accent2"/>
                </a:solidFill>
                <a:latin typeface="Comic Sans MS" pitchFamily="66" charset="0"/>
                <a:cs typeface="+mn-cs"/>
              </a:rPr>
              <a:t>S.rating</a:t>
            </a:r>
            <a:endParaRPr lang="en-US" sz="2000" b="1" dirty="0">
              <a:latin typeface="Comic Sans MS" pitchFamily="66" charset="0"/>
              <a:cs typeface="+mn-cs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US" sz="1800" b="1" dirty="0">
                <a:latin typeface="Comic Sans MS" pitchFamily="66" charset="0"/>
                <a:cs typeface="+mn-cs"/>
              </a:rPr>
              <a:t>HAVING</a:t>
            </a:r>
            <a:r>
              <a:rPr lang="en-US" sz="2000" b="1" dirty="0">
                <a:latin typeface="Comic Sans MS" pitchFamily="66" charset="0"/>
                <a:cs typeface="+mn-cs"/>
              </a:rPr>
              <a:t>    1 </a:t>
            </a:r>
            <a:r>
              <a:rPr lang="en-US" sz="2000" b="1" dirty="0">
                <a:latin typeface="Comic Sans MS" pitchFamily="66" charset="0"/>
                <a:cs typeface="Times New Roman"/>
              </a:rPr>
              <a:t>˂</a:t>
            </a:r>
            <a:r>
              <a:rPr lang="en-US" sz="2000" b="1" dirty="0">
                <a:latin typeface="Comic Sans MS" pitchFamily="66" charset="0"/>
                <a:cs typeface="+mn-cs"/>
              </a:rPr>
              <a:t> (</a:t>
            </a:r>
            <a:r>
              <a:rPr lang="en-US" sz="1800" b="1" dirty="0">
                <a:latin typeface="Comic Sans MS" pitchFamily="66" charset="0"/>
                <a:cs typeface="+mn-cs"/>
              </a:rPr>
              <a:t>SELECT  COUNT </a:t>
            </a:r>
            <a:r>
              <a:rPr lang="en-US" sz="2000" b="1" dirty="0">
                <a:latin typeface="Comic Sans MS" pitchFamily="66" charset="0"/>
                <a:cs typeface="+mn-cs"/>
              </a:rPr>
              <a:t>(*)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FROM</a:t>
            </a:r>
            <a:r>
              <a:rPr lang="en-US" sz="2000" b="1" dirty="0">
                <a:latin typeface="Comic Sans MS" pitchFamily="66" charset="0"/>
                <a:cs typeface="+mn-cs"/>
              </a:rPr>
              <a:t>   Sailors S2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                   </a:t>
            </a:r>
            <a:r>
              <a:rPr lang="en-US" sz="1800" b="1" dirty="0">
                <a:latin typeface="Comic Sans MS" pitchFamily="66" charset="0"/>
                <a:cs typeface="+mn-cs"/>
              </a:rPr>
              <a:t>WHERE</a:t>
            </a:r>
            <a:r>
              <a:rPr lang="en-US" sz="2000" b="1" dirty="0">
                <a:latin typeface="Comic Sans MS" pitchFamily="66" charset="0"/>
                <a:cs typeface="+mn-cs"/>
              </a:rPr>
              <a:t> 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+mn-cs"/>
              </a:rPr>
              <a:t>S.rating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= S2.rating)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98FE4-9144-43E2-9357-671F8B2F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11DF-B399-4A18-94B2-79303EF6B4FA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4AA00-258B-46F7-AD07-FDD7C1B6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64</a:t>
            </a:fld>
            <a:endParaRPr lang="en-US"/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id="{2FB2B9BC-7733-4AD0-A4DB-F3F01AFB2E08}"/>
              </a:ext>
            </a:extLst>
          </p:cNvPr>
          <p:cNvSpPr/>
          <p:nvPr/>
        </p:nvSpPr>
        <p:spPr bwMode="auto">
          <a:xfrm>
            <a:off x="5701029" y="2125610"/>
            <a:ext cx="2528147" cy="800947"/>
          </a:xfrm>
          <a:prstGeom prst="wedgeRoundRectCallout">
            <a:avLst>
              <a:gd name="adj1" fmla="val -35029"/>
              <a:gd name="adj2" fmla="val 10399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HAVING clause can contain a subquery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25A995-22F4-40B0-900D-31B174F52106}"/>
              </a:ext>
            </a:extLst>
          </p:cNvPr>
          <p:cNvSpPr/>
          <p:nvPr/>
        </p:nvSpPr>
        <p:spPr>
          <a:xfrm rot="194511">
            <a:off x="2418079" y="3122569"/>
            <a:ext cx="2702560" cy="1713653"/>
          </a:xfrm>
          <a:custGeom>
            <a:avLst/>
            <a:gdLst>
              <a:gd name="connsiteX0" fmla="*/ 237067 w 2871893"/>
              <a:gd name="connsiteY0" fmla="*/ 0 h 1713653"/>
              <a:gd name="connsiteX1" fmla="*/ 182880 w 2871893"/>
              <a:gd name="connsiteY1" fmla="*/ 60960 h 1713653"/>
              <a:gd name="connsiteX2" fmla="*/ 121920 w 2871893"/>
              <a:gd name="connsiteY2" fmla="*/ 162560 h 1713653"/>
              <a:gd name="connsiteX3" fmla="*/ 81280 w 2871893"/>
              <a:gd name="connsiteY3" fmla="*/ 270933 h 1713653"/>
              <a:gd name="connsiteX4" fmla="*/ 47413 w 2871893"/>
              <a:gd name="connsiteY4" fmla="*/ 352213 h 1713653"/>
              <a:gd name="connsiteX5" fmla="*/ 27093 w 2871893"/>
              <a:gd name="connsiteY5" fmla="*/ 426720 h 1713653"/>
              <a:gd name="connsiteX6" fmla="*/ 20320 w 2871893"/>
              <a:gd name="connsiteY6" fmla="*/ 480906 h 1713653"/>
              <a:gd name="connsiteX7" fmla="*/ 6773 w 2871893"/>
              <a:gd name="connsiteY7" fmla="*/ 562186 h 1713653"/>
              <a:gd name="connsiteX8" fmla="*/ 0 w 2871893"/>
              <a:gd name="connsiteY8" fmla="*/ 629920 h 1713653"/>
              <a:gd name="connsiteX9" fmla="*/ 6773 w 2871893"/>
              <a:gd name="connsiteY9" fmla="*/ 785706 h 1713653"/>
              <a:gd name="connsiteX10" fmla="*/ 189653 w 2871893"/>
              <a:gd name="connsiteY10" fmla="*/ 1124373 h 1713653"/>
              <a:gd name="connsiteX11" fmla="*/ 331893 w 2871893"/>
              <a:gd name="connsiteY11" fmla="*/ 1259840 h 1713653"/>
              <a:gd name="connsiteX12" fmla="*/ 447040 w 2871893"/>
              <a:gd name="connsiteY12" fmla="*/ 1361440 h 1713653"/>
              <a:gd name="connsiteX13" fmla="*/ 636693 w 2871893"/>
              <a:gd name="connsiteY13" fmla="*/ 1503680 h 1713653"/>
              <a:gd name="connsiteX14" fmla="*/ 853440 w 2871893"/>
              <a:gd name="connsiteY14" fmla="*/ 1598506 h 1713653"/>
              <a:gd name="connsiteX15" fmla="*/ 1043093 w 2871893"/>
              <a:gd name="connsiteY15" fmla="*/ 1659466 h 1713653"/>
              <a:gd name="connsiteX16" fmla="*/ 1225973 w 2871893"/>
              <a:gd name="connsiteY16" fmla="*/ 1700106 h 1713653"/>
              <a:gd name="connsiteX17" fmla="*/ 1422400 w 2871893"/>
              <a:gd name="connsiteY17" fmla="*/ 1713653 h 1713653"/>
              <a:gd name="connsiteX18" fmla="*/ 1747520 w 2871893"/>
              <a:gd name="connsiteY18" fmla="*/ 1693333 h 1713653"/>
              <a:gd name="connsiteX19" fmla="*/ 1767840 w 2871893"/>
              <a:gd name="connsiteY19" fmla="*/ 1686560 h 1713653"/>
              <a:gd name="connsiteX20" fmla="*/ 1903307 w 2871893"/>
              <a:gd name="connsiteY20" fmla="*/ 1652693 h 1713653"/>
              <a:gd name="connsiteX21" fmla="*/ 2099733 w 2871893"/>
              <a:gd name="connsiteY21" fmla="*/ 1612053 h 1713653"/>
              <a:gd name="connsiteX22" fmla="*/ 2120053 w 2871893"/>
              <a:gd name="connsiteY22" fmla="*/ 1598506 h 1713653"/>
              <a:gd name="connsiteX23" fmla="*/ 2235200 w 2871893"/>
              <a:gd name="connsiteY23" fmla="*/ 1564640 h 1713653"/>
              <a:gd name="connsiteX24" fmla="*/ 2357120 w 2871893"/>
              <a:gd name="connsiteY24" fmla="*/ 1469813 h 1713653"/>
              <a:gd name="connsiteX25" fmla="*/ 2377440 w 2871893"/>
              <a:gd name="connsiteY25" fmla="*/ 1463040 h 1713653"/>
              <a:gd name="connsiteX26" fmla="*/ 2479040 w 2871893"/>
              <a:gd name="connsiteY26" fmla="*/ 1388533 h 1713653"/>
              <a:gd name="connsiteX27" fmla="*/ 2499360 w 2871893"/>
              <a:gd name="connsiteY27" fmla="*/ 1381760 h 1713653"/>
              <a:gd name="connsiteX28" fmla="*/ 2587413 w 2871893"/>
              <a:gd name="connsiteY28" fmla="*/ 1320800 h 1713653"/>
              <a:gd name="connsiteX29" fmla="*/ 2634827 w 2871893"/>
              <a:gd name="connsiteY29" fmla="*/ 1280160 h 1713653"/>
              <a:gd name="connsiteX30" fmla="*/ 2716107 w 2871893"/>
              <a:gd name="connsiteY30" fmla="*/ 1198880 h 1713653"/>
              <a:gd name="connsiteX31" fmla="*/ 2804160 w 2871893"/>
              <a:gd name="connsiteY31" fmla="*/ 1063413 h 1713653"/>
              <a:gd name="connsiteX32" fmla="*/ 2851573 w 2871893"/>
              <a:gd name="connsiteY32" fmla="*/ 995680 h 1713653"/>
              <a:gd name="connsiteX33" fmla="*/ 2871893 w 2871893"/>
              <a:gd name="connsiteY33" fmla="*/ 968586 h 171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71893" h="1713653">
                <a:moveTo>
                  <a:pt x="237067" y="0"/>
                </a:moveTo>
                <a:cubicBezTo>
                  <a:pt x="221055" y="16012"/>
                  <a:pt x="194509" y="39364"/>
                  <a:pt x="182880" y="60960"/>
                </a:cubicBezTo>
                <a:cubicBezTo>
                  <a:pt x="128148" y="162606"/>
                  <a:pt x="186261" y="85351"/>
                  <a:pt x="121920" y="162560"/>
                </a:cubicBezTo>
                <a:cubicBezTo>
                  <a:pt x="108373" y="198684"/>
                  <a:pt x="96119" y="235320"/>
                  <a:pt x="81280" y="270933"/>
                </a:cubicBezTo>
                <a:cubicBezTo>
                  <a:pt x="69991" y="298026"/>
                  <a:pt x="57055" y="324491"/>
                  <a:pt x="47413" y="352213"/>
                </a:cubicBezTo>
                <a:cubicBezTo>
                  <a:pt x="38956" y="376527"/>
                  <a:pt x="33866" y="401884"/>
                  <a:pt x="27093" y="426720"/>
                </a:cubicBezTo>
                <a:cubicBezTo>
                  <a:pt x="24835" y="444782"/>
                  <a:pt x="23020" y="462905"/>
                  <a:pt x="20320" y="480906"/>
                </a:cubicBezTo>
                <a:cubicBezTo>
                  <a:pt x="16246" y="508069"/>
                  <a:pt x="10484" y="534971"/>
                  <a:pt x="6773" y="562186"/>
                </a:cubicBezTo>
                <a:cubicBezTo>
                  <a:pt x="3707" y="584669"/>
                  <a:pt x="2258" y="607342"/>
                  <a:pt x="0" y="629920"/>
                </a:cubicBezTo>
                <a:cubicBezTo>
                  <a:pt x="2258" y="681849"/>
                  <a:pt x="-937" y="734303"/>
                  <a:pt x="6773" y="785706"/>
                </a:cubicBezTo>
                <a:cubicBezTo>
                  <a:pt x="26271" y="915694"/>
                  <a:pt x="107348" y="1027103"/>
                  <a:pt x="189653" y="1124373"/>
                </a:cubicBezTo>
                <a:cubicBezTo>
                  <a:pt x="297609" y="1251957"/>
                  <a:pt x="257795" y="1235138"/>
                  <a:pt x="331893" y="1259840"/>
                </a:cubicBezTo>
                <a:lnTo>
                  <a:pt x="447040" y="1361440"/>
                </a:lnTo>
                <a:cubicBezTo>
                  <a:pt x="516670" y="1424107"/>
                  <a:pt x="458652" y="1425788"/>
                  <a:pt x="636693" y="1503680"/>
                </a:cubicBezTo>
                <a:cubicBezTo>
                  <a:pt x="708942" y="1535289"/>
                  <a:pt x="779804" y="1570279"/>
                  <a:pt x="853440" y="1598506"/>
                </a:cubicBezTo>
                <a:cubicBezTo>
                  <a:pt x="915444" y="1622274"/>
                  <a:pt x="979897" y="1639080"/>
                  <a:pt x="1043093" y="1659466"/>
                </a:cubicBezTo>
                <a:cubicBezTo>
                  <a:pt x="1111290" y="1681465"/>
                  <a:pt x="1092335" y="1682456"/>
                  <a:pt x="1225973" y="1700106"/>
                </a:cubicBezTo>
                <a:cubicBezTo>
                  <a:pt x="1291039" y="1708700"/>
                  <a:pt x="1356924" y="1709137"/>
                  <a:pt x="1422400" y="1713653"/>
                </a:cubicBezTo>
                <a:lnTo>
                  <a:pt x="1747520" y="1693333"/>
                </a:lnTo>
                <a:cubicBezTo>
                  <a:pt x="1754638" y="1692775"/>
                  <a:pt x="1760932" y="1688362"/>
                  <a:pt x="1767840" y="1686560"/>
                </a:cubicBezTo>
                <a:cubicBezTo>
                  <a:pt x="1812878" y="1674811"/>
                  <a:pt x="1857892" y="1662888"/>
                  <a:pt x="1903307" y="1652693"/>
                </a:cubicBezTo>
                <a:cubicBezTo>
                  <a:pt x="1968545" y="1638048"/>
                  <a:pt x="2034258" y="1625600"/>
                  <a:pt x="2099733" y="1612053"/>
                </a:cubicBezTo>
                <a:cubicBezTo>
                  <a:pt x="2106506" y="1607537"/>
                  <a:pt x="2112369" y="1601195"/>
                  <a:pt x="2120053" y="1598506"/>
                </a:cubicBezTo>
                <a:cubicBezTo>
                  <a:pt x="2157815" y="1585289"/>
                  <a:pt x="2200039" y="1583727"/>
                  <a:pt x="2235200" y="1564640"/>
                </a:cubicBezTo>
                <a:cubicBezTo>
                  <a:pt x="2280448" y="1540077"/>
                  <a:pt x="2315225" y="1499738"/>
                  <a:pt x="2357120" y="1469813"/>
                </a:cubicBezTo>
                <a:cubicBezTo>
                  <a:pt x="2362930" y="1465663"/>
                  <a:pt x="2370667" y="1465298"/>
                  <a:pt x="2377440" y="1463040"/>
                </a:cubicBezTo>
                <a:cubicBezTo>
                  <a:pt x="2411307" y="1438204"/>
                  <a:pt x="2444096" y="1411829"/>
                  <a:pt x="2479040" y="1388533"/>
                </a:cubicBezTo>
                <a:cubicBezTo>
                  <a:pt x="2484981" y="1384573"/>
                  <a:pt x="2493306" y="1385544"/>
                  <a:pt x="2499360" y="1381760"/>
                </a:cubicBezTo>
                <a:cubicBezTo>
                  <a:pt x="2529632" y="1362840"/>
                  <a:pt x="2558854" y="1342219"/>
                  <a:pt x="2587413" y="1320800"/>
                </a:cubicBezTo>
                <a:cubicBezTo>
                  <a:pt x="2604066" y="1308311"/>
                  <a:pt x="2620108" y="1294879"/>
                  <a:pt x="2634827" y="1280160"/>
                </a:cubicBezTo>
                <a:cubicBezTo>
                  <a:pt x="2723368" y="1191619"/>
                  <a:pt x="2664581" y="1233229"/>
                  <a:pt x="2716107" y="1198880"/>
                </a:cubicBezTo>
                <a:cubicBezTo>
                  <a:pt x="2745458" y="1153724"/>
                  <a:pt x="2774286" y="1108224"/>
                  <a:pt x="2804160" y="1063413"/>
                </a:cubicBezTo>
                <a:cubicBezTo>
                  <a:pt x="2819447" y="1040482"/>
                  <a:pt x="2839248" y="1020330"/>
                  <a:pt x="2851573" y="995680"/>
                </a:cubicBezTo>
                <a:cubicBezTo>
                  <a:pt x="2866130" y="966567"/>
                  <a:pt x="2855023" y="968586"/>
                  <a:pt x="2871893" y="968586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3">
            <a:extLst>
              <a:ext uri="{FF2B5EF4-FFF2-40B4-BE49-F238E27FC236}">
                <a16:creationId xmlns:a16="http://schemas.microsoft.com/office/drawing/2014/main" id="{7D79B29C-6651-45C5-80B6-D196427655B2}"/>
              </a:ext>
            </a:extLst>
          </p:cNvPr>
          <p:cNvSpPr/>
          <p:nvPr/>
        </p:nvSpPr>
        <p:spPr bwMode="auto">
          <a:xfrm>
            <a:off x="4964854" y="4811361"/>
            <a:ext cx="2946400" cy="1526610"/>
          </a:xfrm>
          <a:prstGeom prst="wedgeRoundRectCallout">
            <a:avLst>
              <a:gd name="adj1" fmla="val -51749"/>
              <a:gd name="adj2" fmla="val -70371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82575" indent="-282575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We 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can use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S.rating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 here because it has a single value for the current group of sailors.</a:t>
            </a:r>
          </a:p>
          <a:p>
            <a:pPr algn="ctr" eaLnBrk="0" hangingPunct="0">
              <a:defRPr/>
            </a:pPr>
            <a:endParaRPr lang="en-US" sz="18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4694" y="348456"/>
            <a:ext cx="7924800" cy="11049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Find those ratings for which the </a:t>
            </a:r>
            <a:r>
              <a:rPr lang="en-US" sz="3600" u="sng" dirty="0">
                <a:latin typeface="+mn-lt"/>
              </a:rPr>
              <a:t>average age is the minimum</a:t>
            </a:r>
            <a:r>
              <a:rPr lang="en-US" sz="3600" dirty="0">
                <a:latin typeface="+mn-lt"/>
              </a:rPr>
              <a:t> over all ratings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07680" y="3744600"/>
            <a:ext cx="6956213" cy="156709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SELECT  </a:t>
            </a:r>
            <a:r>
              <a:rPr lang="en-US" sz="2400" dirty="0" err="1">
                <a:latin typeface="Arial" charset="0"/>
                <a:cs typeface="+mn-cs"/>
              </a:rPr>
              <a:t>S.rating</a:t>
            </a:r>
            <a:endParaRPr lang="en-US" sz="2400" dirty="0">
              <a:latin typeface="Arial" charset="0"/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FROM     Sailors S</a:t>
            </a:r>
          </a:p>
          <a:p>
            <a:pPr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WHERE  </a:t>
            </a:r>
            <a:r>
              <a:rPr lang="en-US" sz="2400" dirty="0" err="1">
                <a:latin typeface="Arial" charset="0"/>
                <a:cs typeface="+mn-cs"/>
              </a:rPr>
              <a:t>S.age</a:t>
            </a:r>
            <a:r>
              <a:rPr lang="en-US" sz="2400" dirty="0">
                <a:latin typeface="Arial" charset="0"/>
                <a:cs typeface="+mn-cs"/>
              </a:rPr>
              <a:t> =  (SELECT  MIN (AVG (S2.age))  </a:t>
            </a:r>
          </a:p>
          <a:p>
            <a:pPr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                                   FROM  Sailors S2)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8FFC3-A627-4880-BBB1-B34CC399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A24E-1E43-4E96-941F-F2A0582142A5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D4AC9-C000-4EA5-8210-5E10D821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65</a:t>
            </a:fld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1D4497CF-9496-428B-B1B9-EA590A13E088}"/>
              </a:ext>
            </a:extLst>
          </p:cNvPr>
          <p:cNvSpPr/>
          <p:nvPr/>
        </p:nvSpPr>
        <p:spPr>
          <a:xfrm rot="5400000">
            <a:off x="5827156" y="3664485"/>
            <a:ext cx="220008" cy="145288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F6F5CE-0295-4FE8-AC4B-F1B6E5C23CF8}"/>
              </a:ext>
            </a:extLst>
          </p:cNvPr>
          <p:cNvGrpSpPr/>
          <p:nvPr/>
        </p:nvGrpSpPr>
        <p:grpSpPr>
          <a:xfrm>
            <a:off x="5162005" y="2622652"/>
            <a:ext cx="2385515" cy="1780853"/>
            <a:chOff x="666750" y="1979978"/>
            <a:chExt cx="1847850" cy="1260475"/>
          </a:xfrm>
        </p:grpSpPr>
        <p:pic>
          <p:nvPicPr>
            <p:cNvPr id="9" name="Picture 2" descr="C:\Users\Kien\AppData\Local\Microsoft\Windows\Temporary Internet Files\Content.IE5\ICV43F1C\MC900438006[1].wmf">
              <a:extLst>
                <a:ext uri="{FF2B5EF4-FFF2-40B4-BE49-F238E27FC236}">
                  <a16:creationId xmlns:a16="http://schemas.microsoft.com/office/drawing/2014/main" id="{F7E4A03D-07FB-45C8-9880-5C4C673D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1979978"/>
              <a:ext cx="1847850" cy="126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AD7BC1-E924-4298-9741-C351089C106A}"/>
                </a:ext>
              </a:extLst>
            </p:cNvPr>
            <p:cNvSpPr txBox="1"/>
            <p:nvPr/>
          </p:nvSpPr>
          <p:spPr>
            <a:xfrm rot="403960">
              <a:off x="1614127" y="2649957"/>
              <a:ext cx="83540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0" rIns="0" bIns="91440" rtlCol="0" anchor="ctr" anchorCtr="1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Brush Script MT" pitchFamily="66" charset="0"/>
                </a:rPr>
                <a:t>Illegal</a:t>
              </a:r>
            </a:p>
          </p:txBody>
        </p:sp>
      </p:grpSp>
      <p:sp>
        <p:nvSpPr>
          <p:cNvPr id="7" name="Rounded Rectangular Callout 6"/>
          <p:cNvSpPr/>
          <p:nvPr/>
        </p:nvSpPr>
        <p:spPr bwMode="auto">
          <a:xfrm>
            <a:off x="3151683" y="1976504"/>
            <a:ext cx="2125520" cy="1066800"/>
          </a:xfrm>
          <a:prstGeom prst="wedgeRoundRectCallout">
            <a:avLst>
              <a:gd name="adj1" fmla="val 67561"/>
              <a:gd name="adj2" fmla="val 34387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Aggregate operations cannot be nested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 bwMode="auto">
          <a:xfrm>
            <a:off x="1833588" y="3631493"/>
            <a:ext cx="6455284" cy="1092907"/>
          </a:xfrm>
          <a:prstGeom prst="flowChartProcess">
            <a:avLst/>
          </a:prstGeom>
          <a:solidFill>
            <a:srgbClr val="FFBDB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76369" y="4744159"/>
            <a:ext cx="4233411" cy="7620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941"/>
            <a:ext cx="79248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Find those ratings for which the average age is the minimum over all ratings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46649" y="3200400"/>
            <a:ext cx="798112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</a:rPr>
              <a:t>SELECT  </a:t>
            </a:r>
            <a:r>
              <a:rPr lang="en-US" sz="2400" dirty="0" err="1">
                <a:latin typeface="Arial" pitchFamily="34" charset="0"/>
              </a:rPr>
              <a:t>Temp.rating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Temp.avgage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FROM     (SELECT       </a:t>
            </a:r>
            <a:r>
              <a:rPr lang="en-US" sz="2400" dirty="0" err="1">
                <a:latin typeface="Arial" pitchFamily="34" charset="0"/>
              </a:rPr>
              <a:t>S.rating</a:t>
            </a:r>
            <a:r>
              <a:rPr lang="en-US" sz="2400" dirty="0">
                <a:latin typeface="Arial" pitchFamily="34" charset="0"/>
              </a:rPr>
              <a:t>, AVG (</a:t>
            </a:r>
            <a:r>
              <a:rPr lang="en-US" sz="2400" dirty="0" err="1">
                <a:latin typeface="Arial" pitchFamily="34" charset="0"/>
              </a:rPr>
              <a:t>S.age</a:t>
            </a:r>
            <a:r>
              <a:rPr lang="en-US" sz="2400" dirty="0">
                <a:latin typeface="Arial" pitchFamily="34" charset="0"/>
              </a:rPr>
              <a:t>) AS </a:t>
            </a:r>
            <a:r>
              <a:rPr lang="en-US" sz="2400" dirty="0" err="1">
                <a:latin typeface="Arial" pitchFamily="34" charset="0"/>
              </a:rPr>
              <a:t>avgage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FROM           Sailors S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GROUP BY   </a:t>
            </a:r>
            <a:r>
              <a:rPr lang="en-US" sz="2400" dirty="0" err="1">
                <a:latin typeface="Arial" pitchFamily="34" charset="0"/>
              </a:rPr>
              <a:t>S.rating</a:t>
            </a:r>
            <a:r>
              <a:rPr lang="en-US" sz="2400" dirty="0">
                <a:latin typeface="Arial" pitchFamily="34" charset="0"/>
              </a:rPr>
              <a:t>) AS Temp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WHERE  </a:t>
            </a:r>
            <a:r>
              <a:rPr lang="en-US" sz="2400" dirty="0" err="1">
                <a:latin typeface="Arial" pitchFamily="34" charset="0"/>
              </a:rPr>
              <a:t>Temp.avgage</a:t>
            </a:r>
            <a:r>
              <a:rPr lang="en-US" sz="2400" dirty="0">
                <a:latin typeface="Arial" pitchFamily="34" charset="0"/>
              </a:rPr>
              <a:t> = (SELECT  MIN (</a:t>
            </a:r>
            <a:r>
              <a:rPr lang="en-US" sz="2400" dirty="0" err="1">
                <a:latin typeface="Arial" pitchFamily="34" charset="0"/>
              </a:rPr>
              <a:t>Temp.avgage</a:t>
            </a:r>
            <a:r>
              <a:rPr lang="en-US" sz="2400" dirty="0">
                <a:latin typeface="Arial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                           FROM     Temp)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623600" y="5670551"/>
            <a:ext cx="2057400" cy="685800"/>
          </a:xfrm>
          <a:prstGeom prst="wedgeRoundRectCallout">
            <a:avLst>
              <a:gd name="adj1" fmla="val -27483"/>
              <a:gd name="adj2" fmla="val -136594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Minimum over all ratings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22850" y="5410200"/>
            <a:ext cx="2514600" cy="818322"/>
          </a:xfrm>
          <a:prstGeom prst="wedgeRoundRectCallout">
            <a:avLst>
              <a:gd name="adj1" fmla="val 32366"/>
              <a:gd name="adj2" fmla="val -86608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Average age for some rating group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EAF76E-74FF-4B58-849B-A4815F2389C6}"/>
              </a:ext>
            </a:extLst>
          </p:cNvPr>
          <p:cNvGrpSpPr/>
          <p:nvPr/>
        </p:nvGrpSpPr>
        <p:grpSpPr>
          <a:xfrm>
            <a:off x="5795180" y="1473908"/>
            <a:ext cx="2514600" cy="1752600"/>
            <a:chOff x="5802958" y="1601737"/>
            <a:chExt cx="2514600" cy="1752600"/>
          </a:xfrm>
        </p:grpSpPr>
        <p:sp>
          <p:nvSpPr>
            <p:cNvPr id="11" name="Rounded Rectangular Callout 10"/>
            <p:cNvSpPr/>
            <p:nvPr/>
          </p:nvSpPr>
          <p:spPr bwMode="auto">
            <a:xfrm>
              <a:off x="5802958" y="1601737"/>
              <a:ext cx="2514600" cy="1752600"/>
            </a:xfrm>
            <a:prstGeom prst="wedgeRoundRectCallout">
              <a:avLst>
                <a:gd name="adj1" fmla="val -40279"/>
                <a:gd name="adj2" fmla="val 73063"/>
                <a:gd name="adj3" fmla="val 16667"/>
              </a:avLst>
            </a:prstGeom>
            <a:solidFill>
              <a:schemeClr val="bg1">
                <a:lumMod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t" anchorCtr="0"/>
            <a:lstStyle/>
            <a:p>
              <a:pPr algn="ctr" eaLnBrk="0" hangingPunct="0">
                <a:lnSpc>
                  <a:spcPts val="2200"/>
                </a:lnSpc>
                <a:defRPr/>
              </a:pPr>
              <a:r>
                <a:rPr lang="en-US" sz="2000" i="1" dirty="0">
                  <a:solidFill>
                    <a:srgbClr val="FFFF00"/>
                  </a:solidFill>
                  <a:latin typeface="Calibri" pitchFamily="34" charset="0"/>
                  <a:cs typeface="+mn-cs"/>
                </a:rPr>
                <a:t>Find average age for each rating group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76728" y="2362090"/>
              <a:ext cx="1895731" cy="839690"/>
              <a:chOff x="6248400" y="2455960"/>
              <a:chExt cx="1895731" cy="83969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248400" y="2455961"/>
                <a:ext cx="59048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Temp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38883" y="2455961"/>
                <a:ext cx="603050" cy="30777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rating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49710" y="2455960"/>
                <a:ext cx="694421" cy="30777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sz="1400" dirty="0" err="1">
                    <a:solidFill>
                      <a:srgbClr val="FFFFFF"/>
                    </a:solidFill>
                  </a:rPr>
                  <a:t>avgage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6838883" y="2766508"/>
                <a:ext cx="1305248" cy="529142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>
                <a:off x="7449710" y="2763737"/>
                <a:ext cx="0" cy="52914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B2FA5-B4FF-4F7B-AF05-E83C8C7E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B13-53E4-4044-B9A1-AA2347EC9724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DCA96-C3B3-4EF5-9E01-CF04F84C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 bwMode="auto">
          <a:xfrm>
            <a:off x="1833588" y="3631493"/>
            <a:ext cx="6455284" cy="1092907"/>
          </a:xfrm>
          <a:prstGeom prst="flowChartProcess">
            <a:avLst/>
          </a:prstGeom>
          <a:solidFill>
            <a:srgbClr val="FFBDB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76369" y="4744159"/>
            <a:ext cx="4233411" cy="762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941"/>
            <a:ext cx="7924800" cy="1104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Find those ratings for which the average age is the minimum over all ratings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46649" y="3200400"/>
            <a:ext cx="798112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</a:rPr>
              <a:t>SELECT  </a:t>
            </a:r>
            <a:r>
              <a:rPr lang="en-US" sz="2400" dirty="0" err="1">
                <a:latin typeface="Arial" pitchFamily="34" charset="0"/>
              </a:rPr>
              <a:t>Temp.rating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Temp.avgage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FROM     (SELECT       </a:t>
            </a:r>
            <a:r>
              <a:rPr lang="en-US" sz="2400" dirty="0" err="1">
                <a:latin typeface="Arial" pitchFamily="34" charset="0"/>
              </a:rPr>
              <a:t>S.rating</a:t>
            </a:r>
            <a:r>
              <a:rPr lang="en-US" sz="2400" dirty="0">
                <a:latin typeface="Arial" pitchFamily="34" charset="0"/>
              </a:rPr>
              <a:t>, AVG (</a:t>
            </a:r>
            <a:r>
              <a:rPr lang="en-US" sz="2400" dirty="0" err="1">
                <a:latin typeface="Arial" pitchFamily="34" charset="0"/>
              </a:rPr>
              <a:t>S.age</a:t>
            </a:r>
            <a:r>
              <a:rPr lang="en-US" sz="2400" dirty="0">
                <a:latin typeface="Arial" pitchFamily="34" charset="0"/>
              </a:rPr>
              <a:t>) AS </a:t>
            </a:r>
            <a:r>
              <a:rPr lang="en-US" sz="2400" dirty="0" err="1">
                <a:latin typeface="Arial" pitchFamily="34" charset="0"/>
              </a:rPr>
              <a:t>avgage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FROM           Sailors S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GROUP BY   </a:t>
            </a:r>
            <a:r>
              <a:rPr lang="en-US" sz="2400" dirty="0" err="1">
                <a:latin typeface="Arial" pitchFamily="34" charset="0"/>
              </a:rPr>
              <a:t>S.rating</a:t>
            </a:r>
            <a:r>
              <a:rPr lang="en-US" sz="2400" dirty="0">
                <a:latin typeface="Arial" pitchFamily="34" charset="0"/>
              </a:rPr>
              <a:t>) AS Temp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WHERE  </a:t>
            </a:r>
            <a:r>
              <a:rPr lang="en-US" sz="2400" dirty="0" err="1">
                <a:latin typeface="Arial" pitchFamily="34" charset="0"/>
              </a:rPr>
              <a:t>Temp.avgage</a:t>
            </a:r>
            <a:r>
              <a:rPr lang="en-US" sz="2400" dirty="0">
                <a:latin typeface="Arial" pitchFamily="34" charset="0"/>
              </a:rPr>
              <a:t> = (SELECT  MIN (</a:t>
            </a:r>
            <a:r>
              <a:rPr lang="en-US" sz="2400" dirty="0" err="1">
                <a:latin typeface="Arial" pitchFamily="34" charset="0"/>
              </a:rPr>
              <a:t>Temp.avgage</a:t>
            </a:r>
            <a:r>
              <a:rPr lang="en-US" sz="2400" dirty="0">
                <a:latin typeface="Arial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                                          FROM     Temp)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061230" y="5125159"/>
            <a:ext cx="2057400" cy="685800"/>
          </a:xfrm>
          <a:prstGeom prst="wedgeRoundRectCallout">
            <a:avLst>
              <a:gd name="adj1" fmla="val -31434"/>
              <a:gd name="adj2" fmla="val -115853"/>
              <a:gd name="adj3" fmla="val 16667"/>
            </a:avLst>
          </a:prstGeom>
          <a:solidFill>
            <a:schemeClr val="bg1">
              <a:lumMod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Some product omits this “AS”</a:t>
            </a:r>
            <a:endParaRPr lang="en-US" sz="2000" i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B2FA5-B4FF-4F7B-AF05-E83C8C7E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B13-53E4-4044-B9A1-AA2347EC9724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DCA96-C3B3-4EF5-9E01-CF04F84C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8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5791200" cy="914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4400" b="1" dirty="0">
                <a:latin typeface="Comic Sans MS" pitchFamily="66" charset="0"/>
              </a:rPr>
              <a:t>Null Values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3962400"/>
          </a:xfrm>
        </p:spPr>
        <p:txBody>
          <a:bodyPr/>
          <a:lstStyle/>
          <a:p>
            <a:r>
              <a:rPr lang="en-US" sz="3200">
                <a:latin typeface="Comic Sans MS" pitchFamily="66" charset="0"/>
              </a:rPr>
              <a:t>Field values in a tuple are sometimes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lvl="1">
              <a:lnSpc>
                <a:spcPct val="70000"/>
              </a:lnSpc>
            </a:pPr>
            <a:endParaRPr lang="en-US" i="1">
              <a:solidFill>
                <a:schemeClr val="accent2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unknown</a:t>
            </a:r>
            <a:r>
              <a:rPr lang="en-US" sz="2800" i="1"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0BC7"/>
                </a:solidFill>
                <a:latin typeface="Comic Sans MS" pitchFamily="66" charset="0"/>
              </a:rPr>
              <a:t>(e.g., a rating has not been assigned), or </a:t>
            </a:r>
            <a:endParaRPr lang="en-US" sz="2800" i="1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inapplicable</a:t>
            </a:r>
            <a:r>
              <a:rPr lang="en-US" sz="2800" i="1"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0BC7"/>
                </a:solidFill>
                <a:latin typeface="Comic Sans MS" pitchFamily="66" charset="0"/>
              </a:rPr>
              <a:t>(e.g., no spouse’s name).  </a:t>
            </a:r>
          </a:p>
          <a:p>
            <a:pPr>
              <a:lnSpc>
                <a:spcPct val="50000"/>
              </a:lnSpc>
            </a:pPr>
            <a:endParaRPr lang="en-US" sz="3200">
              <a:solidFill>
                <a:srgbClr val="180BC7"/>
              </a:solidFill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SQL provides a special value </a:t>
            </a:r>
            <a:r>
              <a:rPr lang="en-US" sz="3200" i="1" u="sng">
                <a:solidFill>
                  <a:schemeClr val="accent2"/>
                </a:solidFill>
                <a:latin typeface="Comic Sans MS" pitchFamily="66" charset="0"/>
              </a:rPr>
              <a:t>null</a:t>
            </a:r>
            <a:r>
              <a:rPr lang="en-US" sz="3200">
                <a:latin typeface="Comic Sans MS" pitchFamily="66" charset="0"/>
              </a:rPr>
              <a:t> for such situations.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C4713-B0E7-40A0-9170-E92A7C3E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1705-4919-4A7E-B851-608B2918E2E1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78881-35FD-4836-91F7-6D56840E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772400" cy="914400"/>
          </a:xfrm>
        </p:spPr>
        <p:txBody>
          <a:bodyPr/>
          <a:lstStyle/>
          <a:p>
            <a:r>
              <a:rPr lang="en-US" sz="4400" b="1">
                <a:latin typeface="Comic Sans MS" pitchFamily="66" charset="0"/>
              </a:rPr>
              <a:t>Null Values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63000" cy="4648200"/>
          </a:xfrm>
        </p:spPr>
        <p:txBody>
          <a:bodyPr>
            <a:normAutofit lnSpcReduction="10000"/>
          </a:bodyPr>
          <a:lstStyle/>
          <a:p>
            <a:pPr>
              <a:buFont typeface="Monotype Sorts"/>
              <a:buNone/>
            </a:pPr>
            <a:r>
              <a:rPr lang="en-US" dirty="0">
                <a:latin typeface="Calibri" pitchFamily="34" charset="0"/>
              </a:rPr>
              <a:t>The presence of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null</a:t>
            </a:r>
            <a:r>
              <a:rPr lang="en-US" dirty="0">
                <a:latin typeface="Calibri" pitchFamily="34" charset="0"/>
              </a:rPr>
              <a:t> complicates many issues:</a:t>
            </a:r>
          </a:p>
          <a:p>
            <a:pPr>
              <a:lnSpc>
                <a:spcPct val="20000"/>
              </a:lnSpc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Special operators needed, 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e.g.,  IS NULL </a:t>
            </a:r>
            <a:r>
              <a:rPr lang="en-US" sz="2400" dirty="0">
                <a:latin typeface="Calibri" pitchFamily="34" charset="0"/>
              </a:rPr>
              <a:t>to test if a value is </a:t>
            </a:r>
            <a:r>
              <a:rPr lang="en-US" sz="2400" i="1" dirty="0">
                <a:latin typeface="Calibri" pitchFamily="34" charset="0"/>
              </a:rPr>
              <a:t>null</a:t>
            </a:r>
            <a:r>
              <a:rPr lang="en-US" sz="2400" dirty="0">
                <a:latin typeface="Calibri" pitchFamily="34" charset="0"/>
              </a:rPr>
              <a:t>. </a:t>
            </a:r>
          </a:p>
          <a:p>
            <a:pPr>
              <a:lnSpc>
                <a:spcPct val="2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i="1" dirty="0">
                <a:latin typeface="Calibri" pitchFamily="34" charset="0"/>
              </a:rPr>
              <a:t>rating&gt;8</a:t>
            </a:r>
            <a:r>
              <a:rPr lang="en-US" sz="2400" dirty="0">
                <a:latin typeface="Calibri" pitchFamily="34" charset="0"/>
              </a:rPr>
              <a:t> true or false when </a:t>
            </a:r>
            <a:r>
              <a:rPr lang="en-US" sz="2400" i="1" dirty="0">
                <a:latin typeface="Calibri" pitchFamily="34" charset="0"/>
              </a:rPr>
              <a:t>rating</a:t>
            </a:r>
            <a:r>
              <a:rPr lang="en-US" sz="2400" dirty="0">
                <a:latin typeface="Calibri" pitchFamily="34" charset="0"/>
              </a:rPr>
              <a:t> is equal to </a:t>
            </a:r>
            <a:r>
              <a:rPr lang="en-US" sz="2400" i="1" dirty="0">
                <a:latin typeface="Calibri" pitchFamily="34" charset="0"/>
              </a:rPr>
              <a:t>null</a:t>
            </a:r>
            <a:r>
              <a:rPr lang="en-US" sz="2400" dirty="0">
                <a:latin typeface="Calibri" pitchFamily="34" charset="0"/>
              </a:rPr>
              <a:t>?    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null</a:t>
            </a:r>
            <a:endParaRPr lang="en-US" sz="2400" dirty="0">
              <a:solidFill>
                <a:srgbClr val="180BC7"/>
              </a:solidFill>
              <a:latin typeface="Calibri" pitchFamily="34" charset="0"/>
            </a:endParaRPr>
          </a:p>
          <a:p>
            <a:pPr>
              <a:lnSpc>
                <a:spcPct val="2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What about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AND, OR </a:t>
            </a:r>
            <a:r>
              <a:rPr lang="en-US" sz="2400" dirty="0">
                <a:latin typeface="Calibri" pitchFamily="34" charset="0"/>
              </a:rPr>
              <a:t>and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NOT</a:t>
            </a:r>
            <a:r>
              <a:rPr lang="en-US" sz="2400" dirty="0">
                <a:latin typeface="Calibri" pitchFamily="34" charset="0"/>
              </a:rPr>
              <a:t> ?  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Need a 3-valued logic  (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true, false,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 and 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unknown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), e.g., (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unknown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 OR 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false)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 = </a:t>
            </a:r>
            <a:r>
              <a:rPr lang="en-US" sz="2400" i="1" dirty="0">
                <a:solidFill>
                  <a:srgbClr val="180BC7"/>
                </a:solidFill>
                <a:latin typeface="Calibri" pitchFamily="34" charset="0"/>
              </a:rPr>
              <a:t>unknown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2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Meaning of constructs must be defined carefully, </a:t>
            </a:r>
            <a:r>
              <a:rPr lang="en-US" sz="2400" dirty="0">
                <a:solidFill>
                  <a:srgbClr val="180BC7"/>
                </a:solidFill>
                <a:latin typeface="Calibri" pitchFamily="34" charset="0"/>
              </a:rPr>
              <a:t>e.g., WHERE clause eliminates rows that don’t evaluate to true.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180BC7"/>
                </a:solidFill>
                <a:latin typeface="Calibri" pitchFamily="34" charset="0"/>
              </a:rPr>
              <a:t>Null + 5 = null; but SUM (null, 5) = 5.  (nulls can cause some unexpected behavior)</a:t>
            </a:r>
            <a:endParaRPr lang="en-US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New operators (in particular, </a:t>
            </a:r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outer joins</a:t>
            </a:r>
            <a:r>
              <a:rPr lang="en-US" sz="2400" dirty="0">
                <a:latin typeface="Calibri" pitchFamily="34" charset="0"/>
              </a:rPr>
              <a:t>) possible/needed (next slide).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82E02-5DC0-4522-BFD6-896F799F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3593-D2E4-4CC4-A279-06CE0ED237D0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A15A0-419C-4DEC-A7FA-E3F71EE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SELECT  S.name, E.cid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FROM  Students S, Enrolled E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WHERE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S.sid=E.sid</a:t>
            </a:r>
            <a:r>
              <a:rPr lang="en-US" sz="2400" dirty="0">
                <a:latin typeface="Calibri" pitchFamily="34" charset="0"/>
                <a:cs typeface="+mn-cs"/>
              </a:rPr>
              <a:t> AND </a:t>
            </a:r>
            <a:r>
              <a:rPr lang="en-US" sz="2400" dirty="0" err="1">
                <a:solidFill>
                  <a:srgbClr val="005EA4"/>
                </a:solidFill>
                <a:latin typeface="Calibri" pitchFamily="34" charset="0"/>
                <a:cs typeface="+mn-cs"/>
              </a:rPr>
              <a:t>E.grade</a:t>
            </a:r>
            <a:r>
              <a:rPr lang="en-US" sz="2400" dirty="0">
                <a:solidFill>
                  <a:srgbClr val="005EA4"/>
                </a:solidFill>
                <a:latin typeface="Calibri" pitchFamily="34" charset="0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Enrolled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029200" y="3352800"/>
            <a:ext cx="2057400" cy="1143000"/>
          </a:xfrm>
          <a:prstGeom prst="wedgeRoundRectCallout">
            <a:avLst>
              <a:gd name="adj1" fmla="val -9557"/>
              <a:gd name="adj2" fmla="val -862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student with “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 has an entry in Enrolled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39000" y="3505200"/>
            <a:ext cx="1676400" cy="1143000"/>
          </a:xfrm>
          <a:prstGeom prst="wedgeRoundRectCallout">
            <a:avLst>
              <a:gd name="adj1" fmla="val -22333"/>
              <a:gd name="adj2" fmla="val -97208"/>
              <a:gd name="adj3" fmla="val 16667"/>
            </a:avLst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 Enrolled entry has a grade of “A”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tx2"/>
                </a:solidFill>
                <a:latin typeface="Brush Script MT" pitchFamily="66" charset="0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Students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5257800" y="4800600"/>
            <a:ext cx="3505200" cy="1676400"/>
          </a:xfrm>
          <a:prstGeom prst="horizontalScroll">
            <a:avLst/>
          </a:prstGeom>
          <a:solidFill>
            <a:srgbClr val="63639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Retrieve names of students and the courses they received an “A” grade</a:t>
            </a: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6" y="3125244"/>
            <a:ext cx="3223364" cy="379955"/>
          </a:xfrm>
          <a:prstGeom prst="flowChartTerminator">
            <a:avLst/>
          </a:prstGeom>
          <a:solidFill>
            <a:srgbClr val="00B0F0">
              <a:alpha val="3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16200000">
            <a:off x="-836676" y="4113276"/>
            <a:ext cx="2206752" cy="381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Range variable</a:t>
            </a:r>
          </a:p>
        </p:txBody>
      </p:sp>
    </p:spTree>
    <p:extLst>
      <p:ext uri="{BB962C8B-B14F-4D97-AF65-F5344CB8AC3E}">
        <p14:creationId xmlns:p14="http://schemas.microsoft.com/office/powerpoint/2010/main" val="33642225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Outer Joins</a:t>
            </a:r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4824874" y="1855017"/>
            <a:ext cx="4014326" cy="1562871"/>
            <a:chOff x="4901074" y="939030"/>
            <a:chExt cx="4014326" cy="1562870"/>
          </a:xfrm>
        </p:grpSpPr>
        <p:graphicFrame>
          <p:nvGraphicFramePr>
            <p:cNvPr id="307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410200" y="989013"/>
            <a:ext cx="3505200" cy="151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947760" imgH="1942920" progId="Word.Document.8">
                    <p:embed/>
                  </p:oleObj>
                </mc:Choice>
                <mc:Fallback>
                  <p:oleObj name="Document" r:id="rId3" imgW="3947760" imgH="1942920" progId="Word.Document.8">
                    <p:embed/>
                    <p:pic>
                      <p:nvPicPr>
                        <p:cNvPr id="3075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989013"/>
                          <a:ext cx="3505200" cy="151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5" name="Rectangle 6"/>
            <p:cNvSpPr>
              <a:spLocks noChangeArrowheads="1"/>
            </p:cNvSpPr>
            <p:nvPr/>
          </p:nvSpPr>
          <p:spPr bwMode="auto">
            <a:xfrm>
              <a:off x="4901074" y="939030"/>
              <a:ext cx="561052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R1</a:t>
              </a:r>
            </a:p>
          </p:txBody>
        </p:sp>
      </p:grp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345905" y="1811339"/>
            <a:ext cx="4759495" cy="2182811"/>
            <a:chOff x="4079705" y="2343152"/>
            <a:chExt cx="4759495" cy="2182811"/>
          </a:xfrm>
        </p:grpSpPr>
        <p:graphicFrame>
          <p:nvGraphicFramePr>
            <p:cNvPr id="3074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2436813"/>
            <a:ext cx="4343400" cy="208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4637404" imgH="2396650" progId="Word.Document.8">
                    <p:embed/>
                  </p:oleObj>
                </mc:Choice>
                <mc:Fallback>
                  <p:oleObj name="Document" r:id="rId5" imgW="4637404" imgH="2396650" progId="Word.Document.8">
                    <p:embed/>
                    <p:pic>
                      <p:nvPicPr>
                        <p:cNvPr id="3074" name="Object 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2436813"/>
                          <a:ext cx="4343400" cy="208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4" name="Rectangle 7"/>
            <p:cNvSpPr>
              <a:spLocks noChangeArrowheads="1"/>
            </p:cNvSpPr>
            <p:nvPr/>
          </p:nvSpPr>
          <p:spPr bwMode="auto">
            <a:xfrm>
              <a:off x="4079705" y="2343152"/>
              <a:ext cx="52738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4114800"/>
            <a:ext cx="1479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S1       R1</a:t>
            </a:r>
          </a:p>
        </p:txBody>
      </p: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1020763" y="4252913"/>
            <a:ext cx="457200" cy="228600"/>
            <a:chOff x="4724400" y="4953000"/>
            <a:chExt cx="457200" cy="228600"/>
          </a:xfrm>
        </p:grpSpPr>
        <p:sp>
          <p:nvSpPr>
            <p:cNvPr id="3121" name="Flowchart: Collate 10"/>
            <p:cNvSpPr>
              <a:spLocks noChangeArrowheads="1"/>
            </p:cNvSpPr>
            <p:nvPr/>
          </p:nvSpPr>
          <p:spPr bwMode="auto">
            <a:xfrm rot="-5400000">
              <a:off x="4800600" y="4876800"/>
              <a:ext cx="228600" cy="381000"/>
            </a:xfrm>
            <a:prstGeom prst="flowChartCollat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cxnSp>
          <p:nvCxnSpPr>
            <p:cNvPr id="3122" name="Straight Connector 12"/>
            <p:cNvCxnSpPr>
              <a:cxnSpLocks noChangeShapeType="1"/>
            </p:cNvCxnSpPr>
            <p:nvPr/>
          </p:nvCxnSpPr>
          <p:spPr bwMode="auto">
            <a:xfrm>
              <a:off x="5105400" y="4953000"/>
              <a:ext cx="76200" cy="0"/>
            </a:xfrm>
            <a:prstGeom prst="lin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23" name="Straight Connector 13"/>
            <p:cNvCxnSpPr>
              <a:cxnSpLocks noChangeShapeType="1"/>
            </p:cNvCxnSpPr>
            <p:nvPr/>
          </p:nvCxnSpPr>
          <p:spPr bwMode="auto">
            <a:xfrm>
              <a:off x="5105400" y="5181600"/>
              <a:ext cx="76200" cy="0"/>
            </a:xfrm>
            <a:prstGeom prst="lin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49967"/>
              </p:ext>
            </p:extLst>
          </p:nvPr>
        </p:nvGraphicFramePr>
        <p:xfrm>
          <a:off x="2057400" y="4267200"/>
          <a:ext cx="6477000" cy="1743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75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sname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rating</a:t>
                      </a: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bid </a:t>
                      </a: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</a:p>
                  </a:txBody>
                  <a:tcPr marL="0" marR="0" marT="45737" marB="45737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itchFamily="34" charset="0"/>
                          <a:cs typeface="Calibri" pitchFamily="34" charset="0"/>
                        </a:rPr>
                        <a:t>dustin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45.0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101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10/10/96</a:t>
                      </a:r>
                    </a:p>
                  </a:txBody>
                  <a:tcPr marL="0" marR="0" marT="45737" marB="457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lubber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55.55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null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null</a:t>
                      </a:r>
                    </a:p>
                  </a:txBody>
                  <a:tcPr marL="0" marR="0" marT="45737" marB="45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rusty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35.0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</a:p>
                  </a:txBody>
                  <a:tcPr marL="0" marR="0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itchFamily="34" charset="0"/>
                          <a:cs typeface="Calibri" pitchFamily="34" charset="0"/>
                        </a:rPr>
                        <a:t>11/12/96</a:t>
                      </a:r>
                    </a:p>
                  </a:txBody>
                  <a:tcPr marL="0" marR="0" marT="45737" marB="4573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ounded Rectangular Callout 16"/>
          <p:cNvSpPr/>
          <p:nvPr/>
        </p:nvSpPr>
        <p:spPr bwMode="auto">
          <a:xfrm>
            <a:off x="228600" y="5181600"/>
            <a:ext cx="1524000" cy="762000"/>
          </a:xfrm>
          <a:prstGeom prst="wedgeRoundRectCallout">
            <a:avLst>
              <a:gd name="adj1" fmla="val 94896"/>
              <a:gd name="adj2" fmla="val -2726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No match in R1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705D3-9C12-4B09-899F-0108110A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B476-8C94-4E60-B6E8-C33367FAD37A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1A7C9-C1FD-4407-8573-DD0F38B5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E40A8D-C961-283B-8D42-F3084BFEFF10}"/>
              </a:ext>
            </a:extLst>
          </p:cNvPr>
          <p:cNvSpPr/>
          <p:nvPr/>
        </p:nvSpPr>
        <p:spPr>
          <a:xfrm>
            <a:off x="2590800" y="5009954"/>
            <a:ext cx="2186940" cy="1063185"/>
          </a:xfrm>
          <a:prstGeom prst="roundRect">
            <a:avLst>
              <a:gd name="adj" fmla="val 10933"/>
            </a:avLst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</a:t>
            </a:r>
            <a:r>
              <a:rPr lang="en-US" dirty="0"/>
              <a:t> Command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09199"/>
            <a:ext cx="8001000" cy="45471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INSERT INTO     Sailors 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rating, age)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VALUES              (257, ‘John Smith’, 7, 32)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INSERT INTO     Sailors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VALUES              (257, ‘John Smith’, 7, 32)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INSERT INTO    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YoungSailors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             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FROM                 Sailors  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WHERE              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S.age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&lt; 19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10D8C-8FE9-497C-9536-6E0338D6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2B-B485-4A64-BF1B-3D3D2D4A9EA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9760-FBB7-42B0-8A15-58F0F179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71</a:t>
            </a:fld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9FA7425-E5EE-4920-8145-5C41B0178C33}"/>
              </a:ext>
            </a:extLst>
          </p:cNvPr>
          <p:cNvSpPr/>
          <p:nvPr/>
        </p:nvSpPr>
        <p:spPr>
          <a:xfrm>
            <a:off x="6831496" y="2564675"/>
            <a:ext cx="1844537" cy="1073426"/>
          </a:xfrm>
          <a:prstGeom prst="wedgeRoundRectCallout">
            <a:avLst>
              <a:gd name="adj1" fmla="val -66096"/>
              <a:gd name="adj2" fmla="val 42747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Must know the order of the attributes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1D1E5F2-1B83-4B18-8B95-7F0F3A9C51F7}"/>
              </a:ext>
            </a:extLst>
          </p:cNvPr>
          <p:cNvSpPr/>
          <p:nvPr/>
        </p:nvSpPr>
        <p:spPr>
          <a:xfrm>
            <a:off x="5636936" y="4474263"/>
            <a:ext cx="2389119" cy="1550505"/>
          </a:xfrm>
          <a:prstGeom prst="wedgeRoundRectCallout">
            <a:avLst>
              <a:gd name="adj1" fmla="val -92148"/>
              <a:gd name="adj2" fmla="val 1134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All young sailors are copied from </a:t>
            </a:r>
            <a:r>
              <a:rPr lang="en-US" sz="2400" b="1" i="1" dirty="0"/>
              <a:t>Sailors</a:t>
            </a:r>
            <a:r>
              <a:rPr lang="en-US" sz="2400" dirty="0"/>
              <a:t> to </a:t>
            </a:r>
            <a:r>
              <a:rPr lang="en-US" sz="2400" b="1" i="1" dirty="0" err="1"/>
              <a:t>YoungSailors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764206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DELETE</a:t>
            </a:r>
            <a:r>
              <a:rPr lang="en-US" dirty="0"/>
              <a:t>	 Command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0296" y="1809199"/>
            <a:ext cx="7532204" cy="45471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DELETE FROM     Sailors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WHERE                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= 257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DELETE FROM     Sailors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WHERE                 age &lt; 19        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DELETE FROM     Sailors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10D8C-8FE9-497C-9536-6E0338D6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2B-B485-4A64-BF1B-3D3D2D4A9EA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9760-FBB7-42B0-8A15-58F0F179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72</a:t>
            </a:fld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1D1E5F2-1B83-4B18-8B95-7F0F3A9C51F7}"/>
              </a:ext>
            </a:extLst>
          </p:cNvPr>
          <p:cNvSpPr/>
          <p:nvPr/>
        </p:nvSpPr>
        <p:spPr>
          <a:xfrm>
            <a:off x="5097531" y="4320209"/>
            <a:ext cx="2389119" cy="795131"/>
          </a:xfrm>
          <a:prstGeom prst="wedgeRoundRectCallout">
            <a:avLst>
              <a:gd name="adj1" fmla="val -70751"/>
              <a:gd name="adj2" fmla="val -26009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Delete all tuples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42E630-6BF1-478B-BCCF-AAAF5AAE4CB5}"/>
              </a:ext>
            </a:extLst>
          </p:cNvPr>
          <p:cNvSpPr/>
          <p:nvPr/>
        </p:nvSpPr>
        <p:spPr>
          <a:xfrm>
            <a:off x="5355949" y="1809199"/>
            <a:ext cx="2389119" cy="795131"/>
          </a:xfrm>
          <a:prstGeom prst="wedgeRoundRectCallout">
            <a:avLst>
              <a:gd name="adj1" fmla="val -67145"/>
              <a:gd name="adj2" fmla="val 17325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Delete one tuple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3B18FE-7B7D-4CA7-B6B0-94C9E7E80CC2}"/>
              </a:ext>
            </a:extLst>
          </p:cNvPr>
          <p:cNvSpPr/>
          <p:nvPr/>
        </p:nvSpPr>
        <p:spPr>
          <a:xfrm>
            <a:off x="5263390" y="3031434"/>
            <a:ext cx="2389119" cy="795131"/>
          </a:xfrm>
          <a:prstGeom prst="wedgeRoundRectCallout">
            <a:avLst>
              <a:gd name="adj1" fmla="val -65481"/>
              <a:gd name="adj2" fmla="val 12325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Delete all young sailors</a:t>
            </a:r>
          </a:p>
        </p:txBody>
      </p:sp>
    </p:spTree>
    <p:extLst>
      <p:ext uri="{BB962C8B-B14F-4D97-AF65-F5344CB8AC3E}">
        <p14:creationId xmlns:p14="http://schemas.microsoft.com/office/powerpoint/2010/main" val="2865580431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38128"/>
            <a:ext cx="7886700" cy="910399"/>
          </a:xfrm>
        </p:spPr>
        <p:txBody>
          <a:bodyPr>
            <a:normAutofit/>
          </a:bodyPr>
          <a:lstStyle/>
          <a:p>
            <a:r>
              <a:rPr lang="en-US" b="1" dirty="0"/>
              <a:t>UPDATE</a:t>
            </a:r>
            <a:r>
              <a:rPr lang="en-US" dirty="0"/>
              <a:t> Command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10D8C-8FE9-497C-9536-6E0338D6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2B-B485-4A64-BF1B-3D3D2D4A9EA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9760-FBB7-42B0-8A15-58F0F179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7781D0-E757-45CA-929A-1671FF3CB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08067"/>
              </p:ext>
            </p:extLst>
          </p:nvPr>
        </p:nvGraphicFramePr>
        <p:xfrm>
          <a:off x="3709504" y="1616958"/>
          <a:ext cx="4651512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78">
                  <a:extLst>
                    <a:ext uri="{9D8B030D-6E8A-4147-A177-3AD203B41FA5}">
                      <a16:colId xmlns:a16="http://schemas.microsoft.com/office/drawing/2014/main" val="2734849084"/>
                    </a:ext>
                  </a:extLst>
                </a:gridCol>
                <a:gridCol w="1474305">
                  <a:extLst>
                    <a:ext uri="{9D8B030D-6E8A-4147-A177-3AD203B41FA5}">
                      <a16:colId xmlns:a16="http://schemas.microsoft.com/office/drawing/2014/main" val="1720491007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146589011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9459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sname</a:t>
                      </a:r>
                      <a:endParaRPr lang="en-US" sz="2400" dirty="0"/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rating</a:t>
                      </a: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 marL="0" marR="0" marT="0" anchor="ctr" anchorCtr="1"/>
                </a:tc>
                <a:extLst>
                  <a:ext uri="{0D108BD9-81ED-4DB2-BD59-A6C34878D82A}">
                    <a16:rowId xmlns:a16="http://schemas.microsoft.com/office/drawing/2014/main" val="4157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24435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brandon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408966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emily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377620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trevor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1765007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3C5E73-2AFC-4EA5-94EF-81765B8D3DA7}"/>
              </a:ext>
            </a:extLst>
          </p:cNvPr>
          <p:cNvSpPr txBox="1"/>
          <p:nvPr/>
        </p:nvSpPr>
        <p:spPr>
          <a:xfrm>
            <a:off x="2504375" y="1597256"/>
            <a:ext cx="113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Sailors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8E1D0F-C2F1-49D5-BB53-D4831C7D6E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88" y="2685765"/>
            <a:ext cx="501649" cy="50164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695CB3-1C1B-49DE-BEE5-EAAE174C81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33" y="2365367"/>
            <a:ext cx="897467" cy="50164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9FA7425-E5EE-4920-8145-5C41B0178C33}"/>
              </a:ext>
            </a:extLst>
          </p:cNvPr>
          <p:cNvSpPr/>
          <p:nvPr/>
        </p:nvSpPr>
        <p:spPr>
          <a:xfrm>
            <a:off x="628651" y="3536201"/>
            <a:ext cx="3516630" cy="2384540"/>
          </a:xfrm>
          <a:prstGeom prst="wedgeRoundRectCallout">
            <a:avLst>
              <a:gd name="adj1" fmla="val 46993"/>
              <a:gd name="adj2" fmla="val -8570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/>
              <a:t>Modify the rating level for sailor 24 to “7”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49" y="3712608"/>
            <a:ext cx="3418417" cy="13774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UPDATE     Sailors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SET             rating = 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WHERE     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 = 24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54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656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DD42E0-DDA0-A9D8-8DA1-891BEA78CC9C}"/>
              </a:ext>
            </a:extLst>
          </p:cNvPr>
          <p:cNvSpPr/>
          <p:nvPr/>
        </p:nvSpPr>
        <p:spPr>
          <a:xfrm>
            <a:off x="2316480" y="2932711"/>
            <a:ext cx="3177540" cy="846809"/>
          </a:xfrm>
          <a:prstGeom prst="roundRect">
            <a:avLst>
              <a:gd name="adj" fmla="val 10933"/>
            </a:avLst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38128"/>
            <a:ext cx="7886700" cy="910399"/>
          </a:xfrm>
        </p:spPr>
        <p:txBody>
          <a:bodyPr>
            <a:normAutofit/>
          </a:bodyPr>
          <a:lstStyle/>
          <a:p>
            <a:r>
              <a:rPr lang="en-US" b="1" dirty="0"/>
              <a:t>UPDATE</a:t>
            </a:r>
            <a:r>
              <a:rPr lang="en-US" dirty="0"/>
              <a:t> Command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717" y="2079988"/>
            <a:ext cx="8001000" cy="196058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UPDATE     Employees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            salary = salary * 1.03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WHERE     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dno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= 24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10D8C-8FE9-497C-9536-6E0338D6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2B-B485-4A64-BF1B-3D3D2D4A9EA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9760-FBB7-42B0-8A15-58F0F179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74</a:t>
            </a:fld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1D1E5F2-1B83-4B18-8B95-7F0F3A9C51F7}"/>
              </a:ext>
            </a:extLst>
          </p:cNvPr>
          <p:cNvSpPr/>
          <p:nvPr/>
        </p:nvSpPr>
        <p:spPr>
          <a:xfrm>
            <a:off x="4739217" y="4143151"/>
            <a:ext cx="2559049" cy="1147658"/>
          </a:xfrm>
          <a:prstGeom prst="wedgeRoundRectCallout">
            <a:avLst>
              <a:gd name="adj1" fmla="val -34972"/>
              <a:gd name="adj2" fmla="val -90637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Give employees of Department 24 a 3% raise</a:t>
            </a:r>
          </a:p>
        </p:txBody>
      </p:sp>
    </p:spTree>
    <p:extLst>
      <p:ext uri="{BB962C8B-B14F-4D97-AF65-F5344CB8AC3E}">
        <p14:creationId xmlns:p14="http://schemas.microsoft.com/office/powerpoint/2010/main" val="300209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9408FD-CAC5-421D-8A20-8C6F0AB8590A}"/>
              </a:ext>
            </a:extLst>
          </p:cNvPr>
          <p:cNvSpPr/>
          <p:nvPr/>
        </p:nvSpPr>
        <p:spPr>
          <a:xfrm>
            <a:off x="843492" y="5913121"/>
            <a:ext cx="1794933" cy="426719"/>
          </a:xfrm>
          <a:prstGeom prst="round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B821C1-755A-4931-A30A-2FCB4E712590}"/>
              </a:ext>
            </a:extLst>
          </p:cNvPr>
          <p:cNvSpPr/>
          <p:nvPr/>
        </p:nvSpPr>
        <p:spPr>
          <a:xfrm>
            <a:off x="6019800" y="5533391"/>
            <a:ext cx="1239519" cy="426719"/>
          </a:xfrm>
          <a:prstGeom prst="round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26050"/>
          </a:xfrm>
        </p:spPr>
        <p:txBody>
          <a:bodyPr/>
          <a:lstStyle/>
          <a:p>
            <a:r>
              <a:rPr lang="en-US" dirty="0"/>
              <a:t>Integrity Constraints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820" y="1391177"/>
            <a:ext cx="8397239" cy="49937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itchFamily="34" charset="0"/>
              </a:rPr>
              <a:t>An IC describes conditions that every </a:t>
            </a:r>
            <a:r>
              <a:rPr lang="en-US" sz="3200" i="1" dirty="0">
                <a:latin typeface="Calibri" pitchFamily="34" charset="0"/>
              </a:rPr>
              <a:t>legal instance </a:t>
            </a:r>
            <a:r>
              <a:rPr lang="en-US" sz="3200" dirty="0">
                <a:latin typeface="Calibri" pitchFamily="34" charset="0"/>
              </a:rPr>
              <a:t>of a relation must satisfy.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Inserts/deletes/updates that violate IC’s are disallowed.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Can be used to ensure application semantics</a:t>
            </a:r>
          </a:p>
          <a:p>
            <a:pPr lvl="2">
              <a:spcAft>
                <a:spcPts val="600"/>
              </a:spcAft>
              <a:buSzPct val="75000"/>
            </a:pPr>
            <a:r>
              <a:rPr lang="en-US" sz="2600" i="1" dirty="0" err="1">
                <a:latin typeface="Calibri" pitchFamily="34" charset="0"/>
              </a:rPr>
              <a:t>sid</a:t>
            </a:r>
            <a:r>
              <a:rPr lang="en-US" sz="2600" dirty="0">
                <a:latin typeface="Calibri" pitchFamily="34" charset="0"/>
              </a:rPr>
              <a:t> is a key </a:t>
            </a:r>
          </a:p>
          <a:p>
            <a:pPr lvl="2">
              <a:spcAft>
                <a:spcPts val="600"/>
              </a:spcAft>
              <a:buSzPct val="75000"/>
            </a:pPr>
            <a:r>
              <a:rPr lang="en-US" sz="2600" i="1" dirty="0" err="1">
                <a:latin typeface="Calibri" pitchFamily="34" charset="0"/>
              </a:rPr>
              <a:t>sname</a:t>
            </a:r>
            <a:r>
              <a:rPr lang="en-US" sz="2600" dirty="0">
                <a:latin typeface="Calibri" pitchFamily="34" charset="0"/>
              </a:rPr>
              <a:t> has to be a string </a:t>
            </a:r>
          </a:p>
          <a:p>
            <a:pPr lvl="2">
              <a:spcAft>
                <a:spcPts val="1200"/>
              </a:spcAft>
              <a:buSzPct val="75000"/>
            </a:pPr>
            <a:r>
              <a:rPr lang="en-US" sz="2600" i="1" dirty="0">
                <a:latin typeface="Calibri" pitchFamily="34" charset="0"/>
              </a:rPr>
              <a:t>age</a:t>
            </a:r>
            <a:r>
              <a:rPr lang="en-US" sz="2600" dirty="0">
                <a:latin typeface="Calibri" pitchFamily="34" charset="0"/>
              </a:rPr>
              <a:t> must be &lt; 200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u="sng" dirty="0">
                <a:latin typeface="Calibri" pitchFamily="34" charset="0"/>
              </a:rPr>
              <a:t>Types of IC’s</a:t>
            </a:r>
            <a:r>
              <a:rPr lang="en-US" dirty="0">
                <a:latin typeface="Calibri" pitchFamily="34" charset="0"/>
              </a:rPr>
              <a:t>:  Domain constraints, primary key constraints, foreign key constraints, general constraints.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A69CF-7496-4168-914A-74FBC843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17DF-61A0-4300-B8DA-9A7DBC615AD4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648A8-FB4B-43AD-9D02-425B31B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Constraint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788693"/>
            <a:ext cx="7924800" cy="533400"/>
          </a:xfrm>
          <a:solidFill>
            <a:schemeClr val="bg2"/>
          </a:solidFill>
        </p:spPr>
        <p:txBody>
          <a:bodyPr/>
          <a:lstStyle/>
          <a:p>
            <a:pPr>
              <a:buFont typeface="Monotype Sorts"/>
              <a:buNone/>
            </a:pPr>
            <a:r>
              <a:rPr lang="en-US" dirty="0">
                <a:latin typeface="Calibri" pitchFamily="34" charset="0"/>
              </a:rPr>
              <a:t>Useful when more general ICs than keys are involved.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181100" y="1766750"/>
            <a:ext cx="6934200" cy="35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CREATE TABLE   Sailors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(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    INTEGER,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CHAR(20),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rating    INTEGER,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age  	     REAL,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PRIMARY KEY  (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 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CHECK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( rating &gt;= 1 AND rating &lt;= 10 )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);</a:t>
            </a:r>
            <a:r>
              <a:rPr lang="en-US" dirty="0">
                <a:latin typeface="Book Antiqua" pitchFamily="18" charset="0"/>
              </a:rPr>
              <a:t>   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579166" y="2739887"/>
            <a:ext cx="2895600" cy="990600"/>
          </a:xfrm>
          <a:prstGeom prst="wedgeRoundRectCallout">
            <a:avLst>
              <a:gd name="adj1" fmla="val -36341"/>
              <a:gd name="adj2" fmla="val 115795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A general constraint 1 ≤ rating ≤ 10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C98DD87-FCAF-C4B5-CC5F-E86C49DB5505}"/>
              </a:ext>
            </a:extLst>
          </p:cNvPr>
          <p:cNvSpPr/>
          <p:nvPr/>
        </p:nvSpPr>
        <p:spPr>
          <a:xfrm>
            <a:off x="1181100" y="3097574"/>
            <a:ext cx="9784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Constraint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799" y="1766750"/>
            <a:ext cx="7924799" cy="35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CREATE TABLE   Sailors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(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    INTEGER,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CHAR(20),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rating    VARCHAR(10),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age  	     REAL,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PRIMARY KEY  (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 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CHECK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( rating IN (‘OK’ , ‘Good’,  ‘Excellent’) )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);</a:t>
            </a:r>
            <a:r>
              <a:rPr lang="en-US" dirty="0">
                <a:latin typeface="Book Antiqua" pitchFamily="18" charset="0"/>
              </a:rPr>
              <a:t>   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701086" y="2413048"/>
            <a:ext cx="2430301" cy="1366446"/>
          </a:xfrm>
          <a:prstGeom prst="wedgeRoundRectCallout">
            <a:avLst>
              <a:gd name="adj1" fmla="val -37317"/>
              <a:gd name="adj2" fmla="val 9212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Three 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ossible values for the attribute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rating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32EEDBB-5750-93F5-93AD-3C4C8557513E}"/>
              </a:ext>
            </a:extLst>
          </p:cNvPr>
          <p:cNvSpPr/>
          <p:nvPr/>
        </p:nvSpPr>
        <p:spPr>
          <a:xfrm>
            <a:off x="746760" y="3096271"/>
            <a:ext cx="9784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5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787400" y="233557"/>
            <a:ext cx="7772400" cy="1104900"/>
          </a:xfrm>
        </p:spPr>
        <p:txBody>
          <a:bodyPr/>
          <a:lstStyle/>
          <a:p>
            <a:r>
              <a:rPr lang="en-US" dirty="0"/>
              <a:t>General Constraint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38794" y="1809552"/>
            <a:ext cx="7487479" cy="3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CREATE TABLE   Sailors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   (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    INTEGER,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    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CHAR(20),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     rating    INTEGER,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     age  	     REAL,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       PRIMARY KEY  (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      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CHECK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(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&gt; 0 AND age &lt;= 75 )</a:t>
            </a:r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  <a:p>
            <a:pPr eaLnBrk="0" hangingPunct="0"/>
            <a:r>
              <a:rPr lang="en-US" sz="2800" dirty="0">
                <a:latin typeface="Book Antiqua" pitchFamily="18" charset="0"/>
              </a:rPr>
              <a:t>               ); 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955484-3153-440D-A49A-B3B260A2A3B3}"/>
              </a:ext>
            </a:extLst>
          </p:cNvPr>
          <p:cNvSpPr/>
          <p:nvPr/>
        </p:nvSpPr>
        <p:spPr>
          <a:xfrm>
            <a:off x="5588000" y="3073400"/>
            <a:ext cx="2817283" cy="1295399"/>
          </a:xfrm>
          <a:prstGeom prst="wedgeRoundRectCallout">
            <a:avLst>
              <a:gd name="adj1" fmla="val -41313"/>
              <a:gd name="adj2" fmla="val 88727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/>
              <a:t>A CHECK constraint can be created for multiple attributes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C9D3FE-606C-2E50-F7EF-C2084020B2E2}"/>
              </a:ext>
            </a:extLst>
          </p:cNvPr>
          <p:cNvSpPr/>
          <p:nvPr/>
        </p:nvSpPr>
        <p:spPr>
          <a:xfrm>
            <a:off x="775344" y="2715271"/>
            <a:ext cx="9784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277EE45-9F75-7737-A9EE-D6EB2838C4B6}"/>
              </a:ext>
            </a:extLst>
          </p:cNvPr>
          <p:cNvSpPr/>
          <p:nvPr/>
        </p:nvSpPr>
        <p:spPr>
          <a:xfrm>
            <a:off x="787400" y="4003972"/>
            <a:ext cx="978408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42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648373" y="4107922"/>
            <a:ext cx="4504267" cy="1828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80480" y="5555722"/>
            <a:ext cx="430626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65480" y="5022322"/>
            <a:ext cx="3382528" cy="1143000"/>
          </a:xfrm>
          <a:prstGeom prst="wedgeRoundRectCallout">
            <a:avLst>
              <a:gd name="adj1" fmla="val 59573"/>
              <a:gd name="adj2" fmla="val -30879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Find the name of the boat -  Can use queries to express constraint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09560" y="2964922"/>
            <a:ext cx="457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326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6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6912" y="393434"/>
            <a:ext cx="7772400" cy="598487"/>
          </a:xfrm>
        </p:spPr>
        <p:txBody>
          <a:bodyPr>
            <a:noAutofit/>
          </a:bodyPr>
          <a:lstStyle/>
          <a:p>
            <a:r>
              <a:rPr lang="en-US" sz="4800" dirty="0"/>
              <a:t>Named General Constraints</a:t>
            </a:r>
          </a:p>
        </p:txBody>
      </p:sp>
      <p:sp>
        <p:nvSpPr>
          <p:cNvPr id="53263" name="Rectangle 7"/>
          <p:cNvSpPr>
            <a:spLocks noChangeArrowheads="1"/>
          </p:cNvSpPr>
          <p:nvPr/>
        </p:nvSpPr>
        <p:spPr bwMode="auto">
          <a:xfrm>
            <a:off x="1733868" y="2202922"/>
            <a:ext cx="5531965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CREATE TABLE  Reserves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 (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CHAR(10),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bid  INTEGER,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day  DATE,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PRIMARY KEY  (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bid,day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CONSTRAINT</a:t>
            </a: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noInterlakeRes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CHECK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(`Interlake’ &lt;&gt;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	           ( SELECT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B.bname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		FROM   Boats B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	             WHERE 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B.bid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=bid)));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4431448" y="3157009"/>
            <a:ext cx="2470150" cy="2403475"/>
          </a:xfrm>
          <a:custGeom>
            <a:avLst/>
            <a:gdLst>
              <a:gd name="connsiteX0" fmla="*/ 0 w 2470266"/>
              <a:gd name="connsiteY0" fmla="*/ 16626 h 2402378"/>
              <a:gd name="connsiteX1" fmla="*/ 349135 w 2470266"/>
              <a:gd name="connsiteY1" fmla="*/ 8313 h 2402378"/>
              <a:gd name="connsiteX2" fmla="*/ 698269 w 2470266"/>
              <a:gd name="connsiteY2" fmla="*/ 66502 h 2402378"/>
              <a:gd name="connsiteX3" fmla="*/ 1163782 w 2470266"/>
              <a:gd name="connsiteY3" fmla="*/ 249382 h 2402378"/>
              <a:gd name="connsiteX4" fmla="*/ 1712422 w 2470266"/>
              <a:gd name="connsiteY4" fmla="*/ 590204 h 2402378"/>
              <a:gd name="connsiteX5" fmla="*/ 2202873 w 2470266"/>
              <a:gd name="connsiteY5" fmla="*/ 1064029 h 2402378"/>
              <a:gd name="connsiteX6" fmla="*/ 2427317 w 2470266"/>
              <a:gd name="connsiteY6" fmla="*/ 1496291 h 2402378"/>
              <a:gd name="connsiteX7" fmla="*/ 2460568 w 2470266"/>
              <a:gd name="connsiteY7" fmla="*/ 1886989 h 2402378"/>
              <a:gd name="connsiteX8" fmla="*/ 2369128 w 2470266"/>
              <a:gd name="connsiteY8" fmla="*/ 2152997 h 2402378"/>
              <a:gd name="connsiteX9" fmla="*/ 2294313 w 2470266"/>
              <a:gd name="connsiteY9" fmla="*/ 2244437 h 2402378"/>
              <a:gd name="connsiteX10" fmla="*/ 2111433 w 2470266"/>
              <a:gd name="connsiteY10" fmla="*/ 2402378 h 240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0266" h="2402378">
                <a:moveTo>
                  <a:pt x="0" y="16626"/>
                </a:moveTo>
                <a:cubicBezTo>
                  <a:pt x="116378" y="8313"/>
                  <a:pt x="232757" y="0"/>
                  <a:pt x="349135" y="8313"/>
                </a:cubicBezTo>
                <a:cubicBezTo>
                  <a:pt x="465513" y="16626"/>
                  <a:pt x="562495" y="26324"/>
                  <a:pt x="698269" y="66502"/>
                </a:cubicBezTo>
                <a:cubicBezTo>
                  <a:pt x="834044" y="106680"/>
                  <a:pt x="994757" y="162098"/>
                  <a:pt x="1163782" y="249382"/>
                </a:cubicBezTo>
                <a:cubicBezTo>
                  <a:pt x="1332807" y="336666"/>
                  <a:pt x="1539240" y="454430"/>
                  <a:pt x="1712422" y="590204"/>
                </a:cubicBezTo>
                <a:cubicBezTo>
                  <a:pt x="1885604" y="725978"/>
                  <a:pt x="2083724" y="913015"/>
                  <a:pt x="2202873" y="1064029"/>
                </a:cubicBezTo>
                <a:cubicBezTo>
                  <a:pt x="2322022" y="1215043"/>
                  <a:pt x="2384368" y="1359131"/>
                  <a:pt x="2427317" y="1496291"/>
                </a:cubicBezTo>
                <a:cubicBezTo>
                  <a:pt x="2470266" y="1633451"/>
                  <a:pt x="2470266" y="1777538"/>
                  <a:pt x="2460568" y="1886989"/>
                </a:cubicBezTo>
                <a:cubicBezTo>
                  <a:pt x="2450870" y="1996440"/>
                  <a:pt x="2396837" y="2093422"/>
                  <a:pt x="2369128" y="2152997"/>
                </a:cubicBezTo>
                <a:cubicBezTo>
                  <a:pt x="2341419" y="2212572"/>
                  <a:pt x="2337262" y="2202874"/>
                  <a:pt x="2294313" y="2244437"/>
                </a:cubicBezTo>
                <a:cubicBezTo>
                  <a:pt x="2251364" y="2286000"/>
                  <a:pt x="2181398" y="2344189"/>
                  <a:pt x="2111433" y="2402378"/>
                </a:cubicBezTo>
              </a:path>
            </a:pathLst>
          </a:cu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1978" y="3025023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Script" panose="020B0504020000000003" pitchFamily="34" charset="0"/>
              </a:rPr>
              <a:t>Check each boat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7599" y="1319225"/>
            <a:ext cx="401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Convenient to have a named constraint, e.g., delete it later:</a:t>
            </a:r>
          </a:p>
          <a:p>
            <a:pPr marL="231775">
              <a:lnSpc>
                <a:spcPts val="2400"/>
              </a:lnSpc>
            </a:pP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</a:rPr>
              <a:t>ALTER TABLE RESERVES</a:t>
            </a:r>
          </a:p>
          <a:p>
            <a:pPr marL="231775">
              <a:lnSpc>
                <a:spcPts val="2400"/>
              </a:lnSpc>
            </a:pPr>
            <a:r>
              <a:rPr lang="en-US" sz="2200" dirty="0">
                <a:solidFill>
                  <a:srgbClr val="7030A0"/>
                </a:solidFill>
                <a:latin typeface="Calibri" panose="020F0502020204030204" pitchFamily="34" charset="0"/>
              </a:rPr>
              <a:t>DROP CHECK </a:t>
            </a:r>
            <a:r>
              <a:rPr lang="en-US" sz="2200" dirty="0" err="1">
                <a:solidFill>
                  <a:srgbClr val="7030A0"/>
                </a:solidFill>
                <a:latin typeface="Calibri" panose="020F0502020204030204" pitchFamily="34" charset="0"/>
              </a:rPr>
              <a:t>noInterlakeRes</a:t>
            </a:r>
            <a:endParaRPr lang="en-US" sz="2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90928" y="2866608"/>
            <a:ext cx="1630786" cy="1400383"/>
          </a:xfrm>
          <a:prstGeom prst="wedgeRoundRectCallout">
            <a:avLst>
              <a:gd name="adj1" fmla="val 80831"/>
              <a:gd name="adj2" fmla="val 45323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A general constraint can be named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46DF7-764D-4E28-A250-C26891108D77}"/>
              </a:ext>
            </a:extLst>
          </p:cNvPr>
          <p:cNvSpPr txBox="1"/>
          <p:nvPr/>
        </p:nvSpPr>
        <p:spPr>
          <a:xfrm>
            <a:off x="6306816" y="3324139"/>
            <a:ext cx="2639644" cy="66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Script" panose="020B0504020000000003" pitchFamily="34" charset="0"/>
              </a:rPr>
              <a:t>‘Interlake’ boat cannot be reserved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"/>
            <a:ext cx="7772400" cy="1104900"/>
          </a:xfrm>
        </p:spPr>
        <p:txBody>
          <a:bodyPr/>
          <a:lstStyle/>
          <a:p>
            <a:r>
              <a:rPr lang="en-US" dirty="0"/>
              <a:t> Querying Relations (2)</a:t>
            </a:r>
          </a:p>
        </p:txBody>
      </p: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13128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28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3238" y="3679825"/>
            <a:ext cx="4754562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SELECT  S.name, E.cid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FROM  Students S,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+mn-cs"/>
              </a:rPr>
              <a:t>Enrolled</a:t>
            </a:r>
            <a:r>
              <a:rPr lang="en-US" sz="2400" dirty="0">
                <a:latin typeface="Calibri" pitchFamily="34" charset="0"/>
                <a:cs typeface="+mn-cs"/>
              </a:rPr>
              <a:t> E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WHERE  S.sid=E.sid AND </a:t>
            </a:r>
            <a:r>
              <a:rPr lang="en-US" sz="2400" dirty="0" err="1">
                <a:latin typeface="Calibri" pitchFamily="34" charset="0"/>
                <a:cs typeface="+mn-cs"/>
              </a:rPr>
              <a:t>E.grade</a:t>
            </a:r>
            <a:r>
              <a:rPr lang="en-US" sz="2400" dirty="0">
                <a:latin typeface="Calibri" pitchFamily="34" charset="0"/>
                <a:cs typeface="+mn-cs"/>
              </a:rPr>
              <a:t>=“A”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20574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4572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pitchFamily="34" charset="0"/>
              </a:rPr>
              <a:t>Enrolled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91000" y="15240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Box 12"/>
          <p:cNvSpPr txBox="1">
            <a:spLocks noChangeArrowheads="1"/>
          </p:cNvSpPr>
          <p:nvPr/>
        </p:nvSpPr>
        <p:spPr bwMode="auto">
          <a:xfrm>
            <a:off x="4114800" y="1138237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Students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38" name="Flowchart: Terminator 14"/>
          <p:cNvSpPr>
            <a:spLocks noChangeArrowheads="1"/>
          </p:cNvSpPr>
          <p:nvPr/>
        </p:nvSpPr>
        <p:spPr bwMode="auto">
          <a:xfrm>
            <a:off x="457200" y="2322513"/>
            <a:ext cx="3352800" cy="341312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39" name="Flowchart: Terminator 15"/>
          <p:cNvSpPr>
            <a:spLocks noChangeArrowheads="1"/>
          </p:cNvSpPr>
          <p:nvPr/>
        </p:nvSpPr>
        <p:spPr bwMode="auto">
          <a:xfrm>
            <a:off x="4114800" y="2254250"/>
            <a:ext cx="4572000" cy="373063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Down Arrow 16"/>
          <p:cNvSpPr/>
          <p:nvPr/>
        </p:nvSpPr>
        <p:spPr bwMode="auto">
          <a:xfrm>
            <a:off x="44958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2521447" y="4953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4143" name="Picture 47" descr="C:\Users\Kien\AppData\Local\Microsoft\Windows\Temporary Internet Files\Content.IE5\YGITZQCP\MC90044725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057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29497"/>
              </p:ext>
            </p:extLst>
          </p:nvPr>
        </p:nvGraphicFramePr>
        <p:xfrm>
          <a:off x="1524000" y="5582920"/>
          <a:ext cx="266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S.name</a:t>
                      </a:r>
                    </a:p>
                  </a:txBody>
                  <a:tcPr>
                    <a:solidFill>
                      <a:srgbClr val="636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E.cid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36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Smith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Topology112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9233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01926" y="120925"/>
            <a:ext cx="8310770" cy="973736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 Constraint  vs. Table Constraint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88235" y="1229680"/>
            <a:ext cx="8454887" cy="43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CREATE TABLE    Employees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               INTEGER,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name          CHAR(10),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startdate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DATE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enddate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    DATE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salary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INTEGER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CHECK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( salary &lt; 5000000 )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PRIMARY KEY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CONSTRAINT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chk_date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CHECK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startdate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&lt;=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enddate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Book Antiqua" pitchFamily="18" charset="0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);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1EB8575-2A50-478C-AC8C-17878E201281}"/>
              </a:ext>
            </a:extLst>
          </p:cNvPr>
          <p:cNvSpPr/>
          <p:nvPr/>
        </p:nvSpPr>
        <p:spPr>
          <a:xfrm>
            <a:off x="5570330" y="1714741"/>
            <a:ext cx="2774122" cy="1227484"/>
          </a:xfrm>
          <a:prstGeom prst="wedgeRoundRectCallout">
            <a:avLst>
              <a:gd name="adj1" fmla="val -34335"/>
              <a:gd name="adj2" fmla="val 8927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00"/>
                </a:solidFill>
              </a:rPr>
              <a:t>Column constraint </a:t>
            </a:r>
            <a:r>
              <a:rPr lang="en-US" sz="2400" dirty="0">
                <a:solidFill>
                  <a:schemeClr val="bg1"/>
                </a:solidFill>
              </a:rPr>
              <a:t>references only one column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ACBCE1E-6925-4D18-AE81-4BC772090556}"/>
              </a:ext>
            </a:extLst>
          </p:cNvPr>
          <p:cNvSpPr/>
          <p:nvPr/>
        </p:nvSpPr>
        <p:spPr>
          <a:xfrm>
            <a:off x="4572000" y="5349211"/>
            <a:ext cx="2385391" cy="1227484"/>
          </a:xfrm>
          <a:prstGeom prst="wedgeRoundRectCallout">
            <a:avLst>
              <a:gd name="adj1" fmla="val -37542"/>
              <a:gd name="adj2" fmla="val -71042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00"/>
                </a:solidFill>
              </a:rPr>
              <a:t>Table constraint </a:t>
            </a:r>
            <a:r>
              <a:rPr lang="en-US" sz="2400" dirty="0">
                <a:solidFill>
                  <a:schemeClr val="bg1"/>
                </a:solidFill>
              </a:rPr>
              <a:t>may reference multiple columns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50E4FA5-94C2-95C2-CFE0-E20E8B8D3C62}"/>
              </a:ext>
            </a:extLst>
          </p:cNvPr>
          <p:cNvSpPr/>
          <p:nvPr/>
        </p:nvSpPr>
        <p:spPr>
          <a:xfrm>
            <a:off x="563880" y="2562871"/>
            <a:ext cx="671532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B71946-B351-2623-8BD4-FA2D42C50AF3}"/>
              </a:ext>
            </a:extLst>
          </p:cNvPr>
          <p:cNvSpPr/>
          <p:nvPr/>
        </p:nvSpPr>
        <p:spPr>
          <a:xfrm>
            <a:off x="701040" y="3014198"/>
            <a:ext cx="671532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44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CHECK Constraint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93A3C1-1D49-4EEA-9071-EE9ED273CC7C}"/>
              </a:ext>
            </a:extLst>
          </p:cNvPr>
          <p:cNvGrpSpPr/>
          <p:nvPr/>
        </p:nvGrpSpPr>
        <p:grpSpPr>
          <a:xfrm>
            <a:off x="1104900" y="1783678"/>
            <a:ext cx="6934200" cy="4583306"/>
            <a:chOff x="1000539" y="1607724"/>
            <a:chExt cx="6934200" cy="4583306"/>
          </a:xfrm>
        </p:grpSpPr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000539" y="1607724"/>
              <a:ext cx="6934200" cy="458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To create a CHECK constraint after the table </a:t>
              </a:r>
              <a:r>
                <a:rPr lang="en-US" sz="3200" dirty="0">
                  <a:solidFill>
                    <a:srgbClr val="000000"/>
                  </a:solidFill>
                  <a:latin typeface="Calibri" pitchFamily="34" charset="0"/>
                </a:rPr>
                <a:t>is already created: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 ALTER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TABLE   Sailors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 ADD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CHECK (Age</a:t>
              </a: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&lt;= 75)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lvl="0" eaLnBrk="0" hangingPunct="0"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ALTER TABLE   Sailors</a:t>
              </a:r>
            </a:p>
            <a:p>
              <a:pPr lvl="0" eaLnBrk="0" hangingPunct="0"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 ADD  Constraint </a:t>
              </a:r>
              <a:r>
                <a:rPr lang="en-US" sz="2800" dirty="0" err="1">
                  <a:solidFill>
                    <a:srgbClr val="000000"/>
                  </a:solidFill>
                  <a:latin typeface="Calibri" pitchFamily="34" charset="0"/>
                </a:rPr>
                <a:t>CHK_Age</a:t>
              </a:r>
              <a:endParaRPr lang="en-US" sz="28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lvl="0" eaLnBrk="0" hangingPunct="0"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itchFamily="34" charset="0"/>
                </a:rPr>
                <a:t>            CHECK (Age &lt;= 75)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	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9D3F4C2-4F99-42F5-80A9-4408E1584C92}"/>
                </a:ext>
              </a:extLst>
            </p:cNvPr>
            <p:cNvSpPr/>
            <p:nvPr/>
          </p:nvSpPr>
          <p:spPr>
            <a:xfrm>
              <a:off x="1983408" y="4846489"/>
              <a:ext cx="3054626" cy="43732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BBD1E14E-DAC4-423C-85F2-3AA2D47DBDAD}"/>
                </a:ext>
              </a:extLst>
            </p:cNvPr>
            <p:cNvSpPr/>
            <p:nvPr/>
          </p:nvSpPr>
          <p:spPr>
            <a:xfrm>
              <a:off x="5236154" y="3687385"/>
              <a:ext cx="1997546" cy="1285611"/>
            </a:xfrm>
            <a:prstGeom prst="wedgeEllipseCallout">
              <a:avLst>
                <a:gd name="adj1" fmla="val -63168"/>
                <a:gd name="adj2" fmla="val 49001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lnSpc>
                  <a:spcPts val="25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Constraint name is optional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493078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781878" y="192995"/>
            <a:ext cx="7772400" cy="760595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Constraints Over Multiple Relations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0719" y="1040005"/>
            <a:ext cx="7149548" cy="3413755"/>
            <a:chOff x="1970173" y="1310645"/>
            <a:chExt cx="7021427" cy="3414385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46275" y="3581189"/>
              <a:ext cx="5993266" cy="114321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2" name="Rectangle 5"/>
            <p:cNvSpPr>
              <a:spLocks noChangeArrowheads="1"/>
            </p:cNvSpPr>
            <p:nvPr/>
          </p:nvSpPr>
          <p:spPr bwMode="auto">
            <a:xfrm>
              <a:off x="1970173" y="1310645"/>
              <a:ext cx="7021427" cy="341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400" dirty="0">
                  <a:latin typeface="Calibri" pitchFamily="34" charset="0"/>
                </a:rPr>
                <a:t>CREATE TABLE  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Sailors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           ( </a:t>
              </a:r>
              <a:r>
                <a:rPr lang="en-US" sz="2400" dirty="0" err="1">
                  <a:latin typeface="Calibri" pitchFamily="34" charset="0"/>
                </a:rPr>
                <a:t>sid</a:t>
              </a:r>
              <a:r>
                <a:rPr lang="en-US" sz="2400" dirty="0">
                  <a:latin typeface="Calibri" pitchFamily="34" charset="0"/>
                </a:rPr>
                <a:t>         INTEGER,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</a:t>
              </a:r>
              <a:r>
                <a:rPr lang="en-US" sz="2400" dirty="0" err="1">
                  <a:latin typeface="Calibri" pitchFamily="34" charset="0"/>
                </a:rPr>
                <a:t>sname</a:t>
              </a:r>
              <a:r>
                <a:rPr lang="en-US" sz="2400" dirty="0">
                  <a:latin typeface="Calibri" pitchFamily="34" charset="0"/>
                </a:rPr>
                <a:t>  CHAR(10),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rating    INTEGER,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age        REAL,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PRIMARY KEY  (</a:t>
              </a:r>
              <a:r>
                <a:rPr lang="en-US" sz="2400" dirty="0" err="1">
                  <a:latin typeface="Calibri" pitchFamily="34" charset="0"/>
                </a:rPr>
                <a:t>sid</a:t>
              </a:r>
              <a:r>
                <a:rPr lang="en-US" sz="2400" dirty="0">
                  <a:latin typeface="Calibri" pitchFamily="34" charset="0"/>
                </a:rPr>
                <a:t>),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CHECK  	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  ( (SELECT COUNT (</a:t>
              </a:r>
              <a:r>
                <a:rPr lang="en-US" sz="2400" dirty="0" err="1">
                  <a:latin typeface="Calibri" pitchFamily="34" charset="0"/>
                </a:rPr>
                <a:t>S.sid</a:t>
              </a:r>
              <a:r>
                <a:rPr lang="en-US" sz="2400" dirty="0">
                  <a:latin typeface="Calibri" pitchFamily="34" charset="0"/>
                </a:rPr>
                <a:t>) FROM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Sailors</a:t>
              </a:r>
              <a:r>
                <a:rPr lang="en-US" sz="2400" dirty="0">
                  <a:latin typeface="Calibri" pitchFamily="34" charset="0"/>
                </a:rPr>
                <a:t> S)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  + (SELECT COUNT (</a:t>
              </a:r>
              <a:r>
                <a:rPr lang="en-US" sz="2400" dirty="0" err="1">
                  <a:latin typeface="Calibri" pitchFamily="34" charset="0"/>
                </a:rPr>
                <a:t>B.bid</a:t>
              </a:r>
              <a:r>
                <a:rPr lang="en-US" sz="2400" dirty="0">
                  <a:latin typeface="Calibri" pitchFamily="34" charset="0"/>
                </a:rPr>
                <a:t>) FROM </a:t>
              </a:r>
              <a:r>
                <a:rPr lang="en-US" sz="2400" b="1" dirty="0">
                  <a:solidFill>
                    <a:srgbClr val="3205F1"/>
                  </a:solidFill>
                  <a:latin typeface="Calibri" pitchFamily="34" charset="0"/>
                </a:rPr>
                <a:t>Boats</a:t>
              </a:r>
              <a:r>
                <a:rPr lang="en-US" sz="2400" dirty="0">
                  <a:latin typeface="Calibri" pitchFamily="34" charset="0"/>
                </a:rPr>
                <a:t> B) &lt; 100 )   </a:t>
              </a:r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10759" y="4985671"/>
            <a:ext cx="6187183" cy="1274250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lnSpc>
                <a:spcPts val="2900"/>
              </a:lnSpc>
              <a:spcAft>
                <a:spcPts val="9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check constraint defined on a table can refer to only attributes in that table and tables mentioned in the FOREIGN KEY clauses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070387-43CF-298B-25D7-2A35121BA045}"/>
              </a:ext>
            </a:extLst>
          </p:cNvPr>
          <p:cNvGrpSpPr/>
          <p:nvPr/>
        </p:nvGrpSpPr>
        <p:grpSpPr>
          <a:xfrm>
            <a:off x="7185134" y="3223715"/>
            <a:ext cx="1211580" cy="857933"/>
            <a:chOff x="664990" y="1872303"/>
            <a:chExt cx="1847850" cy="1260475"/>
          </a:xfrm>
        </p:grpSpPr>
        <p:pic>
          <p:nvPicPr>
            <p:cNvPr id="4" name="Picture 2" descr="C:\Users\Kien\AppData\Local\Microsoft\Windows\Temporary Internet Files\Content.IE5\ICV43F1C\MC900438006[1].wmf">
              <a:extLst>
                <a:ext uri="{FF2B5EF4-FFF2-40B4-BE49-F238E27FC236}">
                  <a16:creationId xmlns:a16="http://schemas.microsoft.com/office/drawing/2014/main" id="{84F64B80-CEEC-D14F-9AED-A81D47174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90" y="1872303"/>
              <a:ext cx="1847850" cy="126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5940D9-5DB2-461E-D399-9FEDCF4C84DF}"/>
                </a:ext>
              </a:extLst>
            </p:cNvPr>
            <p:cNvSpPr txBox="1"/>
            <p:nvPr/>
          </p:nvSpPr>
          <p:spPr>
            <a:xfrm rot="403960">
              <a:off x="1610568" y="2548123"/>
              <a:ext cx="83540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0" rIns="0" bIns="91440" rtlCol="0" anchor="ctr" anchorCtr="1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Brush Script MT" pitchFamily="66" charset="0"/>
                </a:rPr>
                <a:t>Illegal</a:t>
              </a:r>
            </a:p>
          </p:txBody>
        </p:sp>
      </p:grp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04A8AE19-C8C7-2E29-769B-7BB88BC0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078" y="1429075"/>
            <a:ext cx="2560484" cy="1222022"/>
          </a:xfrm>
          <a:prstGeom prst="wedgeRoundRectCallout">
            <a:avLst>
              <a:gd name="adj1" fmla="val -39056"/>
              <a:gd name="adj2" fmla="val 116069"/>
              <a:gd name="adj3" fmla="val 16667"/>
            </a:avLst>
          </a:prstGeom>
          <a:solidFill>
            <a:srgbClr val="C1EF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latin typeface="Calibri" pitchFamily="34" charset="0"/>
              </a:rPr>
              <a:t>Number of boats plus number of sailors is &lt; 100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8B212F8-A20B-EB76-8634-24080EADF005}"/>
              </a:ext>
            </a:extLst>
          </p:cNvPr>
          <p:cNvSpPr/>
          <p:nvPr/>
        </p:nvSpPr>
        <p:spPr>
          <a:xfrm>
            <a:off x="7092616" y="1854066"/>
            <a:ext cx="1746582" cy="1186101"/>
          </a:xfrm>
          <a:prstGeom prst="wedgeRoundRectCallout">
            <a:avLst>
              <a:gd name="adj1" fmla="val -17729"/>
              <a:gd name="adj2" fmla="val 7330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relation does not know anything about </a:t>
            </a:r>
            <a:r>
              <a:rPr lang="en-US" i="1" dirty="0"/>
              <a:t>Boats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8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uiExpand="1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781878" y="192995"/>
            <a:ext cx="7772400" cy="760595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Constraints Over Multiple Relations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604051" y="4796623"/>
            <a:ext cx="6235148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CREATE ASSERTION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</a:rPr>
              <a:t>smallClub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CHECK  	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( (SELECT COUNT (</a:t>
            </a:r>
            <a:r>
              <a:rPr lang="en-US" sz="2400" dirty="0" err="1">
                <a:latin typeface="Calibri" pitchFamily="34" charset="0"/>
              </a:rPr>
              <a:t>S.sid</a:t>
            </a:r>
            <a:r>
              <a:rPr lang="en-US" sz="2400" dirty="0">
                <a:latin typeface="Calibri" pitchFamily="34" charset="0"/>
              </a:rPr>
              <a:t>) FROM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latin typeface="Calibri" pitchFamily="34" charset="0"/>
              </a:rPr>
              <a:t> S)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+ (SELECT COUNT (</a:t>
            </a:r>
            <a:r>
              <a:rPr lang="en-US" sz="2400" dirty="0" err="1">
                <a:latin typeface="Calibri" pitchFamily="34" charset="0"/>
              </a:rPr>
              <a:t>B.bid</a:t>
            </a:r>
            <a:r>
              <a:rPr lang="en-US" sz="2400" dirty="0">
                <a:latin typeface="Calibri" pitchFamily="34" charset="0"/>
              </a:rPr>
              <a:t>) FROM </a:t>
            </a:r>
            <a:r>
              <a:rPr lang="en-US" sz="2400" b="1" dirty="0">
                <a:solidFill>
                  <a:srgbClr val="1F02F4"/>
                </a:solidFill>
                <a:latin typeface="Calibri" pitchFamily="34" charset="0"/>
              </a:rPr>
              <a:t>Boats</a:t>
            </a:r>
            <a:r>
              <a:rPr lang="en-US" sz="2400" dirty="0">
                <a:latin typeface="Calibri" pitchFamily="34" charset="0"/>
              </a:rPr>
              <a:t> B) &lt; 100 )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0719" y="1040005"/>
            <a:ext cx="7149548" cy="3413755"/>
            <a:chOff x="1970173" y="1310645"/>
            <a:chExt cx="7021427" cy="3414385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46275" y="3581189"/>
              <a:ext cx="5993266" cy="114321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2" name="Rectangle 5"/>
            <p:cNvSpPr>
              <a:spLocks noChangeArrowheads="1"/>
            </p:cNvSpPr>
            <p:nvPr/>
          </p:nvSpPr>
          <p:spPr bwMode="auto">
            <a:xfrm>
              <a:off x="1970173" y="1310645"/>
              <a:ext cx="7021427" cy="341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400" dirty="0">
                  <a:latin typeface="Calibri" pitchFamily="34" charset="0"/>
                </a:rPr>
                <a:t>CREATE TABLE   Sailors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           ( </a:t>
              </a:r>
              <a:r>
                <a:rPr lang="en-US" sz="2400" dirty="0" err="1">
                  <a:latin typeface="Calibri" pitchFamily="34" charset="0"/>
                </a:rPr>
                <a:t>sid</a:t>
              </a:r>
              <a:r>
                <a:rPr lang="en-US" sz="2400" dirty="0">
                  <a:latin typeface="Calibri" pitchFamily="34" charset="0"/>
                </a:rPr>
                <a:t>         INTEGER,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</a:t>
              </a:r>
              <a:r>
                <a:rPr lang="en-US" sz="2400" dirty="0" err="1">
                  <a:latin typeface="Calibri" pitchFamily="34" charset="0"/>
                </a:rPr>
                <a:t>sname</a:t>
              </a:r>
              <a:r>
                <a:rPr lang="en-US" sz="2400" dirty="0">
                  <a:latin typeface="Calibri" pitchFamily="34" charset="0"/>
                </a:rPr>
                <a:t>  CHAR(10),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rating    INTEGER,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age        REAL,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PRIMARY KEY  (</a:t>
              </a:r>
              <a:r>
                <a:rPr lang="en-US" sz="2400" dirty="0" err="1">
                  <a:latin typeface="Calibri" pitchFamily="34" charset="0"/>
                </a:rPr>
                <a:t>sid</a:t>
              </a:r>
              <a:r>
                <a:rPr lang="en-US" sz="2400" dirty="0">
                  <a:latin typeface="Calibri" pitchFamily="34" charset="0"/>
                </a:rPr>
                <a:t>),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CHECK  	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  ( (SELECT COUNT (</a:t>
              </a:r>
              <a:r>
                <a:rPr lang="en-US" sz="2400" dirty="0" err="1">
                  <a:latin typeface="Calibri" pitchFamily="34" charset="0"/>
                </a:rPr>
                <a:t>S.sid</a:t>
              </a:r>
              <a:r>
                <a:rPr lang="en-US" sz="2400" dirty="0">
                  <a:latin typeface="Calibri" pitchFamily="34" charset="0"/>
                </a:rPr>
                <a:t>) FROM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Sailors</a:t>
              </a:r>
              <a:r>
                <a:rPr lang="en-US" sz="2400" dirty="0">
                  <a:latin typeface="Calibri" pitchFamily="34" charset="0"/>
                </a:rPr>
                <a:t> S)</a:t>
              </a:r>
            </a:p>
            <a:p>
              <a:pPr eaLnBrk="0" hangingPunct="0"/>
              <a:r>
                <a:rPr lang="en-US" sz="2400" dirty="0">
                  <a:latin typeface="Calibri" pitchFamily="34" charset="0"/>
                </a:rPr>
                <a:t>	  + (SELECT COUNT (</a:t>
              </a:r>
              <a:r>
                <a:rPr lang="en-US" sz="2400" dirty="0" err="1">
                  <a:latin typeface="Calibri" pitchFamily="34" charset="0"/>
                </a:rPr>
                <a:t>B.bid</a:t>
              </a:r>
              <a:r>
                <a:rPr lang="en-US" sz="2400" dirty="0">
                  <a:latin typeface="Calibri" pitchFamily="34" charset="0"/>
                </a:rPr>
                <a:t>) FROM </a:t>
              </a:r>
              <a:r>
                <a:rPr lang="en-US" sz="2400" b="1" dirty="0">
                  <a:solidFill>
                    <a:srgbClr val="FF0000"/>
                  </a:solidFill>
                  <a:latin typeface="Calibri" pitchFamily="34" charset="0"/>
                </a:rPr>
                <a:t>Boats</a:t>
              </a:r>
              <a:r>
                <a:rPr lang="en-US" sz="2400" dirty="0">
                  <a:latin typeface="Calibri" pitchFamily="34" charset="0"/>
                </a:rPr>
                <a:t> B) &lt; 100 )   </a:t>
              </a:r>
            </a:p>
          </p:txBody>
        </p:sp>
      </p:grpSp>
      <p:sp>
        <p:nvSpPr>
          <p:cNvPr id="16" name="Rounded Rectangular Callout 8"/>
          <p:cNvSpPr>
            <a:spLocks noChangeArrowheads="1"/>
          </p:cNvSpPr>
          <p:nvPr/>
        </p:nvSpPr>
        <p:spPr bwMode="auto">
          <a:xfrm>
            <a:off x="432351" y="4796623"/>
            <a:ext cx="1905000" cy="1451147"/>
          </a:xfrm>
          <a:prstGeom prst="wedgeRoundRectCallout">
            <a:avLst>
              <a:gd name="adj1" fmla="val 66163"/>
              <a:gd name="adj2" fmla="val -332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0" anchor="ctr" anchorCtr="0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Use ASSERTION. It is not associated with either table</a:t>
            </a:r>
            <a:endParaRPr lang="en-US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830AC36E-2398-4DA1-8733-4D3575D0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078" y="1429075"/>
            <a:ext cx="2560484" cy="1222022"/>
          </a:xfrm>
          <a:prstGeom prst="wedgeRoundRectCallout">
            <a:avLst>
              <a:gd name="adj1" fmla="val -39056"/>
              <a:gd name="adj2" fmla="val 116069"/>
              <a:gd name="adj3" fmla="val 16667"/>
            </a:avLst>
          </a:prstGeom>
          <a:solidFill>
            <a:srgbClr val="C1EF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latin typeface="Calibri" pitchFamily="34" charset="0"/>
              </a:rPr>
              <a:t>Number of boats plus number of sailors is &lt; 100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79F96A-D5BF-FC04-7523-A87E678BECA3}"/>
              </a:ext>
            </a:extLst>
          </p:cNvPr>
          <p:cNvGrpSpPr/>
          <p:nvPr/>
        </p:nvGrpSpPr>
        <p:grpSpPr>
          <a:xfrm>
            <a:off x="7147383" y="3223715"/>
            <a:ext cx="1211580" cy="857933"/>
            <a:chOff x="666750" y="1979978"/>
            <a:chExt cx="1847850" cy="1260475"/>
          </a:xfrm>
        </p:grpSpPr>
        <p:pic>
          <p:nvPicPr>
            <p:cNvPr id="4" name="Picture 2" descr="C:\Users\Kien\AppData\Local\Microsoft\Windows\Temporary Internet Files\Content.IE5\ICV43F1C\MC900438006[1].wmf">
              <a:extLst>
                <a:ext uri="{FF2B5EF4-FFF2-40B4-BE49-F238E27FC236}">
                  <a16:creationId xmlns:a16="http://schemas.microsoft.com/office/drawing/2014/main" id="{6EE20C0A-0641-59FB-FB69-34300FC95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1979978"/>
              <a:ext cx="1847850" cy="126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33F802-3297-4797-5C5D-F55E1373C973}"/>
                </a:ext>
              </a:extLst>
            </p:cNvPr>
            <p:cNvSpPr txBox="1"/>
            <p:nvPr/>
          </p:nvSpPr>
          <p:spPr>
            <a:xfrm rot="403960">
              <a:off x="1614127" y="2649957"/>
              <a:ext cx="83540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91440" rIns="0" bIns="91440" rtlCol="0" anchor="ctr" anchorCtr="1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Brush Script MT" pitchFamily="66" charset="0"/>
                </a:rPr>
                <a:t>Illegal</a:t>
              </a: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5913245-B9FE-B0E3-66EA-4076C1BE6BFE}"/>
              </a:ext>
            </a:extLst>
          </p:cNvPr>
          <p:cNvSpPr/>
          <p:nvPr/>
        </p:nvSpPr>
        <p:spPr>
          <a:xfrm>
            <a:off x="7092616" y="1854066"/>
            <a:ext cx="1746582" cy="1186101"/>
          </a:xfrm>
          <a:prstGeom prst="wedgeRoundRectCallout">
            <a:avLst>
              <a:gd name="adj1" fmla="val -17729"/>
              <a:gd name="adj2" fmla="val 7330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relation does not know anything about </a:t>
            </a:r>
            <a:r>
              <a:rPr lang="en-US" i="1" dirty="0"/>
              <a:t>Boats</a:t>
            </a:r>
          </a:p>
        </p:txBody>
      </p:sp>
    </p:spTree>
    <p:extLst>
      <p:ext uri="{BB962C8B-B14F-4D97-AF65-F5344CB8AC3E}">
        <p14:creationId xmlns:p14="http://schemas.microsoft.com/office/powerpoint/2010/main" val="32424247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uy In Tie Pointing Down | Great PowerPoint ClipArt for Presentations -  PresenterMedia.com">
            <a:extLst>
              <a:ext uri="{FF2B5EF4-FFF2-40B4-BE49-F238E27FC236}">
                <a16:creationId xmlns:a16="http://schemas.microsoft.com/office/drawing/2014/main" id="{12CE2F61-F5A5-404E-54BA-87FE9208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86" y="3186111"/>
            <a:ext cx="2181594" cy="22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Triggers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1066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Trigger is a procedure that starts automatically if specified changes occur to the DBMS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A1315-D3EA-4DE6-B91D-CB28C17D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4762-09C8-4111-B859-269D81D73A67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AFF1E-9991-43D3-871C-D856E992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84</a:t>
            </a:fld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B7021DB5-14AB-E6F7-5E56-DF43813F5437}"/>
              </a:ext>
            </a:extLst>
          </p:cNvPr>
          <p:cNvSpPr/>
          <p:nvPr/>
        </p:nvSpPr>
        <p:spPr>
          <a:xfrm>
            <a:off x="1874961" y="5023141"/>
            <a:ext cx="1812175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DBMS</a:t>
            </a:r>
          </a:p>
        </p:txBody>
      </p:sp>
      <p:sp>
        <p:nvSpPr>
          <p:cNvPr id="9" name="Flowchart: Card 8">
            <a:extLst>
              <a:ext uri="{FF2B5EF4-FFF2-40B4-BE49-F238E27FC236}">
                <a16:creationId xmlns:a16="http://schemas.microsoft.com/office/drawing/2014/main" id="{AC338104-937F-EEF8-5E3A-8908950D9C00}"/>
              </a:ext>
            </a:extLst>
          </p:cNvPr>
          <p:cNvSpPr/>
          <p:nvPr/>
        </p:nvSpPr>
        <p:spPr>
          <a:xfrm>
            <a:off x="1874961" y="3633463"/>
            <a:ext cx="1812175" cy="804672"/>
          </a:xfrm>
          <a:prstGeom prst="flowChartPunchedCar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61B7BB6-F6F9-794E-25E1-DF7440EB92EA}"/>
              </a:ext>
            </a:extLst>
          </p:cNvPr>
          <p:cNvSpPr/>
          <p:nvPr/>
        </p:nvSpPr>
        <p:spPr>
          <a:xfrm>
            <a:off x="2538732" y="4383560"/>
            <a:ext cx="484632" cy="80467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SQL</a:t>
            </a:r>
          </a:p>
        </p:txBody>
      </p:sp>
      <p:sp>
        <p:nvSpPr>
          <p:cNvPr id="11" name="Flowchart: Card 10">
            <a:extLst>
              <a:ext uri="{FF2B5EF4-FFF2-40B4-BE49-F238E27FC236}">
                <a16:creationId xmlns:a16="http://schemas.microsoft.com/office/drawing/2014/main" id="{059F837E-F7F0-D532-F24C-62F37660FC76}"/>
              </a:ext>
            </a:extLst>
          </p:cNvPr>
          <p:cNvSpPr/>
          <p:nvPr/>
        </p:nvSpPr>
        <p:spPr>
          <a:xfrm>
            <a:off x="4911276" y="5093351"/>
            <a:ext cx="1812175" cy="804672"/>
          </a:xfrm>
          <a:prstGeom prst="flowChartPunchedCar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Trigger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55C343E-6A68-A4EF-B532-8C5CB81C7D79}"/>
              </a:ext>
            </a:extLst>
          </p:cNvPr>
          <p:cNvSpPr/>
          <p:nvPr/>
        </p:nvSpPr>
        <p:spPr>
          <a:xfrm>
            <a:off x="3604009" y="5388901"/>
            <a:ext cx="1321723" cy="48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</a:t>
            </a:r>
          </a:p>
        </p:txBody>
      </p:sp>
      <p:pic>
        <p:nvPicPr>
          <p:cNvPr id="8194" name="Picture 2" descr="red flag transparent background&#10;">
            <a:extLst>
              <a:ext uri="{FF2B5EF4-FFF2-40B4-BE49-F238E27FC236}">
                <a16:creationId xmlns:a16="http://schemas.microsoft.com/office/drawing/2014/main" id="{6867A088-3287-C1DE-4BD2-9CAAFBB6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26" y="4881022"/>
            <a:ext cx="733064" cy="8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BB8FA9-D474-B59E-77CC-EA2BC537951E}"/>
              </a:ext>
            </a:extLst>
          </p:cNvPr>
          <p:cNvSpPr/>
          <p:nvPr/>
        </p:nvSpPr>
        <p:spPr>
          <a:xfrm>
            <a:off x="6311303" y="3109707"/>
            <a:ext cx="1384158" cy="818153"/>
          </a:xfrm>
          <a:prstGeom prst="wedgeRoundRectCallout">
            <a:avLst>
              <a:gd name="adj1" fmla="val -72136"/>
              <a:gd name="adj2" fmla="val 4347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 event handler</a:t>
            </a:r>
          </a:p>
        </p:txBody>
      </p:sp>
    </p:spTree>
    <p:extLst>
      <p:ext uri="{BB962C8B-B14F-4D97-AF65-F5344CB8AC3E}">
        <p14:creationId xmlns:p14="http://schemas.microsoft.com/office/powerpoint/2010/main" val="923353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Specification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1066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Trigger is a procedure that starts automatically if specified changes occur to the DBMS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352800"/>
          <a:ext cx="6553200" cy="275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1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itchFamily="34" charset="0"/>
                        </a:rPr>
                        <a:t>Three parts</a:t>
                      </a:r>
                    </a:p>
                  </a:txBody>
                  <a:tcPr marT="45725" marB="4572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Event</a:t>
                      </a:r>
                    </a:p>
                  </a:txBody>
                  <a:tcPr marT="45725" marB="4572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change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to the database that </a:t>
                      </a:r>
                      <a:r>
                        <a:rPr lang="en-US" sz="2000" i="1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activates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the trigger (e.g., 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BEFORE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insert, 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AFTER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update)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T="45725" marB="45725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Condition</a:t>
                      </a:r>
                    </a:p>
                  </a:txBody>
                  <a:tcPr marT="45725" marB="4572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query or test that is run when the trigger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is activated (e.g., 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WHEN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total salaries &gt; $1M)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T="45725" marB="45725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Action</a:t>
                      </a:r>
                    </a:p>
                  </a:txBody>
                  <a:tcPr marT="45725" marB="4572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procedure that is executed when the trigger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is activated and its condition is true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T="45725" marB="45725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239000" y="3384550"/>
            <a:ext cx="1447800" cy="2635250"/>
            <a:chOff x="7239000" y="3384756"/>
            <a:chExt cx="1447800" cy="2635044"/>
          </a:xfrm>
        </p:grpSpPr>
        <p:grpSp>
          <p:nvGrpSpPr>
            <p:cNvPr id="55317" name="Group 11"/>
            <p:cNvGrpSpPr>
              <a:grpSpLocks/>
            </p:cNvGrpSpPr>
            <p:nvPr/>
          </p:nvGrpSpPr>
          <p:grpSpPr bwMode="auto">
            <a:xfrm>
              <a:off x="7239000" y="3384756"/>
              <a:ext cx="1447800" cy="2635044"/>
              <a:chOff x="7239000" y="3384756"/>
              <a:chExt cx="1447800" cy="2635044"/>
            </a:xfrm>
          </p:grpSpPr>
          <p:sp>
            <p:nvSpPr>
              <p:cNvPr id="6" name="Flowchart: Decision 5"/>
              <p:cNvSpPr/>
              <p:nvPr/>
            </p:nvSpPr>
            <p:spPr bwMode="auto">
              <a:xfrm>
                <a:off x="7239000" y="4554653"/>
                <a:ext cx="1447800" cy="627013"/>
              </a:xfrm>
              <a:prstGeom prst="flowChartDecision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en-US" sz="1400" b="1" dirty="0">
                    <a:latin typeface="Calibri" pitchFamily="34" charset="0"/>
                    <a:cs typeface="+mn-cs"/>
                  </a:rPr>
                  <a:t>Condition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7315200" y="5562636"/>
                <a:ext cx="1295400" cy="457164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latin typeface="Calibri" pitchFamily="34" charset="0"/>
                    <a:cs typeface="+mn-cs"/>
                  </a:rPr>
                  <a:t>Action</a:t>
                </a:r>
              </a:p>
            </p:txBody>
          </p:sp>
          <p:cxnSp>
            <p:nvCxnSpPr>
              <p:cNvPr id="55321" name="Straight Arrow Connector 8"/>
              <p:cNvCxnSpPr>
                <a:cxnSpLocks noChangeShapeType="1"/>
                <a:endCxn id="6" idx="0"/>
              </p:cNvCxnSpPr>
              <p:nvPr/>
            </p:nvCxnSpPr>
            <p:spPr bwMode="auto">
              <a:xfrm rot="5400000">
                <a:off x="7789070" y="4380706"/>
                <a:ext cx="347662" cy="317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322" name="Straight Arrow Connector 10"/>
              <p:cNvCxnSpPr>
                <a:cxnSpLocks noChangeShapeType="1"/>
                <a:stCxn id="6" idx="2"/>
                <a:endCxn id="7" idx="0"/>
              </p:cNvCxnSpPr>
              <p:nvPr/>
            </p:nvCxnSpPr>
            <p:spPr bwMode="auto">
              <a:xfrm rot="5400000">
                <a:off x="7772401" y="5372100"/>
                <a:ext cx="381000" cy="317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323" name="Straight Arrow Connector 13"/>
              <p:cNvCxnSpPr>
                <a:cxnSpLocks noChangeShapeType="1"/>
              </p:cNvCxnSpPr>
              <p:nvPr/>
            </p:nvCxnSpPr>
            <p:spPr bwMode="auto">
              <a:xfrm rot="5400000">
                <a:off x="7769328" y="3570954"/>
                <a:ext cx="373626" cy="122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Rectangle 11"/>
            <p:cNvSpPr/>
            <p:nvPr/>
          </p:nvSpPr>
          <p:spPr bwMode="auto">
            <a:xfrm>
              <a:off x="7337425" y="3753027"/>
              <a:ext cx="1295400" cy="457164"/>
            </a:xfrm>
            <a:prstGeom prst="rect">
              <a:avLst/>
            </a:prstGeom>
            <a:solidFill>
              <a:srgbClr val="FFD5D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dirty="0">
                  <a:latin typeface="Calibri" pitchFamily="34" charset="0"/>
                  <a:cs typeface="+mn-cs"/>
                </a:rPr>
                <a:t>Event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A1315-D3EA-4DE6-B91D-CB28C17D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4762-09C8-4111-B859-269D81D73A67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AFF1E-9991-43D3-871C-D856E992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8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Action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62000" y="1562100"/>
            <a:ext cx="7679635" cy="914400"/>
          </a:xfrm>
        </p:spPr>
        <p:txBody>
          <a:bodyPr>
            <a:noAutofit/>
          </a:bodyPr>
          <a:lstStyle/>
          <a:p>
            <a:pPr marL="0" indent="0">
              <a:buFont typeface="Monotype Sorts"/>
              <a:buNone/>
            </a:pPr>
            <a:r>
              <a:rPr lang="en-US" sz="3200" dirty="0">
                <a:latin typeface="Calibri" pitchFamily="34" charset="0"/>
              </a:rPr>
              <a:t>The action can be executed </a:t>
            </a:r>
            <a:r>
              <a:rPr lang="en-US" sz="3200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i="1" dirty="0">
                <a:solidFill>
                  <a:srgbClr val="C00000"/>
                </a:solidFill>
                <a:latin typeface="Calibri" pitchFamily="34" charset="0"/>
              </a:rPr>
              <a:t>after</a:t>
            </a:r>
            <a:r>
              <a:rPr lang="en-US" sz="3200" dirty="0">
                <a:latin typeface="Calibri" pitchFamily="34" charset="0"/>
              </a:rPr>
              <a:t>, or </a:t>
            </a:r>
            <a:r>
              <a:rPr lang="en-US" sz="3200" i="1" dirty="0">
                <a:solidFill>
                  <a:srgbClr val="C00000"/>
                </a:solidFill>
                <a:latin typeface="Calibri" pitchFamily="34" charset="0"/>
              </a:rPr>
              <a:t>instead of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the triggering event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976563"/>
          <a:ext cx="6096000" cy="3271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BEFORE</a:t>
                      </a:r>
                    </a:p>
                  </a:txBody>
                  <a:tcPr marT="45724" marB="45724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The action is executed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before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the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event that triggered the action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AFTER</a:t>
                      </a:r>
                    </a:p>
                  </a:txBody>
                  <a:tcPr marT="45724" marB="45724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The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 action is executed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after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the triggering event</a:t>
                      </a:r>
                      <a:endParaRPr lang="en-US" sz="2400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T="45724" marB="45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501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INSTEAD</a:t>
                      </a:r>
                    </a:p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OF</a:t>
                      </a:r>
                    </a:p>
                  </a:txBody>
                  <a:tcPr marT="45724" marB="45724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The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 action is executed and the triggering event is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never executed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T="45724" marB="45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BDD98C3-11B9-2C80-114C-3F334992A8F1}"/>
              </a:ext>
            </a:extLst>
          </p:cNvPr>
          <p:cNvGrpSpPr/>
          <p:nvPr/>
        </p:nvGrpSpPr>
        <p:grpSpPr>
          <a:xfrm>
            <a:off x="7239000" y="3276600"/>
            <a:ext cx="1600200" cy="2286000"/>
            <a:chOff x="7239000" y="3276600"/>
            <a:chExt cx="1600200" cy="2286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39000" y="3276600"/>
              <a:ext cx="1600200" cy="6858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dirty="0">
                  <a:latin typeface="Calibri" pitchFamily="34" charset="0"/>
                </a:rPr>
                <a:t>(1) Event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239000" y="4876800"/>
              <a:ext cx="1600200" cy="6858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dirty="0">
                  <a:latin typeface="Calibri" pitchFamily="34" charset="0"/>
                </a:rPr>
                <a:t>(2) Action</a:t>
              </a:r>
            </a:p>
          </p:txBody>
        </p:sp>
        <p:sp>
          <p:nvSpPr>
            <p:cNvPr id="56340" name="Down Arrow 6"/>
            <p:cNvSpPr>
              <a:spLocks noChangeArrowheads="1"/>
            </p:cNvSpPr>
            <p:nvPr/>
          </p:nvSpPr>
          <p:spPr bwMode="auto">
            <a:xfrm>
              <a:off x="7772400" y="3962400"/>
              <a:ext cx="484188" cy="914400"/>
            </a:xfrm>
            <a:prstGeom prst="downArrow">
              <a:avLst>
                <a:gd name="adj1" fmla="val 50000"/>
                <a:gd name="adj2" fmla="val 50046"/>
              </a:avLst>
            </a:prstGeom>
            <a:solidFill>
              <a:srgbClr val="D6BBEB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56341" name="TextBox 7"/>
            <p:cNvSpPr txBox="1">
              <a:spLocks noChangeArrowheads="1"/>
            </p:cNvSpPr>
            <p:nvPr/>
          </p:nvSpPr>
          <p:spPr bwMode="auto">
            <a:xfrm rot="-5400000">
              <a:off x="7576271" y="4171478"/>
              <a:ext cx="8161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alibri" pitchFamily="34" charset="0"/>
                </a:rPr>
                <a:t>triggers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23F3F-50A1-47F4-A301-0918D6C0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F4E-E338-4EE9-9F29-611B47D20650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FF5E1-1206-4038-846C-C0B149E1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96654-6E2B-4280-BD46-FDFE2933E93D}"/>
              </a:ext>
            </a:extLst>
          </p:cNvPr>
          <p:cNvSpPr/>
          <p:nvPr/>
        </p:nvSpPr>
        <p:spPr>
          <a:xfrm>
            <a:off x="628650" y="2926079"/>
            <a:ext cx="6381750" cy="1232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90F5A9-8EDE-4DBD-8255-CFF7747D098C}"/>
              </a:ext>
            </a:extLst>
          </p:cNvPr>
          <p:cNvSpPr/>
          <p:nvPr/>
        </p:nvSpPr>
        <p:spPr>
          <a:xfrm>
            <a:off x="666750" y="5212927"/>
            <a:ext cx="6381750" cy="1232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7B691D1-F087-39AB-6222-6CEE61A4F68B}"/>
              </a:ext>
            </a:extLst>
          </p:cNvPr>
          <p:cNvSpPr/>
          <p:nvPr/>
        </p:nvSpPr>
        <p:spPr>
          <a:xfrm>
            <a:off x="4844144" y="2732267"/>
            <a:ext cx="1924126" cy="1200427"/>
          </a:xfrm>
          <a:prstGeom prst="wedgeRoundRectCallout">
            <a:avLst>
              <a:gd name="adj1" fmla="val 78739"/>
              <a:gd name="adj2" fmla="val 2350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>
              <a:lnSpc>
                <a:spcPts val="2600"/>
              </a:lnSpc>
            </a:pPr>
            <a:r>
              <a:rPr lang="en-US" sz="2800" dirty="0"/>
              <a:t>Action of the application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8AB791E-53AE-70DA-FB23-6963FD33C60A}"/>
              </a:ext>
            </a:extLst>
          </p:cNvPr>
          <p:cNvSpPr/>
          <p:nvPr/>
        </p:nvSpPr>
        <p:spPr>
          <a:xfrm>
            <a:off x="4971974" y="5433632"/>
            <a:ext cx="1924126" cy="865252"/>
          </a:xfrm>
          <a:prstGeom prst="wedgeRoundRectCallout">
            <a:avLst>
              <a:gd name="adj1" fmla="val 75571"/>
              <a:gd name="adj2" fmla="val -5281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>
              <a:lnSpc>
                <a:spcPts val="2600"/>
              </a:lnSpc>
            </a:pPr>
            <a:r>
              <a:rPr lang="en-US" sz="2800" dirty="0"/>
              <a:t>Action of the trigger</a:t>
            </a:r>
          </a:p>
        </p:txBody>
      </p:sp>
    </p:spTree>
    <p:extLst>
      <p:ext uri="{BB962C8B-B14F-4D97-AF65-F5344CB8AC3E}">
        <p14:creationId xmlns:p14="http://schemas.microsoft.com/office/powerpoint/2010/main" val="1566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175"/>
            <a:ext cx="8077200" cy="1066800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buFontTx/>
              <a:buNone/>
            </a:pPr>
            <a:r>
              <a:rPr lang="en-US" sz="3500" dirty="0">
                <a:latin typeface="Calibri" pitchFamily="34" charset="0"/>
              </a:rPr>
              <a:t>An SQL INSERT/DELETE/UPDATE statement may affect multiple rows of a table</a:t>
            </a:r>
            <a:r>
              <a:rPr lang="en-US" dirty="0">
                <a:latin typeface="Calibri" pitchFamily="34" charset="0"/>
              </a:rPr>
              <a:t>	</a:t>
            </a:r>
            <a:endParaRPr lang="en-US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4C877-C2EC-4C6E-8D58-456B0EDF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5F00-6EC6-45DB-80FE-2421A9DF247A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8416-F51E-42B7-829E-C2BD5BB8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E967B-3F8C-4FC3-9603-53B15A493455}"/>
              </a:ext>
            </a:extLst>
          </p:cNvPr>
          <p:cNvSpPr/>
          <p:nvPr/>
        </p:nvSpPr>
        <p:spPr>
          <a:xfrm>
            <a:off x="1590675" y="3352800"/>
            <a:ext cx="5962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UPDATE     Employees</a:t>
            </a:r>
          </a:p>
          <a:p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SET             salary = salary * 1.3</a:t>
            </a:r>
          </a:p>
          <a:p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WHERE      </a:t>
            </a:r>
            <a:r>
              <a:rPr lang="en-US" sz="3600" dirty="0" err="1">
                <a:solidFill>
                  <a:srgbClr val="7030A0"/>
                </a:solidFill>
                <a:latin typeface="Calibri" pitchFamily="34" charset="0"/>
              </a:rPr>
              <a:t>dno</a:t>
            </a:r>
            <a:r>
              <a:rPr lang="en-US" sz="3600" dirty="0">
                <a:solidFill>
                  <a:srgbClr val="7030A0"/>
                </a:solidFill>
                <a:latin typeface="Calibri" pitchFamily="34" charset="0"/>
              </a:rPr>
              <a:t> = 24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745006" y="228600"/>
            <a:ext cx="4701988" cy="926726"/>
          </a:xfrm>
        </p:spPr>
        <p:txBody>
          <a:bodyPr>
            <a:normAutofit fontScale="90000"/>
          </a:bodyPr>
          <a:lstStyle/>
          <a:p>
            <a:r>
              <a:rPr lang="en-US" dirty="0"/>
              <a:t>Two kinds of 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91073"/>
            <a:ext cx="8991600" cy="329452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Statement-level trigger</a:t>
            </a:r>
            <a:r>
              <a:rPr lang="en-US" dirty="0">
                <a:latin typeface="Calibri" pitchFamily="34" charset="0"/>
              </a:rPr>
              <a:t>:  executed once for all the tuples that are changed in one SQL statement.</a:t>
            </a:r>
          </a:p>
          <a:p>
            <a:pPr lvl="1">
              <a:buFontTx/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REFERENCING   NEW TABLE AS  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newtuples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,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/* </a:t>
            </a:r>
            <a:r>
              <a:rPr lang="en-US" sz="2000" i="1" dirty="0">
                <a:solidFill>
                  <a:srgbClr val="180BC7"/>
                </a:solidFill>
                <a:latin typeface="Comic Sans MS" pitchFamily="66" charset="0"/>
              </a:rPr>
              <a:t>Set of new tuples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                               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OLD TABLE AS   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oldtuples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180BC7"/>
                </a:solidFill>
                <a:latin typeface="Calibri" pitchFamily="34" charset="0"/>
              </a:rPr>
              <a:t>  /* </a:t>
            </a:r>
            <a:r>
              <a:rPr lang="en-US" sz="2000" i="1" dirty="0">
                <a:solidFill>
                  <a:srgbClr val="180BC7"/>
                </a:solidFill>
                <a:latin typeface="Comic Sans MS" pitchFamily="66" charset="0"/>
              </a:rPr>
              <a:t>Set of old tuples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Row-level trigger</a:t>
            </a:r>
            <a:r>
              <a:rPr lang="en-US" dirty="0">
                <a:latin typeface="Calibri" pitchFamily="34" charset="0"/>
              </a:rPr>
              <a:t>:  executed once for each tuple affected by the SQL statement. </a:t>
            </a:r>
          </a:p>
          <a:p>
            <a:pPr lvl="1">
              <a:buFontTx/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REFERENCING   OLD AS    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oldtuple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                                NEW AS  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newtuple</a:t>
            </a:r>
            <a:endParaRPr lang="en-US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948" y="5567205"/>
            <a:ext cx="64263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Old and new values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can be used in the CONDITION and ACTION clauses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3753" y="1118870"/>
            <a:ext cx="825649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Monotype Sorts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en-US" sz="2800" kern="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An SQL INSERT/DELETE/UPDATE statement may affect multiple rows of a table</a:t>
            </a:r>
            <a:r>
              <a:rPr lang="en-US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582C7-2ED2-417C-8319-ADCE88F9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42E-E4CD-40AA-8B09-748B921425FD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793D-E11B-4D4B-ACF6-5CB6B4F4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99287" y="1752600"/>
          <a:ext cx="1447800" cy="223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mic Sans MS" pitchFamily="66" charset="0"/>
                        </a:rPr>
                        <a:t>CountTable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 marT="45712" marB="4571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444757" y="4213458"/>
            <a:ext cx="3886200" cy="2080591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8393" name="Rectangle 11"/>
          <p:cNvSpPr>
            <a:spLocks noChangeArrowheads="1"/>
          </p:cNvSpPr>
          <p:nvPr/>
        </p:nvSpPr>
        <p:spPr bwMode="auto">
          <a:xfrm>
            <a:off x="444757" y="1493834"/>
            <a:ext cx="3886200" cy="202461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8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8153400" cy="8413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Trigger Examples 1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57" y="1573762"/>
            <a:ext cx="4038600" cy="4648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CREATE TRIGGER </a:t>
            </a:r>
            <a:r>
              <a:rPr lang="en-US" sz="9600" dirty="0" err="1">
                <a:latin typeface="Calibri" pitchFamily="34" charset="0"/>
              </a:rPr>
              <a:t>InitCounter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BEFORE </a:t>
            </a:r>
            <a:r>
              <a:rPr lang="en-US" sz="9600" dirty="0">
                <a:solidFill>
                  <a:srgbClr val="FF0000"/>
                </a:solidFill>
                <a:latin typeface="Calibri" pitchFamily="34" charset="0"/>
              </a:rPr>
              <a:t>INSERT ON SAILORS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     </a:t>
            </a:r>
            <a:r>
              <a:rPr lang="en-US" sz="9600" b="1" dirty="0">
                <a:solidFill>
                  <a:srgbClr val="0070C0"/>
                </a:solidFill>
                <a:latin typeface="Calibri" pitchFamily="34" charset="0"/>
              </a:rPr>
              <a:t>FOR EACH STATEMENT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  INSERT INTO </a:t>
            </a:r>
            <a:r>
              <a:rPr lang="en-US" sz="9600" dirty="0" err="1">
                <a:latin typeface="Calibri" pitchFamily="34" charset="0"/>
              </a:rPr>
              <a:t>CountTable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SET count = 0</a:t>
            </a:r>
          </a:p>
          <a:p>
            <a:pPr>
              <a:lnSpc>
                <a:spcPts val="16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WHERE age = 18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CREATE TRIGGER </a:t>
            </a:r>
            <a:r>
              <a:rPr lang="en-US" sz="9600" dirty="0" err="1">
                <a:latin typeface="Calibri" pitchFamily="34" charset="0"/>
              </a:rPr>
              <a:t>IncrCount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AFTER </a:t>
            </a:r>
            <a:r>
              <a:rPr lang="en-US" sz="9600" dirty="0">
                <a:solidFill>
                  <a:srgbClr val="FF0000"/>
                </a:solidFill>
                <a:latin typeface="Calibri" pitchFamily="34" charset="0"/>
              </a:rPr>
              <a:t>INSERT ON SAILORS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     </a:t>
            </a:r>
            <a:r>
              <a:rPr lang="en-US" sz="9600" b="1" dirty="0">
                <a:solidFill>
                  <a:srgbClr val="0070C0"/>
                </a:solidFill>
                <a:latin typeface="Calibri" pitchFamily="34" charset="0"/>
              </a:rPr>
              <a:t>FOR EACH ROW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        UPDATE </a:t>
            </a:r>
            <a:r>
              <a:rPr lang="en-US" sz="9600" dirty="0" err="1">
                <a:latin typeface="Calibri" pitchFamily="34" charset="0"/>
              </a:rPr>
              <a:t>CountTable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SET count = count + 1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WHERE age = 18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99287" y="4191000"/>
          <a:ext cx="1447800" cy="223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mic Sans MS" pitchFamily="66" charset="0"/>
                        </a:rPr>
                        <a:t>CountTable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 marT="45712" marB="4571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420" name="Left Arrow 10"/>
          <p:cNvSpPr>
            <a:spLocks noChangeArrowheads="1"/>
          </p:cNvSpPr>
          <p:nvPr/>
        </p:nvSpPr>
        <p:spPr bwMode="auto">
          <a:xfrm>
            <a:off x="8229600" y="2860675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8221662" y="528955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05F20-D347-4790-88C2-BCFD97D7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D65F-D0FD-4104-8F47-BACB84161D79}" type="datetime1">
              <a:rPr lang="en-US" smtClean="0"/>
              <a:t>10/19/2024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D2A4E-0B69-4E9A-A335-15F8F0CD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89</a:t>
            </a:fld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4289482" y="1356991"/>
            <a:ext cx="761295" cy="491230"/>
          </a:xfrm>
          <a:prstGeom prst="wedgeEllipseCallout">
            <a:avLst>
              <a:gd name="adj1" fmla="val -51753"/>
              <a:gd name="adj2" fmla="val 625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4066197" y="4071477"/>
            <a:ext cx="761295" cy="491230"/>
          </a:xfrm>
          <a:prstGeom prst="wedgeEllipseCallout">
            <a:avLst>
              <a:gd name="adj1" fmla="val -51753"/>
              <a:gd name="adj2" fmla="val 625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46D47A-FE9F-42AA-8B36-46988C625BE9}"/>
              </a:ext>
            </a:extLst>
          </p:cNvPr>
          <p:cNvSpPr/>
          <p:nvPr/>
        </p:nvSpPr>
        <p:spPr>
          <a:xfrm>
            <a:off x="742949" y="2504466"/>
            <a:ext cx="3323247" cy="1046942"/>
          </a:xfrm>
          <a:prstGeom prst="roundRect">
            <a:avLst>
              <a:gd name="adj" fmla="val 7037"/>
            </a:avLst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483357" y="1896500"/>
            <a:ext cx="2307828" cy="2142018"/>
          </a:xfrm>
          <a:prstGeom prst="wedgeRoundRectCallout">
            <a:avLst>
              <a:gd name="adj1" fmla="val -78684"/>
              <a:gd name="adj2" fmla="val 480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/>
          <a:lstStyle/>
          <a:p>
            <a:pPr eaLnBrk="0" hangingPunct="0">
              <a:defRPr/>
            </a:pPr>
            <a:r>
              <a:rPr lang="en-US" sz="1800" dirty="0">
                <a:solidFill>
                  <a:srgbClr val="180BC7"/>
                </a:solidFill>
                <a:latin typeface="Comic Sans MS" pitchFamily="66" charset="0"/>
                <a:cs typeface="+mn-cs"/>
              </a:rPr>
              <a:t>Statement-level trigger</a:t>
            </a:r>
            <a:r>
              <a:rPr lang="en-US" sz="1800" dirty="0">
                <a:latin typeface="Comic Sans MS" pitchFamily="66" charset="0"/>
                <a:cs typeface="+mn-cs"/>
              </a:rPr>
              <a:t>: Need to initialize counter </a:t>
            </a:r>
            <a:r>
              <a:rPr lang="en-US" sz="1800" b="1" u="sng" dirty="0">
                <a:latin typeface="Comic Sans MS" pitchFamily="66" charset="0"/>
                <a:cs typeface="+mn-cs"/>
              </a:rPr>
              <a:t>only once</a:t>
            </a:r>
            <a:r>
              <a:rPr lang="en-US" sz="1800" dirty="0">
                <a:latin typeface="Comic Sans MS" pitchFamily="66" charset="0"/>
                <a:cs typeface="+mn-cs"/>
              </a:rPr>
              <a:t> even if there </a:t>
            </a:r>
            <a:r>
              <a:rPr lang="en-US" dirty="0">
                <a:latin typeface="Comic Sans MS" pitchFamily="66" charset="0"/>
              </a:rPr>
              <a:t>could</a:t>
            </a:r>
            <a:r>
              <a:rPr lang="en-US" sz="1800" dirty="0">
                <a:latin typeface="Comic Sans MS" pitchFamily="66" charset="0"/>
                <a:cs typeface="+mn-cs"/>
              </a:rPr>
              <a:t> be multiple inserts into SAILORS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5B6C46-8D66-44EA-9E0D-E68235A479D9}"/>
              </a:ext>
            </a:extLst>
          </p:cNvPr>
          <p:cNvSpPr/>
          <p:nvPr/>
        </p:nvSpPr>
        <p:spPr>
          <a:xfrm>
            <a:off x="1123597" y="5224757"/>
            <a:ext cx="3149813" cy="1046942"/>
          </a:xfrm>
          <a:prstGeom prst="roundRect">
            <a:avLst>
              <a:gd name="adj" fmla="val 7037"/>
            </a:avLst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505185" y="4662858"/>
            <a:ext cx="2391726" cy="1830526"/>
          </a:xfrm>
          <a:prstGeom prst="wedgeRoundRectCallout">
            <a:avLst>
              <a:gd name="adj1" fmla="val -68618"/>
              <a:gd name="adj2" fmla="val -36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rIns="0" bIns="0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180BC7"/>
                </a:solidFill>
                <a:latin typeface="Comic Sans MS" pitchFamily="66" charset="0"/>
                <a:cs typeface="+mn-cs"/>
              </a:rPr>
              <a:t>Row-level trigger</a:t>
            </a:r>
            <a:r>
              <a:rPr lang="en-US" sz="1800" dirty="0">
                <a:latin typeface="Comic Sans MS" pitchFamily="66" charset="0"/>
                <a:cs typeface="+mn-cs"/>
              </a:rPr>
              <a:t>: evaluate </a:t>
            </a:r>
            <a:r>
              <a:rPr lang="en-US" sz="2000" b="1" u="sng" dirty="0">
                <a:latin typeface="Comic Sans MS" pitchFamily="66" charset="0"/>
                <a:cs typeface="+mn-cs"/>
              </a:rPr>
              <a:t>each</a:t>
            </a:r>
            <a:r>
              <a:rPr lang="en-US" sz="1800" dirty="0">
                <a:latin typeface="Comic Sans MS" pitchFamily="66" charset="0"/>
                <a:cs typeface="+mn-cs"/>
              </a:rPr>
              <a:t> new sailor just inserted to decide whether to increment the counter</a:t>
            </a:r>
          </a:p>
        </p:txBody>
      </p:sp>
    </p:spTree>
    <p:extLst>
      <p:ext uri="{BB962C8B-B14F-4D97-AF65-F5344CB8AC3E}">
        <p14:creationId xmlns:p14="http://schemas.microsoft.com/office/powerpoint/2010/main" val="4148849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8420" grpId="0" animBg="1"/>
      <p:bldP spid="12" grpId="0" animBg="1"/>
      <p:bldP spid="19" grpId="0" animBg="1"/>
      <p:bldP spid="5" grpId="0" animBg="1"/>
      <p:bldP spid="15" grpId="0" animBg="1"/>
      <p:bldP spid="2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Range Variables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57350"/>
            <a:ext cx="8077200" cy="4229100"/>
          </a:xfrm>
        </p:spPr>
        <p:txBody>
          <a:bodyPr/>
          <a:lstStyle/>
          <a:p>
            <a:pPr marL="0" indent="0">
              <a:buFont typeface="Monotype Sorts"/>
              <a:buNone/>
            </a:pPr>
            <a:r>
              <a:rPr lang="en-US" dirty="0">
                <a:latin typeface="Calibri" pitchFamily="34" charset="0"/>
              </a:rPr>
              <a:t>Really needed only if the same relation appears twice in the FROM clause.  The previous query can be written in two ways: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74763" y="3159307"/>
            <a:ext cx="460998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   </a:t>
            </a:r>
            <a:r>
              <a:rPr lang="en-US" sz="2400" dirty="0" err="1">
                <a:latin typeface="Calibri" pitchFamily="34" charset="0"/>
              </a:rPr>
              <a:t>S.sname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 Sailors S, Reserves R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   </a:t>
            </a:r>
            <a:r>
              <a:rPr lang="en-US" sz="2400" dirty="0" err="1">
                <a:latin typeface="Calibri" pitchFamily="34" charset="0"/>
              </a:rPr>
              <a:t>S.sid</a:t>
            </a:r>
            <a:r>
              <a:rPr lang="en-US" sz="2400" dirty="0">
                <a:latin typeface="Calibri" pitchFamily="34" charset="0"/>
              </a:rPr>
              <a:t>=</a:t>
            </a:r>
            <a:r>
              <a:rPr lang="en-US" sz="2400" dirty="0" err="1">
                <a:latin typeface="Calibri" pitchFamily="34" charset="0"/>
              </a:rPr>
              <a:t>R.sid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 err="1">
                <a:latin typeface="Calibri" pitchFamily="34" charset="0"/>
              </a:rPr>
              <a:t>R.bid</a:t>
            </a:r>
            <a:r>
              <a:rPr lang="en-US" sz="2400" dirty="0">
                <a:latin typeface="Calibri" pitchFamily="34" charset="0"/>
              </a:rPr>
              <a:t>=103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74763" y="4648200"/>
            <a:ext cx="46418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SELECT   </a:t>
            </a:r>
            <a:r>
              <a:rPr lang="en-US" sz="2400" dirty="0" err="1">
                <a:latin typeface="Calibri" pitchFamily="34" charset="0"/>
              </a:rPr>
              <a:t>sname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FROM     Sailors, Reserves 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WHERE   </a:t>
            </a:r>
            <a:r>
              <a:rPr lang="en-US" sz="2400" dirty="0" err="1">
                <a:latin typeface="Calibri" pitchFamily="34" charset="0"/>
              </a:rPr>
              <a:t>Sailors.sid</a:t>
            </a:r>
            <a:r>
              <a:rPr lang="en-US" sz="2400" dirty="0">
                <a:latin typeface="Calibri" pitchFamily="34" charset="0"/>
              </a:rPr>
              <a:t>=</a:t>
            </a:r>
            <a:r>
              <a:rPr lang="en-US" sz="2400" dirty="0" err="1">
                <a:latin typeface="Calibri" pitchFamily="34" charset="0"/>
              </a:rPr>
              <a:t>Reserves.sid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             AND bid=103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72200" y="3771900"/>
            <a:ext cx="1697037" cy="1197764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b="1" i="1" dirty="0">
                <a:solidFill>
                  <a:schemeClr val="bg1"/>
                </a:solidFill>
                <a:latin typeface="Calibri" pitchFamily="34" charset="0"/>
              </a:rPr>
              <a:t>It is good style,</a:t>
            </a:r>
          </a:p>
          <a:p>
            <a:pPr eaLnBrk="0" hangingPunct="0"/>
            <a:r>
              <a:rPr lang="en-US" b="1" i="1" dirty="0">
                <a:solidFill>
                  <a:schemeClr val="bg1"/>
                </a:solidFill>
                <a:latin typeface="Calibri" pitchFamily="34" charset="0"/>
              </a:rPr>
              <a:t>however, to use</a:t>
            </a:r>
          </a:p>
          <a:p>
            <a:pPr eaLnBrk="0" hangingPunct="0"/>
            <a:r>
              <a:rPr lang="en-US" b="1" i="1" dirty="0">
                <a:solidFill>
                  <a:schemeClr val="bg1"/>
                </a:solidFill>
                <a:latin typeface="Calibri" pitchFamily="34" charset="0"/>
              </a:rPr>
              <a:t>range variables</a:t>
            </a:r>
          </a:p>
          <a:p>
            <a:pPr eaLnBrk="0" hangingPunct="0"/>
            <a:r>
              <a:rPr lang="en-US" b="1" i="1" dirty="0">
                <a:solidFill>
                  <a:schemeClr val="bg1"/>
                </a:solidFill>
                <a:latin typeface="Calibri" pitchFamily="34" charset="0"/>
              </a:rPr>
              <a:t>always!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53200" y="35052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66750" y="4779963"/>
            <a:ext cx="552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rgbClr val="CF0E30"/>
                </a:solidFill>
                <a:latin typeface="Calibri" pitchFamily="34" charset="0"/>
              </a:rPr>
              <a:t>OR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390172" y="2832101"/>
            <a:ext cx="1905000" cy="460375"/>
          </a:xfrm>
          <a:prstGeom prst="wedgeRoundRectCallout">
            <a:avLst>
              <a:gd name="adj1" fmla="val -24736"/>
              <a:gd name="adj2" fmla="val 114321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Range variable</a:t>
            </a:r>
          </a:p>
        </p:txBody>
      </p:sp>
      <p:pic>
        <p:nvPicPr>
          <p:cNvPr id="5122" name="Picture 2" descr="C:\Users\Kien\AppData\Local\Microsoft\Windows\Temporary Internet Files\Content.IE5\4IUU1NJ8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84383"/>
            <a:ext cx="163068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009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99287" y="1752600"/>
          <a:ext cx="1447800" cy="223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mic Sans MS" pitchFamily="66" charset="0"/>
                        </a:rPr>
                        <a:t>CountTable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 marT="45712" marB="4571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444757" y="4213458"/>
            <a:ext cx="3886200" cy="2080591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8393" name="Rectangle 11"/>
          <p:cNvSpPr>
            <a:spLocks noChangeArrowheads="1"/>
          </p:cNvSpPr>
          <p:nvPr/>
        </p:nvSpPr>
        <p:spPr bwMode="auto">
          <a:xfrm>
            <a:off x="444757" y="1493834"/>
            <a:ext cx="3886200" cy="202461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8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8153400" cy="8413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800" dirty="0"/>
              <a:t>Trigger Examples 1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57" y="1573762"/>
            <a:ext cx="4038600" cy="4648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CREATE TRIGGER </a:t>
            </a:r>
            <a:r>
              <a:rPr lang="en-US" sz="9600" dirty="0" err="1">
                <a:latin typeface="Calibri" pitchFamily="34" charset="0"/>
              </a:rPr>
              <a:t>InitCounter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BEFORE </a:t>
            </a:r>
            <a:r>
              <a:rPr lang="en-US" sz="9600" dirty="0">
                <a:solidFill>
                  <a:srgbClr val="FF0000"/>
                </a:solidFill>
                <a:latin typeface="Calibri" pitchFamily="34" charset="0"/>
              </a:rPr>
              <a:t>INSERT ON SAILORS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     </a:t>
            </a:r>
            <a:r>
              <a:rPr lang="en-US" sz="9600" b="1" dirty="0">
                <a:solidFill>
                  <a:srgbClr val="0070C0"/>
                </a:solidFill>
                <a:latin typeface="Calibri" pitchFamily="34" charset="0"/>
              </a:rPr>
              <a:t>FOR EACH STATEMENT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  INSERT INTO </a:t>
            </a:r>
            <a:r>
              <a:rPr lang="en-US" sz="9600" dirty="0" err="1">
                <a:latin typeface="Calibri" pitchFamily="34" charset="0"/>
              </a:rPr>
              <a:t>CountTable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SET count = 0</a:t>
            </a:r>
          </a:p>
          <a:p>
            <a:pPr>
              <a:lnSpc>
                <a:spcPts val="16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WHERE age = 18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CREATE TRIGGER </a:t>
            </a:r>
            <a:r>
              <a:rPr lang="en-US" sz="9600" dirty="0" err="1">
                <a:latin typeface="Calibri" pitchFamily="34" charset="0"/>
              </a:rPr>
              <a:t>IncrCount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AFTER </a:t>
            </a:r>
            <a:r>
              <a:rPr lang="en-US" sz="9600" dirty="0">
                <a:solidFill>
                  <a:srgbClr val="FF0000"/>
                </a:solidFill>
                <a:latin typeface="Calibri" pitchFamily="34" charset="0"/>
              </a:rPr>
              <a:t>INSERT ON SAILORS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     </a:t>
            </a:r>
            <a:r>
              <a:rPr lang="en-US" sz="9600" b="1" dirty="0">
                <a:solidFill>
                  <a:srgbClr val="0070C0"/>
                </a:solidFill>
                <a:latin typeface="Calibri" pitchFamily="34" charset="0"/>
              </a:rPr>
              <a:t>FOR EACH ROW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        UPDATE </a:t>
            </a:r>
            <a:r>
              <a:rPr lang="en-US" sz="9600" dirty="0" err="1">
                <a:latin typeface="Calibri" pitchFamily="34" charset="0"/>
              </a:rPr>
              <a:t>CountTable</a:t>
            </a:r>
            <a:endParaRPr lang="en-US" sz="9600" dirty="0">
              <a:latin typeface="Calibri" pitchFamily="34" charset="0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SET count = count + 1</a:t>
            </a: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en-US" sz="9600" dirty="0">
                <a:latin typeface="Calibri" pitchFamily="34" charset="0"/>
              </a:rPr>
              <a:t>		WHERE age = 18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99287" y="4191000"/>
          <a:ext cx="1447800" cy="223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mic Sans MS" pitchFamily="66" charset="0"/>
                        </a:rPr>
                        <a:t>CountTable</a:t>
                      </a:r>
                      <a:endParaRPr lang="en-US" sz="1800" dirty="0">
                        <a:latin typeface="Comic Sans MS" pitchFamily="66" charset="0"/>
                      </a:endParaRPr>
                    </a:p>
                  </a:txBody>
                  <a:tcPr marT="45712" marB="4571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age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L="0" marR="0" marT="0" marB="0" anchor="ctr">
                    <a:solidFill>
                      <a:srgbClr val="6D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dirty="0"/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420" name="Left Arrow 10"/>
          <p:cNvSpPr>
            <a:spLocks noChangeArrowheads="1"/>
          </p:cNvSpPr>
          <p:nvPr/>
        </p:nvSpPr>
        <p:spPr bwMode="auto">
          <a:xfrm>
            <a:off x="8229600" y="2860675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8221662" y="528955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05F20-D347-4790-88C2-BCFD97D7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D65F-D0FD-4104-8F47-BACB84161D79}" type="datetime1">
              <a:rPr lang="en-US" smtClean="0"/>
              <a:t>10/19/2024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D2A4E-0B69-4E9A-A335-15F8F0CD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90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521954" y="1623277"/>
            <a:ext cx="3467933" cy="2235250"/>
          </a:xfrm>
          <a:prstGeom prst="wedgeRoundRectCallout">
            <a:avLst>
              <a:gd name="adj1" fmla="val -69281"/>
              <a:gd name="adj2" fmla="val 1297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 anchorCtr="1"/>
          <a:lstStyle/>
          <a:p>
            <a:pPr eaLnBrk="0" hangingPunct="0">
              <a:lnSpc>
                <a:spcPts val="31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Executed </a:t>
            </a:r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</a:rPr>
              <a:t>once for all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the tuples that are changed in the SQL statement </a:t>
            </a:r>
          </a:p>
          <a:p>
            <a:pPr eaLnBrk="0" hangingPunct="0">
              <a:lnSpc>
                <a:spcPts val="31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INSERT INTO SAILORS</a:t>
            </a:r>
            <a:endParaRPr lang="en-US" sz="1800" dirty="0">
              <a:latin typeface="Comic Sans MS" pitchFamily="66" charset="0"/>
              <a:cs typeface="+mn-cs"/>
            </a:endParaRPr>
          </a:p>
        </p:txBody>
      </p:sp>
      <p:sp>
        <p:nvSpPr>
          <p:cNvPr id="17" name="Rounded Rectangular Callout 15">
            <a:extLst>
              <a:ext uri="{FF2B5EF4-FFF2-40B4-BE49-F238E27FC236}">
                <a16:creationId xmlns:a16="http://schemas.microsoft.com/office/drawing/2014/main" id="{D3D42C94-3EC7-46FA-BDAA-EBEB00E398E3}"/>
              </a:ext>
            </a:extLst>
          </p:cNvPr>
          <p:cNvSpPr/>
          <p:nvPr/>
        </p:nvSpPr>
        <p:spPr bwMode="auto">
          <a:xfrm>
            <a:off x="4927343" y="4220082"/>
            <a:ext cx="3530857" cy="1988111"/>
          </a:xfrm>
          <a:prstGeom prst="wedgeRoundRectCallout">
            <a:avLst>
              <a:gd name="adj1" fmla="val -69719"/>
              <a:gd name="adj2" fmla="val 242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rIns="0" bIns="0" anchor="ctr"/>
          <a:lstStyle/>
          <a:p>
            <a:pPr eaLnBrk="0" hangingPunct="0"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Executed </a:t>
            </a:r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</a:rPr>
              <a:t>once for each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 tuple affected by the SQL statement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INSERT INTO SAILORS</a:t>
            </a:r>
            <a:endParaRPr lang="en-US" sz="1800" dirty="0"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65047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dirty="0"/>
              <a:t>Another Trigger Example 2</a:t>
            </a:r>
            <a:endParaRPr lang="en-US" sz="2800" dirty="0"/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396047" y="1234648"/>
            <a:ext cx="5568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Monotype Sorts"/>
              <a:buNone/>
            </a:pP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Maintain information on young sailors in a separate </a:t>
            </a:r>
            <a:r>
              <a:rPr lang="en-US" sz="2400" i="1" dirty="0" err="1">
                <a:solidFill>
                  <a:srgbClr val="180BC7"/>
                </a:solidFill>
                <a:latin typeface="Comic Sans MS" pitchFamily="66" charset="0"/>
              </a:rPr>
              <a:t>YoungSailors</a:t>
            </a: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  table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848600" y="5105400"/>
            <a:ext cx="1066800" cy="457200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Sailors</a:t>
            </a:r>
          </a:p>
        </p:txBody>
      </p:sp>
      <p:grpSp>
        <p:nvGrpSpPr>
          <p:cNvPr id="59403" name="Group 17"/>
          <p:cNvGrpSpPr>
            <a:grpSpLocks/>
          </p:cNvGrpSpPr>
          <p:nvPr/>
        </p:nvGrpSpPr>
        <p:grpSpPr bwMode="auto">
          <a:xfrm>
            <a:off x="7010400" y="4346575"/>
            <a:ext cx="914400" cy="225425"/>
            <a:chOff x="6781800" y="6172200"/>
            <a:chExt cx="914400" cy="225552"/>
          </a:xfrm>
        </p:grpSpPr>
        <p:sp>
          <p:nvSpPr>
            <p:cNvPr id="15" name="Flowchart: Terminator 14"/>
            <p:cNvSpPr/>
            <p:nvPr/>
          </p:nvSpPr>
          <p:spPr bwMode="auto">
            <a:xfrm>
              <a:off x="6781800" y="617220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6934200" y="625162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lowchart: Terminator 16"/>
            <p:cNvSpPr/>
            <p:nvPr/>
          </p:nvSpPr>
          <p:spPr bwMode="auto">
            <a:xfrm>
              <a:off x="7086600" y="6324686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9406" name="Rectangle 22"/>
          <p:cNvSpPr>
            <a:spLocks noChangeArrowheads="1"/>
          </p:cNvSpPr>
          <p:nvPr/>
        </p:nvSpPr>
        <p:spPr bwMode="auto">
          <a:xfrm>
            <a:off x="7620000" y="5972175"/>
            <a:ext cx="13716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YoungSailors</a:t>
            </a:r>
          </a:p>
        </p:txBody>
      </p:sp>
      <p:sp>
        <p:nvSpPr>
          <p:cNvPr id="59410" name="TextBox 30"/>
          <p:cNvSpPr txBox="1">
            <a:spLocks noChangeArrowheads="1"/>
          </p:cNvSpPr>
          <p:nvPr/>
        </p:nvSpPr>
        <p:spPr bwMode="auto">
          <a:xfrm>
            <a:off x="7543800" y="4191000"/>
            <a:ext cx="11255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New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tuples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6B51F-C5FF-4D59-B09B-BCDBB10D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591-68D1-438D-BB9A-56E1F1D73E9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7FD8F-2506-419D-BC01-88752452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91</a:t>
            </a:fld>
            <a:endParaRPr lang="en-US" dirty="0"/>
          </a:p>
        </p:txBody>
      </p:sp>
      <p:pic>
        <p:nvPicPr>
          <p:cNvPr id="9218" name="Picture 2" descr="clipart transparent red check mark png&#10;">
            <a:extLst>
              <a:ext uri="{FF2B5EF4-FFF2-40B4-BE49-F238E27FC236}">
                <a16:creationId xmlns:a16="http://schemas.microsoft.com/office/drawing/2014/main" id="{59269BC5-1DE3-6EDF-9000-F438F081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54" y="4852988"/>
            <a:ext cx="30743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ipart transparent red check mark png&#10;">
            <a:extLst>
              <a:ext uri="{FF2B5EF4-FFF2-40B4-BE49-F238E27FC236}">
                <a16:creationId xmlns:a16="http://schemas.microsoft.com/office/drawing/2014/main" id="{D9806167-F9EF-BC4D-D790-9D4AE97D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4" y="5715888"/>
            <a:ext cx="30743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BDCD0CA4-1AA8-257F-DE35-AA47C8668F6C}"/>
              </a:ext>
            </a:extLst>
          </p:cNvPr>
          <p:cNvSpPr/>
          <p:nvPr/>
        </p:nvSpPr>
        <p:spPr>
          <a:xfrm rot="5400000">
            <a:off x="7103111" y="4709589"/>
            <a:ext cx="850392" cy="731520"/>
          </a:xfrm>
          <a:prstGeom prst="bentUpArrow">
            <a:avLst>
              <a:gd name="adj1" fmla="val 3049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ctr" anchorCtr="1"/>
          <a:lstStyle/>
          <a:p>
            <a:pPr algn="ctr"/>
            <a:r>
              <a:rPr lang="en-US" dirty="0"/>
              <a:t>Insert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57B1824-43AF-D11B-C37A-A979A527AEE3}"/>
              </a:ext>
            </a:extLst>
          </p:cNvPr>
          <p:cNvSpPr/>
          <p:nvPr/>
        </p:nvSpPr>
        <p:spPr>
          <a:xfrm>
            <a:off x="6245773" y="5972175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insert</a:t>
            </a:r>
          </a:p>
        </p:txBody>
      </p:sp>
    </p:spTree>
    <p:extLst>
      <p:ext uri="{BB962C8B-B14F-4D97-AF65-F5344CB8AC3E}">
        <p14:creationId xmlns:p14="http://schemas.microsoft.com/office/powerpoint/2010/main" val="4136380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dirty="0"/>
              <a:t>Another Trigger Example 2</a:t>
            </a:r>
            <a:endParaRPr lang="en-US" sz="2800" dirty="0"/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396047" y="1234648"/>
            <a:ext cx="5568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Monotype Sorts"/>
              <a:buNone/>
            </a:pP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Maintain information on young sailors in a separate </a:t>
            </a:r>
            <a:r>
              <a:rPr lang="en-US" sz="2400" i="1" dirty="0" err="1">
                <a:solidFill>
                  <a:srgbClr val="180BC7"/>
                </a:solidFill>
                <a:latin typeface="Comic Sans MS" pitchFamily="66" charset="0"/>
              </a:rPr>
              <a:t>YoungSailors</a:t>
            </a: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  table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6B51F-C5FF-4D59-B09B-BCDBB10D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591-68D1-438D-BB9A-56E1F1D73E9B}" type="datetime1">
              <a:rPr lang="en-US" smtClean="0"/>
              <a:t>10/19/2024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DB4EE4-80B3-64D6-A681-3152E76108E0}"/>
              </a:ext>
            </a:extLst>
          </p:cNvPr>
          <p:cNvSpPr txBox="1">
            <a:spLocks noChangeArrowheads="1"/>
          </p:cNvSpPr>
          <p:nvPr/>
        </p:nvSpPr>
        <p:spPr>
          <a:xfrm>
            <a:off x="346646" y="2412574"/>
            <a:ext cx="5388992" cy="3870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TRIGGER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When new sailors are inserted into the database, also record these new sailors in a temporary relation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NewSailors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After the database has been updated, insert each young sailor in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NewSailors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into the database relation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YoungSailors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77D072E1-5EF9-207C-650E-6106999CDF6C}"/>
              </a:ext>
            </a:extLst>
          </p:cNvPr>
          <p:cNvSpPr/>
          <p:nvPr/>
        </p:nvSpPr>
        <p:spPr bwMode="auto">
          <a:xfrm>
            <a:off x="5735638" y="4933950"/>
            <a:ext cx="3381375" cy="1673225"/>
          </a:xfrm>
          <a:custGeom>
            <a:avLst/>
            <a:gdLst>
              <a:gd name="connsiteX0" fmla="*/ 1662546 w 3380510"/>
              <a:gd name="connsiteY0" fmla="*/ 153785 h 1673628"/>
              <a:gd name="connsiteX1" fmla="*/ 1795550 w 3380510"/>
              <a:gd name="connsiteY1" fmla="*/ 295101 h 1673628"/>
              <a:gd name="connsiteX2" fmla="*/ 1895303 w 3380510"/>
              <a:gd name="connsiteY2" fmla="*/ 586047 h 1673628"/>
              <a:gd name="connsiteX3" fmla="*/ 1903615 w 3380510"/>
              <a:gd name="connsiteY3" fmla="*/ 719051 h 1673628"/>
              <a:gd name="connsiteX4" fmla="*/ 1945179 w 3380510"/>
              <a:gd name="connsiteY4" fmla="*/ 810491 h 1673628"/>
              <a:gd name="connsiteX5" fmla="*/ 2011681 w 3380510"/>
              <a:gd name="connsiteY5" fmla="*/ 843741 h 1673628"/>
              <a:gd name="connsiteX6" fmla="*/ 2078183 w 3380510"/>
              <a:gd name="connsiteY6" fmla="*/ 868680 h 1673628"/>
              <a:gd name="connsiteX7" fmla="*/ 2319252 w 3380510"/>
              <a:gd name="connsiteY7" fmla="*/ 868680 h 1673628"/>
              <a:gd name="connsiteX8" fmla="*/ 2668386 w 3380510"/>
              <a:gd name="connsiteY8" fmla="*/ 868680 h 1673628"/>
              <a:gd name="connsiteX9" fmla="*/ 3175463 w 3380510"/>
              <a:gd name="connsiteY9" fmla="*/ 843741 h 1673628"/>
              <a:gd name="connsiteX10" fmla="*/ 3325092 w 3380510"/>
              <a:gd name="connsiteY10" fmla="*/ 910243 h 1673628"/>
              <a:gd name="connsiteX11" fmla="*/ 3374968 w 3380510"/>
              <a:gd name="connsiteY11" fmla="*/ 1084811 h 1673628"/>
              <a:gd name="connsiteX12" fmla="*/ 3358343 w 3380510"/>
              <a:gd name="connsiteY12" fmla="*/ 1425632 h 1673628"/>
              <a:gd name="connsiteX13" fmla="*/ 3275215 w 3380510"/>
              <a:gd name="connsiteY13" fmla="*/ 1542011 h 1673628"/>
              <a:gd name="connsiteX14" fmla="*/ 2959332 w 3380510"/>
              <a:gd name="connsiteY14" fmla="*/ 1583574 h 1673628"/>
              <a:gd name="connsiteX15" fmla="*/ 1729048 w 3380510"/>
              <a:gd name="connsiteY15" fmla="*/ 1641763 h 1673628"/>
              <a:gd name="connsiteX16" fmla="*/ 1064030 w 3380510"/>
              <a:gd name="connsiteY16" fmla="*/ 1666701 h 1673628"/>
              <a:gd name="connsiteX17" fmla="*/ 623455 w 3380510"/>
              <a:gd name="connsiteY17" fmla="*/ 1600200 h 1673628"/>
              <a:gd name="connsiteX18" fmla="*/ 282634 w 3380510"/>
              <a:gd name="connsiteY18" fmla="*/ 1400694 h 1673628"/>
              <a:gd name="connsiteX19" fmla="*/ 41564 w 3380510"/>
              <a:gd name="connsiteY19" fmla="*/ 1034934 h 1673628"/>
              <a:gd name="connsiteX20" fmla="*/ 33252 w 3380510"/>
              <a:gd name="connsiteY20" fmla="*/ 544483 h 1673628"/>
              <a:gd name="connsiteX21" fmla="*/ 157943 w 3380510"/>
              <a:gd name="connsiteY21" fmla="*/ 203661 h 1673628"/>
              <a:gd name="connsiteX22" fmla="*/ 598517 w 3380510"/>
              <a:gd name="connsiteY22" fmla="*/ 70658 h 1673628"/>
              <a:gd name="connsiteX23" fmla="*/ 1005841 w 3380510"/>
              <a:gd name="connsiteY23" fmla="*/ 12469 h 1673628"/>
              <a:gd name="connsiteX24" fmla="*/ 1313412 w 3380510"/>
              <a:gd name="connsiteY24" fmla="*/ 4156 h 1673628"/>
              <a:gd name="connsiteX25" fmla="*/ 1496292 w 3380510"/>
              <a:gd name="connsiteY25" fmla="*/ 37407 h 1673628"/>
              <a:gd name="connsiteX26" fmla="*/ 1662546 w 3380510"/>
              <a:gd name="connsiteY26" fmla="*/ 153785 h 16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80510" h="1673628">
                <a:moveTo>
                  <a:pt x="1662546" y="153785"/>
                </a:moveTo>
                <a:cubicBezTo>
                  <a:pt x="1712422" y="196734"/>
                  <a:pt x="1756757" y="223057"/>
                  <a:pt x="1795550" y="295101"/>
                </a:cubicBezTo>
                <a:cubicBezTo>
                  <a:pt x="1834343" y="367145"/>
                  <a:pt x="1877292" y="515389"/>
                  <a:pt x="1895303" y="586047"/>
                </a:cubicBezTo>
                <a:cubicBezTo>
                  <a:pt x="1913314" y="656705"/>
                  <a:pt x="1895302" y="681644"/>
                  <a:pt x="1903615" y="719051"/>
                </a:cubicBezTo>
                <a:cubicBezTo>
                  <a:pt x="1911928" y="756458"/>
                  <a:pt x="1927168" y="789709"/>
                  <a:pt x="1945179" y="810491"/>
                </a:cubicBezTo>
                <a:cubicBezTo>
                  <a:pt x="1963190" y="831273"/>
                  <a:pt x="1989514" y="834043"/>
                  <a:pt x="2011681" y="843741"/>
                </a:cubicBezTo>
                <a:cubicBezTo>
                  <a:pt x="2033848" y="853439"/>
                  <a:pt x="2026921" y="864524"/>
                  <a:pt x="2078183" y="868680"/>
                </a:cubicBezTo>
                <a:cubicBezTo>
                  <a:pt x="2129445" y="872837"/>
                  <a:pt x="2319252" y="868680"/>
                  <a:pt x="2319252" y="868680"/>
                </a:cubicBezTo>
                <a:cubicBezTo>
                  <a:pt x="2417619" y="868680"/>
                  <a:pt x="2525684" y="872836"/>
                  <a:pt x="2668386" y="868680"/>
                </a:cubicBezTo>
                <a:cubicBezTo>
                  <a:pt x="2811088" y="864524"/>
                  <a:pt x="3066012" y="836814"/>
                  <a:pt x="3175463" y="843741"/>
                </a:cubicBezTo>
                <a:cubicBezTo>
                  <a:pt x="3284914" y="850668"/>
                  <a:pt x="3291841" y="870065"/>
                  <a:pt x="3325092" y="910243"/>
                </a:cubicBezTo>
                <a:cubicBezTo>
                  <a:pt x="3358343" y="950421"/>
                  <a:pt x="3369426" y="998913"/>
                  <a:pt x="3374968" y="1084811"/>
                </a:cubicBezTo>
                <a:cubicBezTo>
                  <a:pt x="3380510" y="1170709"/>
                  <a:pt x="3374968" y="1349432"/>
                  <a:pt x="3358343" y="1425632"/>
                </a:cubicBezTo>
                <a:cubicBezTo>
                  <a:pt x="3341718" y="1501832"/>
                  <a:pt x="3341717" y="1515687"/>
                  <a:pt x="3275215" y="1542011"/>
                </a:cubicBezTo>
                <a:cubicBezTo>
                  <a:pt x="3208713" y="1568335"/>
                  <a:pt x="3217027" y="1566949"/>
                  <a:pt x="2959332" y="1583574"/>
                </a:cubicBezTo>
                <a:cubicBezTo>
                  <a:pt x="2701638" y="1600199"/>
                  <a:pt x="1729048" y="1641763"/>
                  <a:pt x="1729048" y="1641763"/>
                </a:cubicBezTo>
                <a:cubicBezTo>
                  <a:pt x="1413164" y="1655617"/>
                  <a:pt x="1248295" y="1673628"/>
                  <a:pt x="1064030" y="1666701"/>
                </a:cubicBezTo>
                <a:cubicBezTo>
                  <a:pt x="879765" y="1659774"/>
                  <a:pt x="753688" y="1644535"/>
                  <a:pt x="623455" y="1600200"/>
                </a:cubicBezTo>
                <a:cubicBezTo>
                  <a:pt x="493222" y="1555865"/>
                  <a:pt x="379616" y="1494905"/>
                  <a:pt x="282634" y="1400694"/>
                </a:cubicBezTo>
                <a:cubicBezTo>
                  <a:pt x="185652" y="1306483"/>
                  <a:pt x="83128" y="1177636"/>
                  <a:pt x="41564" y="1034934"/>
                </a:cubicBezTo>
                <a:cubicBezTo>
                  <a:pt x="0" y="892232"/>
                  <a:pt x="13856" y="683028"/>
                  <a:pt x="33252" y="544483"/>
                </a:cubicBezTo>
                <a:cubicBezTo>
                  <a:pt x="52648" y="405938"/>
                  <a:pt x="63732" y="282632"/>
                  <a:pt x="157943" y="203661"/>
                </a:cubicBezTo>
                <a:cubicBezTo>
                  <a:pt x="252154" y="124690"/>
                  <a:pt x="457201" y="102523"/>
                  <a:pt x="598517" y="70658"/>
                </a:cubicBezTo>
                <a:cubicBezTo>
                  <a:pt x="739833" y="38793"/>
                  <a:pt x="886692" y="23553"/>
                  <a:pt x="1005841" y="12469"/>
                </a:cubicBezTo>
                <a:cubicBezTo>
                  <a:pt x="1124990" y="1385"/>
                  <a:pt x="1231670" y="0"/>
                  <a:pt x="1313412" y="4156"/>
                </a:cubicBezTo>
                <a:cubicBezTo>
                  <a:pt x="1395154" y="8312"/>
                  <a:pt x="1438103" y="15240"/>
                  <a:pt x="1496292" y="37407"/>
                </a:cubicBezTo>
                <a:cubicBezTo>
                  <a:pt x="1554481" y="59574"/>
                  <a:pt x="1612670" y="110836"/>
                  <a:pt x="1662546" y="1537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3A86246-27C0-1C67-2466-01E7E034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105400"/>
            <a:ext cx="1066800" cy="457200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Sailors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95F3AB1-C6CF-4979-85B5-A801CBD8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1600"/>
            <a:ext cx="11430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NewSailors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A77E3DB-CF43-FB12-4BDA-32729AB6E1BE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346575"/>
            <a:ext cx="914400" cy="225425"/>
            <a:chOff x="6781800" y="6172200"/>
            <a:chExt cx="914400" cy="225552"/>
          </a:xfrm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F6BAD7D9-A3CE-1FB4-B05D-DE03363970CC}"/>
                </a:ext>
              </a:extLst>
            </p:cNvPr>
            <p:cNvSpPr/>
            <p:nvPr/>
          </p:nvSpPr>
          <p:spPr bwMode="auto">
            <a:xfrm>
              <a:off x="6781800" y="617220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B9B05BDD-DDF9-6B1A-FA1E-2EAAF3628236}"/>
                </a:ext>
              </a:extLst>
            </p:cNvPr>
            <p:cNvSpPr/>
            <p:nvPr/>
          </p:nvSpPr>
          <p:spPr bwMode="auto">
            <a:xfrm>
              <a:off x="6934200" y="625162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300075F4-47DA-4931-1125-12C39EC3E85F}"/>
                </a:ext>
              </a:extLst>
            </p:cNvPr>
            <p:cNvSpPr/>
            <p:nvPr/>
          </p:nvSpPr>
          <p:spPr bwMode="auto">
            <a:xfrm>
              <a:off x="7086600" y="6324686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" name="Left-Up Arrow 20">
            <a:extLst>
              <a:ext uri="{FF2B5EF4-FFF2-40B4-BE49-F238E27FC236}">
                <a16:creationId xmlns:a16="http://schemas.microsoft.com/office/drawing/2014/main" id="{91755417-01B8-C82B-7674-00F9DD677044}"/>
              </a:ext>
            </a:extLst>
          </p:cNvPr>
          <p:cNvSpPr/>
          <p:nvPr/>
        </p:nvSpPr>
        <p:spPr bwMode="auto">
          <a:xfrm rot="13332455">
            <a:off x="7108825" y="4689475"/>
            <a:ext cx="850900" cy="850900"/>
          </a:xfrm>
          <a:prstGeom prst="leftUpArrow">
            <a:avLst/>
          </a:prstGeom>
          <a:solidFill>
            <a:srgbClr val="D6BBE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  <a:cs typeface="+mn-cs"/>
            </a:endParaRP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6A011D-32B7-0D1E-8B14-ABE070032B33}"/>
              </a:ext>
            </a:extLst>
          </p:cNvPr>
          <p:cNvSpPr/>
          <p:nvPr/>
        </p:nvSpPr>
        <p:spPr bwMode="auto">
          <a:xfrm>
            <a:off x="6096000" y="5867400"/>
            <a:ext cx="1066800" cy="612775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ea typeface="NSimSun" pitchFamily="49" charset="-122"/>
                <a:cs typeface="+mn-cs"/>
              </a:rPr>
              <a:t>≤ 18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82D6FF00-CE82-2063-D652-107C01C8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972175"/>
            <a:ext cx="13716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YoungSailors</a:t>
            </a:r>
          </a:p>
        </p:txBody>
      </p:sp>
      <p:cxnSp>
        <p:nvCxnSpPr>
          <p:cNvPr id="24" name="Straight Arrow Connector 24">
            <a:extLst>
              <a:ext uri="{FF2B5EF4-FFF2-40B4-BE49-F238E27FC236}">
                <a16:creationId xmlns:a16="http://schemas.microsoft.com/office/drawing/2014/main" id="{EB06B7F8-40AE-C876-D864-4DA35D38F64F}"/>
              </a:ext>
            </a:extLst>
          </p:cNvPr>
          <p:cNvCxnSpPr>
            <a:cxnSpLocks noChangeShapeType="1"/>
            <a:endCxn id="19" idx="0"/>
          </p:cNvCxnSpPr>
          <p:nvPr/>
        </p:nvCxnSpPr>
        <p:spPr bwMode="auto">
          <a:xfrm flipH="1">
            <a:off x="6629400" y="5610227"/>
            <a:ext cx="2" cy="25717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6">
            <a:extLst>
              <a:ext uri="{FF2B5EF4-FFF2-40B4-BE49-F238E27FC236}">
                <a16:creationId xmlns:a16="http://schemas.microsoft.com/office/drawing/2014/main" id="{DB8BC883-B9EF-CCB3-7874-54A2F404DFCA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 flipV="1">
            <a:off x="7162800" y="61722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9">
            <a:extLst>
              <a:ext uri="{FF2B5EF4-FFF2-40B4-BE49-F238E27FC236}">
                <a16:creationId xmlns:a16="http://schemas.microsoft.com/office/drawing/2014/main" id="{3BECB952-47A0-46A6-139E-1BDDF606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5651500"/>
            <a:ext cx="92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600">
                <a:latin typeface="Calibri" pitchFamily="34" charset="0"/>
              </a:rPr>
              <a:t>TRIGGER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02F19D97-A269-D454-82FC-1EBF691B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191000"/>
            <a:ext cx="11255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New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tuples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EA7C69-B567-12B1-BA15-B724ADE67913}"/>
              </a:ext>
            </a:extLst>
          </p:cNvPr>
          <p:cNvSpPr txBox="1"/>
          <p:nvPr/>
        </p:nvSpPr>
        <p:spPr>
          <a:xfrm>
            <a:off x="7162800" y="4572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Insert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8E59A20-735C-FE98-85E3-A6B000D7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ED83ABA-840B-4207-ADB3-8FB005E8FAC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77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697482" y="5624513"/>
            <a:ext cx="1483040" cy="3476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5735638" y="4933950"/>
            <a:ext cx="3381375" cy="1673225"/>
          </a:xfrm>
          <a:custGeom>
            <a:avLst/>
            <a:gdLst>
              <a:gd name="connsiteX0" fmla="*/ 1662546 w 3380510"/>
              <a:gd name="connsiteY0" fmla="*/ 153785 h 1673628"/>
              <a:gd name="connsiteX1" fmla="*/ 1795550 w 3380510"/>
              <a:gd name="connsiteY1" fmla="*/ 295101 h 1673628"/>
              <a:gd name="connsiteX2" fmla="*/ 1895303 w 3380510"/>
              <a:gd name="connsiteY2" fmla="*/ 586047 h 1673628"/>
              <a:gd name="connsiteX3" fmla="*/ 1903615 w 3380510"/>
              <a:gd name="connsiteY3" fmla="*/ 719051 h 1673628"/>
              <a:gd name="connsiteX4" fmla="*/ 1945179 w 3380510"/>
              <a:gd name="connsiteY4" fmla="*/ 810491 h 1673628"/>
              <a:gd name="connsiteX5" fmla="*/ 2011681 w 3380510"/>
              <a:gd name="connsiteY5" fmla="*/ 843741 h 1673628"/>
              <a:gd name="connsiteX6" fmla="*/ 2078183 w 3380510"/>
              <a:gd name="connsiteY6" fmla="*/ 868680 h 1673628"/>
              <a:gd name="connsiteX7" fmla="*/ 2319252 w 3380510"/>
              <a:gd name="connsiteY7" fmla="*/ 868680 h 1673628"/>
              <a:gd name="connsiteX8" fmla="*/ 2668386 w 3380510"/>
              <a:gd name="connsiteY8" fmla="*/ 868680 h 1673628"/>
              <a:gd name="connsiteX9" fmla="*/ 3175463 w 3380510"/>
              <a:gd name="connsiteY9" fmla="*/ 843741 h 1673628"/>
              <a:gd name="connsiteX10" fmla="*/ 3325092 w 3380510"/>
              <a:gd name="connsiteY10" fmla="*/ 910243 h 1673628"/>
              <a:gd name="connsiteX11" fmla="*/ 3374968 w 3380510"/>
              <a:gd name="connsiteY11" fmla="*/ 1084811 h 1673628"/>
              <a:gd name="connsiteX12" fmla="*/ 3358343 w 3380510"/>
              <a:gd name="connsiteY12" fmla="*/ 1425632 h 1673628"/>
              <a:gd name="connsiteX13" fmla="*/ 3275215 w 3380510"/>
              <a:gd name="connsiteY13" fmla="*/ 1542011 h 1673628"/>
              <a:gd name="connsiteX14" fmla="*/ 2959332 w 3380510"/>
              <a:gd name="connsiteY14" fmla="*/ 1583574 h 1673628"/>
              <a:gd name="connsiteX15" fmla="*/ 1729048 w 3380510"/>
              <a:gd name="connsiteY15" fmla="*/ 1641763 h 1673628"/>
              <a:gd name="connsiteX16" fmla="*/ 1064030 w 3380510"/>
              <a:gd name="connsiteY16" fmla="*/ 1666701 h 1673628"/>
              <a:gd name="connsiteX17" fmla="*/ 623455 w 3380510"/>
              <a:gd name="connsiteY17" fmla="*/ 1600200 h 1673628"/>
              <a:gd name="connsiteX18" fmla="*/ 282634 w 3380510"/>
              <a:gd name="connsiteY18" fmla="*/ 1400694 h 1673628"/>
              <a:gd name="connsiteX19" fmla="*/ 41564 w 3380510"/>
              <a:gd name="connsiteY19" fmla="*/ 1034934 h 1673628"/>
              <a:gd name="connsiteX20" fmla="*/ 33252 w 3380510"/>
              <a:gd name="connsiteY20" fmla="*/ 544483 h 1673628"/>
              <a:gd name="connsiteX21" fmla="*/ 157943 w 3380510"/>
              <a:gd name="connsiteY21" fmla="*/ 203661 h 1673628"/>
              <a:gd name="connsiteX22" fmla="*/ 598517 w 3380510"/>
              <a:gd name="connsiteY22" fmla="*/ 70658 h 1673628"/>
              <a:gd name="connsiteX23" fmla="*/ 1005841 w 3380510"/>
              <a:gd name="connsiteY23" fmla="*/ 12469 h 1673628"/>
              <a:gd name="connsiteX24" fmla="*/ 1313412 w 3380510"/>
              <a:gd name="connsiteY24" fmla="*/ 4156 h 1673628"/>
              <a:gd name="connsiteX25" fmla="*/ 1496292 w 3380510"/>
              <a:gd name="connsiteY25" fmla="*/ 37407 h 1673628"/>
              <a:gd name="connsiteX26" fmla="*/ 1662546 w 3380510"/>
              <a:gd name="connsiteY26" fmla="*/ 153785 h 16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80510" h="1673628">
                <a:moveTo>
                  <a:pt x="1662546" y="153785"/>
                </a:moveTo>
                <a:cubicBezTo>
                  <a:pt x="1712422" y="196734"/>
                  <a:pt x="1756757" y="223057"/>
                  <a:pt x="1795550" y="295101"/>
                </a:cubicBezTo>
                <a:cubicBezTo>
                  <a:pt x="1834343" y="367145"/>
                  <a:pt x="1877292" y="515389"/>
                  <a:pt x="1895303" y="586047"/>
                </a:cubicBezTo>
                <a:cubicBezTo>
                  <a:pt x="1913314" y="656705"/>
                  <a:pt x="1895302" y="681644"/>
                  <a:pt x="1903615" y="719051"/>
                </a:cubicBezTo>
                <a:cubicBezTo>
                  <a:pt x="1911928" y="756458"/>
                  <a:pt x="1927168" y="789709"/>
                  <a:pt x="1945179" y="810491"/>
                </a:cubicBezTo>
                <a:cubicBezTo>
                  <a:pt x="1963190" y="831273"/>
                  <a:pt x="1989514" y="834043"/>
                  <a:pt x="2011681" y="843741"/>
                </a:cubicBezTo>
                <a:cubicBezTo>
                  <a:pt x="2033848" y="853439"/>
                  <a:pt x="2026921" y="864524"/>
                  <a:pt x="2078183" y="868680"/>
                </a:cubicBezTo>
                <a:cubicBezTo>
                  <a:pt x="2129445" y="872837"/>
                  <a:pt x="2319252" y="868680"/>
                  <a:pt x="2319252" y="868680"/>
                </a:cubicBezTo>
                <a:cubicBezTo>
                  <a:pt x="2417619" y="868680"/>
                  <a:pt x="2525684" y="872836"/>
                  <a:pt x="2668386" y="868680"/>
                </a:cubicBezTo>
                <a:cubicBezTo>
                  <a:pt x="2811088" y="864524"/>
                  <a:pt x="3066012" y="836814"/>
                  <a:pt x="3175463" y="843741"/>
                </a:cubicBezTo>
                <a:cubicBezTo>
                  <a:pt x="3284914" y="850668"/>
                  <a:pt x="3291841" y="870065"/>
                  <a:pt x="3325092" y="910243"/>
                </a:cubicBezTo>
                <a:cubicBezTo>
                  <a:pt x="3358343" y="950421"/>
                  <a:pt x="3369426" y="998913"/>
                  <a:pt x="3374968" y="1084811"/>
                </a:cubicBezTo>
                <a:cubicBezTo>
                  <a:pt x="3380510" y="1170709"/>
                  <a:pt x="3374968" y="1349432"/>
                  <a:pt x="3358343" y="1425632"/>
                </a:cubicBezTo>
                <a:cubicBezTo>
                  <a:pt x="3341718" y="1501832"/>
                  <a:pt x="3341717" y="1515687"/>
                  <a:pt x="3275215" y="1542011"/>
                </a:cubicBezTo>
                <a:cubicBezTo>
                  <a:pt x="3208713" y="1568335"/>
                  <a:pt x="3217027" y="1566949"/>
                  <a:pt x="2959332" y="1583574"/>
                </a:cubicBezTo>
                <a:cubicBezTo>
                  <a:pt x="2701638" y="1600199"/>
                  <a:pt x="1729048" y="1641763"/>
                  <a:pt x="1729048" y="1641763"/>
                </a:cubicBezTo>
                <a:cubicBezTo>
                  <a:pt x="1413164" y="1655617"/>
                  <a:pt x="1248295" y="1673628"/>
                  <a:pt x="1064030" y="1666701"/>
                </a:cubicBezTo>
                <a:cubicBezTo>
                  <a:pt x="879765" y="1659774"/>
                  <a:pt x="753688" y="1644535"/>
                  <a:pt x="623455" y="1600200"/>
                </a:cubicBezTo>
                <a:cubicBezTo>
                  <a:pt x="493222" y="1555865"/>
                  <a:pt x="379616" y="1494905"/>
                  <a:pt x="282634" y="1400694"/>
                </a:cubicBezTo>
                <a:cubicBezTo>
                  <a:pt x="185652" y="1306483"/>
                  <a:pt x="83128" y="1177636"/>
                  <a:pt x="41564" y="1034934"/>
                </a:cubicBezTo>
                <a:cubicBezTo>
                  <a:pt x="0" y="892232"/>
                  <a:pt x="13856" y="683028"/>
                  <a:pt x="33252" y="544483"/>
                </a:cubicBezTo>
                <a:cubicBezTo>
                  <a:pt x="52648" y="405938"/>
                  <a:pt x="63732" y="282632"/>
                  <a:pt x="157943" y="203661"/>
                </a:cubicBezTo>
                <a:cubicBezTo>
                  <a:pt x="252154" y="124690"/>
                  <a:pt x="457201" y="102523"/>
                  <a:pt x="598517" y="70658"/>
                </a:cubicBezTo>
                <a:cubicBezTo>
                  <a:pt x="739833" y="38793"/>
                  <a:pt x="886692" y="23553"/>
                  <a:pt x="1005841" y="12469"/>
                </a:cubicBezTo>
                <a:cubicBezTo>
                  <a:pt x="1124990" y="1385"/>
                  <a:pt x="1231670" y="0"/>
                  <a:pt x="1313412" y="4156"/>
                </a:cubicBezTo>
                <a:cubicBezTo>
                  <a:pt x="1395154" y="8312"/>
                  <a:pt x="1438103" y="15240"/>
                  <a:pt x="1496292" y="37407"/>
                </a:cubicBezTo>
                <a:cubicBezTo>
                  <a:pt x="1554481" y="59574"/>
                  <a:pt x="1612670" y="110836"/>
                  <a:pt x="1662546" y="1537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4055165" y="3326295"/>
            <a:ext cx="1507435" cy="37106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dirty="0"/>
              <a:t>Another Trigger Example 2</a:t>
            </a:r>
            <a:endParaRPr lang="en-US" sz="28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00300"/>
            <a:ext cx="7772400" cy="407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CREATE TRIGGER </a:t>
            </a:r>
            <a:r>
              <a:rPr lang="en-US" sz="2400" dirty="0" err="1">
                <a:latin typeface="Calibri" pitchFamily="34" charset="0"/>
              </a:rPr>
              <a:t>youngSailorUpdate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AFTER </a:t>
            </a:r>
            <a:r>
              <a:rPr lang="en-US" sz="2400" b="1" dirty="0">
                <a:latin typeface="Calibri" pitchFamily="34" charset="0"/>
              </a:rPr>
              <a:t>INSERT</a:t>
            </a:r>
            <a:r>
              <a:rPr lang="en-US" sz="2400" dirty="0">
                <a:latin typeface="Calibri" pitchFamily="34" charset="0"/>
              </a:rPr>
              <a:t> ON SAILORS  </a:t>
            </a: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/* Event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REFERENCING NEW TABLE AS </a:t>
            </a:r>
            <a:r>
              <a:rPr lang="en-US" sz="2400" b="1" dirty="0" err="1">
                <a:latin typeface="Calibri" pitchFamily="34" charset="0"/>
              </a:rPr>
              <a:t>NewSailor</a:t>
            </a:r>
            <a:endParaRPr lang="en-US" sz="2400" b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FOR EACH STATEMENT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/* </a:t>
            </a: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default if not stated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INSERT    </a:t>
            </a: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/* Action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INTO </a:t>
            </a:r>
            <a:r>
              <a:rPr lang="en-US" sz="2400" dirty="0" err="1">
                <a:latin typeface="Calibri" pitchFamily="34" charset="0"/>
              </a:rPr>
              <a:t>YoungSailors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, name, age, rating)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SELECT 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, name, age, rating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FROM </a:t>
            </a:r>
            <a:r>
              <a:rPr lang="en-US" sz="2400" b="1" dirty="0" err="1">
                <a:latin typeface="Calibri" pitchFamily="34" charset="0"/>
              </a:rPr>
              <a:t>NewSailor</a:t>
            </a:r>
            <a:r>
              <a:rPr lang="en-US" sz="2400" dirty="0">
                <a:latin typeface="Calibri" pitchFamily="34" charset="0"/>
              </a:rPr>
              <a:t> 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WHERE </a:t>
            </a:r>
            <a:r>
              <a:rPr lang="en-US" sz="2400" dirty="0" err="1">
                <a:latin typeface="Calibri" pitchFamily="34" charset="0"/>
              </a:rPr>
              <a:t>N.age</a:t>
            </a:r>
            <a:r>
              <a:rPr lang="en-US" sz="2400" dirty="0">
                <a:latin typeface="Calibri" pitchFamily="34" charset="0"/>
              </a:rPr>
              <a:t> &lt;= 18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07220" y="1830754"/>
            <a:ext cx="3086100" cy="1425860"/>
          </a:xfrm>
          <a:prstGeom prst="wedgeRoundRectCallout">
            <a:avLst>
              <a:gd name="adj1" fmla="val -63442"/>
              <a:gd name="adj2" fmla="val 589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169863" indent="-169863" eaLnBrk="0" hangingPunct="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Give a table name to the set of newly inserted tuples</a:t>
            </a:r>
          </a:p>
          <a:p>
            <a:pPr marL="169863" indent="-169863" eaLnBrk="0" hangingPunct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OLD TABLE declaration is not needed for INSERT operation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396047" y="1234648"/>
            <a:ext cx="5568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Monotype Sorts"/>
              <a:buNone/>
            </a:pP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Maintain information on young sailors in a separate </a:t>
            </a:r>
            <a:r>
              <a:rPr lang="en-US" sz="2400" i="1" dirty="0" err="1">
                <a:solidFill>
                  <a:srgbClr val="180BC7"/>
                </a:solidFill>
                <a:latin typeface="Comic Sans MS" pitchFamily="66" charset="0"/>
              </a:rPr>
              <a:t>YoungSailors</a:t>
            </a: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  table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848600" y="5105400"/>
            <a:ext cx="1066800" cy="457200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Sailors</a:t>
            </a: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6019800" y="5181600"/>
            <a:ext cx="11430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NewSailors</a:t>
            </a:r>
          </a:p>
        </p:txBody>
      </p:sp>
      <p:grpSp>
        <p:nvGrpSpPr>
          <p:cNvPr id="59403" name="Group 17"/>
          <p:cNvGrpSpPr>
            <a:grpSpLocks/>
          </p:cNvGrpSpPr>
          <p:nvPr/>
        </p:nvGrpSpPr>
        <p:grpSpPr bwMode="auto">
          <a:xfrm>
            <a:off x="7010400" y="4346575"/>
            <a:ext cx="914400" cy="225425"/>
            <a:chOff x="6781800" y="6172200"/>
            <a:chExt cx="914400" cy="225552"/>
          </a:xfrm>
        </p:grpSpPr>
        <p:sp>
          <p:nvSpPr>
            <p:cNvPr id="15" name="Flowchart: Terminator 14"/>
            <p:cNvSpPr/>
            <p:nvPr/>
          </p:nvSpPr>
          <p:spPr bwMode="auto">
            <a:xfrm>
              <a:off x="6781800" y="617220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6934200" y="625162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lowchart: Terminator 16"/>
            <p:cNvSpPr/>
            <p:nvPr/>
          </p:nvSpPr>
          <p:spPr bwMode="auto">
            <a:xfrm>
              <a:off x="7086600" y="6324686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1" name="Left-Up Arrow 20"/>
          <p:cNvSpPr/>
          <p:nvPr/>
        </p:nvSpPr>
        <p:spPr bwMode="auto">
          <a:xfrm rot="13332455">
            <a:off x="7108825" y="4689475"/>
            <a:ext cx="850900" cy="850900"/>
          </a:xfrm>
          <a:prstGeom prst="leftUpArrow">
            <a:avLst/>
          </a:prstGeom>
          <a:solidFill>
            <a:srgbClr val="D6BBE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  <a:cs typeface="+mn-cs"/>
            </a:endParaRPr>
          </a:p>
        </p:txBody>
      </p:sp>
      <p:sp>
        <p:nvSpPr>
          <p:cNvPr id="22" name="Flowchart: Decision 21"/>
          <p:cNvSpPr/>
          <p:nvPr/>
        </p:nvSpPr>
        <p:spPr bwMode="auto">
          <a:xfrm>
            <a:off x="6096000" y="5867400"/>
            <a:ext cx="1066800" cy="612775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ea typeface="NSimSun" pitchFamily="49" charset="-122"/>
                <a:cs typeface="+mn-cs"/>
              </a:rPr>
              <a:t>≤ 18</a:t>
            </a:r>
          </a:p>
        </p:txBody>
      </p:sp>
      <p:sp>
        <p:nvSpPr>
          <p:cNvPr id="59406" name="Rectangle 22"/>
          <p:cNvSpPr>
            <a:spLocks noChangeArrowheads="1"/>
          </p:cNvSpPr>
          <p:nvPr/>
        </p:nvSpPr>
        <p:spPr bwMode="auto">
          <a:xfrm>
            <a:off x="7620000" y="5972175"/>
            <a:ext cx="13716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YoungSailors</a:t>
            </a:r>
          </a:p>
        </p:txBody>
      </p:sp>
      <p:cxnSp>
        <p:nvCxnSpPr>
          <p:cNvPr id="59407" name="Straight Arrow Connector 24"/>
          <p:cNvCxnSpPr>
            <a:cxnSpLocks noChangeShapeType="1"/>
            <a:endCxn id="22" idx="0"/>
          </p:cNvCxnSpPr>
          <p:nvPr/>
        </p:nvCxnSpPr>
        <p:spPr bwMode="auto">
          <a:xfrm flipH="1">
            <a:off x="6629400" y="5610227"/>
            <a:ext cx="2" cy="25717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Arrow Connector 26"/>
          <p:cNvCxnSpPr>
            <a:cxnSpLocks noChangeShapeType="1"/>
            <a:stCxn id="22" idx="3"/>
          </p:cNvCxnSpPr>
          <p:nvPr/>
        </p:nvCxnSpPr>
        <p:spPr bwMode="auto">
          <a:xfrm flipV="1">
            <a:off x="7162800" y="61722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409" name="TextBox 29"/>
          <p:cNvSpPr txBox="1">
            <a:spLocks noChangeArrowheads="1"/>
          </p:cNvSpPr>
          <p:nvPr/>
        </p:nvSpPr>
        <p:spPr bwMode="auto">
          <a:xfrm>
            <a:off x="6753225" y="5651500"/>
            <a:ext cx="92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600">
                <a:latin typeface="Calibri" pitchFamily="34" charset="0"/>
              </a:rPr>
              <a:t>TRIGGER</a:t>
            </a:r>
          </a:p>
        </p:txBody>
      </p:sp>
      <p:sp>
        <p:nvSpPr>
          <p:cNvPr id="59410" name="TextBox 30"/>
          <p:cNvSpPr txBox="1">
            <a:spLocks noChangeArrowheads="1"/>
          </p:cNvSpPr>
          <p:nvPr/>
        </p:nvSpPr>
        <p:spPr bwMode="auto">
          <a:xfrm>
            <a:off x="7543800" y="4191000"/>
            <a:ext cx="11255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New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tuples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4572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Insert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6B51F-C5FF-4D59-B09B-BCDBB10D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591-68D1-438D-BB9A-56E1F1D73E9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7FD8F-2506-419D-BC01-88752452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93</a:t>
            </a:fld>
            <a:endParaRPr lang="en-US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4B207CAA-84E1-4A88-8272-6660A5471B87}"/>
              </a:ext>
            </a:extLst>
          </p:cNvPr>
          <p:cNvSpPr/>
          <p:nvPr/>
        </p:nvSpPr>
        <p:spPr>
          <a:xfrm rot="19758486">
            <a:off x="5977233" y="3056243"/>
            <a:ext cx="596159" cy="2323506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58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6" grpId="0" animBg="1"/>
      <p:bldP spid="8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697482" y="5624513"/>
            <a:ext cx="1483040" cy="3476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5735638" y="4933950"/>
            <a:ext cx="3381375" cy="1673225"/>
          </a:xfrm>
          <a:custGeom>
            <a:avLst/>
            <a:gdLst>
              <a:gd name="connsiteX0" fmla="*/ 1662546 w 3380510"/>
              <a:gd name="connsiteY0" fmla="*/ 153785 h 1673628"/>
              <a:gd name="connsiteX1" fmla="*/ 1795550 w 3380510"/>
              <a:gd name="connsiteY1" fmla="*/ 295101 h 1673628"/>
              <a:gd name="connsiteX2" fmla="*/ 1895303 w 3380510"/>
              <a:gd name="connsiteY2" fmla="*/ 586047 h 1673628"/>
              <a:gd name="connsiteX3" fmla="*/ 1903615 w 3380510"/>
              <a:gd name="connsiteY3" fmla="*/ 719051 h 1673628"/>
              <a:gd name="connsiteX4" fmla="*/ 1945179 w 3380510"/>
              <a:gd name="connsiteY4" fmla="*/ 810491 h 1673628"/>
              <a:gd name="connsiteX5" fmla="*/ 2011681 w 3380510"/>
              <a:gd name="connsiteY5" fmla="*/ 843741 h 1673628"/>
              <a:gd name="connsiteX6" fmla="*/ 2078183 w 3380510"/>
              <a:gd name="connsiteY6" fmla="*/ 868680 h 1673628"/>
              <a:gd name="connsiteX7" fmla="*/ 2319252 w 3380510"/>
              <a:gd name="connsiteY7" fmla="*/ 868680 h 1673628"/>
              <a:gd name="connsiteX8" fmla="*/ 2668386 w 3380510"/>
              <a:gd name="connsiteY8" fmla="*/ 868680 h 1673628"/>
              <a:gd name="connsiteX9" fmla="*/ 3175463 w 3380510"/>
              <a:gd name="connsiteY9" fmla="*/ 843741 h 1673628"/>
              <a:gd name="connsiteX10" fmla="*/ 3325092 w 3380510"/>
              <a:gd name="connsiteY10" fmla="*/ 910243 h 1673628"/>
              <a:gd name="connsiteX11" fmla="*/ 3374968 w 3380510"/>
              <a:gd name="connsiteY11" fmla="*/ 1084811 h 1673628"/>
              <a:gd name="connsiteX12" fmla="*/ 3358343 w 3380510"/>
              <a:gd name="connsiteY12" fmla="*/ 1425632 h 1673628"/>
              <a:gd name="connsiteX13" fmla="*/ 3275215 w 3380510"/>
              <a:gd name="connsiteY13" fmla="*/ 1542011 h 1673628"/>
              <a:gd name="connsiteX14" fmla="*/ 2959332 w 3380510"/>
              <a:gd name="connsiteY14" fmla="*/ 1583574 h 1673628"/>
              <a:gd name="connsiteX15" fmla="*/ 1729048 w 3380510"/>
              <a:gd name="connsiteY15" fmla="*/ 1641763 h 1673628"/>
              <a:gd name="connsiteX16" fmla="*/ 1064030 w 3380510"/>
              <a:gd name="connsiteY16" fmla="*/ 1666701 h 1673628"/>
              <a:gd name="connsiteX17" fmla="*/ 623455 w 3380510"/>
              <a:gd name="connsiteY17" fmla="*/ 1600200 h 1673628"/>
              <a:gd name="connsiteX18" fmla="*/ 282634 w 3380510"/>
              <a:gd name="connsiteY18" fmla="*/ 1400694 h 1673628"/>
              <a:gd name="connsiteX19" fmla="*/ 41564 w 3380510"/>
              <a:gd name="connsiteY19" fmla="*/ 1034934 h 1673628"/>
              <a:gd name="connsiteX20" fmla="*/ 33252 w 3380510"/>
              <a:gd name="connsiteY20" fmla="*/ 544483 h 1673628"/>
              <a:gd name="connsiteX21" fmla="*/ 157943 w 3380510"/>
              <a:gd name="connsiteY21" fmla="*/ 203661 h 1673628"/>
              <a:gd name="connsiteX22" fmla="*/ 598517 w 3380510"/>
              <a:gd name="connsiteY22" fmla="*/ 70658 h 1673628"/>
              <a:gd name="connsiteX23" fmla="*/ 1005841 w 3380510"/>
              <a:gd name="connsiteY23" fmla="*/ 12469 h 1673628"/>
              <a:gd name="connsiteX24" fmla="*/ 1313412 w 3380510"/>
              <a:gd name="connsiteY24" fmla="*/ 4156 h 1673628"/>
              <a:gd name="connsiteX25" fmla="*/ 1496292 w 3380510"/>
              <a:gd name="connsiteY25" fmla="*/ 37407 h 1673628"/>
              <a:gd name="connsiteX26" fmla="*/ 1662546 w 3380510"/>
              <a:gd name="connsiteY26" fmla="*/ 153785 h 16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80510" h="1673628">
                <a:moveTo>
                  <a:pt x="1662546" y="153785"/>
                </a:moveTo>
                <a:cubicBezTo>
                  <a:pt x="1712422" y="196734"/>
                  <a:pt x="1756757" y="223057"/>
                  <a:pt x="1795550" y="295101"/>
                </a:cubicBezTo>
                <a:cubicBezTo>
                  <a:pt x="1834343" y="367145"/>
                  <a:pt x="1877292" y="515389"/>
                  <a:pt x="1895303" y="586047"/>
                </a:cubicBezTo>
                <a:cubicBezTo>
                  <a:pt x="1913314" y="656705"/>
                  <a:pt x="1895302" y="681644"/>
                  <a:pt x="1903615" y="719051"/>
                </a:cubicBezTo>
                <a:cubicBezTo>
                  <a:pt x="1911928" y="756458"/>
                  <a:pt x="1927168" y="789709"/>
                  <a:pt x="1945179" y="810491"/>
                </a:cubicBezTo>
                <a:cubicBezTo>
                  <a:pt x="1963190" y="831273"/>
                  <a:pt x="1989514" y="834043"/>
                  <a:pt x="2011681" y="843741"/>
                </a:cubicBezTo>
                <a:cubicBezTo>
                  <a:pt x="2033848" y="853439"/>
                  <a:pt x="2026921" y="864524"/>
                  <a:pt x="2078183" y="868680"/>
                </a:cubicBezTo>
                <a:cubicBezTo>
                  <a:pt x="2129445" y="872837"/>
                  <a:pt x="2319252" y="868680"/>
                  <a:pt x="2319252" y="868680"/>
                </a:cubicBezTo>
                <a:cubicBezTo>
                  <a:pt x="2417619" y="868680"/>
                  <a:pt x="2525684" y="872836"/>
                  <a:pt x="2668386" y="868680"/>
                </a:cubicBezTo>
                <a:cubicBezTo>
                  <a:pt x="2811088" y="864524"/>
                  <a:pt x="3066012" y="836814"/>
                  <a:pt x="3175463" y="843741"/>
                </a:cubicBezTo>
                <a:cubicBezTo>
                  <a:pt x="3284914" y="850668"/>
                  <a:pt x="3291841" y="870065"/>
                  <a:pt x="3325092" y="910243"/>
                </a:cubicBezTo>
                <a:cubicBezTo>
                  <a:pt x="3358343" y="950421"/>
                  <a:pt x="3369426" y="998913"/>
                  <a:pt x="3374968" y="1084811"/>
                </a:cubicBezTo>
                <a:cubicBezTo>
                  <a:pt x="3380510" y="1170709"/>
                  <a:pt x="3374968" y="1349432"/>
                  <a:pt x="3358343" y="1425632"/>
                </a:cubicBezTo>
                <a:cubicBezTo>
                  <a:pt x="3341718" y="1501832"/>
                  <a:pt x="3341717" y="1515687"/>
                  <a:pt x="3275215" y="1542011"/>
                </a:cubicBezTo>
                <a:cubicBezTo>
                  <a:pt x="3208713" y="1568335"/>
                  <a:pt x="3217027" y="1566949"/>
                  <a:pt x="2959332" y="1583574"/>
                </a:cubicBezTo>
                <a:cubicBezTo>
                  <a:pt x="2701638" y="1600199"/>
                  <a:pt x="1729048" y="1641763"/>
                  <a:pt x="1729048" y="1641763"/>
                </a:cubicBezTo>
                <a:cubicBezTo>
                  <a:pt x="1413164" y="1655617"/>
                  <a:pt x="1248295" y="1673628"/>
                  <a:pt x="1064030" y="1666701"/>
                </a:cubicBezTo>
                <a:cubicBezTo>
                  <a:pt x="879765" y="1659774"/>
                  <a:pt x="753688" y="1644535"/>
                  <a:pt x="623455" y="1600200"/>
                </a:cubicBezTo>
                <a:cubicBezTo>
                  <a:pt x="493222" y="1555865"/>
                  <a:pt x="379616" y="1494905"/>
                  <a:pt x="282634" y="1400694"/>
                </a:cubicBezTo>
                <a:cubicBezTo>
                  <a:pt x="185652" y="1306483"/>
                  <a:pt x="83128" y="1177636"/>
                  <a:pt x="41564" y="1034934"/>
                </a:cubicBezTo>
                <a:cubicBezTo>
                  <a:pt x="0" y="892232"/>
                  <a:pt x="13856" y="683028"/>
                  <a:pt x="33252" y="544483"/>
                </a:cubicBezTo>
                <a:cubicBezTo>
                  <a:pt x="52648" y="405938"/>
                  <a:pt x="63732" y="282632"/>
                  <a:pt x="157943" y="203661"/>
                </a:cubicBezTo>
                <a:cubicBezTo>
                  <a:pt x="252154" y="124690"/>
                  <a:pt x="457201" y="102523"/>
                  <a:pt x="598517" y="70658"/>
                </a:cubicBezTo>
                <a:cubicBezTo>
                  <a:pt x="739833" y="38793"/>
                  <a:pt x="886692" y="23553"/>
                  <a:pt x="1005841" y="12469"/>
                </a:cubicBezTo>
                <a:cubicBezTo>
                  <a:pt x="1124990" y="1385"/>
                  <a:pt x="1231670" y="0"/>
                  <a:pt x="1313412" y="4156"/>
                </a:cubicBezTo>
                <a:cubicBezTo>
                  <a:pt x="1395154" y="8312"/>
                  <a:pt x="1438103" y="15240"/>
                  <a:pt x="1496292" y="37407"/>
                </a:cubicBezTo>
                <a:cubicBezTo>
                  <a:pt x="1554481" y="59574"/>
                  <a:pt x="1612670" y="110836"/>
                  <a:pt x="1662546" y="1537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4055165" y="3326295"/>
            <a:ext cx="1507435" cy="37106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00300"/>
            <a:ext cx="7772400" cy="407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CREATE TRIGGER </a:t>
            </a:r>
            <a:r>
              <a:rPr lang="en-US" sz="2400" dirty="0" err="1">
                <a:latin typeface="Calibri" pitchFamily="34" charset="0"/>
              </a:rPr>
              <a:t>youngSailorUpdate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AFTER </a:t>
            </a:r>
            <a:r>
              <a:rPr lang="en-US" sz="2400" b="1" dirty="0">
                <a:latin typeface="Calibri" pitchFamily="34" charset="0"/>
              </a:rPr>
              <a:t>INSERT</a:t>
            </a:r>
            <a:r>
              <a:rPr lang="en-US" sz="2400" dirty="0">
                <a:latin typeface="Calibri" pitchFamily="34" charset="0"/>
              </a:rPr>
              <a:t> ON SAILORS  </a:t>
            </a: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/* Event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REFERENCING NEW TABLE AS </a:t>
            </a:r>
            <a:r>
              <a:rPr lang="en-US" sz="2400" b="1" dirty="0" err="1">
                <a:latin typeface="Calibri" pitchFamily="34" charset="0"/>
              </a:rPr>
              <a:t>NewSailor</a:t>
            </a:r>
            <a:endParaRPr lang="en-US" sz="2400" b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FOR EACH STATEMENT 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/* </a:t>
            </a: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Statement-level trigger (default)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INSERT    </a:t>
            </a: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/* Action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INTO </a:t>
            </a:r>
            <a:r>
              <a:rPr lang="en-US" sz="2400" dirty="0" err="1">
                <a:latin typeface="Calibri" pitchFamily="34" charset="0"/>
              </a:rPr>
              <a:t>YoungSailors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, name, age, rating)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SELECT 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, name, age, rating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FROM </a:t>
            </a:r>
            <a:r>
              <a:rPr lang="en-US" sz="2400" b="1" dirty="0" err="1">
                <a:latin typeface="Calibri" pitchFamily="34" charset="0"/>
              </a:rPr>
              <a:t>NewSailor</a:t>
            </a:r>
            <a:r>
              <a:rPr lang="en-US" sz="2400" dirty="0">
                <a:latin typeface="Calibri" pitchFamily="34" charset="0"/>
              </a:rPr>
              <a:t> 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    WHERE </a:t>
            </a:r>
            <a:r>
              <a:rPr lang="en-US" sz="2400" dirty="0" err="1">
                <a:latin typeface="Calibri" pitchFamily="34" charset="0"/>
              </a:rPr>
              <a:t>N.age</a:t>
            </a:r>
            <a:r>
              <a:rPr lang="en-US" sz="2400" dirty="0">
                <a:latin typeface="Calibri" pitchFamily="34" charset="0"/>
              </a:rPr>
              <a:t> &lt;= 18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848600" y="5105400"/>
            <a:ext cx="1066800" cy="457200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Sailors</a:t>
            </a: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6019800" y="5181600"/>
            <a:ext cx="11430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NewSailors</a:t>
            </a:r>
          </a:p>
        </p:txBody>
      </p:sp>
      <p:grpSp>
        <p:nvGrpSpPr>
          <p:cNvPr id="59403" name="Group 17"/>
          <p:cNvGrpSpPr>
            <a:grpSpLocks/>
          </p:cNvGrpSpPr>
          <p:nvPr/>
        </p:nvGrpSpPr>
        <p:grpSpPr bwMode="auto">
          <a:xfrm>
            <a:off x="7010400" y="4346575"/>
            <a:ext cx="914400" cy="225425"/>
            <a:chOff x="6781800" y="6172200"/>
            <a:chExt cx="914400" cy="225552"/>
          </a:xfrm>
        </p:grpSpPr>
        <p:sp>
          <p:nvSpPr>
            <p:cNvPr id="15" name="Flowchart: Terminator 14"/>
            <p:cNvSpPr/>
            <p:nvPr/>
          </p:nvSpPr>
          <p:spPr bwMode="auto">
            <a:xfrm>
              <a:off x="6781800" y="617220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lowchart: Terminator 15"/>
            <p:cNvSpPr/>
            <p:nvPr/>
          </p:nvSpPr>
          <p:spPr bwMode="auto">
            <a:xfrm>
              <a:off x="6934200" y="6251620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lowchart: Terminator 16"/>
            <p:cNvSpPr/>
            <p:nvPr/>
          </p:nvSpPr>
          <p:spPr bwMode="auto">
            <a:xfrm>
              <a:off x="7086600" y="6324686"/>
              <a:ext cx="609600" cy="73066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1" name="Left-Up Arrow 20"/>
          <p:cNvSpPr/>
          <p:nvPr/>
        </p:nvSpPr>
        <p:spPr bwMode="auto">
          <a:xfrm rot="13332455">
            <a:off x="7108825" y="4689475"/>
            <a:ext cx="850900" cy="850900"/>
          </a:xfrm>
          <a:prstGeom prst="leftUpArrow">
            <a:avLst/>
          </a:prstGeom>
          <a:solidFill>
            <a:srgbClr val="D6BBE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 dirty="0">
              <a:latin typeface="Calibri" pitchFamily="34" charset="0"/>
              <a:cs typeface="+mn-cs"/>
            </a:endParaRPr>
          </a:p>
        </p:txBody>
      </p:sp>
      <p:sp>
        <p:nvSpPr>
          <p:cNvPr id="22" name="Flowchart: Decision 21"/>
          <p:cNvSpPr/>
          <p:nvPr/>
        </p:nvSpPr>
        <p:spPr bwMode="auto">
          <a:xfrm>
            <a:off x="6096000" y="5867400"/>
            <a:ext cx="1066800" cy="612775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ea typeface="NSimSun" pitchFamily="49" charset="-122"/>
                <a:cs typeface="+mn-cs"/>
              </a:rPr>
              <a:t>≤ 18</a:t>
            </a:r>
          </a:p>
        </p:txBody>
      </p:sp>
      <p:sp>
        <p:nvSpPr>
          <p:cNvPr id="59406" name="Rectangle 22"/>
          <p:cNvSpPr>
            <a:spLocks noChangeArrowheads="1"/>
          </p:cNvSpPr>
          <p:nvPr/>
        </p:nvSpPr>
        <p:spPr bwMode="auto">
          <a:xfrm>
            <a:off x="7620000" y="5972175"/>
            <a:ext cx="1371600" cy="428625"/>
          </a:xfrm>
          <a:prstGeom prst="rect">
            <a:avLst/>
          </a:prstGeom>
          <a:solidFill>
            <a:srgbClr val="6DD9FF"/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YoungSailors</a:t>
            </a:r>
          </a:p>
        </p:txBody>
      </p:sp>
      <p:cxnSp>
        <p:nvCxnSpPr>
          <p:cNvPr id="59407" name="Straight Arrow Connector 24"/>
          <p:cNvCxnSpPr>
            <a:cxnSpLocks noChangeShapeType="1"/>
            <a:endCxn id="22" idx="0"/>
          </p:cNvCxnSpPr>
          <p:nvPr/>
        </p:nvCxnSpPr>
        <p:spPr bwMode="auto">
          <a:xfrm flipH="1">
            <a:off x="6629400" y="5610227"/>
            <a:ext cx="2" cy="25717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408" name="Straight Arrow Connector 26"/>
          <p:cNvCxnSpPr>
            <a:cxnSpLocks noChangeShapeType="1"/>
            <a:stCxn id="22" idx="3"/>
          </p:cNvCxnSpPr>
          <p:nvPr/>
        </p:nvCxnSpPr>
        <p:spPr bwMode="auto">
          <a:xfrm flipV="1">
            <a:off x="7162800" y="61722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409" name="TextBox 29"/>
          <p:cNvSpPr txBox="1">
            <a:spLocks noChangeArrowheads="1"/>
          </p:cNvSpPr>
          <p:nvPr/>
        </p:nvSpPr>
        <p:spPr bwMode="auto">
          <a:xfrm>
            <a:off x="6753225" y="5651500"/>
            <a:ext cx="92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600">
                <a:latin typeface="Calibri" pitchFamily="34" charset="0"/>
              </a:rPr>
              <a:t>TRIGGER</a:t>
            </a:r>
          </a:p>
        </p:txBody>
      </p:sp>
      <p:sp>
        <p:nvSpPr>
          <p:cNvPr id="59410" name="TextBox 30"/>
          <p:cNvSpPr txBox="1">
            <a:spLocks noChangeArrowheads="1"/>
          </p:cNvSpPr>
          <p:nvPr/>
        </p:nvSpPr>
        <p:spPr bwMode="auto">
          <a:xfrm>
            <a:off x="7543800" y="4191000"/>
            <a:ext cx="11255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New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tuples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4572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Insert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6B51F-C5FF-4D59-B09B-BCDBB10D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591-68D1-438D-BB9A-56E1F1D73E9B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7FD8F-2506-419D-BC01-88752452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94</a:t>
            </a:fld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2CEECE8-A5F3-4DAE-9281-549AD21D7FC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66700"/>
            <a:ext cx="82296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Another Trigger Example 2</a:t>
            </a:r>
            <a:endParaRPr lang="en-US" sz="2800" dirty="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3FF26582-866E-459F-828C-BA24F4E2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235328"/>
            <a:ext cx="580445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Monotype Sorts"/>
              <a:buNone/>
            </a:pP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Maintain information on young sailors in a separate </a:t>
            </a:r>
            <a:r>
              <a:rPr lang="en-US" sz="2400" i="1" dirty="0" err="1">
                <a:solidFill>
                  <a:srgbClr val="180BC7"/>
                </a:solidFill>
                <a:latin typeface="Comic Sans MS" pitchFamily="66" charset="0"/>
              </a:rPr>
              <a:t>YoungSailors</a:t>
            </a:r>
            <a:r>
              <a:rPr lang="en-US" sz="2400" dirty="0">
                <a:solidFill>
                  <a:srgbClr val="180BC7"/>
                </a:solidFill>
                <a:latin typeface="Comic Sans MS" pitchFamily="66" charset="0"/>
              </a:rPr>
              <a:t>  table</a:t>
            </a:r>
          </a:p>
        </p:txBody>
      </p:sp>
      <p:sp>
        <p:nvSpPr>
          <p:cNvPr id="30" name="Rounded Rectangular Callout 15">
            <a:extLst>
              <a:ext uri="{FF2B5EF4-FFF2-40B4-BE49-F238E27FC236}">
                <a16:creationId xmlns:a16="http://schemas.microsoft.com/office/drawing/2014/main" id="{D4784D8E-ABB0-47E9-916C-A4DE1EC3694E}"/>
              </a:ext>
            </a:extLst>
          </p:cNvPr>
          <p:cNvSpPr/>
          <p:nvPr/>
        </p:nvSpPr>
        <p:spPr bwMode="auto">
          <a:xfrm>
            <a:off x="4521954" y="1623277"/>
            <a:ext cx="3467933" cy="2235250"/>
          </a:xfrm>
          <a:prstGeom prst="wedgeRoundRectCallout">
            <a:avLst>
              <a:gd name="adj1" fmla="val -41052"/>
              <a:gd name="adj2" fmla="val 8372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 anchorCtr="1"/>
          <a:lstStyle/>
          <a:p>
            <a:pPr eaLnBrk="0" hangingPunct="0">
              <a:lnSpc>
                <a:spcPts val="31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Executed once for all the tuples that are changed by the SQL statement </a:t>
            </a:r>
          </a:p>
          <a:p>
            <a:pPr eaLnBrk="0" hangingPunct="0">
              <a:lnSpc>
                <a:spcPts val="31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INSERT INTO SAILORS</a:t>
            </a:r>
            <a:endParaRPr lang="en-US" sz="1800" dirty="0"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38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63588" y="247650"/>
            <a:ext cx="8077200" cy="738187"/>
          </a:xfrm>
        </p:spPr>
        <p:txBody>
          <a:bodyPr>
            <a:normAutofit/>
          </a:bodyPr>
          <a:lstStyle/>
          <a:p>
            <a:r>
              <a:rPr lang="en-US" dirty="0"/>
              <a:t>Trigger Example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00" y="3051825"/>
            <a:ext cx="7615800" cy="123853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chemeClr val="tx2"/>
                </a:solidFill>
                <a:cs typeface="Times New Roman"/>
              </a:rPr>
              <a:t>	</a:t>
            </a:r>
            <a:r>
              <a:rPr lang="en-US" sz="3600" b="1" dirty="0">
                <a:solidFill>
                  <a:srgbClr val="FF6A05"/>
                </a:solidFill>
                <a:cs typeface="Times New Roman"/>
              </a:rPr>
              <a:t>Policy</a:t>
            </a:r>
            <a:r>
              <a:rPr lang="en-US" sz="3600" dirty="0">
                <a:solidFill>
                  <a:srgbClr val="FF6A05"/>
                </a:solidFill>
                <a:cs typeface="Times New Roman"/>
              </a:rPr>
              <a:t>:  Updates cannot </a:t>
            </a:r>
            <a:r>
              <a:rPr lang="en-US" sz="3600" b="1" dirty="0">
                <a:solidFill>
                  <a:srgbClr val="FF6A05"/>
                </a:solidFill>
                <a:cs typeface="Times New Roman"/>
              </a:rPr>
              <a:t>de</a:t>
            </a:r>
            <a:r>
              <a:rPr lang="en-US" sz="3600" dirty="0">
                <a:solidFill>
                  <a:srgbClr val="FF6A05"/>
                </a:solidFill>
                <a:cs typeface="Times New Roman"/>
              </a:rPr>
              <a:t>grade the rating of any sailor</a:t>
            </a:r>
            <a:endParaRPr lang="en-US" sz="3200" dirty="0">
              <a:solidFill>
                <a:srgbClr val="FF6A0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723" y="940266"/>
            <a:ext cx="60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Sailors(</a:t>
            </a:r>
            <a:r>
              <a:rPr lang="en-US" sz="3600" b="1" u="sng" dirty="0">
                <a:solidFill>
                  <a:srgbClr val="180BC7"/>
                </a:solidFill>
                <a:latin typeface="Calibri" pitchFamily="34" charset="0"/>
              </a:rPr>
              <a:t>SID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</a:t>
            </a:r>
            <a:r>
              <a:rPr lang="en-US" sz="3600" b="1" dirty="0" err="1">
                <a:solidFill>
                  <a:srgbClr val="180BC7"/>
                </a:solidFill>
                <a:latin typeface="Calibri" pitchFamily="34" charset="0"/>
              </a:rPr>
              <a:t>sname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rating, age)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3C6EE5-9D3B-4A30-A44C-AB665A44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5286-110D-4374-8A5F-D32B760051E3}" type="datetime1">
              <a:rPr lang="en-US" smtClean="0"/>
              <a:t>10/19/2024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C99CEE-4772-466C-8F60-F954CF5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7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63588" y="247650"/>
            <a:ext cx="8077200" cy="738187"/>
          </a:xfrm>
        </p:spPr>
        <p:txBody>
          <a:bodyPr>
            <a:normAutofit/>
          </a:bodyPr>
          <a:lstStyle/>
          <a:p>
            <a:r>
              <a:rPr lang="en-US" dirty="0"/>
              <a:t>Trigger Example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49" y="1828800"/>
            <a:ext cx="5943600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CREAT TRIGGER </a:t>
            </a:r>
            <a:r>
              <a:rPr lang="en-US" sz="9600" dirty="0" err="1">
                <a:solidFill>
                  <a:schemeClr val="tx2"/>
                </a:solidFill>
              </a:rPr>
              <a:t>RatingTrigger</a:t>
            </a:r>
            <a:endParaRPr lang="en-US" sz="9600" dirty="0">
              <a:solidFill>
                <a:schemeClr val="tx2"/>
              </a:solidFill>
            </a:endParaRP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AFTER </a:t>
            </a:r>
            <a:r>
              <a:rPr lang="en-US" sz="9600" b="1" dirty="0">
                <a:solidFill>
                  <a:schemeClr val="tx2"/>
                </a:solidFill>
              </a:rPr>
              <a:t>UPDATE</a:t>
            </a:r>
            <a:r>
              <a:rPr lang="en-US" sz="9600" dirty="0">
                <a:solidFill>
                  <a:schemeClr val="tx2"/>
                </a:solidFill>
              </a:rPr>
              <a:t> OF rating ON Sailors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REFERENCING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	OLD AS </a:t>
            </a:r>
            <a:r>
              <a:rPr lang="en-US" sz="9600" b="1" dirty="0" err="1">
                <a:solidFill>
                  <a:schemeClr val="bg2">
                    <a:lumMod val="25000"/>
                  </a:schemeClr>
                </a:solidFill>
              </a:rPr>
              <a:t>OldTuple</a:t>
            </a:r>
            <a:r>
              <a:rPr lang="en-US" sz="9600" dirty="0">
                <a:solidFill>
                  <a:schemeClr val="tx2"/>
                </a:solidFill>
              </a:rPr>
              <a:t>,  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/* value before update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	NEW AS </a:t>
            </a:r>
            <a:r>
              <a:rPr lang="en-US" sz="9600" b="1" dirty="0" err="1">
                <a:solidFill>
                  <a:srgbClr val="7030A0"/>
                </a:solidFill>
              </a:rPr>
              <a:t>NewTuple</a:t>
            </a:r>
            <a:r>
              <a:rPr lang="en-US" sz="9600" dirty="0">
                <a:solidFill>
                  <a:schemeClr val="tx2"/>
                </a:solidFill>
              </a:rPr>
              <a:t>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/* value after update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WHEN (</a:t>
            </a:r>
            <a:r>
              <a:rPr lang="en-US" sz="9600" dirty="0" err="1">
                <a:solidFill>
                  <a:schemeClr val="tx2"/>
                </a:solidFill>
              </a:rPr>
              <a:t>OldTupple.rating</a:t>
            </a:r>
            <a:r>
              <a:rPr lang="en-US" sz="9600" dirty="0">
                <a:solidFill>
                  <a:schemeClr val="tx2"/>
                </a:solidFill>
              </a:rPr>
              <a:t> 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˃ </a:t>
            </a:r>
            <a:r>
              <a:rPr lang="en-US" sz="9600" dirty="0" err="1">
                <a:solidFill>
                  <a:schemeClr val="tx2"/>
                </a:solidFill>
                <a:cs typeface="Times New Roman"/>
              </a:rPr>
              <a:t>NewTupple.rating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)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FOR EACH ROW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UPDATE Sailors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SET rating = </a:t>
            </a:r>
            <a:r>
              <a:rPr lang="en-US" sz="9600" dirty="0" err="1">
                <a:solidFill>
                  <a:schemeClr val="bg2">
                    <a:lumMod val="25000"/>
                  </a:schemeClr>
                </a:solidFill>
                <a:cs typeface="Times New Roman"/>
              </a:rPr>
              <a:t>OldTuple</a:t>
            </a:r>
            <a:r>
              <a:rPr lang="en-US" sz="9600" dirty="0" err="1">
                <a:solidFill>
                  <a:schemeClr val="tx2"/>
                </a:solidFill>
                <a:cs typeface="Times New Roman"/>
              </a:rPr>
              <a:t>.rating</a:t>
            </a:r>
            <a:endParaRPr lang="en-US" sz="9600" dirty="0">
              <a:solidFill>
                <a:schemeClr val="tx2"/>
              </a:solidFill>
              <a:cs typeface="Times New Roman"/>
            </a:endParaRP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WHERE SID = </a:t>
            </a:r>
            <a:r>
              <a:rPr lang="en-US" sz="9600" dirty="0">
                <a:solidFill>
                  <a:srgbClr val="7030A0"/>
                </a:solidFill>
                <a:cs typeface="Times New Roman"/>
              </a:rPr>
              <a:t>NewTuple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.SID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2"/>
                </a:solidFill>
                <a:cs typeface="Times New Roman"/>
              </a:rPr>
              <a:t>	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59139"/>
            <a:ext cx="1773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/* 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Condition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315864"/>
            <a:ext cx="1236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/* 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Event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93631" y="4632323"/>
            <a:ext cx="2701925" cy="1832049"/>
            <a:chOff x="6193631" y="4632323"/>
            <a:chExt cx="2701925" cy="1832049"/>
          </a:xfrm>
        </p:grpSpPr>
        <p:sp>
          <p:nvSpPr>
            <p:cNvPr id="4" name="TextBox 3"/>
            <p:cNvSpPr txBox="1"/>
            <p:nvPr/>
          </p:nvSpPr>
          <p:spPr>
            <a:xfrm>
              <a:off x="6193631" y="4632323"/>
              <a:ext cx="270192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accent6"/>
                  </a:solidFill>
                  <a:latin typeface="Calibri" pitchFamily="34" charset="0"/>
                  <a:cs typeface="+mn-cs"/>
                </a:rPr>
                <a:t>/* </a:t>
              </a:r>
              <a:r>
                <a:rPr lang="en-US" b="1" dirty="0">
                  <a:solidFill>
                    <a:srgbClr val="7030A0"/>
                  </a:solidFill>
                  <a:latin typeface="Calibri" pitchFamily="34" charset="0"/>
                  <a:cs typeface="+mn-cs"/>
                </a:rPr>
                <a:t>Row-level trigger</a:t>
              </a:r>
            </a:p>
          </p:txBody>
        </p:sp>
        <p:grpSp>
          <p:nvGrpSpPr>
            <p:cNvPr id="60423" name="Group 10"/>
            <p:cNvGrpSpPr>
              <a:grpSpLocks/>
            </p:cNvGrpSpPr>
            <p:nvPr/>
          </p:nvGrpSpPr>
          <p:grpSpPr bwMode="auto">
            <a:xfrm>
              <a:off x="6247606" y="5094285"/>
              <a:ext cx="2592388" cy="1370087"/>
              <a:chOff x="6171406" y="4708791"/>
              <a:chExt cx="2592505" cy="13694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171406" y="4708791"/>
                <a:ext cx="2592505" cy="4617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b="1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Action</a:t>
                </a: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: 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Restore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+mn-cs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48403" y="5154737"/>
                <a:ext cx="2373420" cy="4617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any attempt to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06143" y="5616477"/>
                <a:ext cx="2030505" cy="4617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lower rating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524723" y="940266"/>
            <a:ext cx="60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Sailors(</a:t>
            </a:r>
            <a:r>
              <a:rPr lang="en-US" sz="3600" b="1" u="sng" dirty="0">
                <a:solidFill>
                  <a:srgbClr val="180BC7"/>
                </a:solidFill>
                <a:latin typeface="Calibri" pitchFamily="34" charset="0"/>
              </a:rPr>
              <a:t>SID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</a:t>
            </a:r>
            <a:r>
              <a:rPr lang="en-US" sz="3600" b="1" dirty="0" err="1">
                <a:solidFill>
                  <a:srgbClr val="180BC7"/>
                </a:solidFill>
                <a:latin typeface="Calibri" pitchFamily="34" charset="0"/>
              </a:rPr>
              <a:t>sname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rating, age)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3C6EE5-9D3B-4A30-A44C-AB665A44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5286-110D-4374-8A5F-D32B760051E3}" type="datetime1">
              <a:rPr lang="en-US" smtClean="0"/>
              <a:t>10/19/2024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C99CEE-4772-466C-8F60-F954CF5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63588" y="247650"/>
            <a:ext cx="8077200" cy="738187"/>
          </a:xfrm>
        </p:spPr>
        <p:txBody>
          <a:bodyPr>
            <a:normAutofit/>
          </a:bodyPr>
          <a:lstStyle/>
          <a:p>
            <a:r>
              <a:rPr lang="en-US" dirty="0"/>
              <a:t>Trigger Example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49" y="1828800"/>
            <a:ext cx="5943600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CREAT TRIGGER </a:t>
            </a:r>
            <a:r>
              <a:rPr lang="en-US" sz="9600" dirty="0" err="1">
                <a:solidFill>
                  <a:schemeClr val="tx2"/>
                </a:solidFill>
              </a:rPr>
              <a:t>RatingTrigger</a:t>
            </a:r>
            <a:endParaRPr lang="en-US" sz="9600" dirty="0">
              <a:solidFill>
                <a:schemeClr val="tx2"/>
              </a:solidFill>
            </a:endParaRP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AFTER </a:t>
            </a:r>
            <a:r>
              <a:rPr lang="en-US" sz="9600" b="1" dirty="0">
                <a:solidFill>
                  <a:schemeClr val="tx2"/>
                </a:solidFill>
              </a:rPr>
              <a:t>UPDATE</a:t>
            </a:r>
            <a:r>
              <a:rPr lang="en-US" sz="9600" dirty="0">
                <a:solidFill>
                  <a:schemeClr val="tx2"/>
                </a:solidFill>
              </a:rPr>
              <a:t> OF rating ON Sailors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REFERENCING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	OLD AS </a:t>
            </a:r>
            <a:r>
              <a:rPr lang="en-US" sz="9600" b="1" dirty="0" err="1">
                <a:solidFill>
                  <a:schemeClr val="bg2">
                    <a:lumMod val="25000"/>
                  </a:schemeClr>
                </a:solidFill>
              </a:rPr>
              <a:t>OldTuple</a:t>
            </a:r>
            <a:r>
              <a:rPr lang="en-US" sz="9600" dirty="0">
                <a:solidFill>
                  <a:schemeClr val="tx2"/>
                </a:solidFill>
              </a:rPr>
              <a:t>,  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/* value before update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	NEW AS </a:t>
            </a:r>
            <a:r>
              <a:rPr lang="en-US" sz="9600" b="1" dirty="0" err="1">
                <a:solidFill>
                  <a:srgbClr val="7030A0"/>
                </a:solidFill>
              </a:rPr>
              <a:t>NewTuple</a:t>
            </a:r>
            <a:r>
              <a:rPr lang="en-US" sz="9600" dirty="0">
                <a:solidFill>
                  <a:schemeClr val="tx2"/>
                </a:solidFill>
              </a:rPr>
              <a:t> 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</a:rPr>
              <a:t>/* value after update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</a:rPr>
              <a:t>WHEN (</a:t>
            </a:r>
            <a:r>
              <a:rPr lang="en-US" sz="9600" dirty="0" err="1">
                <a:solidFill>
                  <a:schemeClr val="tx2"/>
                </a:solidFill>
              </a:rPr>
              <a:t>OldTupple.rating</a:t>
            </a:r>
            <a:r>
              <a:rPr lang="en-US" sz="9600" dirty="0">
                <a:solidFill>
                  <a:schemeClr val="tx2"/>
                </a:solidFill>
              </a:rPr>
              <a:t> 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˃ </a:t>
            </a:r>
            <a:r>
              <a:rPr lang="en-US" sz="9600" dirty="0" err="1">
                <a:solidFill>
                  <a:schemeClr val="tx2"/>
                </a:solidFill>
                <a:cs typeface="Times New Roman"/>
              </a:rPr>
              <a:t>NewTupple.rating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)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FOR EACH ROW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UPDATE Sailors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SET rating = </a:t>
            </a:r>
            <a:r>
              <a:rPr lang="en-US" sz="9600" dirty="0" err="1">
                <a:solidFill>
                  <a:schemeClr val="bg2">
                    <a:lumMod val="25000"/>
                  </a:schemeClr>
                </a:solidFill>
                <a:cs typeface="Times New Roman"/>
              </a:rPr>
              <a:t>OldTuple</a:t>
            </a:r>
            <a:r>
              <a:rPr lang="en-US" sz="9600" dirty="0" err="1">
                <a:solidFill>
                  <a:schemeClr val="tx2"/>
                </a:solidFill>
                <a:cs typeface="Times New Roman"/>
              </a:rPr>
              <a:t>.rating</a:t>
            </a:r>
            <a:endParaRPr lang="en-US" sz="9600" dirty="0">
              <a:solidFill>
                <a:schemeClr val="tx2"/>
              </a:solidFill>
              <a:cs typeface="Times New Roman"/>
            </a:endParaRP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sz="9600" dirty="0">
                <a:solidFill>
                  <a:schemeClr val="tx2"/>
                </a:solidFill>
                <a:cs typeface="Times New Roman"/>
              </a:rPr>
              <a:t>	WHERE SID = </a:t>
            </a:r>
            <a:r>
              <a:rPr lang="en-US" sz="9600" dirty="0">
                <a:solidFill>
                  <a:srgbClr val="7030A0"/>
                </a:solidFill>
                <a:cs typeface="Times New Roman"/>
              </a:rPr>
              <a:t>NewTuple</a:t>
            </a:r>
            <a:r>
              <a:rPr lang="en-US" sz="9600" dirty="0">
                <a:solidFill>
                  <a:schemeClr val="tx2"/>
                </a:solidFill>
                <a:cs typeface="Times New Roman"/>
              </a:rPr>
              <a:t>.SID</a:t>
            </a:r>
          </a:p>
          <a:p>
            <a:pPr>
              <a:lnSpc>
                <a:spcPts val="26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2"/>
                </a:solidFill>
                <a:cs typeface="Times New Roman"/>
              </a:rPr>
              <a:t>	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59139"/>
            <a:ext cx="17732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/* 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Condition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315864"/>
            <a:ext cx="1236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/* </a:t>
            </a:r>
            <a:r>
              <a:rPr lang="en-US" b="1" dirty="0">
                <a:solidFill>
                  <a:schemeClr val="accent6"/>
                </a:solidFill>
                <a:latin typeface="Calibri" pitchFamily="34" charset="0"/>
                <a:cs typeface="+mn-cs"/>
              </a:rPr>
              <a:t>Event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93631" y="4632323"/>
            <a:ext cx="2701925" cy="1832049"/>
            <a:chOff x="6193631" y="4632323"/>
            <a:chExt cx="2701925" cy="1832049"/>
          </a:xfrm>
        </p:grpSpPr>
        <p:sp>
          <p:nvSpPr>
            <p:cNvPr id="4" name="TextBox 3"/>
            <p:cNvSpPr txBox="1"/>
            <p:nvPr/>
          </p:nvSpPr>
          <p:spPr>
            <a:xfrm>
              <a:off x="6193631" y="4632323"/>
              <a:ext cx="270192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accent6"/>
                  </a:solidFill>
                  <a:latin typeface="Calibri" pitchFamily="34" charset="0"/>
                  <a:cs typeface="+mn-cs"/>
                </a:rPr>
                <a:t>/* </a:t>
              </a:r>
              <a:r>
                <a:rPr lang="en-US" b="1" dirty="0">
                  <a:solidFill>
                    <a:srgbClr val="7030A0"/>
                  </a:solidFill>
                  <a:latin typeface="Calibri" pitchFamily="34" charset="0"/>
                  <a:cs typeface="+mn-cs"/>
                </a:rPr>
                <a:t>Row-level trigger</a:t>
              </a:r>
            </a:p>
          </p:txBody>
        </p:sp>
        <p:grpSp>
          <p:nvGrpSpPr>
            <p:cNvPr id="60423" name="Group 10"/>
            <p:cNvGrpSpPr>
              <a:grpSpLocks/>
            </p:cNvGrpSpPr>
            <p:nvPr/>
          </p:nvGrpSpPr>
          <p:grpSpPr bwMode="auto">
            <a:xfrm>
              <a:off x="6247606" y="5094285"/>
              <a:ext cx="2592388" cy="1370087"/>
              <a:chOff x="6171406" y="4708791"/>
              <a:chExt cx="2592505" cy="13694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171406" y="4708791"/>
                <a:ext cx="2592505" cy="4617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b="1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Action</a:t>
                </a: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: 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Restore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+mn-cs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48403" y="5154737"/>
                <a:ext cx="2373420" cy="4617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any attempt to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06143" y="5616477"/>
                <a:ext cx="2030505" cy="4617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Calibri" pitchFamily="34" charset="0"/>
                    <a:cs typeface="+mn-cs"/>
                  </a:rPr>
                  <a:t>/* </a:t>
                </a:r>
                <a:r>
                  <a:rPr lang="en-US" dirty="0">
                    <a:solidFill>
                      <a:srgbClr val="C00000"/>
                    </a:solidFill>
                    <a:latin typeface="Calibri" pitchFamily="34" charset="0"/>
                    <a:cs typeface="+mn-cs"/>
                  </a:rPr>
                  <a:t>lower rating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524723" y="940266"/>
            <a:ext cx="60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Sailors(</a:t>
            </a:r>
            <a:r>
              <a:rPr lang="en-US" sz="3600" b="1" u="sng" dirty="0">
                <a:solidFill>
                  <a:srgbClr val="180BC7"/>
                </a:solidFill>
                <a:latin typeface="Calibri" pitchFamily="34" charset="0"/>
              </a:rPr>
              <a:t>SID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</a:t>
            </a:r>
            <a:r>
              <a:rPr lang="en-US" sz="3600" b="1" dirty="0" err="1">
                <a:solidFill>
                  <a:srgbClr val="180BC7"/>
                </a:solidFill>
                <a:latin typeface="Calibri" pitchFamily="34" charset="0"/>
              </a:rPr>
              <a:t>sname</a:t>
            </a:r>
            <a:r>
              <a:rPr lang="en-US" sz="3600" b="1" dirty="0">
                <a:solidFill>
                  <a:srgbClr val="180BC7"/>
                </a:solidFill>
                <a:latin typeface="Calibri" pitchFamily="34" charset="0"/>
              </a:rPr>
              <a:t>, rating, age)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33C6EE5-9D3B-4A30-A44C-AB665A44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5286-110D-4374-8A5F-D32B760051E3}" type="datetime1">
              <a:rPr lang="en-US" smtClean="0"/>
              <a:t>10/19/2024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2C99CEE-4772-466C-8F60-F954CF5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97</a:t>
            </a:fld>
            <a:endParaRPr lang="en-US"/>
          </a:p>
        </p:txBody>
      </p:sp>
      <p:sp>
        <p:nvSpPr>
          <p:cNvPr id="15" name="Rounded Rectangular Callout 15">
            <a:extLst>
              <a:ext uri="{FF2B5EF4-FFF2-40B4-BE49-F238E27FC236}">
                <a16:creationId xmlns:a16="http://schemas.microsoft.com/office/drawing/2014/main" id="{37CEB810-A2F0-4097-BF13-D02A25AC7B72}"/>
              </a:ext>
            </a:extLst>
          </p:cNvPr>
          <p:cNvSpPr/>
          <p:nvPr/>
        </p:nvSpPr>
        <p:spPr bwMode="auto">
          <a:xfrm>
            <a:off x="4482177" y="2626734"/>
            <a:ext cx="3530857" cy="1988111"/>
          </a:xfrm>
          <a:prstGeom prst="wedgeRoundRectCallout">
            <a:avLst>
              <a:gd name="adj1" fmla="val -49915"/>
              <a:gd name="adj2" fmla="val 9078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rIns="0" bIns="0" anchor="ctr"/>
          <a:lstStyle/>
          <a:p>
            <a:pPr eaLnBrk="0" hangingPunct="0"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Executed once for each modified tuple by the SQL statement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UPDATE SAILORS</a:t>
            </a:r>
            <a:endParaRPr lang="en-US" sz="1800" dirty="0"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SQL was an important factor in the early acceptance of the relational model; more natural than earlier procedural query languages.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Relationally complete; in fact, significantly more expressive power than relational algebra.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Even queries that can be expressed in relational algebra can often be expressed more naturally in SQL.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alternative ways to write a query; optimizer should look for most efficient evaluation plan.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75000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practice, users need to be aware of how queries are optimized and evaluated for best results.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2CCC9-8D6A-4A1A-913A-9DD9A92E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329-D92C-4491-AC4A-A60610C591D3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92BBB-64B2-4EA7-BBE8-E1E3101C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98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(Contd.)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001000" cy="4152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NULL for unknown-field values brings many complications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SQL allows specification of rich integrity constraints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Triggers respond to changes in the database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10D8C-8FE9-497C-9536-6E0338D6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2B-B485-4A64-BF1B-3D3D2D4A9EA8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9760-FBB7-42B0-8A15-58F0F179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99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8051</Words>
  <Application>Microsoft Office PowerPoint</Application>
  <PresentationFormat>On-screen Show (4:3)</PresentationFormat>
  <Paragraphs>1587</Paragraphs>
  <Slides>99</Slides>
  <Notes>99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7" baseType="lpstr">
      <vt:lpstr>Arial</vt:lpstr>
      <vt:lpstr>Book Antiqua</vt:lpstr>
      <vt:lpstr>Bradley Hand ITC</vt:lpstr>
      <vt:lpstr>Brush Script MT</vt:lpstr>
      <vt:lpstr>Calibri</vt:lpstr>
      <vt:lpstr>Calibri Light</vt:lpstr>
      <vt:lpstr>Cambria Math</vt:lpstr>
      <vt:lpstr>Comic Sans MS</vt:lpstr>
      <vt:lpstr>Impact</vt:lpstr>
      <vt:lpstr>Lucida Handwriting</vt:lpstr>
      <vt:lpstr>Monotype Sorts</vt:lpstr>
      <vt:lpstr>Segoe Print</vt:lpstr>
      <vt:lpstr>Segoe Script</vt:lpstr>
      <vt:lpstr>Times New Roman</vt:lpstr>
      <vt:lpstr>Wingdings</vt:lpstr>
      <vt:lpstr>Office Theme</vt:lpstr>
      <vt:lpstr>1_Office Theme</vt:lpstr>
      <vt:lpstr>Document</vt:lpstr>
      <vt:lpstr>PowerPoint Presentation</vt:lpstr>
      <vt:lpstr>Basic SQL Query</vt:lpstr>
      <vt:lpstr>SQL vs Domain Relational Calculus</vt:lpstr>
      <vt:lpstr>DRC vs. SQL -  Example</vt:lpstr>
      <vt:lpstr> Querying Relations (1)</vt:lpstr>
      <vt:lpstr> Querying Relations (1)</vt:lpstr>
      <vt:lpstr> Querying Relations (1)</vt:lpstr>
      <vt:lpstr> Querying Relations (2)</vt:lpstr>
      <vt:lpstr>A Note on Range Variables</vt:lpstr>
      <vt:lpstr>Example Schema</vt:lpstr>
      <vt:lpstr>Semantics of SQL:  An Example </vt:lpstr>
      <vt:lpstr>Semantics of SQL </vt:lpstr>
      <vt:lpstr>Example:  Details</vt:lpstr>
      <vt:lpstr>Example:  Details</vt:lpstr>
      <vt:lpstr>Conceptual Evaluation Strategy</vt:lpstr>
      <vt:lpstr>Find sailors who’ve reserved at least one boat</vt:lpstr>
      <vt:lpstr>Find sailors who’ve reserved at least one boat</vt:lpstr>
      <vt:lpstr>Find sailors who’ve reserved at least one boat</vt:lpstr>
      <vt:lpstr>Find sailors who’ve reserved at least one boat</vt:lpstr>
      <vt:lpstr>JOIN in SQL</vt:lpstr>
      <vt:lpstr>Arithmetic Expressions and Strings</vt:lpstr>
      <vt:lpstr>Find names of sailors who’ve reserved a red or a green boat</vt:lpstr>
      <vt:lpstr>Find names of sailors who’ve reserved a red or a green boat</vt:lpstr>
      <vt:lpstr>EXCEPT</vt:lpstr>
      <vt:lpstr>Find names of sailors who’ve reserved a red and a green boat</vt:lpstr>
      <vt:lpstr>Find names of sailors who’ve reserved a red and a green boat</vt:lpstr>
      <vt:lpstr>Find names of sailors who’ve reserved a red and a green boat</vt:lpstr>
      <vt:lpstr>Find names of sailors who’ve reserved a red and a green boat</vt:lpstr>
      <vt:lpstr>Find names of sailors who’ve reserved a red and a green boat</vt:lpstr>
      <vt:lpstr>Find names of sailors who’ve reserved a red and a green boat</vt:lpstr>
      <vt:lpstr>Nested Queries</vt:lpstr>
      <vt:lpstr>Nested Queries</vt:lpstr>
      <vt:lpstr>Nested Queries with Correlation (1)</vt:lpstr>
      <vt:lpstr>Nested Queries with Correlation (1)</vt:lpstr>
      <vt:lpstr>Nested Queries with Correlation (1)</vt:lpstr>
      <vt:lpstr>NOT EXIST</vt:lpstr>
      <vt:lpstr>Nested Queries with Correlation (2)</vt:lpstr>
      <vt:lpstr>More on Set-Comparison Operators</vt:lpstr>
      <vt:lpstr>Rewriting INTERSECT Queries Using IN</vt:lpstr>
      <vt:lpstr>Division Operations in SQL (1)</vt:lpstr>
      <vt:lpstr>Division Operations in SQL (2)</vt:lpstr>
      <vt:lpstr>Aggregate Operators</vt:lpstr>
      <vt:lpstr>Aggregate Operation</vt:lpstr>
      <vt:lpstr>Aggregate Operators</vt:lpstr>
      <vt:lpstr>Aggregate Operators</vt:lpstr>
      <vt:lpstr>Aggregate Operators</vt:lpstr>
      <vt:lpstr>PowerPoint Presentation</vt:lpstr>
      <vt:lpstr>Find name and age of the oldest sailor(s)</vt:lpstr>
      <vt:lpstr>GROUP BY</vt:lpstr>
      <vt:lpstr>Grouping-list</vt:lpstr>
      <vt:lpstr>GROUP BY and HAVING</vt:lpstr>
      <vt:lpstr>GROUP BY  and  HAVING</vt:lpstr>
      <vt:lpstr>Find the age of the youngest sailor with age ≥ 18, for each rating with at least 2 such sailors</vt:lpstr>
      <vt:lpstr>Conceptual Evaluation</vt:lpstr>
      <vt:lpstr>Find the age of the youngest sailor with age ≥ 18</vt:lpstr>
      <vt:lpstr>For each red boat, find the number of reservations for this boat</vt:lpstr>
      <vt:lpstr>Illegal Having Clause</vt:lpstr>
      <vt:lpstr>Find the age of the youngest sailor older than 18, for each rating with at least 2 sailors</vt:lpstr>
      <vt:lpstr>Find the age of the youngest sailor older than 18, for each rating group with at least 2 sailors</vt:lpstr>
      <vt:lpstr>Find the age of the youngest sailor older than 18, for each rating with at least 2 sailors</vt:lpstr>
      <vt:lpstr>Find the age of the youngest sailor older than 18, for each rating group with at least 2 sailors</vt:lpstr>
      <vt:lpstr>Find the age of the youngest sailor older than 18 for each rating that has at least 2 sailors</vt:lpstr>
      <vt:lpstr>Find the age of the youngest sailor older than 18 for each rating that has at least 2 sailors</vt:lpstr>
      <vt:lpstr>Subquery in Having Clause</vt:lpstr>
      <vt:lpstr>Find those ratings for which the average age is the minimum over all ratings</vt:lpstr>
      <vt:lpstr>Find those ratings for which the average age is the minimum over all ratings</vt:lpstr>
      <vt:lpstr>Find those ratings for which the average age is the minimum over all ratings</vt:lpstr>
      <vt:lpstr>Null Values</vt:lpstr>
      <vt:lpstr>Null Values</vt:lpstr>
      <vt:lpstr>Outer Joins</vt:lpstr>
      <vt:lpstr>INSERT Command</vt:lpstr>
      <vt:lpstr>DELETE  Command</vt:lpstr>
      <vt:lpstr>UPDATE Command</vt:lpstr>
      <vt:lpstr>UPDATE Command</vt:lpstr>
      <vt:lpstr>Integrity Constraints</vt:lpstr>
      <vt:lpstr>General Constraint</vt:lpstr>
      <vt:lpstr>General Constraint</vt:lpstr>
      <vt:lpstr>General Constraint </vt:lpstr>
      <vt:lpstr>Named General Constraints</vt:lpstr>
      <vt:lpstr>Column Constraint  vs. Table Constraint</vt:lpstr>
      <vt:lpstr>Adding a CHECK Constraint</vt:lpstr>
      <vt:lpstr>Constraints Over Multiple Relations</vt:lpstr>
      <vt:lpstr>Constraints Over Multiple Relations</vt:lpstr>
      <vt:lpstr>Triggers</vt:lpstr>
      <vt:lpstr>Trigger Specification</vt:lpstr>
      <vt:lpstr>Specify Action</vt:lpstr>
      <vt:lpstr>PowerPoint Presentation</vt:lpstr>
      <vt:lpstr>Two kinds of triggers</vt:lpstr>
      <vt:lpstr>Trigger Examples 1</vt:lpstr>
      <vt:lpstr>Trigger Examples 1</vt:lpstr>
      <vt:lpstr>Another Trigger Example 2</vt:lpstr>
      <vt:lpstr>Another Trigger Example 2</vt:lpstr>
      <vt:lpstr>Another Trigger Example 2</vt:lpstr>
      <vt:lpstr>PowerPoint Presentation</vt:lpstr>
      <vt:lpstr>Trigger Example 3</vt:lpstr>
      <vt:lpstr>Trigger Example 3</vt:lpstr>
      <vt:lpstr>Trigger Example 3</vt:lpstr>
      <vt:lpstr>Summary</vt:lpstr>
      <vt:lpstr>Summary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Kien H</cp:lastModifiedBy>
  <cp:revision>175</cp:revision>
  <dcterms:created xsi:type="dcterms:W3CDTF">2019-01-31T05:57:46Z</dcterms:created>
  <dcterms:modified xsi:type="dcterms:W3CDTF">2024-10-20T04:09:37Z</dcterms:modified>
</cp:coreProperties>
</file>