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21.jpg" ContentType="image/pn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83" r:id="rId3"/>
    <p:sldId id="282" r:id="rId4"/>
    <p:sldId id="298" r:id="rId5"/>
    <p:sldId id="299" r:id="rId6"/>
    <p:sldId id="294" r:id="rId7"/>
    <p:sldId id="258" r:id="rId8"/>
    <p:sldId id="300" r:id="rId9"/>
    <p:sldId id="284" r:id="rId10"/>
    <p:sldId id="288" r:id="rId11"/>
    <p:sldId id="268" r:id="rId12"/>
    <p:sldId id="259" r:id="rId13"/>
    <p:sldId id="275" r:id="rId14"/>
    <p:sldId id="293" r:id="rId15"/>
    <p:sldId id="286" r:id="rId16"/>
    <p:sldId id="295" r:id="rId17"/>
    <p:sldId id="287" r:id="rId18"/>
    <p:sldId id="269" r:id="rId19"/>
    <p:sldId id="280" r:id="rId20"/>
    <p:sldId id="281" r:id="rId21"/>
    <p:sldId id="291" r:id="rId22"/>
    <p:sldId id="296" r:id="rId23"/>
    <p:sldId id="290" r:id="rId24"/>
    <p:sldId id="289" r:id="rId25"/>
    <p:sldId id="297" r:id="rId26"/>
    <p:sldId id="274" r:id="rId27"/>
    <p:sldId id="278" r:id="rId28"/>
    <p:sldId id="265" r:id="rId29"/>
    <p:sldId id="266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B47"/>
    <a:srgbClr val="ED8137"/>
    <a:srgbClr val="63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C640-CB53-403D-930E-D8302820874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609F-D258-4CE9-8240-899AF3A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1021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4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itchFamily="34" charset="0"/>
              </a:rPr>
              <a:t>The variables that appear to the left of “|” must be the only free variables in the formula </a:t>
            </a:r>
            <a:r>
              <a:rPr lang="en-US" sz="1200" i="1" dirty="0">
                <a:latin typeface="Calibri" pitchFamily="34" charset="0"/>
              </a:rPr>
              <a:t>p</a:t>
            </a:r>
            <a:r>
              <a:rPr lang="en-US" sz="1200" dirty="0">
                <a:latin typeface="Calibri" pitchFamily="34" charset="0"/>
              </a:rPr>
              <a:t>(…),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97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5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6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7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2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7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1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6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85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87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0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E75F-64F4-428B-AD3A-4AA1F6685778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CF49-4ABD-43B3-A283-B7EC0501C53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EE5-18ED-43AB-A230-000B6FCAF123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5AD-5FFE-49D7-8B81-DA19F1C215C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7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7801-A96A-48D6-AB42-CEB9042BE434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FAF-0A7B-4F32-AC00-496F0C6AF1EA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3641-AB16-484D-88DB-B00759E813A2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6281-D841-42AD-A733-659DECCD609E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3A10-0285-4B39-A1EC-B99FD2372453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0F20-CE5F-49CA-96BF-28AE374F5D29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F33A-6E0F-4D79-B5FE-DD989D8D02E8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703D-741B-44CD-9AE2-00A4B4BF0492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9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34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1" name="Picture 136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A5E88D-2BEE-40A3-963D-EA7749A3C434}"/>
              </a:ext>
            </a:extLst>
          </p:cNvPr>
          <p:cNvSpPr/>
          <p:nvPr/>
        </p:nvSpPr>
        <p:spPr>
          <a:xfrm>
            <a:off x="4942767" y="3429000"/>
            <a:ext cx="3604497" cy="153899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Relational Calculus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2996" y="2397368"/>
            <a:ext cx="3604268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Chapter 4, Part B</a:t>
            </a:r>
            <a:endParaRPr lang="en-US" sz="2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6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Emergence of the Sentient Web and the revolutionary impact of Cognitive AI">
            <a:extLst>
              <a:ext uri="{FF2B5EF4-FFF2-40B4-BE49-F238E27FC236}">
                <a16:creationId xmlns:a16="http://schemas.microsoft.com/office/drawing/2014/main" id="{079F0ECC-0352-46AE-9178-336BA410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52" y="2326106"/>
            <a:ext cx="3106320" cy="312018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FCDE2-65E1-4E12-89D3-FC27B63C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0158" y="6223702"/>
            <a:ext cx="383423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F54358B8-A894-4F85-A714-2FD5C88083B9}" type="slidenum">
              <a:rPr lang="en-US" sz="1000" smtClean="0">
                <a:solidFill>
                  <a:srgbClr val="898989"/>
                </a:solidFill>
              </a:rPr>
              <a:pPr algn="l" defTabSz="914400">
                <a:spcAft>
                  <a:spcPts val="600"/>
                </a:spcAft>
              </a:pPr>
              <a:t>1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CADAA-29C0-4A94-956C-F6BDB8C5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4693" y="6223702"/>
            <a:ext cx="196019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CDCAEE7-8F62-46D7-8DB9-082BD96CDCDC}" type="datetime1">
              <a:rPr lang="en-US" sz="1000" smtClean="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9/9/2024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4617"/>
            <a:ext cx="7886700" cy="897286"/>
          </a:xfrm>
        </p:spPr>
        <p:txBody>
          <a:bodyPr>
            <a:noAutofit/>
          </a:bodyPr>
          <a:lstStyle/>
          <a:p>
            <a:r>
              <a:rPr lang="en-US" sz="6000" b="1" dirty="0"/>
              <a:t>DRC and SQL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186175" y="6773928"/>
            <a:ext cx="305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" name="Oval Callout 2"/>
          <p:cNvSpPr/>
          <p:nvPr/>
        </p:nvSpPr>
        <p:spPr bwMode="auto">
          <a:xfrm>
            <a:off x="445335" y="5103129"/>
            <a:ext cx="1596596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FF"/>
                </a:solidFill>
              </a:rPr>
              <a:t>Output schema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9D1BD-B7C7-4745-B9BE-F97AA03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F6C8-4808-4113-B376-89368884293C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A942B-E068-4048-A40F-3F429E8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572A7-C458-43A8-868B-6817E406245B}"/>
                  </a:ext>
                </a:extLst>
              </p:cNvPr>
              <p:cNvSpPr txBox="1"/>
              <p:nvPr/>
            </p:nvSpPr>
            <p:spPr>
              <a:xfrm>
                <a:off x="417080" y="4122881"/>
                <a:ext cx="83098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{</a:t>
                </a:r>
                <a:r>
                  <a:rPr lang="en-US" sz="3600" b="1" dirty="0">
                    <a:solidFill>
                      <a:schemeClr val="accent2"/>
                    </a:solidFill>
                  </a:rPr>
                  <a:t>&lt;</a:t>
                </a:r>
                <a:r>
                  <a:rPr lang="en-US" sz="3600" b="1" i="1" dirty="0">
                    <a:solidFill>
                      <a:schemeClr val="accent2"/>
                    </a:solidFill>
                  </a:rPr>
                  <a:t>I,N,T,A</a:t>
                </a:r>
                <a:r>
                  <a:rPr lang="en-US" sz="3600" b="1" dirty="0">
                    <a:solidFill>
                      <a:schemeClr val="accent2"/>
                    </a:solidFill>
                  </a:rPr>
                  <a:t>&gt; </a:t>
                </a:r>
                <a:r>
                  <a:rPr lang="en-US" sz="3600" b="1" dirty="0"/>
                  <a:t>|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&lt;</a:t>
                </a:r>
                <a:r>
                  <a:rPr lang="en-US" sz="3600" b="1" i="1" dirty="0">
                    <a:solidFill>
                      <a:srgbClr val="0070C0"/>
                    </a:solidFill>
                  </a:rPr>
                  <a:t>I,N,T,A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&gt;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𝑺𝒂𝒊𝒍𝒐𝒓𝒔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572A7-C458-43A8-868B-6817E4062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0" y="4122881"/>
                <a:ext cx="8309839" cy="646331"/>
              </a:xfrm>
              <a:prstGeom prst="rect">
                <a:avLst/>
              </a:prstGeom>
              <a:blipFill>
                <a:blip r:embed="rId3"/>
                <a:stretch>
                  <a:fillRect l="-219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">
            <a:extLst>
              <a:ext uri="{FF2B5EF4-FFF2-40B4-BE49-F238E27FC236}">
                <a16:creationId xmlns:a16="http://schemas.microsoft.com/office/drawing/2014/main" id="{C8605906-684C-46C7-A3F7-B9A23C122C55}"/>
              </a:ext>
            </a:extLst>
          </p:cNvPr>
          <p:cNvSpPr/>
          <p:nvPr/>
        </p:nvSpPr>
        <p:spPr bwMode="auto">
          <a:xfrm>
            <a:off x="3290101" y="5115640"/>
            <a:ext cx="1596596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Input relation</a:t>
            </a:r>
          </a:p>
        </p:txBody>
      </p:sp>
      <p:sp>
        <p:nvSpPr>
          <p:cNvPr id="26" name="Oval Callout 2">
            <a:extLst>
              <a:ext uri="{FF2B5EF4-FFF2-40B4-BE49-F238E27FC236}">
                <a16:creationId xmlns:a16="http://schemas.microsoft.com/office/drawing/2014/main" id="{46387C79-1614-4F5E-9456-F38DDE6E9D75}"/>
              </a:ext>
            </a:extLst>
          </p:cNvPr>
          <p:cNvSpPr/>
          <p:nvPr/>
        </p:nvSpPr>
        <p:spPr bwMode="auto">
          <a:xfrm>
            <a:off x="6134867" y="5081783"/>
            <a:ext cx="1731320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FF"/>
                </a:solidFill>
              </a:rPr>
              <a:t>Predicate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15" name="Rounded Rectangular Callout 17">
            <a:extLst>
              <a:ext uri="{FF2B5EF4-FFF2-40B4-BE49-F238E27FC236}">
                <a16:creationId xmlns:a16="http://schemas.microsoft.com/office/drawing/2014/main" id="{A1BEA52F-81F1-45DA-9ED8-9B2E53244E96}"/>
              </a:ext>
            </a:extLst>
          </p:cNvPr>
          <p:cNvSpPr/>
          <p:nvPr/>
        </p:nvSpPr>
        <p:spPr bwMode="auto">
          <a:xfrm>
            <a:off x="897621" y="1612451"/>
            <a:ext cx="5729681" cy="2045149"/>
          </a:xfrm>
          <a:prstGeom prst="wedgeRoundRectCallout">
            <a:avLst>
              <a:gd name="adj1" fmla="val -20746"/>
              <a:gd name="adj2" fmla="val 7642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342900" indent="-342900" eaLnBrk="0" hangingPunct="0">
              <a:lnSpc>
                <a:spcPts val="31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‘|’ should be read as ‘</a:t>
            </a:r>
            <a:r>
              <a:rPr lang="en-US" sz="2800" i="1" dirty="0">
                <a:solidFill>
                  <a:srgbClr val="FFC000"/>
                </a:solidFill>
                <a:latin typeface="Calibri" pitchFamily="34" charset="0"/>
              </a:rPr>
              <a:t>such that’</a:t>
            </a:r>
            <a:endParaRPr lang="en-US" sz="28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It says that every tuple &lt;</a:t>
            </a:r>
            <a:r>
              <a:rPr lang="en-US" sz="2800" i="1" dirty="0">
                <a:solidFill>
                  <a:srgbClr val="FFC000"/>
                </a:solidFill>
                <a:latin typeface="Calibri" pitchFamily="34" charset="0"/>
              </a:rPr>
              <a:t>I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,</a:t>
            </a:r>
            <a:r>
              <a:rPr lang="en-US" sz="2800" i="1" dirty="0">
                <a:solidFill>
                  <a:srgbClr val="FFC000"/>
                </a:solidFill>
                <a:latin typeface="Calibri" pitchFamily="34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,</a:t>
            </a:r>
            <a:r>
              <a:rPr lang="en-US" sz="2800" i="1" dirty="0">
                <a:solidFill>
                  <a:srgbClr val="FFC000"/>
                </a:solidFill>
                <a:latin typeface="Calibri" pitchFamily="34" charset="0"/>
              </a:rPr>
              <a:t>T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,</a:t>
            </a:r>
            <a:r>
              <a:rPr lang="en-US" sz="2800" i="1" dirty="0">
                <a:solidFill>
                  <a:srgbClr val="FFC000"/>
                </a:solidFill>
                <a:latin typeface="Calibri" pitchFamily="34" charset="0"/>
              </a:rPr>
              <a:t>A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&gt; of Sailors that satisfies </a:t>
            </a:r>
            <a:r>
              <a:rPr lang="en-US" sz="2800" i="1" dirty="0">
                <a:solidFill>
                  <a:srgbClr val="FFC000"/>
                </a:solidFill>
                <a:latin typeface="Calibri" pitchFamily="34" charset="0"/>
              </a:rPr>
              <a:t>T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</a:rPr>
              <a:t>&gt; 7  is in the answer.</a:t>
            </a:r>
          </a:p>
          <a:p>
            <a:pPr lvl="0" eaLnBrk="0" hangingPunct="0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510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82856"/>
            <a:ext cx="7886700" cy="854073"/>
          </a:xfrm>
        </p:spPr>
        <p:txBody>
          <a:bodyPr>
            <a:normAutofit/>
          </a:bodyPr>
          <a:lstStyle/>
          <a:p>
            <a:r>
              <a:rPr lang="en-US" sz="5400" b="1" dirty="0"/>
              <a:t>Formula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495224" y="1312521"/>
            <a:ext cx="8072306" cy="42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Aft>
                <a:spcPts val="36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4400" i="1" u="sng" dirty="0">
                <a:solidFill>
                  <a:schemeClr val="accent2"/>
                </a:solidFill>
                <a:latin typeface="Calibri" pitchFamily="34" charset="0"/>
              </a:rPr>
              <a:t>Formula</a:t>
            </a:r>
            <a:r>
              <a:rPr lang="en-US" sz="4400" dirty="0">
                <a:latin typeface="Calibri" pitchFamily="34" charset="0"/>
              </a:rPr>
              <a:t> is recursively defined, </a:t>
            </a:r>
          </a:p>
          <a:p>
            <a:pPr marL="627063" lvl="1" indent="-339725" eaLnBrk="0" hangingPunct="0">
              <a:lnSpc>
                <a:spcPts val="4000"/>
              </a:lnSpc>
              <a:spcAft>
                <a:spcPts val="3600"/>
              </a:spcAft>
              <a:buSzPct val="75000"/>
              <a:buFont typeface="Wingdings" pitchFamily="2" charset="2"/>
              <a:buChar char="Ø"/>
            </a:pPr>
            <a:r>
              <a:rPr lang="en-US" sz="4000" dirty="0">
                <a:latin typeface="Calibri" pitchFamily="34" charset="0"/>
              </a:rPr>
              <a:t>starting with simple </a:t>
            </a:r>
            <a:r>
              <a:rPr lang="en-US" sz="4000" i="1" dirty="0">
                <a:solidFill>
                  <a:schemeClr val="accent2"/>
                </a:solidFill>
                <a:latin typeface="Calibri" pitchFamily="34" charset="0"/>
              </a:rPr>
              <a:t>atomic formulas</a:t>
            </a:r>
            <a:r>
              <a:rPr lang="en-US" sz="4000" dirty="0">
                <a:latin typeface="Calibri" pitchFamily="34" charset="0"/>
              </a:rPr>
              <a:t>, and </a:t>
            </a:r>
          </a:p>
          <a:p>
            <a:pPr marL="627063" lvl="1" indent="-339725" eaLnBrk="0" hangingPunct="0">
              <a:lnSpc>
                <a:spcPts val="4000"/>
              </a:lnSpc>
              <a:buSzPct val="75000"/>
              <a:buFont typeface="Wingdings" pitchFamily="2" charset="2"/>
              <a:buChar char="Ø"/>
            </a:pPr>
            <a:r>
              <a:rPr lang="en-US" sz="4000" dirty="0">
                <a:latin typeface="Calibri" pitchFamily="34" charset="0"/>
              </a:rPr>
              <a:t>building bigger and better formulas using the </a:t>
            </a:r>
            <a:r>
              <a:rPr lang="en-US" sz="4000" i="1" dirty="0">
                <a:solidFill>
                  <a:schemeClr val="accent2"/>
                </a:solidFill>
                <a:latin typeface="Calibri" pitchFamily="34" charset="0"/>
              </a:rPr>
              <a:t>logical connectives</a:t>
            </a:r>
            <a:r>
              <a:rPr lang="en-US" sz="4000" dirty="0">
                <a:latin typeface="Calibri" pitchFamily="34" charset="0"/>
              </a:rPr>
              <a:t>.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584325" y="5119688"/>
            <a:ext cx="305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834CA-899E-4C26-A0DA-29B937D1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201-DBDF-434A-9A0F-9186D8A211A6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5D631-F4CA-4332-BB09-21CB29F2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57645-823B-4F5D-90FF-EB76CECDE730}"/>
              </a:ext>
            </a:extLst>
          </p:cNvPr>
          <p:cNvSpPr txBox="1"/>
          <p:nvPr/>
        </p:nvSpPr>
        <p:spPr>
          <a:xfrm>
            <a:off x="2140226" y="5595705"/>
            <a:ext cx="565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D8137"/>
                </a:solidFill>
              </a:rPr>
              <a:t>Atomic  </a:t>
            </a:r>
            <a:r>
              <a:rPr lang="en-US" sz="3600" dirty="0"/>
              <a:t>ꓥ</a:t>
            </a:r>
            <a:r>
              <a:rPr lang="en-US" sz="3600" dirty="0">
                <a:solidFill>
                  <a:srgbClr val="ED8137"/>
                </a:solidFill>
              </a:rPr>
              <a:t>  Atomic  </a:t>
            </a:r>
            <a:r>
              <a:rPr lang="en-US" sz="3600" dirty="0"/>
              <a:t>ꓦ </a:t>
            </a:r>
            <a:r>
              <a:rPr lang="en-US" sz="3600" dirty="0">
                <a:solidFill>
                  <a:srgbClr val="ED8137"/>
                </a:solidFill>
              </a:rPr>
              <a:t> Atomic</a:t>
            </a:r>
            <a:r>
              <a:rPr lang="en-US" dirty="0"/>
              <a:t>  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C31E50A-1827-4EF4-826C-A45D41A8ED1C}"/>
              </a:ext>
            </a:extLst>
          </p:cNvPr>
          <p:cNvSpPr/>
          <p:nvPr/>
        </p:nvSpPr>
        <p:spPr>
          <a:xfrm>
            <a:off x="6877210" y="4386470"/>
            <a:ext cx="1690320" cy="1126966"/>
          </a:xfrm>
          <a:prstGeom prst="wedgeEllipseCallout">
            <a:avLst>
              <a:gd name="adj1" fmla="val -46745"/>
              <a:gd name="adj2" fmla="val 57727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9144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800" dirty="0"/>
              <a:t>A formula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50351-7F9F-05C4-E7FC-BF837D626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98" y="240978"/>
            <a:ext cx="5323113" cy="97822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6" y="280660"/>
            <a:ext cx="7772400" cy="848409"/>
          </a:xfrm>
        </p:spPr>
        <p:txBody>
          <a:bodyPr>
            <a:noAutofit/>
          </a:bodyPr>
          <a:lstStyle/>
          <a:p>
            <a:r>
              <a:rPr lang="en-US" sz="5400" b="1" dirty="0"/>
              <a:t>DRC Formulas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8874"/>
            <a:ext cx="8763000" cy="5426977"/>
          </a:xfrm>
        </p:spPr>
        <p:txBody>
          <a:bodyPr>
            <a:normAutofit lnSpcReduction="10000"/>
          </a:bodyPr>
          <a:lstStyle/>
          <a:p>
            <a:pPr>
              <a:lnSpc>
                <a:spcPts val="3000"/>
              </a:lnSpc>
              <a:spcAft>
                <a:spcPts val="600"/>
              </a:spcAft>
              <a:defRPr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Atomic formula: </a:t>
            </a:r>
          </a:p>
          <a:p>
            <a:pPr lvl="1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2800" dirty="0">
                <a:latin typeface="Calibri" pitchFamily="34" charset="0"/>
              </a:rPr>
              <a:t>getting tuples from relations:   </a:t>
            </a:r>
          </a:p>
          <a:p>
            <a:pPr lvl="1">
              <a:lnSpc>
                <a:spcPts val="3000"/>
              </a:lnSpc>
              <a:defRPr/>
            </a:pPr>
            <a:r>
              <a:rPr lang="en-US" sz="2800" dirty="0">
                <a:latin typeface="Calibri" pitchFamily="34" charset="0"/>
              </a:rPr>
              <a:t>or making comparisons of values</a:t>
            </a:r>
            <a:endParaRPr lang="en-US" sz="2800" i="1" dirty="0">
              <a:latin typeface="Calibri" pitchFamily="34" charset="0"/>
            </a:endParaRPr>
          </a:p>
          <a:p>
            <a:pPr lvl="1"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                          </a:t>
            </a:r>
            <a:r>
              <a:rPr lang="en-US" sz="2800" dirty="0">
                <a:latin typeface="Calibri" pitchFamily="34" charset="0"/>
              </a:rPr>
              <a:t>X </a:t>
            </a:r>
            <a:r>
              <a:rPr lang="en-US" sz="2800" i="1" dirty="0">
                <a:solidFill>
                  <a:schemeClr val="folHlink"/>
                </a:solidFill>
                <a:latin typeface="Calibri" pitchFamily="34" charset="0"/>
              </a:rPr>
              <a:t>op</a:t>
            </a:r>
            <a:r>
              <a:rPr lang="en-US" sz="2800" dirty="0">
                <a:latin typeface="Calibri" pitchFamily="34" charset="0"/>
              </a:rPr>
              <a:t> Y,  or  X </a:t>
            </a:r>
            <a:r>
              <a:rPr lang="en-US" sz="2800" i="1" dirty="0">
                <a:solidFill>
                  <a:schemeClr val="folHlink"/>
                </a:solidFill>
                <a:latin typeface="Calibri" pitchFamily="34" charset="0"/>
              </a:rPr>
              <a:t>op</a:t>
            </a:r>
            <a:r>
              <a:rPr lang="en-US" sz="2800" dirty="0">
                <a:latin typeface="Calibri" pitchFamily="34" charset="0"/>
              </a:rPr>
              <a:t> constant</a:t>
            </a:r>
          </a:p>
          <a:p>
            <a:pPr lvl="1">
              <a:spcAft>
                <a:spcPts val="1200"/>
              </a:spcAft>
              <a:buSzPct val="75000"/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where </a:t>
            </a:r>
            <a:r>
              <a:rPr lang="en-US" sz="2800" i="1" dirty="0">
                <a:solidFill>
                  <a:schemeClr val="folHlink"/>
                </a:solidFill>
                <a:latin typeface="Calibri" pitchFamily="34" charset="0"/>
              </a:rPr>
              <a:t>op</a:t>
            </a:r>
            <a:r>
              <a:rPr lang="en-US" sz="2800" dirty="0">
                <a:latin typeface="Calibri" pitchFamily="34" charset="0"/>
              </a:rPr>
              <a:t> is one of  </a:t>
            </a:r>
            <a:r>
              <a:rPr lang="en-US" sz="2800" dirty="0">
                <a:latin typeface="Calibri" pitchFamily="34" charset="0"/>
                <a:cs typeface="Times New Roman"/>
              </a:rPr>
              <a:t>˂, ˃, =, ≤, ≥, ≠. </a:t>
            </a:r>
            <a:endParaRPr lang="en-US" sz="28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Formula: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recursively defined starting with atomic formulas</a:t>
            </a:r>
          </a:p>
          <a:p>
            <a:pPr lvl="1">
              <a:spcAft>
                <a:spcPts val="600"/>
              </a:spcAft>
              <a:buSzPct val="75000"/>
              <a:defRPr/>
            </a:pPr>
            <a:r>
              <a:rPr lang="en-US" sz="2800" dirty="0">
                <a:latin typeface="Calibri" pitchFamily="34" charset="0"/>
              </a:rPr>
              <a:t>an atomic formula, or</a:t>
            </a:r>
          </a:p>
          <a:p>
            <a:pPr lvl="1">
              <a:spcAft>
                <a:spcPts val="600"/>
              </a:spcAft>
              <a:buSzPct val="75000"/>
              <a:defRPr/>
            </a:pPr>
            <a:r>
              <a:rPr lang="en-US" sz="2800" dirty="0">
                <a:latin typeface="Calibri" pitchFamily="34" charset="0"/>
              </a:rPr>
              <a:t>If </a:t>
            </a:r>
            <a:r>
              <a:rPr lang="en-US" sz="2800" i="1" dirty="0">
                <a:latin typeface="Calibri" pitchFamily="34" charset="0"/>
              </a:rPr>
              <a:t>p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i="1" dirty="0">
                <a:latin typeface="Calibri" pitchFamily="34" charset="0"/>
              </a:rPr>
              <a:t>q</a:t>
            </a:r>
            <a:r>
              <a:rPr lang="en-US" sz="2800" dirty="0">
                <a:latin typeface="Calibri" pitchFamily="34" charset="0"/>
              </a:rPr>
              <a:t> are formulae, so are ¬</a:t>
            </a:r>
            <a:r>
              <a:rPr lang="en-US" sz="2800" i="1" dirty="0">
                <a:latin typeface="Calibri" pitchFamily="34" charset="0"/>
              </a:rPr>
              <a:t>p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i="1" dirty="0">
                <a:latin typeface="Calibri" pitchFamily="34" charset="0"/>
              </a:rPr>
              <a:t>p</a:t>
            </a:r>
            <a:r>
              <a:rPr lang="el-GR" sz="2800" dirty="0">
                <a:latin typeface="Calibri" pitchFamily="34" charset="0"/>
              </a:rPr>
              <a:t>Λ</a:t>
            </a:r>
            <a:r>
              <a:rPr lang="en-US" sz="2800" i="1" dirty="0">
                <a:latin typeface="Calibri" pitchFamily="34" charset="0"/>
              </a:rPr>
              <a:t>q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i="1" dirty="0" err="1">
                <a:latin typeface="Calibri" pitchFamily="34" charset="0"/>
              </a:rPr>
              <a:t>p</a:t>
            </a:r>
            <a:r>
              <a:rPr lang="en-US" sz="2800" dirty="0" err="1">
                <a:latin typeface="Calibri" pitchFamily="34" charset="0"/>
              </a:rPr>
              <a:t>V</a:t>
            </a:r>
            <a:r>
              <a:rPr lang="en-US" sz="2800" i="1" dirty="0" err="1">
                <a:latin typeface="Calibri" pitchFamily="34" charset="0"/>
              </a:rPr>
              <a:t>q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lvl="1">
              <a:spcAft>
                <a:spcPts val="600"/>
              </a:spcAft>
              <a:buSzPct val="75000"/>
              <a:defRPr/>
            </a:pPr>
            <a:r>
              <a:rPr lang="en-US" sz="2800" dirty="0">
                <a:latin typeface="Calibri" pitchFamily="34" charset="0"/>
              </a:rPr>
              <a:t>If </a:t>
            </a:r>
            <a:r>
              <a:rPr lang="en-US" sz="2800" i="1" dirty="0">
                <a:latin typeface="Calibri" pitchFamily="34" charset="0"/>
              </a:rPr>
              <a:t>p</a:t>
            </a:r>
            <a:r>
              <a:rPr lang="en-US" sz="2800" dirty="0">
                <a:latin typeface="Calibri" pitchFamily="34" charset="0"/>
              </a:rPr>
              <a:t> is a formula with domain variable </a:t>
            </a: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, then</a:t>
            </a:r>
          </a:p>
          <a:p>
            <a:pPr lvl="1" indent="-3175">
              <a:spcBef>
                <a:spcPts val="200"/>
              </a:spcBef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Calibri" pitchFamily="34" charset="0"/>
              </a:rPr>
              <a:t>                     and                      are also formulae.</a:t>
            </a: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845122"/>
              </p:ext>
            </p:extLst>
          </p:nvPr>
        </p:nvGraphicFramePr>
        <p:xfrm>
          <a:off x="5321300" y="1666875"/>
          <a:ext cx="39163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6080" imgH="901440" progId="Equation.3">
                  <p:embed/>
                </p:oleObj>
              </mc:Choice>
              <mc:Fallback>
                <p:oleObj name="Equation" r:id="rId3" imgW="3916080" imgH="901440" progId="Equation.3">
                  <p:embed/>
                  <p:pic>
                    <p:nvPicPr>
                      <p:cNvPr id="2050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1666875"/>
                        <a:ext cx="39163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15461"/>
              </p:ext>
            </p:extLst>
          </p:nvPr>
        </p:nvGraphicFramePr>
        <p:xfrm>
          <a:off x="4514850" y="34893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20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893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16466" y="5866715"/>
            <a:ext cx="3916363" cy="479425"/>
            <a:chOff x="1066800" y="5867400"/>
            <a:chExt cx="3916363" cy="479425"/>
          </a:xfrm>
        </p:grpSpPr>
        <p:pic>
          <p:nvPicPr>
            <p:cNvPr id="2059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867400"/>
              <a:ext cx="1554163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867400"/>
              <a:ext cx="1570038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5DBD2-4F03-4A9F-903C-D887CD28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B1C2-12F5-4309-BE25-82CE70486336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6DE7B-D0D7-4055-A768-CFBA0750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645C7-5790-BC33-9814-DAFBC0DE2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1186" y="535528"/>
            <a:ext cx="4444214" cy="81451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3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Free and 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1789" y="1525398"/>
                <a:ext cx="8229600" cy="213360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>
                    <a:latin typeface="Calibri" pitchFamily="34" charset="0"/>
                  </a:rPr>
                  <a:t>The use of 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quantifiers</a:t>
                </a:r>
                <a:r>
                  <a:rPr lang="en-US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in a formula is said to </a:t>
                </a:r>
                <a:r>
                  <a:rPr lang="en-US" i="1" u="sng" dirty="0">
                    <a:solidFill>
                      <a:schemeClr val="accent2"/>
                    </a:solidFill>
                    <a:latin typeface="Calibri" pitchFamily="34" charset="0"/>
                  </a:rPr>
                  <a:t>bind</a:t>
                </a:r>
                <a:r>
                  <a:rPr lang="en-US" dirty="0">
                    <a:latin typeface="Calibri" pitchFamily="34" charset="0"/>
                  </a:rPr>
                  <a:t> X.</a:t>
                </a:r>
              </a:p>
              <a:p>
                <a:pPr lvl="1">
                  <a:buSzPct val="75000"/>
                </a:pPr>
                <a:r>
                  <a:rPr lang="en-US" sz="2800" dirty="0">
                    <a:latin typeface="Calibri" pitchFamily="34" charset="0"/>
                  </a:rPr>
                  <a:t>A variable that is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not bound </a:t>
                </a:r>
                <a:r>
                  <a:rPr lang="en-US" sz="2800" dirty="0">
                    <a:latin typeface="Calibri" pitchFamily="34" charset="0"/>
                  </a:rPr>
                  <a:t>is </a:t>
                </a:r>
                <a:r>
                  <a:rPr lang="en-US" sz="2800" u="sng" dirty="0">
                    <a:solidFill>
                      <a:schemeClr val="accent2"/>
                    </a:solidFill>
                    <a:latin typeface="Calibri" pitchFamily="34" charset="0"/>
                  </a:rPr>
                  <a:t>free</a:t>
                </a:r>
                <a:r>
                  <a:rPr lang="en-US" sz="2800" dirty="0">
                    <a:latin typeface="Calibri" pitchFamily="34" charset="0"/>
                  </a:rPr>
                  <a:t>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u="sng" dirty="0">
                    <a:latin typeface="Calibri" pitchFamily="34" charset="0"/>
                  </a:rPr>
                  <a:t>Important restriction</a:t>
                </a:r>
                <a:r>
                  <a:rPr lang="en-US" dirty="0">
                    <a:latin typeface="Calibri" pitchFamily="34" charset="0"/>
                  </a:rPr>
                  <a:t>:  </a:t>
                </a:r>
              </a:p>
              <a:p>
                <a:pPr>
                  <a:spcBef>
                    <a:spcPts val="1200"/>
                  </a:spcBef>
                </a:pPr>
                <a:endParaRPr lang="en-US" dirty="0">
                  <a:latin typeface="Calibri" pitchFamily="34" charset="0"/>
                </a:endParaRPr>
              </a:p>
              <a:p>
                <a:pPr marL="796925" lvl="1" indent="-455613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endParaRPr lang="en-US" sz="2800" dirty="0">
                  <a:latin typeface="Calibri" pitchFamily="34" charset="0"/>
                </a:endParaRPr>
              </a:p>
              <a:p>
                <a:pPr marL="796925" lvl="1" indent="-455613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endParaRPr lang="en-US" sz="2800" dirty="0">
                  <a:latin typeface="Calibri" pitchFamily="34" charset="0"/>
                </a:endParaRPr>
              </a:p>
              <a:p>
                <a:pPr marL="796925" lvl="1" indent="-455613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endParaRPr lang="en-US" sz="2800" dirty="0">
                  <a:latin typeface="Calibri" pitchFamily="34" charset="0"/>
                </a:endParaRPr>
              </a:p>
              <a:p>
                <a:pPr marL="796925" lvl="1" indent="-455613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endParaRPr lang="en-US" sz="2800" dirty="0">
                  <a:latin typeface="Calibri" pitchFamily="34" charset="0"/>
                </a:endParaRPr>
              </a:p>
              <a:p>
                <a:pPr marL="796925" lvl="1" indent="-455613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endParaRPr lang="en-US" sz="2800" dirty="0">
                  <a:latin typeface="Calibri" pitchFamily="34" charset="0"/>
                </a:endParaRPr>
              </a:p>
              <a:p>
                <a:pPr marL="796925" lvl="1" indent="-455613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Calibri" pitchFamily="34" charset="0"/>
                  </a:rPr>
                  <a:t>All other variables must be bound using a quantifier.     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1789" y="1525398"/>
                <a:ext cx="8229600" cy="2133600"/>
              </a:xfrm>
              <a:blipFill>
                <a:blip r:embed="rId3"/>
                <a:stretch>
                  <a:fillRect l="-1333" t="-4571" b="-199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76200" y="4495800"/>
            <a:ext cx="899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67" y="3724303"/>
            <a:ext cx="6323037" cy="58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0" y="936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55864-2212-4606-9513-374C2D65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3B5-A309-4403-A57C-A6F882EE6BC6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CFDD-A8C0-476C-990B-A2977A68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13</a:t>
            </a:fld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0B7D740-FCA4-1416-FEE0-CD86DFD96977}"/>
              </a:ext>
            </a:extLst>
          </p:cNvPr>
          <p:cNvSpPr/>
          <p:nvPr/>
        </p:nvSpPr>
        <p:spPr>
          <a:xfrm rot="16200000">
            <a:off x="2863326" y="3189652"/>
            <a:ext cx="216297" cy="2273594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ECE6DD7-D288-CE29-49E7-38394A816DC7}"/>
              </a:ext>
            </a:extLst>
          </p:cNvPr>
          <p:cNvSpPr/>
          <p:nvPr/>
        </p:nvSpPr>
        <p:spPr>
          <a:xfrm>
            <a:off x="1402625" y="4802441"/>
            <a:ext cx="2566850" cy="1537155"/>
          </a:xfrm>
          <a:prstGeom prst="wedgeRoundRectCallout">
            <a:avLst>
              <a:gd name="adj1" fmla="val 12281"/>
              <a:gd name="adj2" fmla="val -68328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These are the only free variable in the formula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160B0B1-3BD6-8E9D-D609-2815D6C14A08}"/>
              </a:ext>
            </a:extLst>
          </p:cNvPr>
          <p:cNvSpPr/>
          <p:nvPr/>
        </p:nvSpPr>
        <p:spPr>
          <a:xfrm>
            <a:off x="4833802" y="4802440"/>
            <a:ext cx="2566850" cy="1537155"/>
          </a:xfrm>
          <a:prstGeom prst="wedgeRoundRectCallout">
            <a:avLst>
              <a:gd name="adj1" fmla="val 13044"/>
              <a:gd name="adj2" fmla="val -8532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variables must be bound using a quantifier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 bwMode="auto">
          <a:xfrm>
            <a:off x="924095" y="4024324"/>
            <a:ext cx="659779" cy="63682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Alternate Process 14"/>
          <p:cNvSpPr>
            <a:spLocks noChangeArrowheads="1"/>
          </p:cNvSpPr>
          <p:nvPr/>
        </p:nvSpPr>
        <p:spPr bwMode="auto">
          <a:xfrm>
            <a:off x="808587" y="1342541"/>
            <a:ext cx="1803987" cy="612775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17" y="130792"/>
            <a:ext cx="8532813" cy="1104900"/>
          </a:xfrm>
        </p:spPr>
        <p:txBody>
          <a:bodyPr>
            <a:noAutofit/>
          </a:bodyPr>
          <a:lstStyle/>
          <a:p>
            <a:r>
              <a:rPr lang="en-US" sz="4000" b="1" dirty="0"/>
              <a:t>Find </a:t>
            </a:r>
            <a:r>
              <a:rPr lang="en-US" sz="4000" b="1" u="sng" dirty="0"/>
              <a:t>sailors</a:t>
            </a:r>
            <a:r>
              <a:rPr lang="en-US" sz="4000" b="1" dirty="0"/>
              <a:t> whose rating is better than 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29853-380B-4BD1-8D59-E8EFC1F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FD0EA-9C20-4F5B-B2C0-4B55487617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143-E101-4899-BA8C-2227246C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58B8-A894-4F85-A714-2FD5C8808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061C56B-1227-4275-BEF2-C3A3BA48784F}"/>
              </a:ext>
            </a:extLst>
          </p:cNvPr>
          <p:cNvSpPr txBox="1">
            <a:spLocks noChangeArrowheads="1"/>
          </p:cNvSpPr>
          <p:nvPr/>
        </p:nvSpPr>
        <p:spPr>
          <a:xfrm>
            <a:off x="381341" y="3019247"/>
            <a:ext cx="8532813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Find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names of sailors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whose rating is better than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8E5718-EFEC-4414-9A42-3673716EC816}"/>
                  </a:ext>
                </a:extLst>
              </p:cNvPr>
              <p:cNvSpPr txBox="1"/>
              <p:nvPr/>
            </p:nvSpPr>
            <p:spPr>
              <a:xfrm>
                <a:off x="608981" y="4024324"/>
                <a:ext cx="8257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𝑵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∃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(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𝑆𝑎𝑖𝑙𝑜𝑟𝑠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∧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&gt;7)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8E5718-EFEC-4414-9A42-3673716EC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1" y="4024324"/>
                <a:ext cx="825706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6E868-C6E4-48F4-805D-C6521F99C517}"/>
                  </a:ext>
                </a:extLst>
              </p:cNvPr>
              <p:cNvSpPr txBox="1"/>
              <p:nvPr/>
            </p:nvSpPr>
            <p:spPr>
              <a:xfrm>
                <a:off x="381341" y="1342541"/>
                <a:ext cx="7971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𝑵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𝑆𝑎𝑖𝑙𝑜𝑟𝑠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∧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&gt;7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6E868-C6E4-48F4-805D-C6521F99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1" y="1342541"/>
                <a:ext cx="79712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58EE532-B8CF-4A57-A56F-31E4E6DB47D5}"/>
              </a:ext>
            </a:extLst>
          </p:cNvPr>
          <p:cNvSpPr/>
          <p:nvPr/>
        </p:nvSpPr>
        <p:spPr>
          <a:xfrm>
            <a:off x="1932174" y="2268502"/>
            <a:ext cx="1360800" cy="855018"/>
          </a:xfrm>
          <a:prstGeom prst="wedgeRoundRectCallout">
            <a:avLst>
              <a:gd name="adj1" fmla="val -57645"/>
              <a:gd name="adj2" fmla="val -96632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/>
              <a:t>Find Sailors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4C2D7E6-5882-4ED0-B616-DDD1BF58E862}"/>
              </a:ext>
            </a:extLst>
          </p:cNvPr>
          <p:cNvSpPr/>
          <p:nvPr/>
        </p:nvSpPr>
        <p:spPr>
          <a:xfrm>
            <a:off x="1021887" y="5016381"/>
            <a:ext cx="2057400" cy="855018"/>
          </a:xfrm>
          <a:prstGeom prst="wedgeRoundRectCallout">
            <a:avLst>
              <a:gd name="adj1" fmla="val -36967"/>
              <a:gd name="adj2" fmla="val -105504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/>
              <a:t>Find Names of Sailors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1E3BDC3-78D5-4AE6-ABBA-FCBF56CE91BA}"/>
              </a:ext>
            </a:extLst>
          </p:cNvPr>
          <p:cNvSpPr/>
          <p:nvPr/>
        </p:nvSpPr>
        <p:spPr>
          <a:xfrm>
            <a:off x="3472524" y="5300462"/>
            <a:ext cx="4122200" cy="1214479"/>
          </a:xfrm>
          <a:prstGeom prst="wedgeRoundRectCallout">
            <a:avLst>
              <a:gd name="adj1" fmla="val -37285"/>
              <a:gd name="adj2" fmla="val -11006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i="1" dirty="0"/>
              <a:t>The variables appearing to the left of “│” must be the only free variables</a:t>
            </a:r>
            <a:endParaRPr lang="en-US" sz="2800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A5AA576-54D4-4EDE-A8CF-6049BBD56416}"/>
              </a:ext>
            </a:extLst>
          </p:cNvPr>
          <p:cNvSpPr/>
          <p:nvPr/>
        </p:nvSpPr>
        <p:spPr>
          <a:xfrm>
            <a:off x="3708815" y="2216366"/>
            <a:ext cx="2057400" cy="855018"/>
          </a:xfrm>
          <a:prstGeom prst="wedgeRoundRectCallout">
            <a:avLst>
              <a:gd name="adj1" fmla="val -43427"/>
              <a:gd name="adj2" fmla="val -86160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/>
              <a:t>All variables are free</a:t>
            </a:r>
          </a:p>
        </p:txBody>
      </p:sp>
      <p:pic>
        <p:nvPicPr>
          <p:cNvPr id="1026" name="Picture 2" descr="Attention Clip Art at Clker.com - vector clip art online ...">
            <a:extLst>
              <a:ext uri="{FF2B5EF4-FFF2-40B4-BE49-F238E27FC236}">
                <a16:creationId xmlns:a16="http://schemas.microsoft.com/office/drawing/2014/main" id="{E8F061E7-C043-8E35-8D2C-B499D839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16" y="4759775"/>
            <a:ext cx="1097416" cy="9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896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 bwMode="auto">
          <a:xfrm>
            <a:off x="5999283" y="3730143"/>
            <a:ext cx="893885" cy="612775"/>
          </a:xfrm>
          <a:prstGeom prst="flowChartAlternateProcess">
            <a:avLst/>
          </a:prstGeom>
          <a:solidFill>
            <a:srgbClr val="B9ED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Alternate Process 16"/>
          <p:cNvSpPr/>
          <p:nvPr/>
        </p:nvSpPr>
        <p:spPr bwMode="auto">
          <a:xfrm>
            <a:off x="7239000" y="3791445"/>
            <a:ext cx="1295400" cy="6127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Alternate Process 15"/>
          <p:cNvSpPr/>
          <p:nvPr/>
        </p:nvSpPr>
        <p:spPr bwMode="auto">
          <a:xfrm>
            <a:off x="457200" y="3791445"/>
            <a:ext cx="5257800" cy="6127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Alternate Process 14"/>
          <p:cNvSpPr>
            <a:spLocks noChangeArrowheads="1"/>
          </p:cNvSpPr>
          <p:nvPr/>
        </p:nvSpPr>
        <p:spPr bwMode="auto">
          <a:xfrm>
            <a:off x="457200" y="3032620"/>
            <a:ext cx="5867400" cy="612775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18" y="205276"/>
            <a:ext cx="8532813" cy="1104900"/>
          </a:xfrm>
        </p:spPr>
        <p:txBody>
          <a:bodyPr/>
          <a:lstStyle/>
          <a:p>
            <a:r>
              <a:rPr lang="en-US" sz="3200" b="1" dirty="0"/>
              <a:t>Find sailors rated &gt; 7 who have reserved boat #103</a:t>
            </a:r>
          </a:p>
        </p:txBody>
      </p:sp>
      <p:grpSp>
        <p:nvGrpSpPr>
          <p:cNvPr id="4104" name="Group 12"/>
          <p:cNvGrpSpPr>
            <a:grpSpLocks/>
          </p:cNvGrpSpPr>
          <p:nvPr/>
        </p:nvGrpSpPr>
        <p:grpSpPr bwMode="auto">
          <a:xfrm>
            <a:off x="381000" y="3081833"/>
            <a:ext cx="8532813" cy="1474787"/>
            <a:chOff x="457200" y="1889125"/>
            <a:chExt cx="8532813" cy="1474788"/>
          </a:xfrm>
        </p:grpSpPr>
        <p:graphicFrame>
          <p:nvGraphicFramePr>
            <p:cNvPr id="409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200" y="1889125"/>
            <a:ext cx="69913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991200" imgH="838080" progId="Equation.3">
                    <p:embed/>
                  </p:oleObj>
                </mc:Choice>
                <mc:Fallback>
                  <p:oleObj name="Equation" r:id="rId3" imgW="6991200" imgH="838080" progId="Equation.3">
                    <p:embed/>
                    <p:pic>
                      <p:nvPicPr>
                        <p:cNvPr id="409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1889125"/>
                          <a:ext cx="69913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04838" y="2590801"/>
            <a:ext cx="8385175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385120" imgH="772920" progId="Equation.3">
                    <p:embed/>
                  </p:oleObj>
                </mc:Choice>
                <mc:Fallback>
                  <p:oleObj name="Equation" r:id="rId5" imgW="8385120" imgH="772920" progId="Equation.3">
                    <p:embed/>
                    <p:pic>
                      <p:nvPicPr>
                        <p:cNvPr id="4099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2590801"/>
                          <a:ext cx="8385175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ounded Rectangular Callout 17"/>
          <p:cNvSpPr/>
          <p:nvPr/>
        </p:nvSpPr>
        <p:spPr bwMode="auto">
          <a:xfrm>
            <a:off x="685800" y="1737220"/>
            <a:ext cx="4495800" cy="914400"/>
          </a:xfrm>
          <a:prstGeom prst="wedgeRoundRectCallout">
            <a:avLst>
              <a:gd name="adj1" fmla="val -20687"/>
              <a:gd name="adj2" fmla="val 94871"/>
              <a:gd name="adj3" fmla="val 16667"/>
            </a:avLst>
          </a:prstGeom>
          <a:solidFill>
            <a:schemeClr val="bg2">
              <a:lumMod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Find all sailor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such that his/her rating is better than 7, and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181100" y="4785220"/>
            <a:ext cx="2095500" cy="990600"/>
          </a:xfrm>
          <a:prstGeom prst="wedgeRoundRectCallout">
            <a:avLst>
              <a:gd name="adj1" fmla="val 40442"/>
              <a:gd name="adj2" fmla="val -105252"/>
              <a:gd name="adj3" fmla="val 16667"/>
            </a:avLst>
          </a:prstGeom>
          <a:solidFill>
            <a:srgbClr val="643C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there exist a reservation 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553200" y="1965820"/>
            <a:ext cx="2133600" cy="838200"/>
          </a:xfrm>
          <a:prstGeom prst="wedgeRoundRectCallout">
            <a:avLst>
              <a:gd name="adj1" fmla="val 7343"/>
              <a:gd name="adj2" fmla="val 178449"/>
              <a:gd name="adj3" fmla="val 16667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… for boat 103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686300" y="4778376"/>
            <a:ext cx="2057400" cy="1333500"/>
          </a:xfrm>
          <a:prstGeom prst="wedgeRoundRectCallout">
            <a:avLst>
              <a:gd name="adj1" fmla="val 35562"/>
              <a:gd name="adj2" fmla="val -91506"/>
              <a:gd name="adj3" fmla="val 16667"/>
            </a:avLst>
          </a:prstGeom>
          <a:solidFill>
            <a:srgbClr val="005DA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…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 the reservation is for sailor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 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29853-380B-4BD1-8D59-E8EFC1F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FD0EA-9C20-4F5B-B2C0-4B55487617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143-E101-4899-BA8C-2227246C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58B8-A894-4F85-A714-2FD5C8808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3654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 bwMode="auto">
          <a:xfrm>
            <a:off x="2216791" y="3730143"/>
            <a:ext cx="6468829" cy="73373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Alternate Process 14"/>
          <p:cNvSpPr>
            <a:spLocks noChangeArrowheads="1"/>
          </p:cNvSpPr>
          <p:nvPr/>
        </p:nvSpPr>
        <p:spPr bwMode="auto">
          <a:xfrm>
            <a:off x="457200" y="3032620"/>
            <a:ext cx="5867400" cy="612775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18" y="205276"/>
            <a:ext cx="8532813" cy="1104900"/>
          </a:xfrm>
        </p:spPr>
        <p:txBody>
          <a:bodyPr/>
          <a:lstStyle/>
          <a:p>
            <a:r>
              <a:rPr lang="en-US" sz="3200" b="1" dirty="0"/>
              <a:t>Find sailors rated &gt; 7 who have reserved boat #103</a:t>
            </a:r>
          </a:p>
        </p:txBody>
      </p:sp>
      <p:grpSp>
        <p:nvGrpSpPr>
          <p:cNvPr id="4104" name="Group 12"/>
          <p:cNvGrpSpPr>
            <a:grpSpLocks/>
          </p:cNvGrpSpPr>
          <p:nvPr/>
        </p:nvGrpSpPr>
        <p:grpSpPr bwMode="auto">
          <a:xfrm>
            <a:off x="381000" y="3081833"/>
            <a:ext cx="8532813" cy="1474787"/>
            <a:chOff x="457200" y="1889125"/>
            <a:chExt cx="8532813" cy="1474788"/>
          </a:xfrm>
        </p:grpSpPr>
        <p:graphicFrame>
          <p:nvGraphicFramePr>
            <p:cNvPr id="409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200" y="1889125"/>
            <a:ext cx="69913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991200" imgH="838080" progId="Equation.3">
                    <p:embed/>
                  </p:oleObj>
                </mc:Choice>
                <mc:Fallback>
                  <p:oleObj name="Equation" r:id="rId3" imgW="6991200" imgH="838080" progId="Equation.3">
                    <p:embed/>
                    <p:pic>
                      <p:nvPicPr>
                        <p:cNvPr id="409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1889125"/>
                          <a:ext cx="69913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04838" y="2590801"/>
            <a:ext cx="8385175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385120" imgH="772920" progId="Equation.3">
                    <p:embed/>
                  </p:oleObj>
                </mc:Choice>
                <mc:Fallback>
                  <p:oleObj name="Equation" r:id="rId5" imgW="8385120" imgH="772920" progId="Equation.3">
                    <p:embed/>
                    <p:pic>
                      <p:nvPicPr>
                        <p:cNvPr id="4099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2590801"/>
                          <a:ext cx="8385175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ounded Rectangular Callout 17"/>
          <p:cNvSpPr/>
          <p:nvPr/>
        </p:nvSpPr>
        <p:spPr bwMode="auto">
          <a:xfrm>
            <a:off x="985706" y="1310176"/>
            <a:ext cx="4953700" cy="1384053"/>
          </a:xfrm>
          <a:prstGeom prst="wedgeRoundRectCallout">
            <a:avLst>
              <a:gd name="adj1" fmla="val -37184"/>
              <a:gd name="adj2" fmla="val 82195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 eaLnBrk="0" hangingPunct="0"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Variables that  appear to the left of “|” must be the only free variables in the formula -  Do not quantify them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29853-380B-4BD1-8D59-E8EFC1F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FD0EA-9C20-4F5B-B2C0-4B55487617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143-E101-4899-BA8C-2227246C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43650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58B8-A894-4F85-A714-2FD5C8808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17">
            <a:extLst>
              <a:ext uri="{FF2B5EF4-FFF2-40B4-BE49-F238E27FC236}">
                <a16:creationId xmlns:a16="http://schemas.microsoft.com/office/drawing/2014/main" id="{50F95F69-7E9E-4590-BFDC-C5AA319218C4}"/>
              </a:ext>
            </a:extLst>
          </p:cNvPr>
          <p:cNvSpPr/>
          <p:nvPr/>
        </p:nvSpPr>
        <p:spPr bwMode="auto">
          <a:xfrm>
            <a:off x="716211" y="5100470"/>
            <a:ext cx="1766930" cy="964892"/>
          </a:xfrm>
          <a:prstGeom prst="wedgeRoundRectCallout">
            <a:avLst>
              <a:gd name="adj1" fmla="val -14367"/>
              <a:gd name="adj2" fmla="val -136709"/>
              <a:gd name="adj3" fmla="val 16667"/>
            </a:avLst>
          </a:prstGeom>
          <a:solidFill>
            <a:srgbClr val="632D0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 eaLnBrk="0" hangingPunct="0">
              <a:defRPr/>
            </a:pPr>
            <a:r>
              <a:rPr lang="en-US" sz="2400" i="1" noProof="0" dirty="0" err="1">
                <a:solidFill>
                  <a:srgbClr val="FFC000"/>
                </a:solidFill>
                <a:latin typeface="Calibri" pitchFamily="34" charset="0"/>
              </a:rPr>
              <a:t>Ir</a:t>
            </a:r>
            <a:r>
              <a:rPr lang="en-US" sz="2400" noProof="0" dirty="0">
                <a:solidFill>
                  <a:srgbClr val="FFC000"/>
                </a:solidFill>
                <a:latin typeface="Calibri" pitchFamily="34" charset="0"/>
              </a:rPr>
              <a:t>, </a:t>
            </a:r>
            <a:r>
              <a:rPr lang="en-US" sz="2400" i="1" noProof="0" dirty="0">
                <a:solidFill>
                  <a:srgbClr val="FFC000"/>
                </a:solidFill>
                <a:latin typeface="Calibri" pitchFamily="34" charset="0"/>
              </a:rPr>
              <a:t>Br</a:t>
            </a:r>
            <a:r>
              <a:rPr lang="en-US" sz="2400" noProof="0" dirty="0">
                <a:solidFill>
                  <a:srgbClr val="FFC000"/>
                </a:solidFill>
                <a:latin typeface="Calibri" pitchFamily="34" charset="0"/>
              </a:rPr>
              <a:t>, and </a:t>
            </a:r>
            <a:r>
              <a:rPr lang="en-US" sz="2400" i="1" noProof="0" dirty="0">
                <a:solidFill>
                  <a:srgbClr val="FFC000"/>
                </a:solidFill>
                <a:latin typeface="Calibri" pitchFamily="34" charset="0"/>
              </a:rPr>
              <a:t>D</a:t>
            </a:r>
            <a:r>
              <a:rPr lang="en-US" sz="2400" noProof="0" dirty="0">
                <a:solidFill>
                  <a:srgbClr val="FFC000"/>
                </a:solidFill>
                <a:latin typeface="Calibri" pitchFamily="34" charset="0"/>
              </a:rPr>
              <a:t> are bound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8052052-D2B7-4270-98E0-123723B831E5}"/>
              </a:ext>
            </a:extLst>
          </p:cNvPr>
          <p:cNvSpPr/>
          <p:nvPr/>
        </p:nvSpPr>
        <p:spPr>
          <a:xfrm>
            <a:off x="2216791" y="4476294"/>
            <a:ext cx="140516" cy="4527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0A1F417-590C-489B-B9B7-24B241AB4F61}"/>
              </a:ext>
            </a:extLst>
          </p:cNvPr>
          <p:cNvSpPr/>
          <p:nvPr/>
        </p:nvSpPr>
        <p:spPr>
          <a:xfrm>
            <a:off x="8545104" y="4412156"/>
            <a:ext cx="140516" cy="4527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8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 bwMode="auto">
          <a:xfrm>
            <a:off x="5923876" y="2602523"/>
            <a:ext cx="893885" cy="612775"/>
          </a:xfrm>
          <a:prstGeom prst="flowChartAlternateProcess">
            <a:avLst/>
          </a:prstGeom>
          <a:solidFill>
            <a:srgbClr val="B9ED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Alternate Process 16"/>
          <p:cNvSpPr/>
          <p:nvPr/>
        </p:nvSpPr>
        <p:spPr bwMode="auto">
          <a:xfrm>
            <a:off x="7163593" y="2663825"/>
            <a:ext cx="1295400" cy="6127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Alternate Process 15"/>
          <p:cNvSpPr/>
          <p:nvPr/>
        </p:nvSpPr>
        <p:spPr bwMode="auto">
          <a:xfrm>
            <a:off x="381793" y="2663825"/>
            <a:ext cx="5257800" cy="6127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Alternate Process 14"/>
          <p:cNvSpPr>
            <a:spLocks noChangeArrowheads="1"/>
          </p:cNvSpPr>
          <p:nvPr/>
        </p:nvSpPr>
        <p:spPr bwMode="auto">
          <a:xfrm>
            <a:off x="381793" y="1905000"/>
            <a:ext cx="5867400" cy="612775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18" y="205276"/>
            <a:ext cx="8532813" cy="1104900"/>
          </a:xfrm>
        </p:spPr>
        <p:txBody>
          <a:bodyPr/>
          <a:lstStyle/>
          <a:p>
            <a:r>
              <a:rPr lang="en-US" sz="3200" b="1" dirty="0"/>
              <a:t>Find sailors rated &gt; 7 who have reserved boat #103</a:t>
            </a:r>
          </a:p>
        </p:txBody>
      </p:sp>
      <p:grpSp>
        <p:nvGrpSpPr>
          <p:cNvPr id="4104" name="Group 12"/>
          <p:cNvGrpSpPr>
            <a:grpSpLocks/>
          </p:cNvGrpSpPr>
          <p:nvPr/>
        </p:nvGrpSpPr>
        <p:grpSpPr bwMode="auto">
          <a:xfrm>
            <a:off x="305593" y="1954213"/>
            <a:ext cx="8532813" cy="1474787"/>
            <a:chOff x="457200" y="1889125"/>
            <a:chExt cx="8532813" cy="1474788"/>
          </a:xfrm>
        </p:grpSpPr>
        <p:graphicFrame>
          <p:nvGraphicFramePr>
            <p:cNvPr id="409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200" y="1889125"/>
            <a:ext cx="69913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991200" imgH="838080" progId="Equation.3">
                    <p:embed/>
                  </p:oleObj>
                </mc:Choice>
                <mc:Fallback>
                  <p:oleObj name="Equation" r:id="rId3" imgW="6991200" imgH="838080" progId="Equation.3">
                    <p:embed/>
                    <p:pic>
                      <p:nvPicPr>
                        <p:cNvPr id="409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1889125"/>
                          <a:ext cx="69913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04838" y="2590801"/>
            <a:ext cx="8385175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385120" imgH="772920" progId="Equation.3">
                    <p:embed/>
                  </p:oleObj>
                </mc:Choice>
                <mc:Fallback>
                  <p:oleObj name="Equation" r:id="rId5" imgW="8385120" imgH="772920" progId="Equation.3">
                    <p:embed/>
                    <p:pic>
                      <p:nvPicPr>
                        <p:cNvPr id="4099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2590801"/>
                          <a:ext cx="8385175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ounded Rectangular Callout 18"/>
          <p:cNvSpPr/>
          <p:nvPr/>
        </p:nvSpPr>
        <p:spPr bwMode="auto">
          <a:xfrm>
            <a:off x="379411" y="3659037"/>
            <a:ext cx="2996617" cy="1409010"/>
          </a:xfrm>
          <a:prstGeom prst="wedgeRoundRectCallout">
            <a:avLst>
              <a:gd name="adj1" fmla="val -19343"/>
              <a:gd name="adj2" fmla="val -87588"/>
              <a:gd name="adj3" fmla="val 16667"/>
            </a:avLst>
          </a:prstGeom>
          <a:solidFill>
            <a:srgbClr val="643C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 eaLnBrk="0" hangingPunct="0">
              <a:spcAft>
                <a:spcPts val="600"/>
              </a:spcAft>
              <a:defRPr/>
            </a:pP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Use “Ǝ </a:t>
            </a:r>
            <a:r>
              <a:rPr lang="en-US" sz="2400" i="1" dirty="0" err="1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Ir</a:t>
            </a: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Br</a:t>
            </a: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(…)” as a short hand for:  “Ǝ </a:t>
            </a:r>
            <a:r>
              <a:rPr lang="en-US" sz="2400" i="1" dirty="0" err="1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Ir</a:t>
            </a: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( Ǝ </a:t>
            </a:r>
            <a:r>
              <a:rPr lang="en-US" sz="24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Br</a:t>
            </a: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( Ǝ </a:t>
            </a:r>
            <a:r>
              <a:rPr lang="en-US" sz="24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(…)))”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29853-380B-4BD1-8D59-E8EFC1F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FD0EA-9C20-4F5B-B2C0-4B55487617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143-E101-4899-BA8C-2227246C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58B8-A894-4F85-A714-2FD5C8808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11">
            <a:extLst>
              <a:ext uri="{FF2B5EF4-FFF2-40B4-BE49-F238E27FC236}">
                <a16:creationId xmlns:a16="http://schemas.microsoft.com/office/drawing/2014/main" id="{BF8B88A2-BEF4-4189-A023-47537E104B74}"/>
              </a:ext>
            </a:extLst>
          </p:cNvPr>
          <p:cNvSpPr/>
          <p:nvPr/>
        </p:nvSpPr>
        <p:spPr bwMode="auto">
          <a:xfrm>
            <a:off x="3675626" y="3527431"/>
            <a:ext cx="4999649" cy="1425575"/>
          </a:xfrm>
          <a:prstGeom prst="wedgeRoundRectCallout">
            <a:avLst>
              <a:gd name="adj1" fmla="val 8883"/>
              <a:gd name="adj2" fmla="val -78560"/>
              <a:gd name="adj3" fmla="val 16667"/>
            </a:avLst>
          </a:prstGeom>
          <a:solidFill>
            <a:srgbClr val="005DA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use of  Ǝ  is to find a tuple in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Reserves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that match (`joins with’) the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Sailors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tuple under consideration.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2600317-93A5-4D58-8D69-9CA7019E64C9}"/>
              </a:ext>
            </a:extLst>
          </p:cNvPr>
          <p:cNvSpPr/>
          <p:nvPr/>
        </p:nvSpPr>
        <p:spPr>
          <a:xfrm>
            <a:off x="2053619" y="1436913"/>
            <a:ext cx="484632" cy="51333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D8C39-A93D-47FA-892D-CD6B39DEBAA0}"/>
              </a:ext>
            </a:extLst>
          </p:cNvPr>
          <p:cNvSpPr txBox="1"/>
          <p:nvPr/>
        </p:nvSpPr>
        <p:spPr>
          <a:xfrm>
            <a:off x="2423647" y="5356308"/>
            <a:ext cx="53876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/>
              <a:t>The declarative “language” implies a join operation without specifying the operator         (nonprocedural !)</a:t>
            </a:r>
          </a:p>
        </p:txBody>
      </p:sp>
    </p:spTree>
    <p:extLst>
      <p:ext uri="{BB962C8B-B14F-4D97-AF65-F5344CB8AC3E}">
        <p14:creationId xmlns:p14="http://schemas.microsoft.com/office/powerpoint/2010/main" val="30535434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553200" y="3439887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B9ED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3276600" y="3431498"/>
            <a:ext cx="2743200" cy="609600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2796032"/>
            <a:ext cx="5486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9100"/>
            <a:ext cx="7772400" cy="1104900"/>
          </a:xfrm>
        </p:spPr>
        <p:txBody>
          <a:bodyPr/>
          <a:lstStyle/>
          <a:p>
            <a:r>
              <a:rPr lang="en-US" sz="3600" b="1" dirty="0"/>
              <a:t>Find sailors who are older than 18 or have a rating under 9, and are called ‘joe’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2304577"/>
                <a:ext cx="8229600" cy="2667000"/>
              </a:xfrm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</a:rPr>
                  <a:t>{&lt;I,N,T,A&gt; | &lt;I,N,T,A&gt;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</a:rPr>
                  <a:t> Sailors </a:t>
                </a:r>
                <a:r>
                  <a:rPr lang="el-GR" sz="36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Λ </a:t>
                </a:r>
                <a:endParaRPr lang="en-US" sz="36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				</a:t>
                </a:r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(A&gt;18  V  T&lt;9)  </a:t>
                </a:r>
                <a:r>
                  <a:rPr lang="el-GR" sz="36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Λ</a:t>
                </a:r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  N=“joe”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2304577"/>
                <a:ext cx="8229600" cy="2667000"/>
              </a:xfrm>
              <a:blipFill>
                <a:blip r:embed="rId3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3616779" y="1865553"/>
            <a:ext cx="3173497" cy="612775"/>
          </a:xfrm>
          <a:prstGeom prst="wedgeEllipseCallout">
            <a:avLst>
              <a:gd name="adj1" fmla="val -14320"/>
              <a:gd name="adj2" fmla="val 116083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F8F8F8"/>
                </a:solidFill>
                <a:latin typeface="Brush Script MT" pitchFamily="66" charset="0"/>
              </a:rPr>
              <a:t>Find any sailors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838200" y="4580383"/>
            <a:ext cx="3733800" cy="917575"/>
          </a:xfrm>
          <a:prstGeom prst="wedgeRoundRectCallout">
            <a:avLst>
              <a:gd name="adj1" fmla="val 49999"/>
              <a:gd name="adj2" fmla="val -116135"/>
              <a:gd name="adj3" fmla="val 16667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3200" dirty="0">
                <a:solidFill>
                  <a:srgbClr val="F8F8F8"/>
                </a:solidFill>
                <a:latin typeface="Brush Script MT" pitchFamily="66" charset="0"/>
              </a:rPr>
              <a:t>Who are older than 18 or have a rating under 9</a:t>
            </a:r>
          </a:p>
        </p:txBody>
      </p:sp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5143500" y="4517654"/>
            <a:ext cx="3048000" cy="612775"/>
          </a:xfrm>
          <a:prstGeom prst="wedgeEllipseCallout">
            <a:avLst>
              <a:gd name="adj1" fmla="val 17704"/>
              <a:gd name="adj2" fmla="val -145306"/>
            </a:avLst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3200">
                <a:solidFill>
                  <a:srgbClr val="F8F8F8"/>
                </a:solidFill>
                <a:latin typeface="Brush Script MT" pitchFamily="66" charset="0"/>
              </a:rPr>
              <a:t>are called ‘joe’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FE8A3-C129-48A2-9552-1B4B9434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6DF-D0C5-48DA-AB07-DFBCF577F1D9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50C64-B6B2-46F9-ADE9-B07E02D1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DFEB7C-A7AC-4E9C-BA98-AE075EB46523}"/>
                  </a:ext>
                </a:extLst>
              </p:cNvPr>
              <p:cNvSpPr txBox="1"/>
              <p:nvPr/>
            </p:nvSpPr>
            <p:spPr>
              <a:xfrm>
                <a:off x="2839815" y="5679125"/>
                <a:ext cx="6207665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100"/>
                  </a:lnSpc>
                </a:pPr>
                <a:r>
                  <a:rPr lang="en-US" sz="2800" dirty="0"/>
                  <a:t>All atomic formulas are on </a:t>
                </a:r>
                <a:r>
                  <a:rPr lang="en-US" sz="2800" b="1" dirty="0"/>
                  <a:t>free </a:t>
                </a:r>
                <a:r>
                  <a:rPr lang="en-US" sz="2800" dirty="0"/>
                  <a:t>variable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Quantifiers are not required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DFEB7C-A7AC-4E9C-BA98-AE075EB4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15" y="5679125"/>
                <a:ext cx="6207665" cy="887422"/>
              </a:xfrm>
              <a:prstGeom prst="rect">
                <a:avLst/>
              </a:prstGeom>
              <a:blipFill>
                <a:blip r:embed="rId4"/>
                <a:stretch>
                  <a:fillRect l="-2063" t="-11034" b="-1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906" y="152400"/>
            <a:ext cx="9008188" cy="7620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600" b="1" dirty="0"/>
              <a:t>Find sailors rated &gt; 7 who’ve reserved a red boat</a:t>
            </a:r>
          </a:p>
        </p:txBody>
      </p:sp>
      <p:graphicFrame>
        <p:nvGraphicFramePr>
          <p:cNvPr id="61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3913" y="2590800"/>
          <a:ext cx="83200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19960" imgH="930240" progId="Equation.3">
                  <p:embed/>
                </p:oleObj>
              </mc:Choice>
              <mc:Fallback>
                <p:oleObj name="Equation" r:id="rId3" imgW="8319960" imgH="930240" progId="Equation.3">
                  <p:embed/>
                  <p:pic>
                    <p:nvPicPr>
                      <p:cNvPr id="61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90800"/>
                        <a:ext cx="83200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892100"/>
              </p:ext>
            </p:extLst>
          </p:nvPr>
        </p:nvGraphicFramePr>
        <p:xfrm>
          <a:off x="457200" y="121920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91200" imgH="838080" progId="Equation.3">
                  <p:embed/>
                </p:oleObj>
              </mc:Choice>
              <mc:Fallback>
                <p:oleObj name="Equation" r:id="rId5" imgW="6991200" imgH="838080" progId="Equation.3">
                  <p:embed/>
                  <p:pic>
                    <p:nvPicPr>
                      <p:cNvPr id="6147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6288" y="1905000"/>
          <a:ext cx="70723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2200" imgH="860400" progId="Equation.3">
                  <p:embed/>
                </p:oleObj>
              </mc:Choice>
              <mc:Fallback>
                <p:oleObj name="Equation" r:id="rId7" imgW="7072200" imgH="860400" progId="Equation.3">
                  <p:embed/>
                  <p:pic>
                    <p:nvPicPr>
                      <p:cNvPr id="614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905000"/>
                        <a:ext cx="70723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6096000" y="1905000"/>
            <a:ext cx="9906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38800" y="2590800"/>
            <a:ext cx="10668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8382000" y="2514600"/>
            <a:ext cx="153988" cy="1588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2413790" y="1894678"/>
            <a:ext cx="114300" cy="1587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401094" y="3237706"/>
            <a:ext cx="76200" cy="15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8343901" y="3313112"/>
            <a:ext cx="76200" cy="3175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04800" y="4648200"/>
            <a:ext cx="7772400" cy="106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solidFill>
                  <a:srgbClr val="000000"/>
                </a:solidFill>
              </a:rPr>
              <a:t>( </a:t>
            </a:r>
            <a:r>
              <a:rPr lang="en-US" sz="4800" i="1" dirty="0">
                <a:solidFill>
                  <a:srgbClr val="000000"/>
                </a:solidFill>
              </a:rPr>
              <a:t>A</a:t>
            </a:r>
            <a:r>
              <a:rPr lang="en-US" sz="4800" dirty="0">
                <a:solidFill>
                  <a:srgbClr val="000000"/>
                </a:solidFill>
              </a:rPr>
              <a:t> …  </a:t>
            </a:r>
            <a:r>
              <a:rPr lang="en-US" sz="4800" dirty="0">
                <a:solidFill>
                  <a:srgbClr val="00B050"/>
                </a:solidFill>
              </a:rPr>
              <a:t>(B …   </a:t>
            </a:r>
            <a:r>
              <a:rPr lang="en-US" sz="4800" dirty="0">
                <a:solidFill>
                  <a:srgbClr val="0070C0"/>
                </a:solidFill>
              </a:rPr>
              <a:t>(</a:t>
            </a:r>
            <a:r>
              <a:rPr lang="en-US" sz="4800" i="1" dirty="0">
                <a:solidFill>
                  <a:srgbClr val="0070C0"/>
                </a:solidFill>
              </a:rPr>
              <a:t>C</a:t>
            </a:r>
            <a:r>
              <a:rPr lang="en-US" sz="4800" dirty="0">
                <a:solidFill>
                  <a:srgbClr val="0070C0"/>
                </a:solidFill>
              </a:rPr>
              <a:t>  …     )  </a:t>
            </a:r>
            <a:r>
              <a:rPr lang="en-US" sz="4800" dirty="0">
                <a:solidFill>
                  <a:srgbClr val="00B050"/>
                </a:solidFill>
              </a:rPr>
              <a:t>)</a:t>
            </a:r>
            <a:r>
              <a:rPr lang="en-US" sz="4800" dirty="0"/>
              <a:t>  </a:t>
            </a:r>
            <a:r>
              <a:rPr lang="en-US" sz="4800" dirty="0">
                <a:solidFill>
                  <a:srgbClr val="000000"/>
                </a:solidFill>
              </a:rPr>
              <a:t>)</a:t>
            </a:r>
            <a:r>
              <a:rPr lang="en-US" sz="4800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3461158" y="5432423"/>
            <a:ext cx="2000075" cy="228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BLUE ZONE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971413" y="5768976"/>
            <a:ext cx="3892492" cy="2286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GREEN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ZONE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57200" y="6096000"/>
            <a:ext cx="5842932" cy="2286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BLACK ZONE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8497094" y="23622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228600" y="19050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ular Callout 1"/>
          <p:cNvSpPr/>
          <p:nvPr/>
        </p:nvSpPr>
        <p:spPr bwMode="auto">
          <a:xfrm>
            <a:off x="609600" y="3429000"/>
            <a:ext cx="1676400" cy="990599"/>
          </a:xfrm>
          <a:prstGeom prst="wedgeRoundRectCallout">
            <a:avLst>
              <a:gd name="adj1" fmla="val -27127"/>
              <a:gd name="adj2" fmla="val 82914"/>
              <a:gd name="adj3" fmla="val 16667"/>
            </a:avLst>
          </a:prstGeom>
          <a:solidFill>
            <a:srgbClr val="11111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cs typeface="Arial" pitchFamily="34" charset="0"/>
              </a:rPr>
              <a:t>Find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cs typeface="Arial" pitchFamily="34" charset="0"/>
              </a:rPr>
              <a:t> a sailor </a:t>
            </a:r>
            <a:r>
              <a:rPr kumimoji="0" lang="en-US" sz="1800" b="0" i="1" u="none" strike="noStrike" cap="none" normalizeH="0" dirty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8F8F8"/>
                </a:solidFill>
                <a:effectLst/>
                <a:latin typeface="Arial" pitchFamily="34" charset="0"/>
                <a:cs typeface="Arial" pitchFamily="34" charset="0"/>
              </a:rPr>
              <a:t> rated better than 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2514601" y="3429000"/>
            <a:ext cx="1752599" cy="990599"/>
          </a:xfrm>
          <a:prstGeom prst="wedgeRoundRectCallout">
            <a:avLst>
              <a:gd name="adj1" fmla="val -38665"/>
              <a:gd name="adj2" fmla="val 89127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exists a reservation of </a:t>
            </a:r>
            <a:r>
              <a:rPr lang="en-US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4777155" y="3428999"/>
            <a:ext cx="1752599" cy="990599"/>
          </a:xfrm>
          <a:prstGeom prst="wedgeRoundRectCallout">
            <a:avLst>
              <a:gd name="adj1" fmla="val -57227"/>
              <a:gd name="adj2" fmla="val 90015"/>
              <a:gd name="adj3" fmla="val 16667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1800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is a boat and its color is read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133600" y="1170771"/>
            <a:ext cx="4267200" cy="658027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0E13E-449D-4280-9DB3-30E5398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12E3-4CEF-416B-91F7-BC8220241F09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6936B-F3B1-4312-90EF-BFE3D5DB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476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" grpId="0" animBg="1"/>
      <p:bldP spid="26" grpId="0" animBg="1"/>
      <p:bldP spid="27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787813"/>
          </a:xfrm>
        </p:spPr>
        <p:txBody>
          <a:bodyPr>
            <a:noAutofit/>
          </a:bodyPr>
          <a:lstStyle/>
          <a:p>
            <a:r>
              <a:rPr lang="en-US" sz="5400" b="1" dirty="0"/>
              <a:t>Relational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8"/>
              <p:cNvSpPr>
                <a:spLocks noChangeArrowheads="1"/>
              </p:cNvSpPr>
              <p:nvPr/>
            </p:nvSpPr>
            <p:spPr bwMode="auto">
              <a:xfrm>
                <a:off x="758686" y="1219200"/>
                <a:ext cx="7371522" cy="4752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231775" indent="-231775" eaLnBrk="0" hangingPunct="0">
                  <a:spcAft>
                    <a:spcPts val="1800"/>
                  </a:spcAft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Calibri" pitchFamily="34" charset="0"/>
                  </a:rPr>
                  <a:t>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Relational Algebra</a:t>
                </a:r>
                <a:r>
                  <a:rPr lang="en-US" sz="3200" dirty="0">
                    <a:latin typeface="Calibri" pitchFamily="34" charset="0"/>
                  </a:rPr>
                  <a:t> provides a set of operations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⋈,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 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that can be used </a:t>
                </a:r>
                <a:r>
                  <a:rPr lang="en-US" sz="3200" b="1" dirty="0">
                    <a:latin typeface="Calibri" pitchFamily="34" charset="0"/>
                  </a:rPr>
                  <a:t>to compute</a:t>
                </a:r>
                <a:r>
                  <a:rPr lang="en-US" sz="3200" dirty="0">
                    <a:latin typeface="Calibri" pitchFamily="34" charset="0"/>
                  </a:rPr>
                  <a:t> a desired </a:t>
                </a:r>
                <a:r>
                  <a:rPr lang="en-US" sz="3200" b="1" dirty="0">
                    <a:solidFill>
                      <a:srgbClr val="7030A0"/>
                    </a:solidFill>
                    <a:latin typeface="Calibri" pitchFamily="34" charset="0"/>
                  </a:rPr>
                  <a:t>relation</a:t>
                </a:r>
                <a:r>
                  <a:rPr lang="en-US" sz="3200" dirty="0">
                    <a:latin typeface="Calibri" pitchFamily="34" charset="0"/>
                  </a:rPr>
                  <a:t> from the database (i.e., </a:t>
                </a:r>
                <a:r>
                  <a:rPr lang="en-US" sz="3200" dirty="0">
                    <a:solidFill>
                      <a:srgbClr val="00B050"/>
                    </a:solidFill>
                    <a:latin typeface="Calibri" pitchFamily="34" charset="0"/>
                  </a:rPr>
                  <a:t>procedural language</a:t>
                </a:r>
                <a:r>
                  <a:rPr lang="en-US" sz="3200" dirty="0">
                    <a:latin typeface="Calibri" pitchFamily="34" charset="0"/>
                  </a:rPr>
                  <a:t>)</a:t>
                </a:r>
              </a:p>
              <a:p>
                <a:pPr marL="231775" indent="-231775" eaLnBrk="0" hangingPunct="0">
                  <a:spcAft>
                    <a:spcPts val="1800"/>
                  </a:spcAft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Relational Calculus</a:t>
                </a:r>
                <a:r>
                  <a:rPr lang="en-US" sz="3200" dirty="0">
                    <a:latin typeface="Calibri" pitchFamily="34" charset="0"/>
                  </a:rPr>
                  <a:t> provides notations for formulating the definition of that desired </a:t>
                </a:r>
                <a:r>
                  <a:rPr lang="en-US" sz="3200" b="1" dirty="0">
                    <a:solidFill>
                      <a:srgbClr val="7030A0"/>
                    </a:solidFill>
                    <a:latin typeface="Calibri" pitchFamily="34" charset="0"/>
                  </a:rPr>
                  <a:t>relation</a:t>
                </a:r>
                <a:r>
                  <a:rPr lang="en-US" sz="3200" dirty="0">
                    <a:latin typeface="Calibri" pitchFamily="34" charset="0"/>
                  </a:rPr>
                  <a:t> </a:t>
                </a:r>
                <a:r>
                  <a:rPr lang="en-US" sz="3200" b="1" dirty="0">
                    <a:latin typeface="Calibri" pitchFamily="34" charset="0"/>
                  </a:rPr>
                  <a:t>without stating the operations</a:t>
                </a:r>
                <a:r>
                  <a:rPr lang="en-US" sz="3200" dirty="0">
                    <a:latin typeface="Calibri" pitchFamily="34" charset="0"/>
                  </a:rPr>
                  <a:t> to be performed (i.e., </a:t>
                </a:r>
                <a:r>
                  <a:rPr lang="en-US" sz="3200" dirty="0">
                    <a:solidFill>
                      <a:srgbClr val="00B050"/>
                    </a:solidFill>
                    <a:latin typeface="Calibri" pitchFamily="34" charset="0"/>
                  </a:rPr>
                  <a:t>declarative language</a:t>
                </a:r>
                <a:r>
                  <a:rPr lang="en-US" sz="3200" dirty="0">
                    <a:latin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41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686" y="1219200"/>
                <a:ext cx="7371522" cy="4752583"/>
              </a:xfrm>
              <a:prstGeom prst="rect">
                <a:avLst/>
              </a:prstGeom>
              <a:blipFill>
                <a:blip r:embed="rId3"/>
                <a:stretch>
                  <a:fillRect l="-1074" t="-1667" r="-1736" b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584325" y="5119688"/>
            <a:ext cx="305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834CA-899E-4C26-A0DA-29B937D1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201-DBDF-434A-9A0F-9186D8A211A6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5D631-F4CA-4332-BB09-21CB29F2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1F20D-0961-42DF-8194-8D7026770F64}"/>
              </a:ext>
            </a:extLst>
          </p:cNvPr>
          <p:cNvSpPr/>
          <p:nvPr/>
        </p:nvSpPr>
        <p:spPr>
          <a:xfrm>
            <a:off x="792550" y="4473357"/>
            <a:ext cx="7303794" cy="646331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SQL is based on the relational calculus</a:t>
            </a:r>
            <a:endParaRPr lang="en-US" sz="3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1E6D4-500F-415C-A95C-B418BA26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81" y="136524"/>
            <a:ext cx="2946538" cy="12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646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1846" cy="762000"/>
          </a:xfrm>
        </p:spPr>
        <p:txBody>
          <a:bodyPr>
            <a:noAutofit/>
          </a:bodyPr>
          <a:lstStyle/>
          <a:p>
            <a:r>
              <a:rPr lang="en-US" sz="3400" b="1" dirty="0"/>
              <a:t>Find sailors rated &gt; 7 who’ve reserved a red boat</a:t>
            </a:r>
          </a:p>
        </p:txBody>
      </p:sp>
      <p:graphicFrame>
        <p:nvGraphicFramePr>
          <p:cNvPr id="61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3913" y="2590800"/>
          <a:ext cx="83200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19960" imgH="930240" progId="Equation.3">
                  <p:embed/>
                </p:oleObj>
              </mc:Choice>
              <mc:Fallback>
                <p:oleObj name="Equation" r:id="rId3" imgW="8319960" imgH="930240" progId="Equation.3">
                  <p:embed/>
                  <p:pic>
                    <p:nvPicPr>
                      <p:cNvPr id="61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90800"/>
                        <a:ext cx="83200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121920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91200" imgH="838080" progId="Equation.3">
                  <p:embed/>
                </p:oleObj>
              </mc:Choice>
              <mc:Fallback>
                <p:oleObj name="Equation" r:id="rId5" imgW="6991200" imgH="838080" progId="Equation.3">
                  <p:embed/>
                  <p:pic>
                    <p:nvPicPr>
                      <p:cNvPr id="6147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6288" y="1905000"/>
          <a:ext cx="70723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2200" imgH="860400" progId="Equation.3">
                  <p:embed/>
                </p:oleObj>
              </mc:Choice>
              <mc:Fallback>
                <p:oleObj name="Equation" r:id="rId7" imgW="7072200" imgH="860400" progId="Equation.3">
                  <p:embed/>
                  <p:pic>
                    <p:nvPicPr>
                      <p:cNvPr id="614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905000"/>
                        <a:ext cx="70723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6096000" y="1905000"/>
            <a:ext cx="9906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38800" y="2590800"/>
            <a:ext cx="10668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8382000" y="2514600"/>
            <a:ext cx="153988" cy="1588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2414712" y="1872922"/>
            <a:ext cx="114300" cy="1587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401094" y="3237706"/>
            <a:ext cx="76200" cy="15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8343901" y="3313112"/>
            <a:ext cx="76200" cy="3175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04800" y="4648200"/>
            <a:ext cx="7772400" cy="106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solidFill>
                  <a:srgbClr val="000000"/>
                </a:solidFill>
              </a:rPr>
              <a:t>( </a:t>
            </a:r>
            <a:r>
              <a:rPr lang="en-US" sz="4800" i="1" dirty="0">
                <a:solidFill>
                  <a:srgbClr val="000000"/>
                </a:solidFill>
              </a:rPr>
              <a:t>A</a:t>
            </a:r>
            <a:r>
              <a:rPr lang="en-US" sz="4800" dirty="0">
                <a:solidFill>
                  <a:srgbClr val="000000"/>
                </a:solidFill>
              </a:rPr>
              <a:t> … </a:t>
            </a:r>
            <a:r>
              <a:rPr lang="en-US" sz="4800" dirty="0">
                <a:solidFill>
                  <a:schemeClr val="accent6"/>
                </a:solidFill>
              </a:rPr>
              <a:t>( </a:t>
            </a:r>
            <a:r>
              <a:rPr lang="en-US" sz="4800" i="1" dirty="0">
                <a:solidFill>
                  <a:schemeClr val="accent6"/>
                </a:solidFill>
              </a:rPr>
              <a:t>B</a:t>
            </a:r>
            <a:r>
              <a:rPr lang="en-US" sz="4800" dirty="0">
                <a:solidFill>
                  <a:schemeClr val="accent6"/>
                </a:solidFill>
              </a:rPr>
              <a:t> …   </a:t>
            </a:r>
            <a:r>
              <a:rPr lang="en-US" sz="4800" dirty="0">
                <a:solidFill>
                  <a:srgbClr val="0070C0"/>
                </a:solidFill>
              </a:rPr>
              <a:t>(</a:t>
            </a:r>
            <a:r>
              <a:rPr lang="en-US" sz="4800" i="1" dirty="0">
                <a:solidFill>
                  <a:srgbClr val="0070C0"/>
                </a:solidFill>
              </a:rPr>
              <a:t>C</a:t>
            </a:r>
            <a:r>
              <a:rPr lang="en-US" sz="4800" dirty="0">
                <a:solidFill>
                  <a:srgbClr val="0070C0"/>
                </a:solidFill>
              </a:rPr>
              <a:t>  …     )  </a:t>
            </a:r>
            <a:r>
              <a:rPr lang="en-US" sz="4800" dirty="0">
                <a:solidFill>
                  <a:schemeClr val="accent6"/>
                </a:solidFill>
              </a:rPr>
              <a:t>)</a:t>
            </a:r>
            <a:r>
              <a:rPr lang="en-US" sz="4800" dirty="0"/>
              <a:t>  </a:t>
            </a:r>
            <a:r>
              <a:rPr lang="en-US" sz="4800" dirty="0">
                <a:solidFill>
                  <a:srgbClr val="000000"/>
                </a:solidFill>
              </a:rPr>
              <a:t>)</a:t>
            </a:r>
            <a:r>
              <a:rPr lang="en-US" sz="4800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191000" y="5486400"/>
            <a:ext cx="2362200" cy="228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BLUE ZONE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33600" y="5791200"/>
            <a:ext cx="4876800" cy="2286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RED ZONE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57200" y="6096000"/>
            <a:ext cx="7162800" cy="2286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BLACK ZONE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8534400" y="24384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0" y="3429000"/>
            <a:ext cx="2667000" cy="759182"/>
          </a:xfrm>
          <a:prstGeom prst="rect">
            <a:avLst/>
          </a:prstGeom>
          <a:solidFill>
            <a:srgbClr val="69D8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r" eaLnBrk="0" hangingPunct="0">
              <a:lnSpc>
                <a:spcPts val="2600"/>
              </a:lnSpc>
              <a:defRPr/>
            </a:pP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can be referenced in all three zones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228600" y="19050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urved Down Arrow 30"/>
          <p:cNvSpPr>
            <a:spLocks noChangeArrowheads="1"/>
          </p:cNvSpPr>
          <p:nvPr/>
        </p:nvSpPr>
        <p:spPr bwMode="auto">
          <a:xfrm>
            <a:off x="838200" y="3505200"/>
            <a:ext cx="5181600" cy="1265238"/>
          </a:xfrm>
          <a:prstGeom prst="curvedDownArrow">
            <a:avLst>
              <a:gd name="adj1" fmla="val 24989"/>
              <a:gd name="adj2" fmla="val 49979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" name="Curved Down Arrow 31"/>
          <p:cNvSpPr>
            <a:spLocks noChangeArrowheads="1"/>
          </p:cNvSpPr>
          <p:nvPr/>
        </p:nvSpPr>
        <p:spPr bwMode="auto">
          <a:xfrm>
            <a:off x="914400" y="3733800"/>
            <a:ext cx="3124200" cy="1036638"/>
          </a:xfrm>
          <a:prstGeom prst="curvedDownArrow">
            <a:avLst>
              <a:gd name="adj1" fmla="val 25003"/>
              <a:gd name="adj2" fmla="val 49979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" name="Curved Down Arrow 32"/>
          <p:cNvSpPr>
            <a:spLocks noChangeArrowheads="1"/>
          </p:cNvSpPr>
          <p:nvPr/>
        </p:nvSpPr>
        <p:spPr bwMode="auto">
          <a:xfrm>
            <a:off x="990600" y="4191000"/>
            <a:ext cx="838200" cy="579438"/>
          </a:xfrm>
          <a:prstGeom prst="curvedDownArrow">
            <a:avLst>
              <a:gd name="adj1" fmla="val 24980"/>
              <a:gd name="adj2" fmla="val 49974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E270-9E3F-4C8C-A303-4390173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7F4-5BB9-4849-AE93-B7DF7B71457A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3F70-42F5-4931-A888-8AEA864A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FD8FD-0680-41D3-9887-4B1BF3193B13}"/>
              </a:ext>
            </a:extLst>
          </p:cNvPr>
          <p:cNvSpPr txBox="1"/>
          <p:nvPr/>
        </p:nvSpPr>
        <p:spPr>
          <a:xfrm>
            <a:off x="6457950" y="433122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radley Hand ITC" panose="03070402050302030203" pitchFamily="66" charset="0"/>
              </a:rPr>
              <a:t>Free variables can be referenced anywhere</a:t>
            </a:r>
          </a:p>
        </p:txBody>
      </p:sp>
    </p:spTree>
    <p:extLst>
      <p:ext uri="{BB962C8B-B14F-4D97-AF65-F5344CB8AC3E}">
        <p14:creationId xmlns:p14="http://schemas.microsoft.com/office/powerpoint/2010/main" val="28452280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1846" cy="762000"/>
          </a:xfrm>
        </p:spPr>
        <p:txBody>
          <a:bodyPr>
            <a:noAutofit/>
          </a:bodyPr>
          <a:lstStyle/>
          <a:p>
            <a:r>
              <a:rPr lang="en-US" sz="3400" b="1" dirty="0"/>
              <a:t>Find sailors rated &gt; 7 who’ve reserved a red boat</a:t>
            </a:r>
          </a:p>
        </p:txBody>
      </p:sp>
      <p:graphicFrame>
        <p:nvGraphicFramePr>
          <p:cNvPr id="61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3913" y="2590800"/>
          <a:ext cx="83200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19960" imgH="930240" progId="Equation.3">
                  <p:embed/>
                </p:oleObj>
              </mc:Choice>
              <mc:Fallback>
                <p:oleObj name="Equation" r:id="rId3" imgW="8319960" imgH="930240" progId="Equation.3">
                  <p:embed/>
                  <p:pic>
                    <p:nvPicPr>
                      <p:cNvPr id="61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90800"/>
                        <a:ext cx="83200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121920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91200" imgH="838080" progId="Equation.3">
                  <p:embed/>
                </p:oleObj>
              </mc:Choice>
              <mc:Fallback>
                <p:oleObj name="Equation" r:id="rId5" imgW="6991200" imgH="838080" progId="Equation.3">
                  <p:embed/>
                  <p:pic>
                    <p:nvPicPr>
                      <p:cNvPr id="6147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6288" y="1905000"/>
          <a:ext cx="70723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2200" imgH="860400" progId="Equation.3">
                  <p:embed/>
                </p:oleObj>
              </mc:Choice>
              <mc:Fallback>
                <p:oleObj name="Equation" r:id="rId7" imgW="7072200" imgH="860400" progId="Equation.3">
                  <p:embed/>
                  <p:pic>
                    <p:nvPicPr>
                      <p:cNvPr id="614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905000"/>
                        <a:ext cx="70723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6096000" y="1905000"/>
            <a:ext cx="9906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38800" y="2590800"/>
            <a:ext cx="10668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8382000" y="2514600"/>
            <a:ext cx="153988" cy="1588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2414712" y="1872922"/>
            <a:ext cx="114300" cy="1587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401094" y="3237706"/>
            <a:ext cx="76200" cy="15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8343901" y="3313112"/>
            <a:ext cx="76200" cy="3175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04800" y="4648200"/>
            <a:ext cx="7772400" cy="106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solidFill>
                  <a:srgbClr val="000000"/>
                </a:solidFill>
              </a:rPr>
              <a:t>( </a:t>
            </a:r>
            <a:r>
              <a:rPr lang="en-US" sz="4800" i="1" dirty="0">
                <a:solidFill>
                  <a:srgbClr val="000000"/>
                </a:solidFill>
              </a:rPr>
              <a:t>A</a:t>
            </a:r>
            <a:r>
              <a:rPr lang="en-US" sz="4800" dirty="0">
                <a:solidFill>
                  <a:srgbClr val="000000"/>
                </a:solidFill>
              </a:rPr>
              <a:t> … </a:t>
            </a:r>
            <a:r>
              <a:rPr lang="en-US" sz="4800" dirty="0">
                <a:solidFill>
                  <a:schemeClr val="accent6"/>
                </a:solidFill>
              </a:rPr>
              <a:t>( </a:t>
            </a:r>
            <a:r>
              <a:rPr lang="en-US" sz="4800" i="1" dirty="0">
                <a:solidFill>
                  <a:schemeClr val="accent6"/>
                </a:solidFill>
              </a:rPr>
              <a:t>B</a:t>
            </a:r>
            <a:r>
              <a:rPr lang="en-US" sz="4800" dirty="0">
                <a:solidFill>
                  <a:schemeClr val="accent6"/>
                </a:solidFill>
              </a:rPr>
              <a:t> …   </a:t>
            </a:r>
            <a:r>
              <a:rPr lang="en-US" sz="4800" dirty="0">
                <a:solidFill>
                  <a:srgbClr val="0070C0"/>
                </a:solidFill>
              </a:rPr>
              <a:t>(</a:t>
            </a:r>
            <a:r>
              <a:rPr lang="en-US" sz="4800" i="1" dirty="0">
                <a:solidFill>
                  <a:srgbClr val="0070C0"/>
                </a:solidFill>
              </a:rPr>
              <a:t>C</a:t>
            </a:r>
            <a:r>
              <a:rPr lang="en-US" sz="4800" dirty="0">
                <a:solidFill>
                  <a:srgbClr val="0070C0"/>
                </a:solidFill>
              </a:rPr>
              <a:t>  …     )  </a:t>
            </a:r>
            <a:r>
              <a:rPr lang="en-US" sz="4800" dirty="0">
                <a:solidFill>
                  <a:schemeClr val="accent6"/>
                </a:solidFill>
              </a:rPr>
              <a:t>)</a:t>
            </a:r>
            <a:r>
              <a:rPr lang="en-US" sz="4800" dirty="0"/>
              <a:t>  </a:t>
            </a:r>
            <a:r>
              <a:rPr lang="en-US" sz="4800" dirty="0">
                <a:solidFill>
                  <a:srgbClr val="000000"/>
                </a:solidFill>
              </a:rPr>
              <a:t>)</a:t>
            </a:r>
            <a:r>
              <a:rPr lang="en-US" sz="4800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191000" y="5486400"/>
            <a:ext cx="2362200" cy="228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BLUE ZONE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33600" y="5791200"/>
            <a:ext cx="4876800" cy="2286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RED ZONE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57200" y="6096000"/>
            <a:ext cx="7162800" cy="2286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BLACK ZONE</a:t>
            </a:r>
          </a:p>
        </p:txBody>
      </p:sp>
      <p:sp>
        <p:nvSpPr>
          <p:cNvPr id="21" name="Curved Down Arrow 20"/>
          <p:cNvSpPr/>
          <p:nvPr/>
        </p:nvSpPr>
        <p:spPr bwMode="auto">
          <a:xfrm>
            <a:off x="2514600" y="4038600"/>
            <a:ext cx="990600" cy="731838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8534400" y="24384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228600" y="19050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343400" y="3665538"/>
            <a:ext cx="2667000" cy="759182"/>
          </a:xfrm>
          <a:prstGeom prst="rect">
            <a:avLst/>
          </a:prstGeom>
          <a:solidFill>
            <a:srgbClr val="69D8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r" eaLnBrk="0" hangingPunct="0">
              <a:lnSpc>
                <a:spcPts val="2600"/>
              </a:lnSpc>
              <a:defRPr/>
            </a:pP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can be referenced in only two zones</a:t>
            </a:r>
          </a:p>
        </p:txBody>
      </p:sp>
      <p:sp>
        <p:nvSpPr>
          <p:cNvPr id="23" name="Curved Down Arrow 22"/>
          <p:cNvSpPr/>
          <p:nvPr/>
        </p:nvSpPr>
        <p:spPr bwMode="auto">
          <a:xfrm>
            <a:off x="2667000" y="4191000"/>
            <a:ext cx="2209800" cy="579438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E270-9E3F-4C8C-A303-4390173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7F4-5BB9-4849-AE93-B7DF7B71457A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3F70-42F5-4931-A888-8AEA864A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53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1846" cy="762000"/>
          </a:xfrm>
        </p:spPr>
        <p:txBody>
          <a:bodyPr>
            <a:noAutofit/>
          </a:bodyPr>
          <a:lstStyle/>
          <a:p>
            <a:r>
              <a:rPr lang="en-US" sz="3400" b="1" dirty="0"/>
              <a:t>Find sailors rated &gt; 7 who’ve reserved a red boat</a:t>
            </a:r>
          </a:p>
        </p:txBody>
      </p:sp>
      <p:graphicFrame>
        <p:nvGraphicFramePr>
          <p:cNvPr id="61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3913" y="2590800"/>
          <a:ext cx="83200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19960" imgH="930240" progId="Equation.3">
                  <p:embed/>
                </p:oleObj>
              </mc:Choice>
              <mc:Fallback>
                <p:oleObj name="Equation" r:id="rId3" imgW="8319960" imgH="930240" progId="Equation.3">
                  <p:embed/>
                  <p:pic>
                    <p:nvPicPr>
                      <p:cNvPr id="61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90800"/>
                        <a:ext cx="83200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121920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91200" imgH="838080" progId="Equation.3">
                  <p:embed/>
                </p:oleObj>
              </mc:Choice>
              <mc:Fallback>
                <p:oleObj name="Equation" r:id="rId5" imgW="6991200" imgH="838080" progId="Equation.3">
                  <p:embed/>
                  <p:pic>
                    <p:nvPicPr>
                      <p:cNvPr id="6147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6288" y="1905000"/>
          <a:ext cx="70723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2200" imgH="860400" progId="Equation.3">
                  <p:embed/>
                </p:oleObj>
              </mc:Choice>
              <mc:Fallback>
                <p:oleObj name="Equation" r:id="rId7" imgW="7072200" imgH="860400" progId="Equation.3">
                  <p:embed/>
                  <p:pic>
                    <p:nvPicPr>
                      <p:cNvPr id="614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905000"/>
                        <a:ext cx="70723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6096000" y="1905000"/>
            <a:ext cx="9906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38800" y="2590800"/>
            <a:ext cx="1066800" cy="457200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8382000" y="2514600"/>
            <a:ext cx="153988" cy="1588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2414712" y="1872922"/>
            <a:ext cx="114300" cy="1587"/>
          </a:xfrm>
          <a:prstGeom prst="straightConnector1">
            <a:avLst/>
          </a:prstGeom>
          <a:noFill/>
          <a:ln w="63500" algn="ctr">
            <a:solidFill>
              <a:srgbClr val="00B05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401094" y="3237706"/>
            <a:ext cx="76200" cy="1588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8343901" y="3313112"/>
            <a:ext cx="76200" cy="3175"/>
          </a:xfrm>
          <a:prstGeom prst="straightConnector1">
            <a:avLst/>
          </a:prstGeom>
          <a:noFill/>
          <a:ln w="63500" algn="ctr">
            <a:solidFill>
              <a:srgbClr val="0070C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8534400" y="24384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228600" y="1905000"/>
            <a:ext cx="304800" cy="15240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E270-9E3F-4C8C-A303-4390173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7F4-5BB9-4849-AE93-B7DF7B71457A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3F70-42F5-4931-A888-8AEA864A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B80A4-AE51-4C41-A6A1-5C332CB6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794" y="4811033"/>
            <a:ext cx="5829300" cy="800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A declarative query !!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8A7AA94-38FE-4648-8AD0-42F831A303E2}"/>
              </a:ext>
            </a:extLst>
          </p:cNvPr>
          <p:cNvSpPr/>
          <p:nvPr/>
        </p:nvSpPr>
        <p:spPr>
          <a:xfrm>
            <a:off x="6990784" y="1178052"/>
            <a:ext cx="1522978" cy="612648"/>
          </a:xfrm>
          <a:prstGeom prst="wedgeEllipseCallout">
            <a:avLst>
              <a:gd name="adj1" fmla="val -47101"/>
              <a:gd name="adj2" fmla="val 79824"/>
            </a:avLst>
          </a:prstGeom>
          <a:solidFill>
            <a:srgbClr val="EF8B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join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C8252718-E8E3-4734-A83C-92A3277B04F2}"/>
              </a:ext>
            </a:extLst>
          </p:cNvPr>
          <p:cNvSpPr/>
          <p:nvPr/>
        </p:nvSpPr>
        <p:spPr>
          <a:xfrm>
            <a:off x="5946776" y="3259201"/>
            <a:ext cx="1539874" cy="612648"/>
          </a:xfrm>
          <a:prstGeom prst="wedgeEllipseCallout">
            <a:avLst>
              <a:gd name="adj1" fmla="val -36380"/>
              <a:gd name="adj2" fmla="val -94750"/>
            </a:avLst>
          </a:prstGeom>
          <a:solidFill>
            <a:srgbClr val="EF8B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join</a:t>
            </a:r>
          </a:p>
        </p:txBody>
      </p:sp>
    </p:spTree>
    <p:extLst>
      <p:ext uri="{BB962C8B-B14F-4D97-AF65-F5344CB8AC3E}">
        <p14:creationId xmlns:p14="http://schemas.microsoft.com/office/powerpoint/2010/main" val="14026888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9600"/>
            <a:ext cx="8681846" cy="762000"/>
          </a:xfrm>
        </p:spPr>
        <p:txBody>
          <a:bodyPr>
            <a:noAutofit/>
          </a:bodyPr>
          <a:lstStyle/>
          <a:p>
            <a:r>
              <a:rPr lang="en-US" sz="3400" b="1" dirty="0"/>
              <a:t>Find sailors rated &gt; 7 who’ve reserved a red boat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554227"/>
            <a:ext cx="8639175" cy="4220884"/>
            <a:chOff x="457200" y="1087438"/>
            <a:chExt cx="8639175" cy="4220884"/>
          </a:xfrm>
        </p:grpSpPr>
        <p:graphicFrame>
          <p:nvGraphicFramePr>
            <p:cNvPr id="6146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7872753"/>
                </p:ext>
              </p:extLst>
            </p:nvPr>
          </p:nvGraphicFramePr>
          <p:xfrm>
            <a:off x="776288" y="2354262"/>
            <a:ext cx="8320087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319960" imgH="930240" progId="Equation.3">
                    <p:embed/>
                  </p:oleObj>
                </mc:Choice>
                <mc:Fallback>
                  <p:oleObj name="Equation" r:id="rId3" imgW="8319960" imgH="930240" progId="Equation.3">
                    <p:embed/>
                    <p:pic>
                      <p:nvPicPr>
                        <p:cNvPr id="6146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288" y="2354262"/>
                          <a:ext cx="8320087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9433930"/>
                </p:ext>
              </p:extLst>
            </p:nvPr>
          </p:nvGraphicFramePr>
          <p:xfrm>
            <a:off x="457200" y="1087438"/>
            <a:ext cx="69913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991200" imgH="838080" progId="Equation.3">
                    <p:embed/>
                  </p:oleObj>
                </mc:Choice>
                <mc:Fallback>
                  <p:oleObj name="Equation" r:id="rId5" imgW="6991200" imgH="838080" progId="Equation.3">
                    <p:embed/>
                    <p:pic>
                      <p:nvPicPr>
                        <p:cNvPr id="6147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1087438"/>
                          <a:ext cx="69913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6389067"/>
                </p:ext>
              </p:extLst>
            </p:nvPr>
          </p:nvGraphicFramePr>
          <p:xfrm>
            <a:off x="776288" y="1724025"/>
            <a:ext cx="7072312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072200" imgH="860400" progId="Equation.3">
                    <p:embed/>
                  </p:oleObj>
                </mc:Choice>
                <mc:Fallback>
                  <p:oleObj name="Equation" r:id="rId7" imgW="7072200" imgH="860400" progId="Equation.3">
                    <p:embed/>
                    <p:pic>
                      <p:nvPicPr>
                        <p:cNvPr id="6148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288" y="1724025"/>
                          <a:ext cx="7072312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ounded Rectangle 7"/>
            <p:cNvSpPr/>
            <p:nvPr/>
          </p:nvSpPr>
          <p:spPr bwMode="auto">
            <a:xfrm>
              <a:off x="1445469" y="4851122"/>
              <a:ext cx="3708422" cy="457200"/>
            </a:xfrm>
            <a:prstGeom prst="roundRect">
              <a:avLst/>
            </a:prstGeom>
            <a:solidFill>
              <a:schemeClr val="bg1">
                <a:lumMod val="50000"/>
                <a:alpha val="4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E270-9E3F-4C8C-A303-4390173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7F4-5BB9-4849-AE93-B7DF7B71457A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3F70-42F5-4931-A888-8AEA864A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99946" y="4133866"/>
                <a:ext cx="7886700" cy="2238424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3200" dirty="0">
                    <a:solidFill>
                      <a:srgbClr val="7030A0"/>
                    </a:solidFill>
                  </a:rPr>
                  <a:t>A shorter way to write the above query: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{</a:t>
                </a:r>
                <a:r>
                  <a:rPr lang="en-US" dirty="0"/>
                  <a:t>&lt;</a:t>
                </a:r>
                <a:r>
                  <a:rPr lang="en-US" i="1" dirty="0"/>
                  <a:t>I,N,T,A</a:t>
                </a:r>
                <a:r>
                  <a:rPr lang="en-US" dirty="0"/>
                  <a:t>&gt; | &lt;</a:t>
                </a:r>
                <a:r>
                  <a:rPr lang="en-US" i="1" dirty="0"/>
                  <a:t>I,N,T,A</a:t>
                </a:r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𝑆𝑎𝑖𝑙𝑜𝑟𝑠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dirty="0"/>
                  <a:t> &gt; 7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&lt;</a:t>
                </a:r>
                <a:r>
                  <a:rPr lang="en-US" i="1" dirty="0" err="1"/>
                  <a:t>Ir,Br,D</a:t>
                </a:r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𝑅𝑒𝑠𝑒𝑟𝑣𝑒𝑠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&lt;</a:t>
                </a:r>
                <a:r>
                  <a:rPr lang="en-US" i="1" dirty="0"/>
                  <a:t>B,BN,C</a:t>
                </a:r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𝐵𝑜𝑎𝑡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I</a:t>
                </a:r>
                <a:r>
                  <a:rPr lang="en-US" dirty="0"/>
                  <a:t> = </a:t>
                </a:r>
                <a:r>
                  <a:rPr lang="en-US" i="1" dirty="0" err="1"/>
                  <a:t>Ir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Br </a:t>
                </a:r>
                <a:r>
                  <a:rPr lang="en-US" dirty="0"/>
                  <a:t>=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=‘red’</a:t>
                </a:r>
                <a:r>
                  <a:rPr lang="en-US" b="1" dirty="0">
                    <a:solidFill>
                      <a:srgbClr val="7030A0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9946" y="4133866"/>
                <a:ext cx="7886700" cy="2238424"/>
              </a:xfrm>
              <a:blipFill>
                <a:blip r:embed="rId10"/>
                <a:stretch>
                  <a:fillRect l="-1932" t="-5722" b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 bwMode="auto">
          <a:xfrm>
            <a:off x="695155" y="2174645"/>
            <a:ext cx="5183598" cy="621077"/>
          </a:xfrm>
          <a:prstGeom prst="roundRect">
            <a:avLst/>
          </a:prstGeom>
          <a:solidFill>
            <a:schemeClr val="bg1">
              <a:lumMod val="5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Curved Right Arrow 5"/>
          <p:cNvSpPr/>
          <p:nvPr/>
        </p:nvSpPr>
        <p:spPr>
          <a:xfrm rot="20793019">
            <a:off x="285347" y="2585377"/>
            <a:ext cx="826427" cy="32933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470327">
            <a:off x="-152174" y="400923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Short hand</a:t>
            </a:r>
          </a:p>
        </p:txBody>
      </p:sp>
    </p:spTree>
    <p:extLst>
      <p:ext uri="{BB962C8B-B14F-4D97-AF65-F5344CB8AC3E}">
        <p14:creationId xmlns:p14="http://schemas.microsoft.com/office/powerpoint/2010/main" val="174176206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rved Down Arrow 22">
            <a:extLst>
              <a:ext uri="{FF2B5EF4-FFF2-40B4-BE49-F238E27FC236}">
                <a16:creationId xmlns:a16="http://schemas.microsoft.com/office/drawing/2014/main" id="{61A60F3D-CB6E-44F9-B1FD-B1479A014E3D}"/>
              </a:ext>
            </a:extLst>
          </p:cNvPr>
          <p:cNvSpPr/>
          <p:nvPr/>
        </p:nvSpPr>
        <p:spPr bwMode="auto">
          <a:xfrm>
            <a:off x="2206733" y="3133904"/>
            <a:ext cx="2919344" cy="579438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563" y="228600"/>
            <a:ext cx="8623879" cy="762000"/>
          </a:xfrm>
        </p:spPr>
        <p:txBody>
          <a:bodyPr>
            <a:noAutofit/>
          </a:bodyPr>
          <a:lstStyle/>
          <a:p>
            <a:r>
              <a:rPr lang="en-US" sz="3400" b="1" dirty="0"/>
              <a:t>Find sailors rated &gt; 7 who’ve reserved a red boat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46847" y="3662118"/>
                <a:ext cx="7772400" cy="10668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4800" dirty="0">
                    <a:solidFill>
                      <a:srgbClr val="000000"/>
                    </a:solidFill>
                  </a:rPr>
                  <a:t>{ </a:t>
                </a:r>
                <a:r>
                  <a:rPr lang="en-US" sz="4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4800" dirty="0">
                    <a:solidFill>
                      <a:srgbClr val="000000"/>
                    </a:solidFill>
                  </a:rPr>
                  <a:t> … </a:t>
                </a:r>
                <a:r>
                  <a:rPr lang="en-US" sz="4800" dirty="0">
                    <a:solidFill>
                      <a:srgbClr val="00B050"/>
                    </a:solidFill>
                  </a:rPr>
                  <a:t>[</a:t>
                </a:r>
                <a:r>
                  <a:rPr lang="en-US" sz="4800" i="1" dirty="0">
                    <a:solidFill>
                      <a:srgbClr val="00B050"/>
                    </a:solidFill>
                  </a:rPr>
                  <a:t>B</a:t>
                </a:r>
                <a:r>
                  <a:rPr lang="en-US" sz="4800" dirty="0">
                    <a:solidFill>
                      <a:srgbClr val="00B050"/>
                    </a:solidFill>
                  </a:rPr>
                  <a:t> … ]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sz="4800" dirty="0">
                    <a:solidFill>
                      <a:srgbClr val="0070C0"/>
                    </a:solidFill>
                  </a:rPr>
                  <a:t>  [</a:t>
                </a:r>
                <a:r>
                  <a:rPr lang="en-US" sz="4800" i="1" dirty="0">
                    <a:solidFill>
                      <a:srgbClr val="0070C0"/>
                    </a:solidFill>
                  </a:rPr>
                  <a:t>C</a:t>
                </a:r>
                <a:r>
                  <a:rPr lang="en-US" sz="4800" dirty="0">
                    <a:solidFill>
                      <a:srgbClr val="0070C0"/>
                    </a:solidFill>
                  </a:rPr>
                  <a:t>  …  ]  </a:t>
                </a:r>
                <a:r>
                  <a:rPr lang="en-US" sz="4800" dirty="0">
                    <a:solidFill>
                      <a:srgbClr val="000000"/>
                    </a:solidFill>
                  </a:rPr>
                  <a:t>}</a:t>
                </a:r>
                <a:r>
                  <a:rPr lang="en-US" sz="4800" dirty="0">
                    <a:solidFill>
                      <a:srgbClr val="0070C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847" y="3662118"/>
                <a:ext cx="7772400" cy="1066800"/>
              </a:xfrm>
              <a:blipFill>
                <a:blip r:embed="rId3"/>
                <a:stretch>
                  <a:fillRect l="-3608" t="-19429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E270-9E3F-4C8C-A303-4390173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7F4-5BB9-4849-AE93-B7DF7B71457A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3F70-42F5-4931-A888-8AEA864A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4358B8-A894-4F85-A714-2FD5C88083B9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CA1099-0C27-4834-A4A1-D6716268EE49}"/>
                  </a:ext>
                </a:extLst>
              </p:cNvPr>
              <p:cNvSpPr txBox="1"/>
              <p:nvPr/>
            </p:nvSpPr>
            <p:spPr>
              <a:xfrm>
                <a:off x="120055" y="1094784"/>
                <a:ext cx="7850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&gt;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𝑆𝑎𝑖𝑙𝑜𝑟𝑠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&gt;7 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CA1099-0C27-4834-A4A1-D6716268E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5" y="1094784"/>
                <a:ext cx="78504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4CF6EC-EF9F-481D-BB53-44526717B211}"/>
                  </a:ext>
                </a:extLst>
              </p:cNvPr>
              <p:cNvSpPr txBox="1"/>
              <p:nvPr/>
            </p:nvSpPr>
            <p:spPr>
              <a:xfrm>
                <a:off x="346847" y="1502890"/>
                <a:ext cx="7623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𝑩𝒓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𝑅𝑒𝑠𝑒𝑟𝑣𝑒𝑠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𝐼𝑟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 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4CF6EC-EF9F-481D-BB53-44526717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7" y="1502890"/>
                <a:ext cx="76236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1558CA-B6BD-458E-96B3-6C505EBDC0E8}"/>
                  </a:ext>
                </a:extLst>
              </p:cNvPr>
              <p:cNvSpPr txBox="1"/>
              <p:nvPr/>
            </p:nvSpPr>
            <p:spPr>
              <a:xfrm>
                <a:off x="346847" y="1940388"/>
                <a:ext cx="8808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𝐵𝑁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[&lt;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𝐵𝑁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𝐵𝑜𝑎𝑡𝑠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B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𝑩𝒓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′]}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1558CA-B6BD-458E-96B3-6C505EBD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7" y="1940388"/>
                <a:ext cx="8808437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2E0775C-E1C1-463E-B9FC-2CCB8F072D66}"/>
              </a:ext>
            </a:extLst>
          </p:cNvPr>
          <p:cNvSpPr/>
          <p:nvPr/>
        </p:nvSpPr>
        <p:spPr>
          <a:xfrm>
            <a:off x="5766131" y="1980781"/>
            <a:ext cx="1174459" cy="453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05140C0-1508-45A5-B4E4-F86CCBE2CF2D}"/>
              </a:ext>
            </a:extLst>
          </p:cNvPr>
          <p:cNvSpPr/>
          <p:nvPr/>
        </p:nvSpPr>
        <p:spPr>
          <a:xfrm>
            <a:off x="6202358" y="2585779"/>
            <a:ext cx="2063693" cy="1242992"/>
          </a:xfrm>
          <a:prstGeom prst="wedgeEllipseCallout">
            <a:avLst>
              <a:gd name="adj1" fmla="val -28698"/>
              <a:gd name="adj2" fmla="val -661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500"/>
              </a:lnSpc>
            </a:pPr>
            <a:r>
              <a:rPr lang="en-US" sz="2400" i="1" dirty="0"/>
              <a:t>Br </a:t>
            </a:r>
            <a:r>
              <a:rPr lang="en-US" sz="2400" dirty="0"/>
              <a:t>is not defined in this scope</a:t>
            </a:r>
          </a:p>
        </p:txBody>
      </p:sp>
      <p:sp>
        <p:nvSpPr>
          <p:cNvPr id="36" name="Curved Down Arrow 31">
            <a:extLst>
              <a:ext uri="{FF2B5EF4-FFF2-40B4-BE49-F238E27FC236}">
                <a16:creationId xmlns:a16="http://schemas.microsoft.com/office/drawing/2014/main" id="{482ECE72-19C5-4827-8EAC-EDA2C856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49" y="2676704"/>
            <a:ext cx="3761591" cy="1036638"/>
          </a:xfrm>
          <a:prstGeom prst="curvedDownArrow">
            <a:avLst>
              <a:gd name="adj1" fmla="val 25003"/>
              <a:gd name="adj2" fmla="val 49979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Curved Down Arrow 32">
            <a:extLst>
              <a:ext uri="{FF2B5EF4-FFF2-40B4-BE49-F238E27FC236}">
                <a16:creationId xmlns:a16="http://schemas.microsoft.com/office/drawing/2014/main" id="{E7FEA895-2C4C-4280-87E2-863C76904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50" y="3133904"/>
            <a:ext cx="1370028" cy="579438"/>
          </a:xfrm>
          <a:prstGeom prst="curvedDownArrow">
            <a:avLst>
              <a:gd name="adj1" fmla="val 24980"/>
              <a:gd name="adj2" fmla="val 49974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F80EA0-7C1D-47D5-9964-22BEE3B261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93" y="2898954"/>
            <a:ext cx="627087" cy="778282"/>
          </a:xfrm>
          <a:prstGeom prst="rect">
            <a:avLst/>
          </a:prstGeom>
        </p:spPr>
      </p:pic>
      <p:pic>
        <p:nvPicPr>
          <p:cNvPr id="8" name="Picture 7" descr="A red and black background&#10;&#10;Description automatically generated">
            <a:extLst>
              <a:ext uri="{FF2B5EF4-FFF2-40B4-BE49-F238E27FC236}">
                <a16:creationId xmlns:a16="http://schemas.microsoft.com/office/drawing/2014/main" id="{4F91E2B2-441F-4C74-9A96-60DD0D97D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3352800"/>
            <a:ext cx="1056640" cy="1308491"/>
          </a:xfrm>
          <a:prstGeom prst="rect">
            <a:avLst/>
          </a:prstGeom>
        </p:spPr>
      </p:pic>
      <p:pic>
        <p:nvPicPr>
          <p:cNvPr id="17" name="Picture 16" descr="A red and black background&#10;&#10;Description automatically generated">
            <a:extLst>
              <a:ext uri="{FF2B5EF4-FFF2-40B4-BE49-F238E27FC236}">
                <a16:creationId xmlns:a16="http://schemas.microsoft.com/office/drawing/2014/main" id="{B9FB800B-0631-45EB-9531-07F347DB5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46" y="1309764"/>
            <a:ext cx="738619" cy="97623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512ACF6-0B8D-2AEF-5ACC-2CF7B6321164}"/>
              </a:ext>
            </a:extLst>
          </p:cNvPr>
          <p:cNvGrpSpPr/>
          <p:nvPr/>
        </p:nvGrpSpPr>
        <p:grpSpPr>
          <a:xfrm>
            <a:off x="1024753" y="4698756"/>
            <a:ext cx="6623550" cy="1741597"/>
            <a:chOff x="1024753" y="4698756"/>
            <a:chExt cx="6623550" cy="17415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177F42-B263-CB41-1F6B-BB7285D98753}"/>
                </a:ext>
              </a:extLst>
            </p:cNvPr>
            <p:cNvGrpSpPr/>
            <p:nvPr/>
          </p:nvGrpSpPr>
          <p:grpSpPr>
            <a:xfrm>
              <a:off x="1024753" y="4698756"/>
              <a:ext cx="6623550" cy="1676400"/>
              <a:chOff x="1024753" y="4647532"/>
              <a:chExt cx="6623550" cy="1676400"/>
            </a:xfrm>
          </p:grpSpPr>
          <p:sp>
            <p:nvSpPr>
              <p:cNvPr id="7" name="Content Placeholder 14">
                <a:extLst>
                  <a:ext uri="{FF2B5EF4-FFF2-40B4-BE49-F238E27FC236}">
                    <a16:creationId xmlns:a16="http://schemas.microsoft.com/office/drawing/2014/main" id="{986DFF7C-1496-AA46-62F1-E78CF5E1B6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753" y="5257132"/>
                <a:ext cx="662355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r>
                  <a:rPr lang="en-US" sz="4800" dirty="0">
                    <a:solidFill>
                      <a:srgbClr val="000000"/>
                    </a:solidFill>
                  </a:rPr>
                  <a:t>( </a:t>
                </a:r>
                <a:r>
                  <a:rPr lang="en-US" sz="4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4800" dirty="0">
                    <a:solidFill>
                      <a:srgbClr val="000000"/>
                    </a:solidFill>
                  </a:rPr>
                  <a:t> … </a:t>
                </a:r>
                <a:r>
                  <a:rPr lang="en-US" sz="4800" dirty="0">
                    <a:solidFill>
                      <a:schemeClr val="accent6"/>
                    </a:solidFill>
                  </a:rPr>
                  <a:t>( </a:t>
                </a:r>
                <a:r>
                  <a:rPr lang="en-US" sz="4800" i="1" dirty="0">
                    <a:solidFill>
                      <a:schemeClr val="accent6"/>
                    </a:solidFill>
                  </a:rPr>
                  <a:t>B</a:t>
                </a:r>
                <a:r>
                  <a:rPr lang="en-US" sz="4800" dirty="0">
                    <a:solidFill>
                      <a:schemeClr val="accent6"/>
                    </a:solidFill>
                  </a:rPr>
                  <a:t> …   </a:t>
                </a:r>
                <a:r>
                  <a:rPr lang="en-US" sz="4800" dirty="0">
                    <a:solidFill>
                      <a:srgbClr val="0070C0"/>
                    </a:solidFill>
                  </a:rPr>
                  <a:t>(</a:t>
                </a:r>
                <a:r>
                  <a:rPr lang="en-US" sz="4800" i="1" dirty="0">
                    <a:solidFill>
                      <a:srgbClr val="0070C0"/>
                    </a:solidFill>
                  </a:rPr>
                  <a:t>C</a:t>
                </a:r>
                <a:r>
                  <a:rPr lang="en-US" sz="4800" dirty="0">
                    <a:solidFill>
                      <a:srgbClr val="0070C0"/>
                    </a:solidFill>
                  </a:rPr>
                  <a:t>  …     )  </a:t>
                </a:r>
                <a:r>
                  <a:rPr lang="en-US" sz="4800" dirty="0">
                    <a:solidFill>
                      <a:schemeClr val="accent6"/>
                    </a:solidFill>
                  </a:rPr>
                  <a:t>)</a:t>
                </a:r>
                <a:r>
                  <a:rPr lang="en-US" sz="4800" dirty="0"/>
                  <a:t>  </a:t>
                </a:r>
                <a:r>
                  <a:rPr lang="en-US" sz="4800" dirty="0">
                    <a:solidFill>
                      <a:srgbClr val="000000"/>
                    </a:solidFill>
                  </a:rPr>
                  <a:t>)</a:t>
                </a:r>
                <a:r>
                  <a:rPr lang="en-US" sz="4800" dirty="0">
                    <a:solidFill>
                      <a:srgbClr val="0070C0"/>
                    </a:solidFill>
                  </a:rPr>
                  <a:t>   </a:t>
                </a:r>
              </a:p>
            </p:txBody>
          </p:sp>
          <p:sp>
            <p:nvSpPr>
              <p:cNvPr id="10" name="Curved Down Arrow 20">
                <a:extLst>
                  <a:ext uri="{FF2B5EF4-FFF2-40B4-BE49-F238E27FC236}">
                    <a16:creationId xmlns:a16="http://schemas.microsoft.com/office/drawing/2014/main" id="{8FC41A44-5A11-1481-81CC-2B7C5A1AE8E4}"/>
                  </a:ext>
                </a:extLst>
              </p:cNvPr>
              <p:cNvSpPr/>
              <p:nvPr/>
            </p:nvSpPr>
            <p:spPr bwMode="auto">
              <a:xfrm>
                <a:off x="2834640" y="4647532"/>
                <a:ext cx="1244091" cy="731838"/>
              </a:xfrm>
              <a:prstGeom prst="curvedDown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Curved Down Arrow 22">
                <a:extLst>
                  <a:ext uri="{FF2B5EF4-FFF2-40B4-BE49-F238E27FC236}">
                    <a16:creationId xmlns:a16="http://schemas.microsoft.com/office/drawing/2014/main" id="{55F7D73D-061B-42B6-A814-8D2A4594B48A}"/>
                  </a:ext>
                </a:extLst>
              </p:cNvPr>
              <p:cNvSpPr/>
              <p:nvPr/>
            </p:nvSpPr>
            <p:spPr bwMode="auto">
              <a:xfrm>
                <a:off x="3049963" y="4799932"/>
                <a:ext cx="2220156" cy="579438"/>
              </a:xfrm>
              <a:prstGeom prst="curvedDown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9B7875-0E44-84EB-B551-38EAB07E46E2}"/>
                </a:ext>
              </a:extLst>
            </p:cNvPr>
            <p:cNvSpPr txBox="1"/>
            <p:nvPr/>
          </p:nvSpPr>
          <p:spPr>
            <a:xfrm>
              <a:off x="3049963" y="5978688"/>
              <a:ext cx="4152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What we had in a previous slide</a:t>
              </a:r>
            </a:p>
          </p:txBody>
        </p:sp>
      </p:grpSp>
      <p:pic>
        <p:nvPicPr>
          <p:cNvPr id="2050" name="Picture 2" descr="check mark - Clip Art Library">
            <a:extLst>
              <a:ext uri="{FF2B5EF4-FFF2-40B4-BE49-F238E27FC236}">
                <a16:creationId xmlns:a16="http://schemas.microsoft.com/office/drawing/2014/main" id="{9E88F418-5C46-0965-109D-152BE45B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2" y="4539807"/>
            <a:ext cx="493275" cy="5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565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rved Down Arrow 22">
            <a:extLst>
              <a:ext uri="{FF2B5EF4-FFF2-40B4-BE49-F238E27FC236}">
                <a16:creationId xmlns:a16="http://schemas.microsoft.com/office/drawing/2014/main" id="{61A60F3D-CB6E-44F9-B1FD-B1479A014E3D}"/>
              </a:ext>
            </a:extLst>
          </p:cNvPr>
          <p:cNvSpPr/>
          <p:nvPr/>
        </p:nvSpPr>
        <p:spPr bwMode="auto">
          <a:xfrm>
            <a:off x="2206733" y="3133904"/>
            <a:ext cx="2919344" cy="579438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563" y="228600"/>
            <a:ext cx="8623879" cy="762000"/>
          </a:xfrm>
        </p:spPr>
        <p:txBody>
          <a:bodyPr>
            <a:noAutofit/>
          </a:bodyPr>
          <a:lstStyle/>
          <a:p>
            <a:r>
              <a:rPr lang="en-US" sz="3400" b="1" dirty="0"/>
              <a:t>Find sailors rated &gt; 7 who’ve reserved a red boat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46847" y="3662118"/>
                <a:ext cx="7772400" cy="10668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4800" dirty="0">
                    <a:solidFill>
                      <a:srgbClr val="000000"/>
                    </a:solidFill>
                  </a:rPr>
                  <a:t>{ </a:t>
                </a:r>
                <a:r>
                  <a:rPr lang="en-US" sz="4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4800" dirty="0">
                    <a:solidFill>
                      <a:srgbClr val="000000"/>
                    </a:solidFill>
                  </a:rPr>
                  <a:t> … </a:t>
                </a:r>
                <a:r>
                  <a:rPr lang="en-US" sz="4800" dirty="0">
                    <a:solidFill>
                      <a:srgbClr val="00B050"/>
                    </a:solidFill>
                  </a:rPr>
                  <a:t>[</a:t>
                </a:r>
                <a:r>
                  <a:rPr lang="en-US" sz="4800" i="1" dirty="0">
                    <a:solidFill>
                      <a:srgbClr val="00B050"/>
                    </a:solidFill>
                  </a:rPr>
                  <a:t>B</a:t>
                </a:r>
                <a:r>
                  <a:rPr lang="en-US" sz="4800" dirty="0">
                    <a:solidFill>
                      <a:srgbClr val="00B050"/>
                    </a:solidFill>
                  </a:rPr>
                  <a:t> … ]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sz="4800" dirty="0">
                    <a:solidFill>
                      <a:srgbClr val="0070C0"/>
                    </a:solidFill>
                  </a:rPr>
                  <a:t>  [</a:t>
                </a:r>
                <a:r>
                  <a:rPr lang="en-US" sz="4800" i="1" dirty="0">
                    <a:solidFill>
                      <a:srgbClr val="0070C0"/>
                    </a:solidFill>
                  </a:rPr>
                  <a:t>C</a:t>
                </a:r>
                <a:r>
                  <a:rPr lang="en-US" sz="4800" dirty="0">
                    <a:solidFill>
                      <a:srgbClr val="0070C0"/>
                    </a:solidFill>
                  </a:rPr>
                  <a:t>  …  ]  </a:t>
                </a:r>
                <a:r>
                  <a:rPr lang="en-US" sz="4800" dirty="0">
                    <a:solidFill>
                      <a:srgbClr val="000000"/>
                    </a:solidFill>
                  </a:rPr>
                  <a:t>}</a:t>
                </a:r>
                <a:r>
                  <a:rPr lang="en-US" sz="4800" dirty="0">
                    <a:solidFill>
                      <a:srgbClr val="0070C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847" y="3662118"/>
                <a:ext cx="7772400" cy="1066800"/>
              </a:xfrm>
              <a:blipFill>
                <a:blip r:embed="rId3"/>
                <a:stretch>
                  <a:fillRect l="-3608" t="-19429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CE270-9E3F-4C8C-A303-4390173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7F4-5BB9-4849-AE93-B7DF7B71457A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3F70-42F5-4931-A888-8AEA864A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4358B8-A894-4F85-A714-2FD5C88083B9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CA1099-0C27-4834-A4A1-D6716268EE49}"/>
                  </a:ext>
                </a:extLst>
              </p:cNvPr>
              <p:cNvSpPr txBox="1"/>
              <p:nvPr/>
            </p:nvSpPr>
            <p:spPr>
              <a:xfrm>
                <a:off x="120055" y="1094784"/>
                <a:ext cx="7850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&gt;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𝑆𝑎𝑖𝑙𝑜𝑟𝑠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&gt;7 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CA1099-0C27-4834-A4A1-D6716268E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5" y="1094784"/>
                <a:ext cx="78504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4CF6EC-EF9F-481D-BB53-44526717B211}"/>
                  </a:ext>
                </a:extLst>
              </p:cNvPr>
              <p:cNvSpPr txBox="1"/>
              <p:nvPr/>
            </p:nvSpPr>
            <p:spPr>
              <a:xfrm>
                <a:off x="346847" y="1502890"/>
                <a:ext cx="7623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𝑅𝑒𝑠𝑒𝑟𝑣𝑒𝑠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𝐼𝑟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 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4CF6EC-EF9F-481D-BB53-44526717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7" y="1502890"/>
                <a:ext cx="76236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1558CA-B6BD-458E-96B3-6C505EBDC0E8}"/>
                  </a:ext>
                </a:extLst>
              </p:cNvPr>
              <p:cNvSpPr txBox="1"/>
              <p:nvPr/>
            </p:nvSpPr>
            <p:spPr>
              <a:xfrm>
                <a:off x="346847" y="1940388"/>
                <a:ext cx="8808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𝐵𝑁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[&lt;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𝐵𝑁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𝐵𝑜𝑎𝑡𝑠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B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′]}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1558CA-B6BD-458E-96B3-6C505EBD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7" y="1940388"/>
                <a:ext cx="8808437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2E0775C-E1C1-463E-B9FC-2CCB8F072D66}"/>
              </a:ext>
            </a:extLst>
          </p:cNvPr>
          <p:cNvSpPr/>
          <p:nvPr/>
        </p:nvSpPr>
        <p:spPr>
          <a:xfrm>
            <a:off x="5766131" y="1980781"/>
            <a:ext cx="1174459" cy="453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05140C0-1508-45A5-B4E4-F86CCBE2CF2D}"/>
              </a:ext>
            </a:extLst>
          </p:cNvPr>
          <p:cNvSpPr/>
          <p:nvPr/>
        </p:nvSpPr>
        <p:spPr>
          <a:xfrm>
            <a:off x="6202358" y="2585779"/>
            <a:ext cx="2063693" cy="1242992"/>
          </a:xfrm>
          <a:prstGeom prst="wedgeEllipseCallout">
            <a:avLst>
              <a:gd name="adj1" fmla="val -28698"/>
              <a:gd name="adj2" fmla="val -661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500"/>
              </a:lnSpc>
            </a:pPr>
            <a:r>
              <a:rPr lang="en-US" sz="2400" i="1" dirty="0"/>
              <a:t>Br </a:t>
            </a:r>
            <a:r>
              <a:rPr lang="en-US" sz="2400" dirty="0"/>
              <a:t>is not defined in this scope</a:t>
            </a:r>
          </a:p>
        </p:txBody>
      </p:sp>
      <p:sp>
        <p:nvSpPr>
          <p:cNvPr id="36" name="Curved Down Arrow 31">
            <a:extLst>
              <a:ext uri="{FF2B5EF4-FFF2-40B4-BE49-F238E27FC236}">
                <a16:creationId xmlns:a16="http://schemas.microsoft.com/office/drawing/2014/main" id="{482ECE72-19C5-4827-8EAC-EDA2C856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49" y="2676704"/>
            <a:ext cx="3761591" cy="1036638"/>
          </a:xfrm>
          <a:prstGeom prst="curvedDownArrow">
            <a:avLst>
              <a:gd name="adj1" fmla="val 25003"/>
              <a:gd name="adj2" fmla="val 49979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Curved Down Arrow 32">
            <a:extLst>
              <a:ext uri="{FF2B5EF4-FFF2-40B4-BE49-F238E27FC236}">
                <a16:creationId xmlns:a16="http://schemas.microsoft.com/office/drawing/2014/main" id="{E7FEA895-2C4C-4280-87E2-863C76904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50" y="3133904"/>
            <a:ext cx="1370028" cy="579438"/>
          </a:xfrm>
          <a:prstGeom prst="curvedDownArrow">
            <a:avLst>
              <a:gd name="adj1" fmla="val 24980"/>
              <a:gd name="adj2" fmla="val 49974"/>
              <a:gd name="adj3" fmla="val 25000"/>
            </a:avLst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F80EA0-7C1D-47D5-9964-22BEE3B261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93" y="2898954"/>
            <a:ext cx="627087" cy="778282"/>
          </a:xfrm>
          <a:prstGeom prst="rect">
            <a:avLst/>
          </a:prstGeom>
        </p:spPr>
      </p:pic>
      <p:sp>
        <p:nvSpPr>
          <p:cNvPr id="43" name="Rectangle 3">
            <a:extLst>
              <a:ext uri="{FF2B5EF4-FFF2-40B4-BE49-F238E27FC236}">
                <a16:creationId xmlns:a16="http://schemas.microsoft.com/office/drawing/2014/main" id="{0A999729-76BD-41AE-8810-109F72441B76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4652256"/>
            <a:ext cx="7772400" cy="1977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itchFamily="34" charset="0"/>
              </a:rPr>
              <a:t>The parentheses control the scope of each quantifier’s binding.</a:t>
            </a:r>
          </a:p>
          <a:p>
            <a:r>
              <a:rPr lang="en-US" dirty="0">
                <a:latin typeface="Calibri" pitchFamily="34" charset="0"/>
              </a:rPr>
              <a:t>This may look cumbersome, but with a good user interface, it is very intuitive (e.g., MS Access, QBE)</a:t>
            </a:r>
          </a:p>
          <a:p>
            <a:endParaRPr lang="en-US" dirty="0"/>
          </a:p>
        </p:txBody>
      </p:sp>
      <p:pic>
        <p:nvPicPr>
          <p:cNvPr id="8" name="Picture 7" descr="A red and black background&#10;&#10;Description automatically generated">
            <a:extLst>
              <a:ext uri="{FF2B5EF4-FFF2-40B4-BE49-F238E27FC236}">
                <a16:creationId xmlns:a16="http://schemas.microsoft.com/office/drawing/2014/main" id="{4F91E2B2-441F-4C74-9A96-60DD0D97D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3352800"/>
            <a:ext cx="1056640" cy="1308491"/>
          </a:xfrm>
          <a:prstGeom prst="rect">
            <a:avLst/>
          </a:prstGeom>
        </p:spPr>
      </p:pic>
      <p:pic>
        <p:nvPicPr>
          <p:cNvPr id="17" name="Picture 16" descr="A red and black background&#10;&#10;Description automatically generated">
            <a:extLst>
              <a:ext uri="{FF2B5EF4-FFF2-40B4-BE49-F238E27FC236}">
                <a16:creationId xmlns:a16="http://schemas.microsoft.com/office/drawing/2014/main" id="{B9FB800B-0631-45EB-9531-07F347DB5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46" y="1309764"/>
            <a:ext cx="738619" cy="9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61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/>
          <p:cNvSpPr>
            <a:spLocks noChangeArrowheads="1"/>
          </p:cNvSpPr>
          <p:nvPr/>
        </p:nvSpPr>
        <p:spPr bwMode="auto">
          <a:xfrm>
            <a:off x="533400" y="2590800"/>
            <a:ext cx="4724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90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" name="Rounded Rectangle 7"/>
          <p:cNvSpPr>
            <a:spLocks noChangeArrowheads="1"/>
          </p:cNvSpPr>
          <p:nvPr/>
        </p:nvSpPr>
        <p:spPr bwMode="auto">
          <a:xfrm>
            <a:off x="519113" y="3995738"/>
            <a:ext cx="8077200" cy="609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ounded Rectangle 9"/>
          <p:cNvSpPr>
            <a:spLocks noChangeArrowheads="1"/>
          </p:cNvSpPr>
          <p:nvPr/>
        </p:nvSpPr>
        <p:spPr bwMode="auto">
          <a:xfrm>
            <a:off x="561975" y="3302000"/>
            <a:ext cx="5334000" cy="609600"/>
          </a:xfrm>
          <a:prstGeom prst="roundRect">
            <a:avLst>
              <a:gd name="adj" fmla="val 16667"/>
            </a:avLst>
          </a:prstGeom>
          <a:solidFill>
            <a:srgbClr val="B9ED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091" y="116682"/>
            <a:ext cx="8721754" cy="1104900"/>
          </a:xfrm>
        </p:spPr>
        <p:txBody>
          <a:bodyPr>
            <a:noAutofit/>
          </a:bodyPr>
          <a:lstStyle/>
          <a:p>
            <a:r>
              <a:rPr lang="en-US" b="1" dirty="0"/>
              <a:t>Find sailors who’ve reserved all boats</a:t>
            </a:r>
          </a:p>
        </p:txBody>
      </p:sp>
      <p:graphicFrame>
        <p:nvGraphicFramePr>
          <p:cNvPr id="921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259080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91200" imgH="838080" progId="Equation.3">
                  <p:embed/>
                </p:oleObj>
              </mc:Choice>
              <mc:Fallback>
                <p:oleObj name="Equation" r:id="rId3" imgW="6991200" imgH="838080" progId="Equation.3">
                  <p:embed/>
                  <p:pic>
                    <p:nvPicPr>
                      <p:cNvPr id="9218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" y="3276600"/>
          <a:ext cx="63976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97560" imgH="1047600" progId="Equation.3">
                  <p:embed/>
                </p:oleObj>
              </mc:Choice>
              <mc:Fallback>
                <p:oleObj name="Equation" r:id="rId5" imgW="6397560" imgH="1047600" progId="Equation.3">
                  <p:embed/>
                  <p:pic>
                    <p:nvPicPr>
                      <p:cNvPr id="9219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63976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3962400"/>
          <a:ext cx="849153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491320" imgH="1036440" progId="Equation.3">
                  <p:embed/>
                </p:oleObj>
              </mc:Choice>
              <mc:Fallback>
                <p:oleObj name="Equation" r:id="rId7" imgW="8491320" imgH="1036440" progId="Equation.3">
                  <p:embed/>
                  <p:pic>
                    <p:nvPicPr>
                      <p:cNvPr id="922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8491537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ular Callout 13"/>
          <p:cNvSpPr/>
          <p:nvPr/>
        </p:nvSpPr>
        <p:spPr bwMode="auto">
          <a:xfrm>
            <a:off x="5791200" y="1295400"/>
            <a:ext cx="2819400" cy="1600200"/>
          </a:xfrm>
          <a:prstGeom prst="wedgeRoundRectCallout">
            <a:avLst>
              <a:gd name="adj1" fmla="val -48866"/>
              <a:gd name="adj2" fmla="val 79230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14300">
              <a:lnSpc>
                <a:spcPts val="2600"/>
              </a:lnSpc>
              <a:buSzPct val="100000"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for each &lt;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BN,C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tuple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, either it is not 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tuple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Boats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, or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2424114" y="1237180"/>
            <a:ext cx="2147886" cy="838200"/>
          </a:xfrm>
          <a:prstGeom prst="wedgeRoundRectCallout">
            <a:avLst>
              <a:gd name="adj1" fmla="val -45647"/>
              <a:gd name="adj2" fmla="val 120867"/>
              <a:gd name="adj3" fmla="val 16667"/>
            </a:avLst>
          </a:prstGeom>
          <a:solidFill>
            <a:srgbClr val="643C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Find all sailors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such that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38852" y="5407059"/>
          <a:ext cx="1752600" cy="40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  <a:cs typeface="Calibri" pitchFamily="34" charset="0"/>
                        </a:rPr>
                        <a:t>Ir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Br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4458115" y="5407059"/>
            <a:ext cx="1293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Reserves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03438" y="4888706"/>
          <a:ext cx="2378076" cy="40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4460876" y="4863306"/>
            <a:ext cx="998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Sailors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752104" y="5928449"/>
          <a:ext cx="1752600" cy="40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BN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484067" y="5903049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Boats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81000" y="4724400"/>
            <a:ext cx="1323976" cy="762000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anchor="ctr"/>
          <a:lstStyle/>
          <a:p>
            <a:pPr algn="ctr" eaLnBrk="0" hangingPunct="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Output</a:t>
            </a:r>
          </a:p>
        </p:txBody>
      </p:sp>
      <p:sp>
        <p:nvSpPr>
          <p:cNvPr id="27" name="Left Arrow 26"/>
          <p:cNvSpPr/>
          <p:nvPr/>
        </p:nvSpPr>
        <p:spPr bwMode="auto">
          <a:xfrm>
            <a:off x="1523999" y="4863306"/>
            <a:ext cx="506413" cy="484188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484438" y="5168106"/>
            <a:ext cx="381000" cy="3182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3156986" y="5729839"/>
            <a:ext cx="314290" cy="322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2233614" y="2307432"/>
            <a:ext cx="381000" cy="298173"/>
          </a:xfrm>
          <a:prstGeom prst="downArrow">
            <a:avLst>
              <a:gd name="adj1" fmla="val 50000"/>
              <a:gd name="adj2" fmla="val 5004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>
            <a:off x="3038475" y="3050692"/>
            <a:ext cx="381000" cy="321659"/>
          </a:xfrm>
          <a:prstGeom prst="downArrow">
            <a:avLst>
              <a:gd name="adj1" fmla="val 50000"/>
              <a:gd name="adj2" fmla="val 5004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CD35E-2396-4195-A6B5-1A9ECF4E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D9B7-EC6E-49FC-A116-19BB02013F07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FBB70-E950-469B-ABF1-5C7CA110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red and black background&#10;&#10;Description automatically generated">
            <a:extLst>
              <a:ext uri="{FF2B5EF4-FFF2-40B4-BE49-F238E27FC236}">
                <a16:creationId xmlns:a16="http://schemas.microsoft.com/office/drawing/2014/main" id="{BE87B24F-7561-4160-91EA-B60B9046D3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4" y="3156986"/>
            <a:ext cx="3377130" cy="2068028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 bwMode="auto">
          <a:xfrm>
            <a:off x="5980320" y="4856646"/>
            <a:ext cx="2666793" cy="1608069"/>
          </a:xfrm>
          <a:prstGeom prst="wedgeRoundRectCallout">
            <a:avLst>
              <a:gd name="adj1" fmla="val -10836"/>
              <a:gd name="adj2" fmla="val -71728"/>
              <a:gd name="adj3" fmla="val 16667"/>
            </a:avLst>
          </a:prstGeom>
          <a:solidFill>
            <a:srgbClr val="41573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14300">
              <a:lnSpc>
                <a:spcPts val="2600"/>
              </a:lnSpc>
              <a:buSzPct val="100000"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there is 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tuple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Reserves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showing that sailor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has reserved it.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6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7"/>
          <p:cNvSpPr>
            <a:spLocks noChangeArrowheads="1"/>
          </p:cNvSpPr>
          <p:nvPr/>
        </p:nvSpPr>
        <p:spPr bwMode="auto">
          <a:xfrm>
            <a:off x="533400" y="3505200"/>
            <a:ext cx="79248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Rounded Rectangle 7"/>
          <p:cNvSpPr>
            <a:spLocks noChangeArrowheads="1"/>
          </p:cNvSpPr>
          <p:nvPr/>
        </p:nvSpPr>
        <p:spPr bwMode="auto">
          <a:xfrm>
            <a:off x="2863850" y="2438400"/>
            <a:ext cx="307975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2069" y="419100"/>
            <a:ext cx="8491537" cy="1104900"/>
          </a:xfrm>
        </p:spPr>
        <p:txBody>
          <a:bodyPr>
            <a:noAutofit/>
          </a:bodyPr>
          <a:lstStyle/>
          <a:p>
            <a:r>
              <a:rPr lang="en-US" b="1" dirty="0"/>
              <a:t>Find sailors who’ve reserved all boats</a:t>
            </a:r>
          </a:p>
        </p:txBody>
      </p:sp>
      <p:graphicFrame>
        <p:nvGraphicFramePr>
          <p:cNvPr id="1024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167640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91200" imgH="838080" progId="Equation.3">
                  <p:embed/>
                </p:oleObj>
              </mc:Choice>
              <mc:Fallback>
                <p:oleObj name="Equation" r:id="rId3" imgW="6991200" imgH="838080" progId="Equation.3">
                  <p:embed/>
                  <p:pic>
                    <p:nvPicPr>
                      <p:cNvPr id="10242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" y="2609850"/>
          <a:ext cx="63976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97560" imgH="1047600" progId="Equation.3">
                  <p:embed/>
                </p:oleObj>
              </mc:Choice>
              <mc:Fallback>
                <p:oleObj name="Equation" r:id="rId5" imgW="6397560" imgH="1047600" progId="Equation.3">
                  <p:embed/>
                  <p:pic>
                    <p:nvPicPr>
                      <p:cNvPr id="10243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09850"/>
                        <a:ext cx="63976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6263" y="3535363"/>
          <a:ext cx="849153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491320" imgH="1036440" progId="Equation.3">
                  <p:embed/>
                </p:oleObj>
              </mc:Choice>
              <mc:Fallback>
                <p:oleObj name="Equation" r:id="rId7" imgW="8491320" imgH="1036440" progId="Equation.3">
                  <p:embed/>
                  <p:pic>
                    <p:nvPicPr>
                      <p:cNvPr id="1024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535363"/>
                        <a:ext cx="8491537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ular Callout 18"/>
          <p:cNvSpPr/>
          <p:nvPr/>
        </p:nvSpPr>
        <p:spPr bwMode="auto">
          <a:xfrm>
            <a:off x="3048000" y="5105400"/>
            <a:ext cx="5638800" cy="990600"/>
          </a:xfrm>
          <a:prstGeom prst="wedgeRoundRectCallout">
            <a:avLst>
              <a:gd name="adj1" fmla="val 6146"/>
              <a:gd name="adj2" fmla="val -141346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If ˂</a:t>
            </a:r>
            <a:r>
              <a:rPr lang="en-US" sz="28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8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BN</a:t>
            </a:r>
            <a:r>
              <a:rPr lang="en-US" sz="28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8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&gt; is a boat, then there is a reservation of this boat </a:t>
            </a:r>
            <a:r>
              <a:rPr lang="en-US" sz="28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for sailor </a:t>
            </a:r>
            <a:r>
              <a:rPr lang="en-US" sz="2800" i="1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114800" y="2209800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467600" y="4191000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4191000"/>
            <a:ext cx="2451100" cy="2176463"/>
            <a:chOff x="6400800" y="1328792"/>
            <a:chExt cx="2451100" cy="2176408"/>
          </a:xfrm>
        </p:grpSpPr>
        <p:pic>
          <p:nvPicPr>
            <p:cNvPr id="10254" name="Picture 5" descr="C:\Users\Kien\AppData\Local\Microsoft\Windows\Temporary Internet Files\Content.IE5\ESSJNW8F\MCj04247960000[1].wm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328792"/>
              <a:ext cx="2451100" cy="217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rot="21200887">
              <a:off x="6629400" y="1981200"/>
              <a:ext cx="2133600" cy="109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1Right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2600"/>
                </a:lnSpc>
                <a:defRPr/>
              </a:pPr>
              <a:r>
                <a:rPr lang="en-US" b="1" dirty="0">
                  <a:solidFill>
                    <a:srgbClr val="111111"/>
                  </a:solidFill>
                  <a:latin typeface="Calibri" pitchFamily="34" charset="0"/>
                </a:rPr>
                <a:t>Not(</a:t>
              </a:r>
              <a:r>
                <a:rPr lang="en-US" b="1" i="1" dirty="0">
                  <a:solidFill>
                    <a:srgbClr val="111111"/>
                  </a:solidFill>
                  <a:latin typeface="Calibri" pitchFamily="34" charset="0"/>
                </a:rPr>
                <a:t>A</a:t>
              </a:r>
              <a:r>
                <a:rPr lang="en-US" b="1" dirty="0">
                  <a:solidFill>
                    <a:srgbClr val="111111"/>
                  </a:solidFill>
                  <a:latin typeface="Calibri" pitchFamily="34" charset="0"/>
                </a:rPr>
                <a:t>)</a:t>
              </a:r>
              <a:r>
                <a:rPr lang="en-US" b="1" i="1" dirty="0">
                  <a:solidFill>
                    <a:srgbClr val="111111"/>
                  </a:solidFill>
                  <a:latin typeface="Calibri" pitchFamily="34" charset="0"/>
                </a:rPr>
                <a:t>  V</a:t>
              </a:r>
              <a:r>
                <a:rPr lang="en-US" b="1" i="1" dirty="0">
                  <a:solidFill>
                    <a:srgbClr val="111111"/>
                  </a:solidFill>
                  <a:latin typeface="Calibri" pitchFamily="34" charset="0"/>
                  <a:cs typeface="Times New Roman" pitchFamily="18" charset="0"/>
                </a:rPr>
                <a:t>  B </a:t>
              </a:r>
              <a:endParaRPr lang="en-US" b="1" dirty="0">
                <a:solidFill>
                  <a:srgbClr val="111111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ctr" eaLnBrk="0" hangingPunct="0">
                <a:lnSpc>
                  <a:spcPts val="2600"/>
                </a:lnSpc>
                <a:defRPr/>
              </a:pPr>
              <a:r>
                <a:rPr lang="en-US" b="1" dirty="0">
                  <a:solidFill>
                    <a:srgbClr val="111111"/>
                  </a:solidFill>
                  <a:latin typeface="Calibri" pitchFamily="34" charset="0"/>
                  <a:cs typeface="Times New Roman" pitchFamily="18" charset="0"/>
                </a:rPr>
                <a:t>is equivalent to</a:t>
              </a:r>
            </a:p>
            <a:p>
              <a:pPr algn="ctr" eaLnBrk="0" hangingPunct="0">
                <a:lnSpc>
                  <a:spcPts val="2600"/>
                </a:lnSpc>
                <a:defRPr/>
              </a:pPr>
              <a:r>
                <a:rPr lang="en-US" b="1" i="1" dirty="0">
                  <a:solidFill>
                    <a:srgbClr val="111111"/>
                  </a:solidFill>
                  <a:latin typeface="Calibri" pitchFamily="34" charset="0"/>
                  <a:cs typeface="Times New Roman" pitchFamily="18" charset="0"/>
                </a:rPr>
                <a:t>A → B</a:t>
              </a:r>
              <a:endParaRPr lang="en-US" b="1" i="1" dirty="0">
                <a:solidFill>
                  <a:srgbClr val="111111"/>
                </a:solidFill>
                <a:latin typeface="Calibri" pitchFamily="34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0804A-004A-480A-9A92-B4C893B9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AE7-4632-40ED-BE7D-3F6E93562645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06EEF-0FF4-47D7-9022-D9982775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326869" y="5182354"/>
            <a:ext cx="1905000" cy="66992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24912" y="5166478"/>
            <a:ext cx="5978769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19350" y="2935896"/>
            <a:ext cx="5823039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04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 sailors who’ve reserved all boats </a:t>
            </a:r>
            <a:r>
              <a:rPr lang="en-US" sz="3600" dirty="0"/>
              <a:t>(simpler formula)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565" y="4030980"/>
            <a:ext cx="88392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                                         Simpler notation, same query.  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To find sailors who’ve reserved all red boats:</a:t>
            </a:r>
          </a:p>
        </p:txBody>
      </p:sp>
      <p:graphicFrame>
        <p:nvGraphicFramePr>
          <p:cNvPr id="1126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152885"/>
              </p:ext>
            </p:extLst>
          </p:nvPr>
        </p:nvGraphicFramePr>
        <p:xfrm>
          <a:off x="820738" y="1478280"/>
          <a:ext cx="6991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91200" imgH="838080" progId="Equation.3">
                  <p:embed/>
                </p:oleObj>
              </mc:Choice>
              <mc:Fallback>
                <p:oleObj name="Equation" r:id="rId3" imgW="6991200" imgH="838080" progId="Equation.3">
                  <p:embed/>
                  <p:pic>
                    <p:nvPicPr>
                      <p:cNvPr id="11266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478280"/>
                        <a:ext cx="6991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255841"/>
              </p:ext>
            </p:extLst>
          </p:nvPr>
        </p:nvGraphicFramePr>
        <p:xfrm>
          <a:off x="1044575" y="2164080"/>
          <a:ext cx="3402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02000" imgH="761760" progId="Equation.3">
                  <p:embed/>
                </p:oleObj>
              </mc:Choice>
              <mc:Fallback>
                <p:oleObj name="Equation" r:id="rId5" imgW="3402000" imgH="761760" progId="Equation.3">
                  <p:embed/>
                  <p:pic>
                    <p:nvPicPr>
                      <p:cNvPr id="11267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164080"/>
                        <a:ext cx="34020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374507"/>
              </p:ext>
            </p:extLst>
          </p:nvPr>
        </p:nvGraphicFramePr>
        <p:xfrm>
          <a:off x="2416175" y="2886393"/>
          <a:ext cx="581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16520" imgH="685800" progId="Equation.3">
                  <p:embed/>
                </p:oleObj>
              </mc:Choice>
              <mc:Fallback>
                <p:oleObj name="Equation" r:id="rId7" imgW="5816520" imgH="685800" progId="Equation.3">
                  <p:embed/>
                  <p:pic>
                    <p:nvPicPr>
                      <p:cNvPr id="1126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886393"/>
                        <a:ext cx="5816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324556"/>
              </p:ext>
            </p:extLst>
          </p:nvPr>
        </p:nvGraphicFramePr>
        <p:xfrm>
          <a:off x="1357313" y="5177155"/>
          <a:ext cx="745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54880" imgH="685800" progId="Equation.3">
                  <p:embed/>
                </p:oleObj>
              </mc:Choice>
              <mc:Fallback>
                <p:oleObj name="Equation" r:id="rId9" imgW="7454880" imgH="685800" progId="Equation.3">
                  <p:embed/>
                  <p:pic>
                    <p:nvPicPr>
                      <p:cNvPr id="21511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5177155"/>
                        <a:ext cx="7454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88322" y="5212371"/>
            <a:ext cx="498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Book Antiqua" pitchFamily="18" charset="0"/>
              </a:rPr>
              <a:t>.....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588322" y="2524441"/>
            <a:ext cx="6724650" cy="1512888"/>
          </a:xfrm>
          <a:custGeom>
            <a:avLst/>
            <a:gdLst>
              <a:gd name="connsiteX0" fmla="*/ 5594303 w 5594303"/>
              <a:gd name="connsiteY0" fmla="*/ 787586 h 1511764"/>
              <a:gd name="connsiteX1" fmla="*/ 5467489 w 5594303"/>
              <a:gd name="connsiteY1" fmla="*/ 1087936 h 1511764"/>
              <a:gd name="connsiteX2" fmla="*/ 5020301 w 5594303"/>
              <a:gd name="connsiteY2" fmla="*/ 1334891 h 1511764"/>
              <a:gd name="connsiteX3" fmla="*/ 3311641 w 5594303"/>
              <a:gd name="connsiteY3" fmla="*/ 1501752 h 1511764"/>
              <a:gd name="connsiteX4" fmla="*/ 1175816 w 5594303"/>
              <a:gd name="connsiteY4" fmla="*/ 1394961 h 1511764"/>
              <a:gd name="connsiteX5" fmla="*/ 174648 w 5594303"/>
              <a:gd name="connsiteY5" fmla="*/ 861005 h 1511764"/>
              <a:gd name="connsiteX6" fmla="*/ 127927 w 5594303"/>
              <a:gd name="connsiteY6" fmla="*/ 307025 h 1511764"/>
              <a:gd name="connsiteX7" fmla="*/ 388231 w 5594303"/>
              <a:gd name="connsiteY7" fmla="*/ 0 h 15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4303" h="1511764">
                <a:moveTo>
                  <a:pt x="5594303" y="787586"/>
                </a:moveTo>
                <a:cubicBezTo>
                  <a:pt x="5578729" y="892152"/>
                  <a:pt x="5563156" y="996719"/>
                  <a:pt x="5467489" y="1087936"/>
                </a:cubicBezTo>
                <a:cubicBezTo>
                  <a:pt x="5371822" y="1179153"/>
                  <a:pt x="5379609" y="1265922"/>
                  <a:pt x="5020301" y="1334891"/>
                </a:cubicBezTo>
                <a:cubicBezTo>
                  <a:pt x="4660993" y="1403860"/>
                  <a:pt x="3952388" y="1491740"/>
                  <a:pt x="3311641" y="1501752"/>
                </a:cubicBezTo>
                <a:cubicBezTo>
                  <a:pt x="2670894" y="1511764"/>
                  <a:pt x="1698648" y="1501752"/>
                  <a:pt x="1175816" y="1394961"/>
                </a:cubicBezTo>
                <a:cubicBezTo>
                  <a:pt x="652984" y="1288170"/>
                  <a:pt x="349296" y="1042328"/>
                  <a:pt x="174648" y="861005"/>
                </a:cubicBezTo>
                <a:cubicBezTo>
                  <a:pt x="0" y="679682"/>
                  <a:pt x="92330" y="450526"/>
                  <a:pt x="127927" y="307025"/>
                </a:cubicBezTo>
                <a:cubicBezTo>
                  <a:pt x="163524" y="163524"/>
                  <a:pt x="275877" y="81762"/>
                  <a:pt x="388231" y="0"/>
                </a:cubicBezTo>
              </a:path>
            </a:pathLst>
          </a:custGeom>
          <a:noFill/>
          <a:ln w="508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0" y="3459480"/>
            <a:ext cx="379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000" b="1" i="1">
                <a:solidFill>
                  <a:srgbClr val="0070C0"/>
                </a:solidFill>
                <a:latin typeface="Calibri" pitchFamily="34" charset="0"/>
              </a:rPr>
              <a:t>This condition is true for all boats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400800" y="1466849"/>
            <a:ext cx="1698625" cy="1055687"/>
          </a:xfrm>
          <a:prstGeom prst="wedgeRoundRectCallout">
            <a:avLst>
              <a:gd name="adj1" fmla="val -55294"/>
              <a:gd name="adj2" fmla="val 101369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There exists a reservation for sailor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9873" y="5883565"/>
            <a:ext cx="6904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Unless the boat is not red, or sailor I has reserved it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If the boat is red then sailor </a:t>
            </a:r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 has reserved 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722D1-AF86-4CAB-967B-1C561542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0201-F910-4FD8-AE1D-B628373BB40F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1BF18-5485-4FDF-8717-087049C4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9" grpId="0" animBg="1"/>
      <p:bldP spid="21512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:\Users\Kien\AppData\Local\Microsoft\Windows\Temporary Internet Files\Content.IE5\1ZZKVPOX\MC9004415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1317625" cy="11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>
            <a:noAutofit/>
          </a:bodyPr>
          <a:lstStyle/>
          <a:p>
            <a:r>
              <a:rPr lang="en-US" sz="4600" b="1" dirty="0"/>
              <a:t>Unsafe Queries,  Expressive Power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It is possible to write syntactically correct calculus queries that have an infinite number of answers!  Such queries are called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unsafe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e.g.,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It is known that every query that can be expressed in relational algebra can be expressed as a safe query in DRC / TRC; the converse is also true. </a:t>
            </a:r>
          </a:p>
          <a:p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Relational Completeness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Query language (e.g., SQL) can express every query that is expressible in relational algebra/calculus (and more). </a:t>
            </a:r>
          </a:p>
        </p:txBody>
      </p:sp>
      <p:graphicFrame>
        <p:nvGraphicFramePr>
          <p:cNvPr id="1331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57400" y="2743200"/>
          <a:ext cx="36798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9560" imgH="812520" progId="Equation.3">
                  <p:embed/>
                </p:oleObj>
              </mc:Choice>
              <mc:Fallback>
                <p:oleObj name="Equation" r:id="rId4" imgW="3679560" imgH="812520" progId="Equation.3">
                  <p:embed/>
                  <p:pic>
                    <p:nvPicPr>
                      <p:cNvPr id="13314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36798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loud Callout 1"/>
          <p:cNvSpPr/>
          <p:nvPr/>
        </p:nvSpPr>
        <p:spPr bwMode="auto">
          <a:xfrm>
            <a:off x="6781608" y="2091635"/>
            <a:ext cx="1454046" cy="837095"/>
          </a:xfrm>
          <a:prstGeom prst="cloudCallout">
            <a:avLst>
              <a:gd name="adj1" fmla="val -76300"/>
              <a:gd name="adj2" fmla="val 25318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716CE-A78D-475A-B2B4-84A184EC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0511-8E55-4AEB-8323-613BF88C4035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34F19-FF23-4297-9CAC-4DE649A5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5F2FF-AFF8-4081-8CE3-13D646CBC0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26" y="2253001"/>
            <a:ext cx="980398" cy="490199"/>
          </a:xfrm>
          <a:prstGeom prst="rect">
            <a:avLst/>
          </a:prstGeom>
        </p:spPr>
      </p:pic>
      <p:sp>
        <p:nvSpPr>
          <p:cNvPr id="10" name="Cloud Callout 1">
            <a:extLst>
              <a:ext uri="{FF2B5EF4-FFF2-40B4-BE49-F238E27FC236}">
                <a16:creationId xmlns:a16="http://schemas.microsoft.com/office/drawing/2014/main" id="{F9FB9124-EC30-4164-BC24-353D543ECD8A}"/>
              </a:ext>
            </a:extLst>
          </p:cNvPr>
          <p:cNvSpPr/>
          <p:nvPr/>
        </p:nvSpPr>
        <p:spPr bwMode="auto">
          <a:xfrm>
            <a:off x="6969252" y="2731052"/>
            <a:ext cx="1454046" cy="837095"/>
          </a:xfrm>
          <a:prstGeom prst="cloudCallout">
            <a:avLst>
              <a:gd name="adj1" fmla="val -81313"/>
              <a:gd name="adj2" fmla="val -34049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D2E771-2F81-427E-B14B-4D02DFD08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21" y="2852094"/>
            <a:ext cx="621325" cy="51710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Relational Calculus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14828" y="1807028"/>
                <a:ext cx="7714344" cy="48006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>
                    <a:latin typeface="Calibri" pitchFamily="34" charset="0"/>
                  </a:rPr>
                  <a:t>What X values make the following equation (statement) true?</a:t>
                </a:r>
              </a:p>
              <a:p>
                <a:pPr marL="914400" lvl="2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+14=0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latin typeface="Calibri" pitchFamily="34" charset="0"/>
                  </a:rPr>
                  <a:t>Which ENUM values make the following predicate (statement) “E.AGE&gt;20” true?</a:t>
                </a:r>
              </a:p>
              <a:p>
                <a:pPr marL="1027113" lvl="1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  <a:latin typeface="Calibri" pitchFamily="34" charset="0"/>
                  </a:rPr>
                  <a:t>SELECT   E.ENUM</a:t>
                </a:r>
              </a:p>
              <a:p>
                <a:pPr marL="1027113" lvl="1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  <a:latin typeface="Calibri" pitchFamily="34" charset="0"/>
                  </a:rPr>
                  <a:t>FROM     EMPLOYEES E</a:t>
                </a:r>
              </a:p>
              <a:p>
                <a:pPr marL="1027113" lvl="1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  <a:latin typeface="Calibri" pitchFamily="34" charset="0"/>
                  </a:rPr>
                  <a:t>WHERE   E.AGE &gt; 20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828" y="1807028"/>
                <a:ext cx="7714344" cy="4800600"/>
              </a:xfrm>
              <a:blipFill>
                <a:blip r:embed="rId3"/>
                <a:stretch>
                  <a:fillRect l="-1422" t="-2030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77FE2-C061-4034-A705-F30EF9F1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74A1-B613-40D8-8560-27E836F311B4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3A72-2A17-42F8-8D58-5BC348D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85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Calibri" pitchFamily="34" charset="0"/>
              </a:rPr>
              <a:t>Relational calculus is non-operational, and users define queries in terms of what they want, not in terms of how to compute it.  (</a:t>
            </a:r>
            <a:r>
              <a:rPr lang="en-US" sz="3600" dirty="0" err="1">
                <a:latin typeface="Calibri" pitchFamily="34" charset="0"/>
              </a:rPr>
              <a:t>Declarativeness</a:t>
            </a:r>
            <a:r>
              <a:rPr lang="en-US" sz="3600" dirty="0">
                <a:latin typeface="Calibri" pitchFamily="34" charset="0"/>
              </a:rPr>
              <a:t>.)</a:t>
            </a:r>
          </a:p>
          <a:p>
            <a:r>
              <a:rPr lang="en-US" sz="3600" dirty="0">
                <a:latin typeface="Calibri" pitchFamily="34" charset="0"/>
              </a:rPr>
              <a:t>Algebra and safe calculus have same expressive power, leading to the notion of relational completeness.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85379-3684-4C76-B8EB-E22AFF5A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146-56C7-44BD-AD51-B5F584402DD1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B4101-A5E3-4D7A-8E8A-E9F4A1E6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Relational Calculus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Calculus has </a:t>
            </a:r>
            <a:r>
              <a:rPr lang="en-US" i="1" dirty="0">
                <a:latin typeface="Calibri" pitchFamily="34" charset="0"/>
              </a:rPr>
              <a:t>variables, constants, comparison ops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logical connectives,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dirty="0">
                <a:latin typeface="Calibri" pitchFamily="34" charset="0"/>
              </a:rPr>
              <a:t>quantifiers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Comes in two flavors: 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Tuple relational calculus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(TRC)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Domain relational calculus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(DRC)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005400"/>
              </a:buClr>
              <a:buSzPct val="75000"/>
            </a:pPr>
            <a:r>
              <a:rPr lang="en-US" i="1" u="sng" dirty="0">
                <a:solidFill>
                  <a:srgbClr val="FC0128"/>
                </a:solidFill>
                <a:latin typeface="Calibri" pitchFamily="34" charset="0"/>
              </a:rPr>
              <a:t>TRC</a:t>
            </a:r>
            <a:r>
              <a:rPr lang="en-US" dirty="0">
                <a:solidFill>
                  <a:srgbClr val="FC0128"/>
                </a:solidFill>
                <a:latin typeface="Calibri" pitchFamily="34" charset="0"/>
              </a:rPr>
              <a:t>:  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Variables range over (i.e., get bound to) </a:t>
            </a:r>
            <a:r>
              <a:rPr lang="en-US" b="1" i="1" dirty="0">
                <a:solidFill>
                  <a:srgbClr val="005400"/>
                </a:solidFill>
                <a:latin typeface="Calibri" pitchFamily="34" charset="0"/>
              </a:rPr>
              <a:t>tuples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Clr>
                <a:srgbClr val="005400"/>
              </a:buClr>
              <a:buSzPct val="75000"/>
            </a:pPr>
            <a:r>
              <a:rPr lang="en-US" i="1" u="sng" dirty="0">
                <a:solidFill>
                  <a:srgbClr val="FC0128"/>
                </a:solidFill>
                <a:latin typeface="Calibri" pitchFamily="34" charset="0"/>
              </a:rPr>
              <a:t>DRC</a:t>
            </a:r>
            <a:r>
              <a:rPr lang="en-US" dirty="0">
                <a:solidFill>
                  <a:srgbClr val="FC0128"/>
                </a:solidFill>
                <a:latin typeface="Calibri" pitchFamily="34" charset="0"/>
              </a:rPr>
              <a:t>:  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Variables range over </a:t>
            </a:r>
            <a:r>
              <a:rPr lang="en-US" b="1" i="1" dirty="0">
                <a:solidFill>
                  <a:srgbClr val="005400"/>
                </a:solidFill>
                <a:latin typeface="Calibri" pitchFamily="34" charset="0"/>
              </a:rPr>
              <a:t>domain elements 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(= field values).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77FE2-C061-4034-A705-F30EF9F1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74A1-B613-40D8-8560-27E836F311B4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3A72-2A17-42F8-8D58-5BC348D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4</a:t>
            </a:fld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D2002FD-0955-45EC-A2B2-3A1E35BB46AD}"/>
              </a:ext>
            </a:extLst>
          </p:cNvPr>
          <p:cNvSpPr/>
          <p:nvPr/>
        </p:nvSpPr>
        <p:spPr>
          <a:xfrm>
            <a:off x="5922747" y="4952116"/>
            <a:ext cx="2351316" cy="1099289"/>
          </a:xfrm>
          <a:prstGeom prst="wedgeEllipseCallout">
            <a:avLst>
              <a:gd name="adj1" fmla="val -53347"/>
              <a:gd name="adj2" fmla="val -69772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We discuss only DRC</a:t>
            </a:r>
          </a:p>
        </p:txBody>
      </p:sp>
    </p:spTree>
    <p:extLst>
      <p:ext uri="{BB962C8B-B14F-4D97-AF65-F5344CB8AC3E}">
        <p14:creationId xmlns:p14="http://schemas.microsoft.com/office/powerpoint/2010/main" val="6237459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Domain Relational Calculus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Calculus has </a:t>
            </a:r>
            <a:r>
              <a:rPr lang="en-US" i="1" dirty="0">
                <a:latin typeface="Calibri" pitchFamily="34" charset="0"/>
              </a:rPr>
              <a:t>variables, constants, comparison ops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logical connectives,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dirty="0">
                <a:latin typeface="Calibri" pitchFamily="34" charset="0"/>
              </a:rPr>
              <a:t>quantifiers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Comes in two flavors: 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Tuple relational calculus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(TRC)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Domain relational calculus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(DRC)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005400"/>
              </a:buClr>
              <a:buSzPct val="75000"/>
            </a:pPr>
            <a:r>
              <a:rPr lang="en-US" i="1" u="sng" dirty="0">
                <a:solidFill>
                  <a:srgbClr val="FC0128"/>
                </a:solidFill>
                <a:latin typeface="Calibri" pitchFamily="34" charset="0"/>
              </a:rPr>
              <a:t>TRC</a:t>
            </a:r>
            <a:r>
              <a:rPr lang="en-US" dirty="0">
                <a:solidFill>
                  <a:srgbClr val="FC0128"/>
                </a:solidFill>
                <a:latin typeface="Calibri" pitchFamily="34" charset="0"/>
              </a:rPr>
              <a:t>:  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Variables range over (i.e., get bound to) </a:t>
            </a:r>
            <a:r>
              <a:rPr lang="en-US" b="1" i="1" dirty="0">
                <a:solidFill>
                  <a:srgbClr val="005400"/>
                </a:solidFill>
                <a:latin typeface="Calibri" pitchFamily="34" charset="0"/>
              </a:rPr>
              <a:t>tuples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Clr>
                <a:srgbClr val="005400"/>
              </a:buClr>
              <a:buSzPct val="75000"/>
            </a:pPr>
            <a:r>
              <a:rPr lang="en-US" i="1" u="sng" dirty="0">
                <a:solidFill>
                  <a:srgbClr val="FC0128"/>
                </a:solidFill>
                <a:latin typeface="Calibri" pitchFamily="34" charset="0"/>
              </a:rPr>
              <a:t>DRC</a:t>
            </a:r>
            <a:r>
              <a:rPr lang="en-US" dirty="0">
                <a:solidFill>
                  <a:srgbClr val="FC0128"/>
                </a:solidFill>
                <a:latin typeface="Calibri" pitchFamily="34" charset="0"/>
              </a:rPr>
              <a:t>:  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Variables range over </a:t>
            </a:r>
            <a:r>
              <a:rPr lang="en-US" b="1" i="1" dirty="0">
                <a:solidFill>
                  <a:srgbClr val="005400"/>
                </a:solidFill>
                <a:latin typeface="Calibri" pitchFamily="34" charset="0"/>
              </a:rPr>
              <a:t>domain elements </a:t>
            </a:r>
            <a:r>
              <a:rPr lang="en-US" dirty="0">
                <a:solidFill>
                  <a:srgbClr val="005400"/>
                </a:solidFill>
                <a:latin typeface="Calibri" pitchFamily="34" charset="0"/>
              </a:rPr>
              <a:t>(= field values).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Expressions in the calculus are called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formulas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.  </a:t>
            </a:r>
            <a:r>
              <a:rPr lang="en-US" dirty="0">
                <a:latin typeface="Calibri" pitchFamily="34" charset="0"/>
              </a:rPr>
              <a:t>An answer tuple is essentially an assignment of constants to variables that make the formula evaluate to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true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77FE2-C061-4034-A705-F30EF9F1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74A1-B613-40D8-8560-27E836F311B4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3A72-2A17-42F8-8D58-5BC348D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E0FA05-9A6E-945E-1801-264AE922F072}"/>
              </a:ext>
            </a:extLst>
          </p:cNvPr>
          <p:cNvGrpSpPr/>
          <p:nvPr/>
        </p:nvGrpSpPr>
        <p:grpSpPr>
          <a:xfrm>
            <a:off x="304800" y="1929983"/>
            <a:ext cx="8357017" cy="2998033"/>
            <a:chOff x="304800" y="1929983"/>
            <a:chExt cx="8357017" cy="29980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693C54-B78E-BCEC-3AF7-76C6A193F1E9}"/>
                </a:ext>
              </a:extLst>
            </p:cNvPr>
            <p:cNvSpPr/>
            <p:nvPr/>
          </p:nvSpPr>
          <p:spPr>
            <a:xfrm>
              <a:off x="304800" y="1929983"/>
              <a:ext cx="8357017" cy="299803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57BF7-0F44-1ABF-A3BE-05228517093E}"/>
                </a:ext>
              </a:extLst>
            </p:cNvPr>
            <p:cNvSpPr txBox="1"/>
            <p:nvPr/>
          </p:nvSpPr>
          <p:spPr>
            <a:xfrm>
              <a:off x="1370664" y="2654570"/>
              <a:ext cx="6115986" cy="1716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7113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  E.ENUM</a:t>
              </a:r>
            </a:p>
            <a:p>
              <a:pPr marL="1027113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    EMPLOYEES E</a:t>
              </a:r>
            </a:p>
            <a:p>
              <a:pPr marL="1027113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  E.AGE &gt;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272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0948-D48D-4BD9-8AA3-A5470D98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Formula as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4C758-F0B4-47EB-9ED6-F678B4CF4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73643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7030A0"/>
                </a:solidFill>
              </a:rPr>
              <a:t>Query:</a:t>
            </a:r>
          </a:p>
          <a:p>
            <a:pPr marL="457200" lvl="1" indent="0">
              <a:spcAft>
                <a:spcPts val="2400"/>
              </a:spcAft>
              <a:buNone/>
            </a:pPr>
            <a:r>
              <a:rPr lang="en-US" sz="3600" dirty="0"/>
              <a:t>2X + Y = 10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7030A0"/>
                </a:solidFill>
              </a:rPr>
              <a:t>Answers:</a:t>
            </a:r>
          </a:p>
          <a:p>
            <a:pPr marL="457200" lvl="1" indent="0">
              <a:buNone/>
            </a:pPr>
            <a:r>
              <a:rPr lang="en-US" sz="3200" dirty="0"/>
              <a:t>[1, 8], [3, 4], [4, 2]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305C-F1C9-4826-AD48-54A9C645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5AD-5FFE-49D7-8B81-DA19F1C215C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029EB-6AA9-4ED5-969A-881BE93E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9A0C3F-A11E-450B-A747-4E8BA5191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10733"/>
              </p:ext>
            </p:extLst>
          </p:nvPr>
        </p:nvGraphicFramePr>
        <p:xfrm>
          <a:off x="5405119" y="1825625"/>
          <a:ext cx="251925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29">
                  <a:extLst>
                    <a:ext uri="{9D8B030D-6E8A-4147-A177-3AD203B41FA5}">
                      <a16:colId xmlns:a16="http://schemas.microsoft.com/office/drawing/2014/main" val="2715555379"/>
                    </a:ext>
                  </a:extLst>
                </a:gridCol>
                <a:gridCol w="1259629">
                  <a:extLst>
                    <a:ext uri="{9D8B030D-6E8A-4147-A177-3AD203B41FA5}">
                      <a16:colId xmlns:a16="http://schemas.microsoft.com/office/drawing/2014/main" val="534544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6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6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3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6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6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64874"/>
                  </a:ext>
                </a:extLst>
              </a:tr>
            </a:tbl>
          </a:graphicData>
        </a:graphic>
      </p:graphicFrame>
      <p:pic>
        <p:nvPicPr>
          <p:cNvPr id="20482" name="Picture 2" descr="Free Check Cliparts, Download Free Clip Art, Free Clip Art on Clipart  Library">
            <a:extLst>
              <a:ext uri="{FF2B5EF4-FFF2-40B4-BE49-F238E27FC236}">
                <a16:creationId xmlns:a16="http://schemas.microsoft.com/office/drawing/2014/main" id="{87020351-957B-4632-8E43-47F2EC51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98" y="2137637"/>
            <a:ext cx="764442" cy="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Check Cliparts, Download Free Clip Art, Free Clip Art on Clipart  Library">
            <a:extLst>
              <a:ext uri="{FF2B5EF4-FFF2-40B4-BE49-F238E27FC236}">
                <a16:creationId xmlns:a16="http://schemas.microsoft.com/office/drawing/2014/main" id="{18468209-565C-4B2E-B3D9-E1CED10A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98" y="3179740"/>
            <a:ext cx="764442" cy="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heck Cliparts, Download Free Clip Art, Free Clip Art on Clipart  Library">
            <a:extLst>
              <a:ext uri="{FF2B5EF4-FFF2-40B4-BE49-F238E27FC236}">
                <a16:creationId xmlns:a16="http://schemas.microsoft.com/office/drawing/2014/main" id="{7DB88F39-CAFE-46A4-AC20-FBC0EB8A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98" y="4221843"/>
            <a:ext cx="764442" cy="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34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Domain Relational Calculus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615" y="1262169"/>
            <a:ext cx="7772400" cy="1143000"/>
          </a:xfrm>
        </p:spPr>
        <p:txBody>
          <a:bodyPr>
            <a:normAutofit lnSpcReduction="10000"/>
          </a:bodyPr>
          <a:lstStyle/>
          <a:p>
            <a:pPr marL="398463" indent="-398463">
              <a:buClr>
                <a:schemeClr val="tx1"/>
              </a:buClr>
              <a:defRPr/>
            </a:pP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Query</a:t>
            </a:r>
            <a:r>
              <a:rPr lang="en-US" sz="3200" dirty="0">
                <a:latin typeface="Calibri" pitchFamily="34" charset="0"/>
              </a:rPr>
              <a:t> has the form: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sz="3600" dirty="0">
                <a:solidFill>
                  <a:schemeClr val="tx2"/>
                </a:solidFill>
                <a:latin typeface="Calibri" pitchFamily="34" charset="0"/>
              </a:rPr>
              <a:t>{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&lt;x1, x2, …,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xn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&gt; </a:t>
            </a:r>
            <a:r>
              <a:rPr lang="en-US" sz="3600" dirty="0">
                <a:solidFill>
                  <a:schemeClr val="tx2"/>
                </a:solidFill>
                <a:latin typeface="Calibri" pitchFamily="34" charset="0"/>
              </a:rPr>
              <a:t>| </a:t>
            </a:r>
            <a:r>
              <a:rPr lang="en-US" sz="3600" dirty="0">
                <a:solidFill>
                  <a:srgbClr val="7030A0"/>
                </a:solidFill>
                <a:latin typeface="Calibri" pitchFamily="34" charset="0"/>
              </a:rPr>
              <a:t>p(&lt;x1, x2, …, </a:t>
            </a:r>
            <a:r>
              <a:rPr lang="en-US" sz="3600" dirty="0" err="1">
                <a:solidFill>
                  <a:srgbClr val="7030A0"/>
                </a:solidFill>
                <a:latin typeface="Calibri" pitchFamily="34" charset="0"/>
              </a:rPr>
              <a:t>xn</a:t>
            </a:r>
            <a:r>
              <a:rPr lang="en-US" sz="3600" dirty="0">
                <a:solidFill>
                  <a:srgbClr val="7030A0"/>
                </a:solidFill>
                <a:latin typeface="Calibri" pitchFamily="34" charset="0"/>
              </a:rPr>
              <a:t>&gt;) </a:t>
            </a:r>
            <a:r>
              <a:rPr lang="en-US" sz="3600" dirty="0">
                <a:solidFill>
                  <a:schemeClr val="tx2"/>
                </a:solidFill>
                <a:latin typeface="Calibri" pitchFamily="34" charset="0"/>
              </a:rPr>
              <a:t>}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28854" y="3062249"/>
            <a:ext cx="7797573" cy="10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buSzPct val="75000"/>
              <a:defRPr/>
            </a:pPr>
            <a:r>
              <a:rPr lang="en-US" sz="3200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Answer </a:t>
            </a:r>
            <a:r>
              <a:rPr lang="en-US" sz="3200" dirty="0">
                <a:latin typeface="Calibri" pitchFamily="34" charset="0"/>
                <a:cs typeface="+mn-cs"/>
              </a:rPr>
              <a:t>includes all tuples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&lt;x1, x2, …,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xn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&gt; </a:t>
            </a:r>
            <a:r>
              <a:rPr lang="en-US" sz="3200" dirty="0">
                <a:latin typeface="Calibri" pitchFamily="34" charset="0"/>
                <a:cs typeface="+mn-cs"/>
              </a:rPr>
              <a:t>that</a:t>
            </a:r>
          </a:p>
          <a:p>
            <a:pPr eaLnBrk="0" hangingPunct="0">
              <a:defRPr/>
            </a:pPr>
            <a:r>
              <a:rPr lang="en-US" sz="3200" dirty="0">
                <a:latin typeface="Calibri" pitchFamily="34" charset="0"/>
                <a:cs typeface="+mn-cs"/>
              </a:rPr>
              <a:t>make the </a:t>
            </a:r>
            <a:r>
              <a:rPr lang="en-US" sz="3200" i="1" dirty="0">
                <a:latin typeface="Calibri" pitchFamily="34" charset="0"/>
                <a:cs typeface="+mn-cs"/>
              </a:rPr>
              <a:t>formula 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+mn-cs"/>
              </a:rPr>
              <a:t>p(&lt;x1, x2, …, </a:t>
            </a:r>
            <a:r>
              <a:rPr lang="en-US" sz="3200" dirty="0" err="1">
                <a:solidFill>
                  <a:srgbClr val="7030A0"/>
                </a:solidFill>
                <a:latin typeface="Calibri" pitchFamily="34" charset="0"/>
                <a:cs typeface="+mn-cs"/>
              </a:rPr>
              <a:t>xn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+mn-cs"/>
              </a:rPr>
              <a:t>&gt;)</a:t>
            </a:r>
            <a:r>
              <a:rPr lang="en-US" sz="3200" dirty="0">
                <a:latin typeface="Calibri" pitchFamily="34" charset="0"/>
                <a:cs typeface="+mn-cs"/>
              </a:rPr>
              <a:t> </a:t>
            </a:r>
            <a:r>
              <a:rPr lang="en-US" sz="3200" i="1" dirty="0">
                <a:latin typeface="Calibri" pitchFamily="34" charset="0"/>
                <a:cs typeface="+mn-cs"/>
              </a:rPr>
              <a:t>true</a:t>
            </a:r>
            <a:r>
              <a:rPr lang="en-US" sz="3200" dirty="0">
                <a:latin typeface="Calibri" pitchFamily="34" charset="0"/>
                <a:cs typeface="+mn-cs"/>
              </a:rPr>
              <a:t>.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219940" y="5162082"/>
            <a:ext cx="305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73183"/>
              </p:ext>
            </p:extLst>
          </p:nvPr>
        </p:nvGraphicFramePr>
        <p:xfrm>
          <a:off x="4156815" y="3148119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20" imgH="190440" progId="Equation.3">
                  <p:embed/>
                </p:oleObj>
              </mc:Choice>
              <mc:Fallback>
                <p:oleObj name="Equation" r:id="rId3" imgW="101520" imgH="190440" progId="Equation.3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15" y="3148119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9528" y="4725519"/>
            <a:ext cx="8103338" cy="1641475"/>
            <a:chOff x="823913" y="4343400"/>
            <a:chExt cx="8103338" cy="1641475"/>
          </a:xfrm>
        </p:grpSpPr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823913" y="4343400"/>
              <a:ext cx="7558087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7013" indent="-227013" eaLnBrk="0" hangingPunct="0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alibri" pitchFamily="34" charset="0"/>
                </a:rPr>
                <a:t> </a:t>
              </a:r>
              <a:r>
                <a:rPr lang="en-US" sz="3200" u="sng" dirty="0">
                  <a:solidFill>
                    <a:schemeClr val="accent2"/>
                  </a:solidFill>
                  <a:latin typeface="Calibri" pitchFamily="34" charset="0"/>
                </a:rPr>
                <a:t>Example</a:t>
              </a:r>
              <a:r>
                <a:rPr lang="en-US" sz="3200" dirty="0">
                  <a:solidFill>
                    <a:schemeClr val="accent2"/>
                  </a:solidFill>
                  <a:latin typeface="Calibri" pitchFamily="34" charset="0"/>
                </a:rPr>
                <a:t>:</a:t>
              </a:r>
              <a:endParaRPr lang="en-US" sz="3200" dirty="0">
                <a:latin typeface="Calibri" pitchFamily="34" charset="0"/>
              </a:endParaRPr>
            </a:p>
          </p:txBody>
        </p:sp>
        <p:graphicFrame>
          <p:nvGraphicFramePr>
            <p:cNvPr id="1027" name="Object 10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701668"/>
                </p:ext>
              </p:extLst>
            </p:nvPr>
          </p:nvGraphicFramePr>
          <p:xfrm>
            <a:off x="2074014" y="5105400"/>
            <a:ext cx="6853237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852960" imgH="879120" progId="Equation.3">
                    <p:embed/>
                  </p:oleObj>
                </mc:Choice>
                <mc:Fallback>
                  <p:oleObj name="Equation" r:id="rId5" imgW="6852960" imgH="879120" progId="Equation.3">
                    <p:embed/>
                    <p:pic>
                      <p:nvPicPr>
                        <p:cNvPr id="1027" name="Object 1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014" y="5105400"/>
                          <a:ext cx="6853237" cy="879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Left Brace 12"/>
          <p:cNvSpPr/>
          <p:nvPr/>
        </p:nvSpPr>
        <p:spPr bwMode="auto">
          <a:xfrm rot="16200000">
            <a:off x="5693515" y="919269"/>
            <a:ext cx="228600" cy="33528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anchorCtr="1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2340715" y="1224069"/>
            <a:ext cx="228600" cy="27432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anchorCtr="1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1997815" y="2567094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tuple</a:t>
            </a: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5163290" y="2567094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formula</a:t>
            </a:r>
          </a:p>
        </p:txBody>
      </p:sp>
      <p:sp>
        <p:nvSpPr>
          <p:cNvPr id="3" name="Oval Callout 2"/>
          <p:cNvSpPr/>
          <p:nvPr/>
        </p:nvSpPr>
        <p:spPr bwMode="auto">
          <a:xfrm>
            <a:off x="3155317" y="4934256"/>
            <a:ext cx="657225" cy="418973"/>
          </a:xfrm>
          <a:prstGeom prst="wedgeEllipseCallout">
            <a:avLst>
              <a:gd name="adj1" fmla="val 26048"/>
              <a:gd name="adj2" fmla="val 86223"/>
            </a:avLst>
          </a:prstGeom>
          <a:solidFill>
            <a:srgbClr val="005DA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ID</a:t>
            </a:r>
          </a:p>
        </p:txBody>
      </p:sp>
      <p:sp>
        <p:nvSpPr>
          <p:cNvPr id="15" name="Oval Callout 14"/>
          <p:cNvSpPr/>
          <p:nvPr/>
        </p:nvSpPr>
        <p:spPr bwMode="auto">
          <a:xfrm>
            <a:off x="3650725" y="4553030"/>
            <a:ext cx="897452" cy="463550"/>
          </a:xfrm>
          <a:prstGeom prst="wedgeEllipseCallout">
            <a:avLst>
              <a:gd name="adj1" fmla="val -6154"/>
              <a:gd name="adj2" fmla="val 152692"/>
            </a:avLst>
          </a:prstGeom>
          <a:solidFill>
            <a:srgbClr val="005DA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</a:rPr>
              <a:t>Name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4624442" y="4476478"/>
            <a:ext cx="1290636" cy="489993"/>
          </a:xfrm>
          <a:prstGeom prst="wedgeEllipseCallout">
            <a:avLst>
              <a:gd name="adj1" fmla="val -61570"/>
              <a:gd name="adj2" fmla="val 157371"/>
            </a:avLst>
          </a:prstGeom>
          <a:solidFill>
            <a:srgbClr val="005DA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</a:rPr>
              <a:t>Training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033115" y="5061246"/>
            <a:ext cx="651842" cy="418973"/>
          </a:xfrm>
          <a:prstGeom prst="wedgeEllipseCallout">
            <a:avLst>
              <a:gd name="adj1" fmla="val -71538"/>
              <a:gd name="adj2" fmla="val 69617"/>
            </a:avLst>
          </a:prstGeom>
          <a:solidFill>
            <a:srgbClr val="005DA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</a:rPr>
              <a:t>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9D1BD-B7C7-4745-B9BE-F97AA03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F6C8-4808-4113-B376-89368884293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A942B-E068-4048-A40F-3F429E8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BD8C-E830-0DF2-995B-21D2E820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09988-86E8-9811-81A4-0DB45B91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5AD-5FFE-49D7-8B81-DA19F1C215C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32858-74BA-796E-75E4-E3E84F7B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6F5C8DF5-36A6-1F8B-7157-B34544287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63" y="2200574"/>
            <a:ext cx="6616755" cy="29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4617"/>
            <a:ext cx="7886700" cy="897286"/>
          </a:xfrm>
        </p:spPr>
        <p:txBody>
          <a:bodyPr>
            <a:noAutofit/>
          </a:bodyPr>
          <a:lstStyle/>
          <a:p>
            <a:r>
              <a:rPr lang="en-US" sz="6000" b="1" dirty="0"/>
              <a:t>DRC and SQL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186175" y="6773928"/>
            <a:ext cx="305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" name="Oval Callout 2"/>
          <p:cNvSpPr/>
          <p:nvPr/>
        </p:nvSpPr>
        <p:spPr bwMode="auto">
          <a:xfrm>
            <a:off x="445335" y="5103129"/>
            <a:ext cx="1596596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FF"/>
                </a:solidFill>
              </a:rPr>
              <a:t>Output schema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9D1BD-B7C7-4745-B9BE-F97AA03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F6C8-4808-4113-B376-89368884293C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A942B-E068-4048-A40F-3F429E8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C0028-B50C-4B7C-9E3B-0B46D77B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39" y="1649879"/>
            <a:ext cx="3592715" cy="1792991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600" dirty="0">
                <a:solidFill>
                  <a:schemeClr val="accent2"/>
                </a:solidFill>
              </a:rPr>
              <a:t>SELECT   *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FROM     Sailors S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sz="3600" dirty="0">
                <a:solidFill>
                  <a:srgbClr val="7030A0"/>
                </a:solidFill>
              </a:rPr>
              <a:t>WHERE   S.T &gt;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572A7-C458-43A8-868B-6817E406245B}"/>
                  </a:ext>
                </a:extLst>
              </p:cNvPr>
              <p:cNvSpPr txBox="1"/>
              <p:nvPr/>
            </p:nvSpPr>
            <p:spPr>
              <a:xfrm>
                <a:off x="417080" y="4122881"/>
                <a:ext cx="83098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{</a:t>
                </a:r>
                <a:r>
                  <a:rPr lang="en-US" sz="3600" b="1" dirty="0">
                    <a:solidFill>
                      <a:schemeClr val="accent2"/>
                    </a:solidFill>
                  </a:rPr>
                  <a:t>&lt;</a:t>
                </a:r>
                <a:r>
                  <a:rPr lang="en-US" sz="3600" b="1" i="1" dirty="0">
                    <a:solidFill>
                      <a:schemeClr val="accent2"/>
                    </a:solidFill>
                  </a:rPr>
                  <a:t>I,N,T,A</a:t>
                </a:r>
                <a:r>
                  <a:rPr lang="en-US" sz="3600" b="1" dirty="0">
                    <a:solidFill>
                      <a:schemeClr val="accent2"/>
                    </a:solidFill>
                  </a:rPr>
                  <a:t>&gt; </a:t>
                </a:r>
                <a:r>
                  <a:rPr lang="en-US" sz="3600" b="1" dirty="0"/>
                  <a:t>|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&lt;</a:t>
                </a:r>
                <a:r>
                  <a:rPr lang="en-US" sz="3600" b="1" i="1" dirty="0">
                    <a:solidFill>
                      <a:srgbClr val="0070C0"/>
                    </a:solidFill>
                  </a:rPr>
                  <a:t>I,N,T,A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&gt;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𝑺𝒂𝒊𝒍𝒐𝒓𝒔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572A7-C458-43A8-868B-6817E4062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0" y="4122881"/>
                <a:ext cx="8309839" cy="646331"/>
              </a:xfrm>
              <a:prstGeom prst="rect">
                <a:avLst/>
              </a:prstGeom>
              <a:blipFill>
                <a:blip r:embed="rId3"/>
                <a:stretch>
                  <a:fillRect l="-219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Bent 7">
            <a:extLst>
              <a:ext uri="{FF2B5EF4-FFF2-40B4-BE49-F238E27FC236}">
                <a16:creationId xmlns:a16="http://schemas.microsoft.com/office/drawing/2014/main" id="{4C117F13-6032-4CE4-98F0-6B0A09C2598D}"/>
              </a:ext>
            </a:extLst>
          </p:cNvPr>
          <p:cNvSpPr/>
          <p:nvPr/>
        </p:nvSpPr>
        <p:spPr>
          <a:xfrm rot="16200000" flipH="1">
            <a:off x="1847495" y="1126864"/>
            <a:ext cx="2227561" cy="3592714"/>
          </a:xfrm>
          <a:prstGeom prst="bentArrow">
            <a:avLst>
              <a:gd name="adj1" fmla="val 10228"/>
              <a:gd name="adj2" fmla="val 13272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162865C2-E8C8-46C6-9A14-2B064CEF3569}"/>
              </a:ext>
            </a:extLst>
          </p:cNvPr>
          <p:cNvSpPr/>
          <p:nvPr/>
        </p:nvSpPr>
        <p:spPr>
          <a:xfrm rot="16200000" flipH="1">
            <a:off x="3251096" y="2509209"/>
            <a:ext cx="1674607" cy="1380979"/>
          </a:xfrm>
          <a:prstGeom prst="bentArrow">
            <a:avLst>
              <a:gd name="adj1" fmla="val 17198"/>
              <a:gd name="adj2" fmla="val 17504"/>
              <a:gd name="adj3" fmla="val 41927"/>
              <a:gd name="adj4" fmla="val 4375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8BA6CE6-8FEE-4CEE-9A71-EC2A516DB95C}"/>
              </a:ext>
            </a:extLst>
          </p:cNvPr>
          <p:cNvSpPr/>
          <p:nvPr/>
        </p:nvSpPr>
        <p:spPr>
          <a:xfrm>
            <a:off x="7136445" y="3321396"/>
            <a:ext cx="484632" cy="801485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">
            <a:extLst>
              <a:ext uri="{FF2B5EF4-FFF2-40B4-BE49-F238E27FC236}">
                <a16:creationId xmlns:a16="http://schemas.microsoft.com/office/drawing/2014/main" id="{C8605906-684C-46C7-A3F7-B9A23C122C55}"/>
              </a:ext>
            </a:extLst>
          </p:cNvPr>
          <p:cNvSpPr/>
          <p:nvPr/>
        </p:nvSpPr>
        <p:spPr bwMode="auto">
          <a:xfrm>
            <a:off x="3290101" y="5115640"/>
            <a:ext cx="1596596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Input relation</a:t>
            </a:r>
          </a:p>
        </p:txBody>
      </p:sp>
      <p:sp>
        <p:nvSpPr>
          <p:cNvPr id="26" name="Oval Callout 2">
            <a:extLst>
              <a:ext uri="{FF2B5EF4-FFF2-40B4-BE49-F238E27FC236}">
                <a16:creationId xmlns:a16="http://schemas.microsoft.com/office/drawing/2014/main" id="{46387C79-1614-4F5E-9456-F38DDE6E9D75}"/>
              </a:ext>
            </a:extLst>
          </p:cNvPr>
          <p:cNvSpPr/>
          <p:nvPr/>
        </p:nvSpPr>
        <p:spPr bwMode="auto">
          <a:xfrm>
            <a:off x="6134867" y="5081783"/>
            <a:ext cx="1731320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FF"/>
                </a:solidFill>
              </a:rPr>
              <a:t>Predicate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337590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Microsoft Office PowerPoint</Application>
  <PresentationFormat>On-screen Show (4:3)</PresentationFormat>
  <Paragraphs>283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Book Antiqua</vt:lpstr>
      <vt:lpstr>Bradley Hand ITC</vt:lpstr>
      <vt:lpstr>Brush Script MT</vt:lpstr>
      <vt:lpstr>Calibri</vt:lpstr>
      <vt:lpstr>Calibri Light</vt:lpstr>
      <vt:lpstr>Cambria Math</vt:lpstr>
      <vt:lpstr>Comic Sans MS</vt:lpstr>
      <vt:lpstr>Times New Roman</vt:lpstr>
      <vt:lpstr>Wingdings</vt:lpstr>
      <vt:lpstr>Office Theme</vt:lpstr>
      <vt:lpstr>Equation</vt:lpstr>
      <vt:lpstr>PowerPoint Presentation</vt:lpstr>
      <vt:lpstr>Relational Calculus</vt:lpstr>
      <vt:lpstr>Relational Calculus</vt:lpstr>
      <vt:lpstr>Relational Calculus</vt:lpstr>
      <vt:lpstr>Domain Relational Calculus</vt:lpstr>
      <vt:lpstr>Formula as Query</vt:lpstr>
      <vt:lpstr>Domain Relational Calculus</vt:lpstr>
      <vt:lpstr>Our Relations</vt:lpstr>
      <vt:lpstr>DRC and SQL</vt:lpstr>
      <vt:lpstr>DRC and SQL</vt:lpstr>
      <vt:lpstr>Formula</vt:lpstr>
      <vt:lpstr>DRC Formulas</vt:lpstr>
      <vt:lpstr>Free and Bound Variables</vt:lpstr>
      <vt:lpstr>Find sailors whose rating is better than 7</vt:lpstr>
      <vt:lpstr>Find sailors rated &gt; 7 who have reserved boat #103</vt:lpstr>
      <vt:lpstr>Find sailors rated &gt; 7 who have reserved boat #103</vt:lpstr>
      <vt:lpstr>Find sailors rated &gt; 7 who have reserved boat #103</vt:lpstr>
      <vt:lpstr>Find sailors who are older than 18 or have a rating under 9, and are called ‘joe’</vt:lpstr>
      <vt:lpstr>Find sailors rated &gt; 7 who’ve reserved a red boat</vt:lpstr>
      <vt:lpstr>Find sailors rated &gt; 7 who’ve reserved a red boat</vt:lpstr>
      <vt:lpstr>Find sailors rated &gt; 7 who’ve reserved a red boat</vt:lpstr>
      <vt:lpstr>Find sailors rated &gt; 7 who’ve reserved a red boat</vt:lpstr>
      <vt:lpstr>Find sailors rated &gt; 7 who’ve reserved a red boat</vt:lpstr>
      <vt:lpstr>Find sailors rated &gt; 7 who’ve reserved a red boat</vt:lpstr>
      <vt:lpstr>Find sailors rated &gt; 7 who’ve reserved a red boat</vt:lpstr>
      <vt:lpstr>Find sailors who’ve reserved all boats</vt:lpstr>
      <vt:lpstr>Find sailors who’ve reserved all boats</vt:lpstr>
      <vt:lpstr>Find sailors who’ve reserved all boats (simpler formula)</vt:lpstr>
      <vt:lpstr>Unsafe Queries,  Expressive Power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 Hua</dc:creator>
  <cp:lastModifiedBy>Kien H</cp:lastModifiedBy>
  <cp:revision>14</cp:revision>
  <dcterms:created xsi:type="dcterms:W3CDTF">2020-09-28T19:28:12Z</dcterms:created>
  <dcterms:modified xsi:type="dcterms:W3CDTF">2024-09-09T20:19:51Z</dcterms:modified>
</cp:coreProperties>
</file>