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79" r:id="rId6"/>
    <p:sldId id="280" r:id="rId7"/>
    <p:sldId id="303" r:id="rId8"/>
    <p:sldId id="261" r:id="rId9"/>
    <p:sldId id="262" r:id="rId10"/>
    <p:sldId id="281" r:id="rId11"/>
    <p:sldId id="263" r:id="rId12"/>
    <p:sldId id="282" r:id="rId13"/>
    <p:sldId id="264" r:id="rId14"/>
    <p:sldId id="284" r:id="rId15"/>
    <p:sldId id="285" r:id="rId16"/>
    <p:sldId id="283" r:id="rId17"/>
    <p:sldId id="286" r:id="rId18"/>
    <p:sldId id="304" r:id="rId19"/>
    <p:sldId id="305" r:id="rId20"/>
    <p:sldId id="573" r:id="rId21"/>
    <p:sldId id="266" r:id="rId22"/>
    <p:sldId id="302" r:id="rId23"/>
    <p:sldId id="288" r:id="rId24"/>
    <p:sldId id="300" r:id="rId25"/>
    <p:sldId id="572" r:id="rId26"/>
    <p:sldId id="295" r:id="rId27"/>
    <p:sldId id="289" r:id="rId28"/>
    <p:sldId id="574" r:id="rId29"/>
    <p:sldId id="267" r:id="rId30"/>
    <p:sldId id="268" r:id="rId31"/>
    <p:sldId id="575" r:id="rId32"/>
    <p:sldId id="277" r:id="rId33"/>
    <p:sldId id="269" r:id="rId34"/>
    <p:sldId id="270" r:id="rId35"/>
    <p:sldId id="298" r:id="rId36"/>
    <p:sldId id="577" r:id="rId37"/>
    <p:sldId id="578" r:id="rId38"/>
    <p:sldId id="265" r:id="rId39"/>
    <p:sldId id="271" r:id="rId40"/>
    <p:sldId id="291" r:id="rId41"/>
    <p:sldId id="292" r:id="rId42"/>
    <p:sldId id="296" r:id="rId43"/>
    <p:sldId id="272" r:id="rId44"/>
    <p:sldId id="293" r:id="rId45"/>
    <p:sldId id="273" r:id="rId46"/>
    <p:sldId id="274" r:id="rId47"/>
    <p:sldId id="278" r:id="rId48"/>
    <p:sldId id="275" r:id="rId49"/>
    <p:sldId id="27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C8"/>
    <a:srgbClr val="D0DBF0"/>
    <a:srgbClr val="A88000"/>
    <a:srgbClr val="B62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73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4.wmf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.wmf"/><Relationship Id="rId1" Type="http://schemas.openxmlformats.org/officeDocument/2006/relationships/image" Target="../media/image6.wmf"/><Relationship Id="rId4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4.wmf"/><Relationship Id="rId1" Type="http://schemas.openxmlformats.org/officeDocument/2006/relationships/image" Target="../media/image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5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D243-4012-435C-8990-E55966E0232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62FF9-9287-49AE-B379-1308CC57D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dirty="0"/>
          </a:p>
        </p:txBody>
      </p:sp>
      <p:sp>
        <p:nvSpPr>
          <p:cNvPr id="419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02811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5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9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78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6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5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10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3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0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Turing complete is a term used in computability theory to describe abstract machines, usually called automata. Such an automaton is Turing complete, if it can be used to emulate a Turing machine. It is also called computationally universal. Most modern programming languages are Turing-complete.</a:t>
            </a:r>
          </a:p>
        </p:txBody>
      </p:sp>
    </p:spTree>
    <p:extLst>
      <p:ext uri="{BB962C8B-B14F-4D97-AF65-F5344CB8AC3E}">
        <p14:creationId xmlns:p14="http://schemas.microsoft.com/office/powerpoint/2010/main" val="4108096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5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3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51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36333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74925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8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theta join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for arbitrary comparison relationships (such as ≥)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46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theta join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for arbitrary comparison relationships (such as ≥)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0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77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248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63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7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14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3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15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3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15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00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15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6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15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8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43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16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16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3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9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16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5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45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17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2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17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72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18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09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19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91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19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55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20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8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215F-F2DE-405A-BBC2-1E46AB8C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66-9514-4909-A251-94D8B1A63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35E3-1B53-4123-823F-DA2288B3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940B-455E-45CC-871D-C4CCB207C4AE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2204-DA42-4AA3-B748-84FB68E9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704AA-097F-4E51-93EA-ED499D6D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6E9D-1F7D-49FC-925C-660B534A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A4CF-0461-42D5-BB9B-C82D4589C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1E2E1-93ED-483C-9D24-94C9A973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F83-509E-4FF2-82F2-6217C710BDBB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31C8-29CC-4707-9390-CB0138CB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0FCE-D54C-42BB-943F-E9F9883A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C711-4077-4AAF-B936-617F635B8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7AB1D-60D4-4742-A386-4F8A84AB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402CE-D973-4259-8B6E-9423112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E7B1-90FB-44A7-9AEA-E88001C00B0C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EFA3-3E13-4354-841A-2CEBB9F8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02E7-DDBD-4F4B-87FD-D76EA7C7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71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A594-1310-460D-BBD7-A5F5604E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E26A-014B-4760-A6A6-AF18744AE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71641-C208-444A-91DC-67BB1375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B21-6B49-41FD-A131-548248ACAE78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2A1E-1958-41C5-AAC3-2F42CE1E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3222-0E08-4953-8504-7CFAF5BB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A2ED-A99C-4620-A276-B3709AA2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B764B-7AE3-426C-A363-22547F7A2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406CD-5BDB-4FD6-9674-31CD4163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4333-D1A3-47AC-A07D-B05729EB3C0A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0A7C-55EE-4F9D-A699-3AAD40DD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80E8-22A6-42E5-A013-39816869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B587-83B8-4691-9222-696F15F8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DCC4-A885-4B5E-9EBD-7D2215826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ADD69-C00B-4CA8-AD2B-86CED4BCD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6C298-72E5-4748-907A-DA6DFE74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AC16-78BF-497A-A245-BFD0009BEA11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81143-8A83-4F9C-B6D3-5F7D8BD4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0A03-EFF7-44B2-8368-35CE2CB2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1B27-512A-422E-A66C-A233E7E8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DA6E7-B024-4360-B451-785BC4F20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0A308-501B-4D53-A277-E5C40BA00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41067-1915-4972-B357-87067E603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57648-5892-4797-B5C5-3318CF2F3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8674B-207A-44D8-9315-4814CD99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AB9-A66E-4FEC-887D-1728ECCF2244}" type="datetime1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A4015-A705-4B3B-B44F-4CC33133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0D30D-25ED-49BA-AD27-00F896B0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1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407-DD2A-49EE-B24D-099001D3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2E74F-F3AD-41D5-9A9A-A40C40CE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FE1-13E5-4484-BB3B-86D1BC0024D2}" type="datetime1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5DF5-6070-418E-89DD-2DA1794E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40AE-0516-4C63-A9D9-DB95BBA8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F5B04-3759-4799-8102-C8A26B98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CE99-28D3-497E-BF47-5DE00FBB95B2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431F6-7E3F-4976-AC45-F7F42CDC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02E2E-CFC4-4299-B018-59CACB63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778-356E-4991-B29A-AC467FED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49BD-05D1-4813-8BFB-32B1AC86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4974E-E766-40A5-B81E-F802AC80F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0DF8-F2DF-46F5-A2CC-D6675574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7FFA-8977-4495-9950-B6EB02C9DC1C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18AFB-AF94-41EF-B7EF-D5131732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3B576-36C7-4A28-BCF5-0AC63AA1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03A0-E844-4561-84AB-A24CC5F4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C76FD-CCF5-41FC-85B2-48E813F39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B1F4-F2B6-4012-A502-EA474263C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29BBE-D05F-4434-9A23-23801D95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166-A043-4ACE-9DB4-A321806E67E4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528B0-F0D6-4E06-9F92-4EACE524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25A11-6EBA-41CF-9EB3-E0A6737E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49A2-0CC5-4994-B579-7E6311FB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91E5-B509-41E5-A280-6B395992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ED08-A6BB-48A1-978A-AFCF34951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839E-9186-42D9-8A75-88764FAEC2FE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085B-25E7-4B0F-97E0-7DD8E9957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B2C4-0DFC-4C29-BE28-E8A0EF3E7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9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6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wm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8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1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2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6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56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77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5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5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6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9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720.png"/><Relationship Id="rId5" Type="http://schemas.openxmlformats.org/officeDocument/2006/relationships/image" Target="../media/image70.wmf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95.bin"/><Relationship Id="rId9" Type="http://schemas.openxmlformats.org/officeDocument/2006/relationships/image" Target="../media/image7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7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65919" y="622300"/>
            <a:ext cx="6858000" cy="2387600"/>
          </a:xfrm>
        </p:spPr>
        <p:txBody>
          <a:bodyPr/>
          <a:lstStyle/>
          <a:p>
            <a:pPr algn="ctr"/>
            <a:r>
              <a:rPr lang="en-US" sz="5400" dirty="0"/>
              <a:t>Relational Algebra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98543" y="3041029"/>
            <a:ext cx="3051313" cy="618779"/>
          </a:xfrm>
        </p:spPr>
        <p:txBody>
          <a:bodyPr/>
          <a:lstStyle/>
          <a:p>
            <a:pPr marL="342900" indent="-342900"/>
            <a:r>
              <a:rPr lang="en-US" dirty="0">
                <a:latin typeface="Comic Sans MS" pitchFamily="66" charset="0"/>
              </a:rPr>
              <a:t>Chapter 4, Part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41E66-FAC8-4E4B-811D-21E5F7C08FAB}"/>
              </a:ext>
            </a:extLst>
          </p:cNvPr>
          <p:cNvSpPr/>
          <p:nvPr/>
        </p:nvSpPr>
        <p:spPr bwMode="auto">
          <a:xfrm>
            <a:off x="6096000" y="3505200"/>
            <a:ext cx="25146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Can 4">
            <a:extLst>
              <a:ext uri="{FF2B5EF4-FFF2-40B4-BE49-F238E27FC236}">
                <a16:creationId xmlns:a16="http://schemas.microsoft.com/office/drawing/2014/main" id="{B2DCAB9C-D819-4161-B80D-A4585762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86400"/>
            <a:ext cx="1524000" cy="838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Up-Down Arrow 5">
            <a:extLst>
              <a:ext uri="{FF2B5EF4-FFF2-40B4-BE49-F238E27FC236}">
                <a16:creationId xmlns:a16="http://schemas.microsoft.com/office/drawing/2014/main" id="{8A46F1C8-191A-4C5E-A714-90A35A01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800600"/>
            <a:ext cx="484188" cy="835025"/>
          </a:xfrm>
          <a:prstGeom prst="upDown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0522007-6CFA-48D4-B52B-B4350E44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7" y="4343917"/>
            <a:ext cx="94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DBMS</a:t>
            </a:r>
          </a:p>
        </p:txBody>
      </p:sp>
      <p:sp>
        <p:nvSpPr>
          <p:cNvPr id="11" name="Cloud Callout 8">
            <a:extLst>
              <a:ext uri="{FF2B5EF4-FFF2-40B4-BE49-F238E27FC236}">
                <a16:creationId xmlns:a16="http://schemas.microsoft.com/office/drawing/2014/main" id="{E46B996E-B3AD-47E5-AEFF-2582E1AEB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9049"/>
            <a:ext cx="17526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Algebra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82382-017B-4211-8875-C6AB61B0BF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96" y="1447076"/>
            <a:ext cx="1981200" cy="1981200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99A008D-985A-4985-BF16-99F1F8F8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439" y="984391"/>
            <a:ext cx="1752600" cy="762000"/>
          </a:xfrm>
          <a:prstGeom prst="cloudCallout">
            <a:avLst>
              <a:gd name="adj1" fmla="val 44908"/>
              <a:gd name="adj2" fmla="val 80094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3200" dirty="0">
                <a:latin typeface="Calibri" pitchFamily="34" charset="0"/>
              </a:rPr>
              <a:t>SQL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B6B30-ED69-40BF-A25C-24395C9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FA7-2CA1-4415-924E-5A10DA87C53A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22C2B-F29D-4717-A055-8B767B6B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3" name="Rectangle 4"/>
          <p:cNvSpPr>
            <a:spLocks noGrp="1" noChangeArrowheads="1"/>
          </p:cNvSpPr>
          <p:nvPr>
            <p:ph type="title"/>
          </p:nvPr>
        </p:nvSpPr>
        <p:spPr>
          <a:xfrm>
            <a:off x="805070" y="317500"/>
            <a:ext cx="7772400" cy="1104900"/>
          </a:xfrm>
        </p:spPr>
        <p:txBody>
          <a:bodyPr>
            <a:normAutofit/>
          </a:bodyPr>
          <a:lstStyle/>
          <a:p>
            <a:r>
              <a:rPr lang="en-US" dirty="0"/>
              <a:t>Projection: Duplicate Elimination</a:t>
            </a:r>
          </a:p>
        </p:txBody>
      </p:sp>
      <p:graphicFrame>
        <p:nvGraphicFramePr>
          <p:cNvPr id="3076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0" y="4953000"/>
          <a:ext cx="123825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1238040" imgH="1687320" progId="Word.Document.8">
                  <p:embed/>
                </p:oleObj>
              </mc:Choice>
              <mc:Fallback>
                <p:oleObj name="Document" r:id="rId4" imgW="1238040" imgH="1687320" progId="Word.Document.8">
                  <p:embed/>
                  <p:pic>
                    <p:nvPicPr>
                      <p:cNvPr id="3076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23825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11"/>
          <p:cNvGrpSpPr>
            <a:grpSpLocks/>
          </p:cNvGrpSpPr>
          <p:nvPr/>
        </p:nvGrpSpPr>
        <p:grpSpPr bwMode="auto">
          <a:xfrm>
            <a:off x="6324600" y="3606800"/>
            <a:ext cx="2316163" cy="889000"/>
            <a:chOff x="6248400" y="3505200"/>
            <a:chExt cx="2316163" cy="889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248400" y="3505200"/>
              <a:ext cx="1828800" cy="685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4100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400800" y="3581400"/>
            <a:ext cx="2163763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6" imgW="2163600" imgH="812520" progId="Equation.3">
                    <p:embed/>
                  </p:oleObj>
                </mc:Choice>
                <mc:Fallback>
                  <p:oleObj name="Equation" r:id="rId6" imgW="2163600" imgH="812520" progId="Equation.3">
                    <p:embed/>
                    <p:pic>
                      <p:nvPicPr>
                        <p:cNvPr id="4100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3581400"/>
                          <a:ext cx="2163763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5105400" cy="4724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>
                <a:latin typeface="Calibri" pitchFamily="34" charset="0"/>
              </a:rPr>
              <a:t>Deletes attributes that are not in </a:t>
            </a:r>
            <a:r>
              <a:rPr lang="en-US" sz="2600" i="1" dirty="0">
                <a:latin typeface="Calibri" pitchFamily="34" charset="0"/>
              </a:rPr>
              <a:t>projection list</a:t>
            </a:r>
            <a:r>
              <a:rPr lang="en-US" sz="2600" dirty="0"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en-US" sz="2600" i="1" dirty="0">
                <a:solidFill>
                  <a:srgbClr val="C00000"/>
                </a:solidFill>
                <a:latin typeface="Calibri" pitchFamily="34" charset="0"/>
              </a:rPr>
              <a:t>Schema</a:t>
            </a:r>
            <a:r>
              <a:rPr lang="en-US" sz="2600" dirty="0">
                <a:latin typeface="Calibri" pitchFamily="34" charset="0"/>
              </a:rPr>
              <a:t> of result contains exactly the fields in the projection list, with the same names that they had in the (only) input relation.</a:t>
            </a:r>
          </a:p>
          <a:p>
            <a:pPr>
              <a:defRPr/>
            </a:pPr>
            <a:r>
              <a:rPr lang="en-US" sz="2600" dirty="0">
                <a:latin typeface="Calibri" pitchFamily="34" charset="0"/>
              </a:rPr>
              <a:t>Projection operator has to eliminate </a:t>
            </a:r>
            <a:r>
              <a:rPr lang="en-US" sz="2600" i="1" dirty="0">
                <a:solidFill>
                  <a:srgbClr val="C00000"/>
                </a:solidFill>
                <a:latin typeface="Calibri" pitchFamily="34" charset="0"/>
              </a:rPr>
              <a:t>duplicates</a:t>
            </a:r>
            <a:r>
              <a:rPr lang="en-US" sz="2600" dirty="0">
                <a:latin typeface="Calibri" pitchFamily="34" charset="0"/>
              </a:rPr>
              <a:t>.</a:t>
            </a:r>
          </a:p>
          <a:p>
            <a:pPr lvl="1">
              <a:buSzPct val="75000"/>
              <a:defRPr/>
            </a:pPr>
            <a:r>
              <a:rPr lang="en-US" sz="2600" dirty="0">
                <a:latin typeface="Calibri" pitchFamily="34" charset="0"/>
              </a:rPr>
              <a:t>Note: real systems typically don’t do duplicate elimination unless the user explicitly asks for it. </a:t>
            </a:r>
          </a:p>
        </p:txBody>
      </p:sp>
      <p:graphicFrame>
        <p:nvGraphicFramePr>
          <p:cNvPr id="4099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1524000"/>
          <a:ext cx="350520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8" imgW="4397040" imgH="2363760" progId="Word.Document.8">
                  <p:embed/>
                </p:oleObj>
              </mc:Choice>
              <mc:Fallback>
                <p:oleObj name="Document" r:id="rId8" imgW="4397040" imgH="2363760" progId="Word.Document.8">
                  <p:embed/>
                  <p:pic>
                    <p:nvPicPr>
                      <p:cNvPr id="4099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24000"/>
                        <a:ext cx="350520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 bwMode="auto">
          <a:xfrm>
            <a:off x="7010400" y="2971800"/>
            <a:ext cx="484188" cy="5334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 bwMode="auto">
          <a:xfrm>
            <a:off x="7010400" y="4343400"/>
            <a:ext cx="484188" cy="5334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8001000" y="1371600"/>
            <a:ext cx="990600" cy="1676400"/>
          </a:xfrm>
          <a:prstGeom prst="roundRect">
            <a:avLst/>
          </a:prstGeom>
          <a:solidFill>
            <a:schemeClr val="accent3">
              <a:lumMod val="75000"/>
              <a:alpha val="21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5076444" y="5535613"/>
            <a:ext cx="1686154" cy="1104900"/>
          </a:xfrm>
          <a:prstGeom prst="wedgeEllipseCallout">
            <a:avLst>
              <a:gd name="adj1" fmla="val 61574"/>
              <a:gd name="adj2" fmla="val -16271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Segoe Print" panose="02000600000000000000" pitchFamily="2" charset="0"/>
              </a:rPr>
              <a:t>After duplicate elimination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C:\Users\Kien\AppData\Local\Microsoft\Windows\Temporary Internet Files\Content.IE5\1ZZKVPOX\MC9004419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8688"/>
            <a:ext cx="12255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Terminator 16"/>
          <p:cNvSpPr/>
          <p:nvPr/>
        </p:nvSpPr>
        <p:spPr bwMode="auto">
          <a:xfrm>
            <a:off x="914400" y="2895600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Flowchart: Terminator 15"/>
          <p:cNvSpPr/>
          <p:nvPr/>
        </p:nvSpPr>
        <p:spPr bwMode="auto">
          <a:xfrm>
            <a:off x="914400" y="1676400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US"/>
              <a:t>Selection</a:t>
            </a:r>
          </a:p>
        </p:txBody>
      </p:sp>
      <p:grpSp>
        <p:nvGrpSpPr>
          <p:cNvPr id="5130" name="Group 13"/>
          <p:cNvGrpSpPr>
            <a:grpSpLocks/>
          </p:cNvGrpSpPr>
          <p:nvPr/>
        </p:nvGrpSpPr>
        <p:grpSpPr bwMode="auto">
          <a:xfrm>
            <a:off x="5905500" y="1752600"/>
            <a:ext cx="3238500" cy="1039813"/>
            <a:chOff x="5486400" y="2133600"/>
            <a:chExt cx="3238500" cy="103981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486400" y="2133600"/>
              <a:ext cx="2819400" cy="914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512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638800" y="2286000"/>
            <a:ext cx="3086100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5" imgW="3085920" imgH="887400" progId="Equation.3">
                    <p:embed/>
                  </p:oleObj>
                </mc:Choice>
                <mc:Fallback>
                  <p:oleObj name="Equation" r:id="rId5" imgW="3085920" imgH="887400" progId="Equation.3">
                    <p:embed/>
                    <p:pic>
                      <p:nvPicPr>
                        <p:cNvPr id="5124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2286000"/>
                          <a:ext cx="3086100" cy="887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9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19600" y="3962400"/>
          <a:ext cx="47005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7" imgW="4700520" imgH="1693800" progId="Word.Document.8">
                  <p:embed/>
                </p:oleObj>
              </mc:Choice>
              <mc:Fallback>
                <p:oleObj name="Document" r:id="rId7" imgW="4700520" imgH="1693800" progId="Word.Document.8">
                  <p:embed/>
                  <p:pic>
                    <p:nvPicPr>
                      <p:cNvPr id="4099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4700588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1219200"/>
          <a:ext cx="43973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9" imgW="4397040" imgH="2363760" progId="Word.Document.8">
                  <p:embed/>
                </p:oleObj>
              </mc:Choice>
              <mc:Fallback>
                <p:oleObj name="Document" r:id="rId9" imgW="4397040" imgH="2363760" progId="Word.Document.8">
                  <p:embed/>
                  <p:pic>
                    <p:nvPicPr>
                      <p:cNvPr id="5123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43973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5181600" y="1981200"/>
            <a:ext cx="685800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 bwMode="auto">
          <a:xfrm>
            <a:off x="7086600" y="2743200"/>
            <a:ext cx="484188" cy="1143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581399"/>
            <a:ext cx="3810000" cy="292541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ts val="2600"/>
              </a:lnSpc>
              <a:spcAft>
                <a:spcPts val="600"/>
              </a:spcAft>
              <a:defRPr/>
            </a:pPr>
            <a:r>
              <a:rPr lang="en-US" sz="3400" dirty="0">
                <a:latin typeface="Calibri" pitchFamily="34" charset="0"/>
              </a:rPr>
              <a:t>Selects rows that satisfy </a:t>
            </a:r>
            <a:r>
              <a:rPr lang="en-US" sz="3400" i="1" dirty="0">
                <a:solidFill>
                  <a:srgbClr val="7030A0"/>
                </a:solidFill>
                <a:latin typeface="Calibri" pitchFamily="34" charset="0"/>
              </a:rPr>
              <a:t>selection condition</a:t>
            </a:r>
            <a:r>
              <a:rPr lang="en-US" sz="3400" dirty="0">
                <a:latin typeface="Calibri" pitchFamily="34" charset="0"/>
              </a:rPr>
              <a:t>.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3400" i="1" dirty="0">
                <a:solidFill>
                  <a:srgbClr val="7030A0"/>
                </a:solidFill>
                <a:latin typeface="Calibri" pitchFamily="34" charset="0"/>
              </a:rPr>
              <a:t>Schema</a:t>
            </a:r>
            <a:r>
              <a:rPr lang="en-US" sz="3400" dirty="0">
                <a:latin typeface="Calibri" pitchFamily="34" charset="0"/>
              </a:rPr>
              <a:t> of result identical to schema of (only) input relation</a:t>
            </a:r>
          </a:p>
          <a:p>
            <a:pPr>
              <a:lnSpc>
                <a:spcPts val="2600"/>
              </a:lnSpc>
              <a:spcAft>
                <a:spcPts val="600"/>
              </a:spcAft>
              <a:defRPr/>
            </a:pPr>
            <a:r>
              <a:rPr lang="en-US" sz="3400" dirty="0">
                <a:latin typeface="Calibri" pitchFamily="34" charset="0"/>
              </a:rPr>
              <a:t>No duplicates in result!  (Why?)</a:t>
            </a:r>
          </a:p>
          <a:p>
            <a:pPr>
              <a:lnSpc>
                <a:spcPts val="2600"/>
              </a:lnSpc>
              <a:spcAft>
                <a:spcPts val="600"/>
              </a:spcAft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883E4-A9CB-445E-955E-231A5359855E}"/>
              </a:ext>
            </a:extLst>
          </p:cNvPr>
          <p:cNvSpPr txBox="1"/>
          <p:nvPr/>
        </p:nvSpPr>
        <p:spPr>
          <a:xfrm>
            <a:off x="5905500" y="608148"/>
            <a:ext cx="271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 horizontal filter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5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Operator </a:t>
            </a:r>
            <a:br>
              <a:rPr lang="en-US"/>
            </a:br>
            <a:r>
              <a:rPr lang="en-US"/>
              <a:t>Composition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32250" y="5026808"/>
            <a:ext cx="4724388" cy="1285897"/>
            <a:chOff x="4038600" y="5014913"/>
            <a:chExt cx="4724388" cy="1285897"/>
          </a:xfrm>
        </p:grpSpPr>
        <p:grpSp>
          <p:nvGrpSpPr>
            <p:cNvPr id="6159" name="Group 14"/>
            <p:cNvGrpSpPr>
              <a:grpSpLocks/>
            </p:cNvGrpSpPr>
            <p:nvPr/>
          </p:nvGrpSpPr>
          <p:grpSpPr bwMode="auto">
            <a:xfrm>
              <a:off x="4038600" y="5472113"/>
              <a:ext cx="4724388" cy="828697"/>
              <a:chOff x="4038600" y="5334011"/>
              <a:chExt cx="4724388" cy="828685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038600" y="5334011"/>
                <a:ext cx="4343400" cy="6095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aphicFrame>
            <p:nvGraphicFramePr>
              <p:cNvPr id="17416" name="Object 8">
                <a:hlinkClick r:id="" action="ppaction://ole?verb=0"/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29150867"/>
                  </p:ext>
                </p:extLst>
              </p:nvPr>
            </p:nvGraphicFramePr>
            <p:xfrm>
              <a:off x="4190988" y="5461021"/>
              <a:ext cx="4572000" cy="701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1" name="Equation" r:id="rId4" imgW="4881240" imgH="853920" progId="Equation.3">
                      <p:embed/>
                    </p:oleObj>
                  </mc:Choice>
                  <mc:Fallback>
                    <p:oleObj name="Equation" r:id="rId4" imgW="4881240" imgH="853920" progId="Equation.3">
                      <p:embed/>
                      <p:pic>
                        <p:nvPicPr>
                          <p:cNvPr id="17416" name="Object 8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88" y="5461021"/>
                            <a:ext cx="4572000" cy="701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Down Arrow 17"/>
            <p:cNvSpPr/>
            <p:nvPr/>
          </p:nvSpPr>
          <p:spPr bwMode="auto">
            <a:xfrm>
              <a:off x="5943600" y="5014913"/>
              <a:ext cx="484188" cy="449262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800" y="5091113"/>
            <a:ext cx="2965450" cy="1385887"/>
            <a:chOff x="1066800" y="5091113"/>
            <a:chExt cx="2965450" cy="1385887"/>
          </a:xfrm>
        </p:grpSpPr>
        <p:graphicFrame>
          <p:nvGraphicFramePr>
            <p:cNvPr id="17415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66800" y="5091113"/>
            <a:ext cx="2590788" cy="138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Document" r:id="rId6" imgW="3116160" imgH="1690560" progId="Word.Document.8">
                    <p:embed/>
                  </p:oleObj>
                </mc:Choice>
                <mc:Fallback>
                  <p:oleObj name="Document" r:id="rId6" imgW="3116160" imgH="1690560" progId="Word.Document.8">
                    <p:embed/>
                    <p:pic>
                      <p:nvPicPr>
                        <p:cNvPr id="17415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5091113"/>
                          <a:ext cx="2590788" cy="1385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Down Arrow 18"/>
            <p:cNvSpPr/>
            <p:nvPr/>
          </p:nvSpPr>
          <p:spPr bwMode="auto">
            <a:xfrm rot="5400000">
              <a:off x="3409950" y="5384801"/>
              <a:ext cx="484187" cy="760412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609600" y="2365375"/>
            <a:ext cx="2966242" cy="1909763"/>
          </a:xfrm>
          <a:prstGeom prst="wedgeRoundRectCallout">
            <a:avLst>
              <a:gd name="adj1" fmla="val 71416"/>
              <a:gd name="adj2" fmla="val 35860"/>
              <a:gd name="adj3" fmla="val 16667"/>
            </a:avLst>
          </a:prstGeom>
          <a:solidFill>
            <a:srgbClr val="DEC8E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Result relation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can be the input for another relational algebra operation 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533400"/>
            <a:ext cx="4495800" cy="4803775"/>
            <a:chOff x="3962400" y="533400"/>
            <a:chExt cx="4495800" cy="4803775"/>
          </a:xfrm>
        </p:grpSpPr>
        <p:grpSp>
          <p:nvGrpSpPr>
            <p:cNvPr id="6" name="Group 5"/>
            <p:cNvGrpSpPr/>
            <p:nvPr/>
          </p:nvGrpSpPr>
          <p:grpSpPr>
            <a:xfrm>
              <a:off x="4191000" y="539750"/>
              <a:ext cx="4267200" cy="4797425"/>
              <a:chOff x="4191000" y="539750"/>
              <a:chExt cx="4267200" cy="4797425"/>
            </a:xfrm>
          </p:grpSpPr>
          <p:grpSp>
            <p:nvGrpSpPr>
              <p:cNvPr id="6158" name="Group 13"/>
              <p:cNvGrpSpPr>
                <a:grpSpLocks/>
              </p:cNvGrpSpPr>
              <p:nvPr/>
            </p:nvGrpSpPr>
            <p:grpSpPr bwMode="auto">
              <a:xfrm>
                <a:off x="5029200" y="2805063"/>
                <a:ext cx="2667000" cy="674864"/>
                <a:chOff x="5029200" y="2667000"/>
                <a:chExt cx="2667000" cy="674854"/>
              </a:xfrm>
            </p:grpSpPr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5029200" y="2667050"/>
                  <a:ext cx="2286000" cy="60959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graphicFrame>
              <p:nvGraphicFramePr>
                <p:cNvPr id="6150" name="Object 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5181600" y="2759242"/>
                <a:ext cx="2514600" cy="582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53" name="Equation" r:id="rId8" imgW="3085920" imgH="887400" progId="Equation.3">
                        <p:embed/>
                      </p:oleObj>
                    </mc:Choice>
                    <mc:Fallback>
                      <p:oleObj name="Equation" r:id="rId8" imgW="3085920" imgH="887400" progId="Equation.3">
                        <p:embed/>
                        <p:pic>
                          <p:nvPicPr>
                            <p:cNvPr id="6150" name="Object 5">
                              <a:hlinkClick r:id="" action="ppaction://ole?verb=0"/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1600" y="2759242"/>
                              <a:ext cx="2514600" cy="5826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6147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191000" y="3871913"/>
              <a:ext cx="4267200" cy="1465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4" name="Document" r:id="rId10" imgW="4700520" imgH="1693800" progId="Word.Document.8">
                      <p:embed/>
                    </p:oleObj>
                  </mc:Choice>
                  <mc:Fallback>
                    <p:oleObj name="Document" r:id="rId10" imgW="4700520" imgH="1693800" progId="Word.Document.8">
                      <p:embed/>
                      <p:pic>
                        <p:nvPicPr>
                          <p:cNvPr id="6147" name="Object 6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1000" y="3871913"/>
                            <a:ext cx="4267200" cy="1465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8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447674" y="539750"/>
              <a:ext cx="3886200" cy="2059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5" name="Document" r:id="rId12" imgW="4397040" imgH="2363760" progId="Word.Document.8">
                      <p:embed/>
                    </p:oleObj>
                  </mc:Choice>
                  <mc:Fallback>
                    <p:oleObj name="Document" r:id="rId12" imgW="4397040" imgH="2363760" progId="Word.Document.8">
                      <p:embed/>
                      <p:pic>
                        <p:nvPicPr>
                          <p:cNvPr id="6148" name="Object 10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7674" y="539750"/>
                            <a:ext cx="3886200" cy="20590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Down Arrow 15"/>
              <p:cNvSpPr/>
              <p:nvPr/>
            </p:nvSpPr>
            <p:spPr bwMode="auto">
              <a:xfrm>
                <a:off x="5975350" y="2365375"/>
                <a:ext cx="484188" cy="441325"/>
              </a:xfrm>
              <a:prstGeom prst="downArrow">
                <a:avLst/>
              </a:prstGeom>
              <a:solidFill>
                <a:schemeClr val="accent5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 bwMode="auto">
              <a:xfrm>
                <a:off x="5961063" y="3425825"/>
                <a:ext cx="484187" cy="449263"/>
              </a:xfrm>
              <a:prstGeom prst="downArrow">
                <a:avLst/>
              </a:prstGeom>
              <a:solidFill>
                <a:schemeClr val="accent5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962400" y="5334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S2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Terminator 12"/>
          <p:cNvSpPr/>
          <p:nvPr/>
        </p:nvSpPr>
        <p:spPr bwMode="auto">
          <a:xfrm>
            <a:off x="228600" y="4953000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Flowchart: Terminator 11"/>
          <p:cNvSpPr/>
          <p:nvPr/>
        </p:nvSpPr>
        <p:spPr bwMode="auto">
          <a:xfrm>
            <a:off x="228600" y="2670175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4516439" y="2470944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90500"/>
            <a:ext cx="7772400" cy="11049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Union</a:t>
            </a:r>
          </a:p>
        </p:txBody>
      </p:sp>
      <p:graphicFrame>
        <p:nvGraphicFramePr>
          <p:cNvPr id="7170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0116"/>
              </p:ext>
            </p:extLst>
          </p:nvPr>
        </p:nvGraphicFramePr>
        <p:xfrm>
          <a:off x="4592639" y="1556544"/>
          <a:ext cx="44704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4" imgW="4470120" imgH="2946240" progId="Word.Document.8">
                  <p:embed/>
                </p:oleObj>
              </mc:Choice>
              <mc:Fallback>
                <p:oleObj name="Document" r:id="rId4" imgW="4470120" imgH="2946240" progId="Word.Document.8">
                  <p:embed/>
                  <p:pic>
                    <p:nvPicPr>
                      <p:cNvPr id="717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9" y="1556544"/>
                        <a:ext cx="44704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799618"/>
              </p:ext>
            </p:extLst>
          </p:nvPr>
        </p:nvGraphicFramePr>
        <p:xfrm>
          <a:off x="6116639" y="4223544"/>
          <a:ext cx="13795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1379520" imgH="515880" progId="Equation.3">
                  <p:embed/>
                </p:oleObj>
              </mc:Choice>
              <mc:Fallback>
                <p:oleObj name="Equation" r:id="rId6" imgW="1379520" imgH="515880" progId="Equation.3">
                  <p:embed/>
                  <p:pic>
                    <p:nvPicPr>
                      <p:cNvPr id="7171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9" y="4223544"/>
                        <a:ext cx="137953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04800" y="1222375"/>
            <a:ext cx="4410075" cy="5256213"/>
            <a:chOff x="304800" y="1222375"/>
            <a:chExt cx="4410075" cy="5256213"/>
          </a:xfrm>
        </p:grpSpPr>
        <p:graphicFrame>
          <p:nvGraphicFramePr>
            <p:cNvPr id="7172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16002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Document" r:id="rId8" imgW="4233600" imgH="2206440" progId="Word.Document.8">
                    <p:embed/>
                  </p:oleObj>
                </mc:Choice>
                <mc:Fallback>
                  <p:oleObj name="Document" r:id="rId8" imgW="4233600" imgH="2206440" progId="Word.Document.8">
                    <p:embed/>
                    <p:pic>
                      <p:nvPicPr>
                        <p:cNvPr id="7172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16002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4114800"/>
            <a:ext cx="4397375" cy="236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Document" r:id="rId10" imgW="4397040" imgH="2363760" progId="Word.Document.8">
                    <p:embed/>
                  </p:oleObj>
                </mc:Choice>
                <mc:Fallback>
                  <p:oleObj name="Document" r:id="rId10" imgW="4397040" imgH="2363760" progId="Word.Document.8">
                    <p:embed/>
                    <p:pic>
                      <p:nvPicPr>
                        <p:cNvPr id="7173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4114800"/>
                          <a:ext cx="4397375" cy="2363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304800" y="1222375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S1</a:t>
              </a: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304800" y="3733800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D88B02-DD8D-3725-D21F-C0C3E4E0E167}"/>
              </a:ext>
            </a:extLst>
          </p:cNvPr>
          <p:cNvSpPr txBox="1"/>
          <p:nvPr/>
        </p:nvSpPr>
        <p:spPr>
          <a:xfrm>
            <a:off x="4738542" y="4749116"/>
            <a:ext cx="4087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Union Compatible:</a:t>
            </a:r>
          </a:p>
          <a:p>
            <a:r>
              <a:rPr lang="en-US" sz="2800" dirty="0"/>
              <a:t>The two operand relations must have the same schema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Terminator 14"/>
          <p:cNvSpPr/>
          <p:nvPr/>
        </p:nvSpPr>
        <p:spPr bwMode="auto">
          <a:xfrm>
            <a:off x="249238" y="2168525"/>
            <a:ext cx="4114800" cy="377825"/>
          </a:xfrm>
          <a:prstGeom prst="flowChartTerminator">
            <a:avLst/>
          </a:prstGeom>
          <a:solidFill>
            <a:schemeClr val="accent3">
              <a:lumMod val="5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Flowchart: Terminator 11"/>
          <p:cNvSpPr/>
          <p:nvPr/>
        </p:nvSpPr>
        <p:spPr bwMode="auto">
          <a:xfrm>
            <a:off x="228600" y="2670175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Flowchart: Terminator 12"/>
          <p:cNvSpPr/>
          <p:nvPr/>
        </p:nvSpPr>
        <p:spPr bwMode="auto">
          <a:xfrm>
            <a:off x="228600" y="4956175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4648200" y="4268787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0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90500"/>
            <a:ext cx="7772400" cy="1104900"/>
          </a:xfrm>
        </p:spPr>
        <p:txBody>
          <a:bodyPr/>
          <a:lstStyle/>
          <a:p>
            <a:r>
              <a:rPr lang="en-US"/>
              <a:t>Intersection</a:t>
            </a:r>
          </a:p>
        </p:txBody>
      </p:sp>
      <p:grpSp>
        <p:nvGrpSpPr>
          <p:cNvPr id="8205" name="Group 16"/>
          <p:cNvGrpSpPr>
            <a:grpSpLocks/>
          </p:cNvGrpSpPr>
          <p:nvPr/>
        </p:nvGrpSpPr>
        <p:grpSpPr bwMode="auto">
          <a:xfrm>
            <a:off x="304800" y="1222375"/>
            <a:ext cx="4410075" cy="5256213"/>
            <a:chOff x="304800" y="1222375"/>
            <a:chExt cx="4410075" cy="5256213"/>
          </a:xfrm>
        </p:grpSpPr>
        <p:graphicFrame>
          <p:nvGraphicFramePr>
            <p:cNvPr id="8196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16002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Document" r:id="rId4" imgW="4233600" imgH="2206440" progId="Word.Document.8">
                    <p:embed/>
                  </p:oleObj>
                </mc:Choice>
                <mc:Fallback>
                  <p:oleObj name="Document" r:id="rId4" imgW="4233600" imgH="2206440" progId="Word.Document.8">
                    <p:embed/>
                    <p:pic>
                      <p:nvPicPr>
                        <p:cNvPr id="8196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16002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4114800"/>
            <a:ext cx="4397375" cy="236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Document" r:id="rId6" imgW="4397040" imgH="2363760" progId="Word.Document.8">
                    <p:embed/>
                  </p:oleObj>
                </mc:Choice>
                <mc:Fallback>
                  <p:oleObj name="Document" r:id="rId6" imgW="4397040" imgH="2363760" progId="Word.Document.8">
                    <p:embed/>
                    <p:pic>
                      <p:nvPicPr>
                        <p:cNvPr id="8197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4114800"/>
                          <a:ext cx="4397375" cy="2363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Rectangle 9"/>
            <p:cNvSpPr>
              <a:spLocks noChangeArrowheads="1"/>
            </p:cNvSpPr>
            <p:nvPr/>
          </p:nvSpPr>
          <p:spPr bwMode="auto">
            <a:xfrm>
              <a:off x="304800" y="1222375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S1</a:t>
              </a:r>
            </a:p>
          </p:txBody>
        </p:sp>
        <p:sp>
          <p:nvSpPr>
            <p:cNvPr id="8207" name="Rectangle 10"/>
            <p:cNvSpPr>
              <a:spLocks noChangeArrowheads="1"/>
            </p:cNvSpPr>
            <p:nvPr/>
          </p:nvSpPr>
          <p:spPr bwMode="auto">
            <a:xfrm>
              <a:off x="304800" y="3733800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S2</a:t>
              </a:r>
            </a:p>
          </p:txBody>
        </p:sp>
      </p:grpSp>
      <p:graphicFrame>
        <p:nvGraphicFramePr>
          <p:cNvPr id="819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4400" y="3811587"/>
          <a:ext cx="43354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8" imgW="4335120" imgH="1498320" progId="Word.Document.8">
                  <p:embed/>
                </p:oleObj>
              </mc:Choice>
              <mc:Fallback>
                <p:oleObj name="Document" r:id="rId8" imgW="4335120" imgH="1498320" progId="Word.Document.8">
                  <p:embed/>
                  <p:pic>
                    <p:nvPicPr>
                      <p:cNvPr id="8194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11587"/>
                        <a:ext cx="4335463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48400" y="5178425"/>
          <a:ext cx="1724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0" imgW="1723680" imgH="536400" progId="Equation.3">
                  <p:embed/>
                </p:oleObj>
              </mc:Choice>
              <mc:Fallback>
                <p:oleObj name="Equation" r:id="rId10" imgW="1723680" imgH="536400" progId="Equation.3">
                  <p:embed/>
                  <p:pic>
                    <p:nvPicPr>
                      <p:cNvPr id="8195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78425"/>
                        <a:ext cx="17240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5410200" y="1524000"/>
            <a:ext cx="2362200" cy="1020942"/>
          </a:xfrm>
          <a:prstGeom prst="wedgeRoundRectCallout">
            <a:avLst>
              <a:gd name="adj1" fmla="val -100581"/>
              <a:gd name="adj2" fmla="val 32196"/>
              <a:gd name="adj3" fmla="val 16667"/>
            </a:avLst>
          </a:prstGeom>
          <a:solidFill>
            <a:srgbClr val="DEC8E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Does not go to the output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 bwMode="auto">
          <a:xfrm>
            <a:off x="252413" y="2144713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90500"/>
            <a:ext cx="7772400" cy="1104900"/>
          </a:xfrm>
        </p:spPr>
        <p:txBody>
          <a:bodyPr/>
          <a:lstStyle/>
          <a:p>
            <a:r>
              <a:rPr lang="en-US"/>
              <a:t>Set-Difference</a:t>
            </a:r>
          </a:p>
        </p:txBody>
      </p:sp>
      <p:grpSp>
        <p:nvGrpSpPr>
          <p:cNvPr id="9226" name="Group 16"/>
          <p:cNvGrpSpPr>
            <a:grpSpLocks/>
          </p:cNvGrpSpPr>
          <p:nvPr/>
        </p:nvGrpSpPr>
        <p:grpSpPr bwMode="auto">
          <a:xfrm>
            <a:off x="304800" y="1222375"/>
            <a:ext cx="4410075" cy="5256213"/>
            <a:chOff x="304800" y="1222375"/>
            <a:chExt cx="4410075" cy="5256213"/>
          </a:xfrm>
        </p:grpSpPr>
        <p:graphicFrame>
          <p:nvGraphicFramePr>
            <p:cNvPr id="9220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16002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Document" r:id="rId4" imgW="4233600" imgH="2206440" progId="Word.Document.8">
                    <p:embed/>
                  </p:oleObj>
                </mc:Choice>
                <mc:Fallback>
                  <p:oleObj name="Document" r:id="rId4" imgW="4233600" imgH="2206440" progId="Word.Document.8">
                    <p:embed/>
                    <p:pic>
                      <p:nvPicPr>
                        <p:cNvPr id="9220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16002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4114800"/>
            <a:ext cx="4397375" cy="236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Document" r:id="rId6" imgW="4397040" imgH="2363760" progId="Word.Document.8">
                    <p:embed/>
                  </p:oleObj>
                </mc:Choice>
                <mc:Fallback>
                  <p:oleObj name="Document" r:id="rId6" imgW="4397040" imgH="2363760" progId="Word.Document.8">
                    <p:embed/>
                    <p:pic>
                      <p:nvPicPr>
                        <p:cNvPr id="9221" name="Object 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4114800"/>
                          <a:ext cx="4397375" cy="2363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1" name="Rectangle 9"/>
            <p:cNvSpPr>
              <a:spLocks noChangeArrowheads="1"/>
            </p:cNvSpPr>
            <p:nvPr/>
          </p:nvSpPr>
          <p:spPr bwMode="auto">
            <a:xfrm>
              <a:off x="304800" y="1222375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S1</a:t>
              </a:r>
            </a:p>
          </p:txBody>
        </p:sp>
        <p:sp>
          <p:nvSpPr>
            <p:cNvPr id="9232" name="Rectangle 10"/>
            <p:cNvSpPr>
              <a:spLocks noChangeArrowheads="1"/>
            </p:cNvSpPr>
            <p:nvPr/>
          </p:nvSpPr>
          <p:spPr bwMode="auto">
            <a:xfrm>
              <a:off x="304800" y="3733800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S2</a:t>
              </a:r>
            </a:p>
          </p:txBody>
        </p:sp>
      </p:grpSp>
      <p:grpSp>
        <p:nvGrpSpPr>
          <p:cNvPr id="9227" name="Group 15"/>
          <p:cNvGrpSpPr>
            <a:grpSpLocks/>
          </p:cNvGrpSpPr>
          <p:nvPr/>
        </p:nvGrpSpPr>
        <p:grpSpPr bwMode="auto">
          <a:xfrm>
            <a:off x="4660900" y="2743200"/>
            <a:ext cx="4394200" cy="1524000"/>
            <a:chOff x="4660232" y="3048000"/>
            <a:chExt cx="4394868" cy="1524000"/>
          </a:xfrm>
        </p:grpSpPr>
        <p:sp>
          <p:nvSpPr>
            <p:cNvPr id="13" name="Flowchart: Terminator 12"/>
            <p:cNvSpPr/>
            <p:nvPr/>
          </p:nvSpPr>
          <p:spPr bwMode="auto">
            <a:xfrm>
              <a:off x="4660232" y="3513138"/>
              <a:ext cx="4115426" cy="37782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9218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24400" y="3048000"/>
            <a:ext cx="4330700" cy="1198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Document" r:id="rId8" imgW="4330440" imgH="1198440" progId="Word.Document.8">
                    <p:embed/>
                  </p:oleObj>
                </mc:Choice>
                <mc:Fallback>
                  <p:oleObj name="Document" r:id="rId8" imgW="4330440" imgH="1198440" progId="Word.Document.8">
                    <p:embed/>
                    <p:pic>
                      <p:nvPicPr>
                        <p:cNvPr id="9218" name="Object 1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048000"/>
                          <a:ext cx="4330700" cy="1198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172200" y="4106862"/>
            <a:ext cx="164306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Equation" r:id="rId10" imgW="1643040" imgH="465120" progId="Equation.3">
                    <p:embed/>
                  </p:oleObj>
                </mc:Choice>
                <mc:Fallback>
                  <p:oleObj name="Equation" r:id="rId10" imgW="1643040" imgH="465120" progId="Equation.3">
                    <p:embed/>
                    <p:pic>
                      <p:nvPicPr>
                        <p:cNvPr id="9219" name="Object 11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4106862"/>
                          <a:ext cx="1643063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228" name="Picture 14" descr="C:\Users\Kien\AppData\Local\Microsoft\Windows\Temporary Internet Files\Content.IE5\P82WAN2N\MCj0441926000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5105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/>
          <p:nvPr/>
        </p:nvSpPr>
        <p:spPr bwMode="auto">
          <a:xfrm>
            <a:off x="5715000" y="4724400"/>
            <a:ext cx="1524000" cy="1168400"/>
          </a:xfrm>
          <a:prstGeom prst="cloudCallout">
            <a:avLst>
              <a:gd name="adj1" fmla="val -60099"/>
              <a:gd name="adj2" fmla="val 16726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No “22”</a:t>
            </a:r>
          </a:p>
          <a:p>
            <a:pPr algn="ctr" eaLnBrk="0" hangingPunct="0"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79" name="Picture 63" descr="Thumbs up clipart free free clipart images">
            <a:extLst>
              <a:ext uri="{FF2B5EF4-FFF2-40B4-BE49-F238E27FC236}">
                <a16:creationId xmlns:a16="http://schemas.microsoft.com/office/drawing/2014/main" id="{61192694-6B8F-4789-B698-017ECF0B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38" y="5252871"/>
            <a:ext cx="386697" cy="4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5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905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/>
              <a:t>Union, Intersection, Set-Difference</a:t>
            </a:r>
          </a:p>
        </p:txBody>
      </p:sp>
      <p:sp>
        <p:nvSpPr>
          <p:cNvPr id="51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599"/>
            <a:ext cx="4191000" cy="28114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All of these operations take two input relations, which must be 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union-compatible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marL="457200" lvl="1" indent="-225425">
              <a:spcAft>
                <a:spcPts val="600"/>
              </a:spcAft>
              <a:buSzPct val="75000"/>
              <a:defRPr/>
            </a:pPr>
            <a:r>
              <a:rPr lang="en-US" sz="2800" dirty="0">
                <a:latin typeface="Calibri" pitchFamily="34" charset="0"/>
              </a:rPr>
              <a:t>Same number of fields.</a:t>
            </a:r>
          </a:p>
          <a:p>
            <a:pPr marL="457200" lvl="1" indent="-225425">
              <a:buSzPct val="75000"/>
              <a:defRPr/>
            </a:pPr>
            <a:r>
              <a:rPr lang="en-US" sz="2800" dirty="0">
                <a:latin typeface="Calibri" pitchFamily="34" charset="0"/>
              </a:rPr>
              <a:t>`Corresponding’ fields have the same type.</a:t>
            </a:r>
          </a:p>
        </p:txBody>
      </p:sp>
      <p:graphicFrame>
        <p:nvGraphicFramePr>
          <p:cNvPr id="1024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48200" y="1317625"/>
          <a:ext cx="44704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4470120" imgH="2946240" progId="Word.Document.8">
                  <p:embed/>
                </p:oleObj>
              </mc:Choice>
              <mc:Fallback>
                <p:oleObj name="Document" r:id="rId4" imgW="4470120" imgH="2946240" progId="Word.Document.8">
                  <p:embed/>
                  <p:pic>
                    <p:nvPicPr>
                      <p:cNvPr id="10242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17625"/>
                        <a:ext cx="44704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4400" y="4597400"/>
          <a:ext cx="43354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6" imgW="4335120" imgH="1498320" progId="Word.Document.8">
                  <p:embed/>
                </p:oleObj>
              </mc:Choice>
              <mc:Fallback>
                <p:oleObj name="Document" r:id="rId6" imgW="4335120" imgH="1498320" progId="Word.Document.8">
                  <p:embed/>
                  <p:pic>
                    <p:nvPicPr>
                      <p:cNvPr id="10243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597400"/>
                        <a:ext cx="4335463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72200" y="3979863"/>
          <a:ext cx="13795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8" imgW="1379520" imgH="515880" progId="Equation.3">
                  <p:embed/>
                </p:oleObj>
              </mc:Choice>
              <mc:Fallback>
                <p:oleObj name="Equation" r:id="rId8" imgW="1379520" imgH="515880" progId="Equation.3">
                  <p:embed/>
                  <p:pic>
                    <p:nvPicPr>
                      <p:cNvPr id="10244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79863"/>
                        <a:ext cx="137953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48400" y="5964238"/>
          <a:ext cx="1724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0" imgW="1723680" imgH="536400" progId="Equation.3">
                  <p:embed/>
                </p:oleObj>
              </mc:Choice>
              <mc:Fallback>
                <p:oleObj name="Equation" r:id="rId10" imgW="1723680" imgH="536400" progId="Equation.3">
                  <p:embed/>
                  <p:pic>
                    <p:nvPicPr>
                      <p:cNvPr id="10245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964238"/>
                        <a:ext cx="17240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2" name="Group 11"/>
          <p:cNvGrpSpPr>
            <a:grpSpLocks/>
          </p:cNvGrpSpPr>
          <p:nvPr/>
        </p:nvGrpSpPr>
        <p:grpSpPr bwMode="auto">
          <a:xfrm>
            <a:off x="228600" y="4897438"/>
            <a:ext cx="4330700" cy="1531937"/>
            <a:chOff x="228600" y="4897438"/>
            <a:chExt cx="4330700" cy="1531937"/>
          </a:xfrm>
        </p:grpSpPr>
        <p:graphicFrame>
          <p:nvGraphicFramePr>
            <p:cNvPr id="10246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28600" y="4897438"/>
            <a:ext cx="4330700" cy="1198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Document" r:id="rId12" imgW="4330440" imgH="1198440" progId="Word.Document.8">
                    <p:embed/>
                  </p:oleObj>
                </mc:Choice>
                <mc:Fallback>
                  <p:oleObj name="Document" r:id="rId12" imgW="4330440" imgH="1198440" progId="Word.Document.8">
                    <p:embed/>
                    <p:pic>
                      <p:nvPicPr>
                        <p:cNvPr id="10246" name="Object 1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4897438"/>
                          <a:ext cx="4330700" cy="1198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76400" y="5964238"/>
            <a:ext cx="1643063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14" imgW="1643040" imgH="465120" progId="Equation.3">
                    <p:embed/>
                  </p:oleObj>
                </mc:Choice>
                <mc:Fallback>
                  <p:oleObj name="Equation" r:id="rId14" imgW="1643040" imgH="465120" progId="Equation.3">
                    <p:embed/>
                    <p:pic>
                      <p:nvPicPr>
                        <p:cNvPr id="10247" name="Object 11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5964238"/>
                          <a:ext cx="1643063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/>
          <p:cNvSpPr/>
          <p:nvPr/>
        </p:nvSpPr>
        <p:spPr bwMode="auto">
          <a:xfrm>
            <a:off x="2705100" y="4759325"/>
            <a:ext cx="5791200" cy="377825"/>
          </a:xfrm>
          <a:prstGeom prst="flowChartTerminator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" name="Flowchart: Terminator 18"/>
          <p:cNvSpPr>
            <a:spLocks noChangeArrowheads="1"/>
          </p:cNvSpPr>
          <p:nvPr/>
        </p:nvSpPr>
        <p:spPr bwMode="auto">
          <a:xfrm>
            <a:off x="2743200" y="5565775"/>
            <a:ext cx="57912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2743200" y="4038600"/>
            <a:ext cx="5791200" cy="377825"/>
          </a:xfrm>
          <a:prstGeom prst="flowChartTerminator">
            <a:avLst/>
          </a:prstGeom>
          <a:solidFill>
            <a:schemeClr val="accent2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Flowchart: Terminator 15"/>
          <p:cNvSpPr>
            <a:spLocks noChangeArrowheads="1"/>
          </p:cNvSpPr>
          <p:nvPr/>
        </p:nvSpPr>
        <p:spPr bwMode="auto">
          <a:xfrm>
            <a:off x="304800" y="2822575"/>
            <a:ext cx="41148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lowchart: Terminator 14"/>
          <p:cNvSpPr/>
          <p:nvPr/>
        </p:nvSpPr>
        <p:spPr bwMode="auto">
          <a:xfrm>
            <a:off x="228600" y="2365375"/>
            <a:ext cx="4114800" cy="377825"/>
          </a:xfrm>
          <a:prstGeom prst="flowChartTerminator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Flowchart: Terminator 12"/>
          <p:cNvSpPr/>
          <p:nvPr/>
        </p:nvSpPr>
        <p:spPr bwMode="auto">
          <a:xfrm>
            <a:off x="228600" y="1831975"/>
            <a:ext cx="4114800" cy="377825"/>
          </a:xfrm>
          <a:prstGeom prst="flowChartTerminator">
            <a:avLst/>
          </a:prstGeom>
          <a:solidFill>
            <a:schemeClr val="accent2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aphicFrame>
        <p:nvGraphicFramePr>
          <p:cNvPr id="1126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651230"/>
              </p:ext>
            </p:extLst>
          </p:nvPr>
        </p:nvGraphicFramePr>
        <p:xfrm>
          <a:off x="2459038" y="3646488"/>
          <a:ext cx="6989762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4" imgW="6989400" imgH="2906640" progId="Word.Document.8">
                  <p:embed/>
                </p:oleObj>
              </mc:Choice>
              <mc:Fallback>
                <p:oleObj name="Document" r:id="rId4" imgW="6989400" imgH="2906640" progId="Word.Document.8">
                  <p:embed/>
                  <p:pic>
                    <p:nvPicPr>
                      <p:cNvPr id="11266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3646488"/>
                        <a:ext cx="6989762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/>
              <a:t>Cross-Product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524000" y="3514725"/>
            <a:ext cx="128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R1 × S1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238" y="4742978"/>
            <a:ext cx="22098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Each row of R1 is paired with each row of S1.</a:t>
            </a:r>
          </a:p>
        </p:txBody>
      </p:sp>
      <p:grpSp>
        <p:nvGrpSpPr>
          <p:cNvPr id="11280" name="Group 19"/>
          <p:cNvGrpSpPr>
            <a:grpSpLocks/>
          </p:cNvGrpSpPr>
          <p:nvPr/>
        </p:nvGrpSpPr>
        <p:grpSpPr bwMode="auto">
          <a:xfrm>
            <a:off x="4953000" y="1219200"/>
            <a:ext cx="3581400" cy="2068513"/>
            <a:chOff x="533400" y="1066800"/>
            <a:chExt cx="3581400" cy="2068513"/>
          </a:xfrm>
        </p:grpSpPr>
        <p:sp>
          <p:nvSpPr>
            <p:cNvPr id="12" name="Flowchart: Terminator 11"/>
            <p:cNvSpPr/>
            <p:nvPr/>
          </p:nvSpPr>
          <p:spPr bwMode="auto">
            <a:xfrm>
              <a:off x="533400" y="1984375"/>
              <a:ext cx="3505200" cy="37782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1126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Document" r:id="rId6" imgW="3403440" imgH="1687320" progId="Word.Document.8">
                    <p:embed/>
                  </p:oleObj>
                </mc:Choice>
                <mc:Fallback>
                  <p:oleObj name="Document" r:id="rId6" imgW="3403440" imgH="1687320" progId="Word.Document.8">
                    <p:embed/>
                    <p:pic>
                      <p:nvPicPr>
                        <p:cNvPr id="1126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3" name="Rectangle 8"/>
            <p:cNvSpPr>
              <a:spLocks noChangeArrowheads="1"/>
            </p:cNvSpPr>
            <p:nvPr/>
          </p:nvSpPr>
          <p:spPr bwMode="auto">
            <a:xfrm>
              <a:off x="685800" y="1066800"/>
              <a:ext cx="49693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 dirty="0">
                  <a:latin typeface="Book Antiqua" pitchFamily="18" charset="0"/>
                </a:rPr>
                <a:t>R1</a:t>
              </a:r>
            </a:p>
          </p:txBody>
        </p:sp>
      </p:grpSp>
      <p:graphicFrame>
        <p:nvGraphicFramePr>
          <p:cNvPr id="1126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1295400"/>
          <a:ext cx="423386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8" imgW="4233600" imgH="2206440" progId="Word.Document.8">
                  <p:embed/>
                </p:oleObj>
              </mc:Choice>
              <mc:Fallback>
                <p:oleObj name="Document" r:id="rId8" imgW="4233600" imgH="2206440" progId="Word.Document.8">
                  <p:embed/>
                  <p:pic>
                    <p:nvPicPr>
                      <p:cNvPr id="11267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4233863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9"/>
          <p:cNvSpPr>
            <a:spLocks noChangeArrowheads="1"/>
          </p:cNvSpPr>
          <p:nvPr/>
        </p:nvSpPr>
        <p:spPr bwMode="auto">
          <a:xfrm>
            <a:off x="304800" y="914400"/>
            <a:ext cx="50815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 dirty="0">
                <a:latin typeface="Book Antiqua" pitchFamily="18" charset="0"/>
              </a:rPr>
              <a:t>S1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42CE0-50D5-4674-BD28-EDA5FE74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5C0C-EF91-45AD-9EF3-A980FBB9E0F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BF9D1-320A-4193-A80E-3E8CDBF9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00A96A-73FB-445F-B6C1-8359DC4CD101}"/>
              </a:ext>
            </a:extLst>
          </p:cNvPr>
          <p:cNvCxnSpPr/>
          <p:nvPr/>
        </p:nvCxnSpPr>
        <p:spPr>
          <a:xfrm>
            <a:off x="5943600" y="3657600"/>
            <a:ext cx="0" cy="2698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9600" y="2020887"/>
            <a:ext cx="861200" cy="2543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08869" y="2352675"/>
            <a:ext cx="896531" cy="19503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85863" y="2427131"/>
            <a:ext cx="819537" cy="55360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18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01861F50-C922-4371-AE73-A11D54BA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90" y="4364350"/>
            <a:ext cx="663605" cy="4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A5F14535-2B87-4E59-A5DD-E1BD8563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35" y="4360589"/>
            <a:ext cx="663605" cy="4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 animBg="1"/>
      <p:bldP spid="16" grpId="0" animBg="1"/>
      <p:bldP spid="1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/>
          <p:cNvSpPr/>
          <p:nvPr/>
        </p:nvSpPr>
        <p:spPr bwMode="auto">
          <a:xfrm>
            <a:off x="2705100" y="4759325"/>
            <a:ext cx="5791200" cy="377825"/>
          </a:xfrm>
          <a:prstGeom prst="flowChartTerminator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" name="Flowchart: Terminator 18"/>
          <p:cNvSpPr>
            <a:spLocks noChangeArrowheads="1"/>
          </p:cNvSpPr>
          <p:nvPr/>
        </p:nvSpPr>
        <p:spPr bwMode="auto">
          <a:xfrm>
            <a:off x="2743200" y="5565775"/>
            <a:ext cx="57912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2743200" y="4038600"/>
            <a:ext cx="5791200" cy="377825"/>
          </a:xfrm>
          <a:prstGeom prst="flowChartTerminator">
            <a:avLst/>
          </a:prstGeom>
          <a:solidFill>
            <a:schemeClr val="accent2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aphicFrame>
        <p:nvGraphicFramePr>
          <p:cNvPr id="11266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59038" y="3646488"/>
          <a:ext cx="6989762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4" imgW="6989400" imgH="2906640" progId="Word.Document.8">
                  <p:embed/>
                </p:oleObj>
              </mc:Choice>
              <mc:Fallback>
                <p:oleObj name="Document" r:id="rId4" imgW="6989400" imgH="2906640" progId="Word.Document.8">
                  <p:embed/>
                  <p:pic>
                    <p:nvPicPr>
                      <p:cNvPr id="11266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3646488"/>
                        <a:ext cx="6989762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/>
              <a:t>Cross-Product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524000" y="3514725"/>
            <a:ext cx="128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R1 × S1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42CE0-50D5-4674-BD28-EDA5FE74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5C0C-EF91-45AD-9EF3-A980FBB9E0F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BF9D1-320A-4193-A80E-3E8CDBF9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18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00A96A-73FB-445F-B6C1-8359DC4CD101}"/>
              </a:ext>
            </a:extLst>
          </p:cNvPr>
          <p:cNvCxnSpPr/>
          <p:nvPr/>
        </p:nvCxnSpPr>
        <p:spPr>
          <a:xfrm>
            <a:off x="5943600" y="3657600"/>
            <a:ext cx="0" cy="2698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600700" y="2439490"/>
            <a:ext cx="2786137" cy="445539"/>
          </a:xfrm>
          <a:prstGeom prst="roundRect">
            <a:avLst>
              <a:gd name="adj" fmla="val 4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000" dirty="0"/>
              <a:t>Expensive Computation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9C182D-95DA-43E1-946B-3B17A30999E7}"/>
              </a:ext>
            </a:extLst>
          </p:cNvPr>
          <p:cNvSpPr/>
          <p:nvPr/>
        </p:nvSpPr>
        <p:spPr>
          <a:xfrm>
            <a:off x="647700" y="4281016"/>
            <a:ext cx="1828790" cy="708025"/>
          </a:xfrm>
          <a:prstGeom prst="wedgeRoundRectCallout">
            <a:avLst>
              <a:gd name="adj1" fmla="val 78854"/>
              <a:gd name="adj2" fmla="val -387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pairing is not meaningful</a:t>
            </a:r>
          </a:p>
        </p:txBody>
      </p:sp>
      <p:pic>
        <p:nvPicPr>
          <p:cNvPr id="11318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01861F50-C922-4371-AE73-A11D54BA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90" y="4364350"/>
            <a:ext cx="663605" cy="4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A5F14535-2B87-4E59-A5DD-E1BD8563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35" y="4360589"/>
            <a:ext cx="663605" cy="4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BEF9DE-396B-3C11-65A3-B6A783ED32DB}"/>
              </a:ext>
            </a:extLst>
          </p:cNvPr>
          <p:cNvSpPr txBox="1"/>
          <p:nvPr/>
        </p:nvSpPr>
        <p:spPr>
          <a:xfrm>
            <a:off x="949388" y="1403353"/>
            <a:ext cx="7304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Pairing each sailor with everyone’s reservations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Most of the pairs do not make sense </a:t>
            </a:r>
          </a:p>
        </p:txBody>
      </p:sp>
    </p:spTree>
    <p:extLst>
      <p:ext uri="{BB962C8B-B14F-4D97-AF65-F5344CB8AC3E}">
        <p14:creationId xmlns:p14="http://schemas.microsoft.com/office/powerpoint/2010/main" val="323038823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/>
          <p:cNvSpPr/>
          <p:nvPr/>
        </p:nvSpPr>
        <p:spPr bwMode="auto">
          <a:xfrm>
            <a:off x="2705100" y="4759325"/>
            <a:ext cx="5791200" cy="377825"/>
          </a:xfrm>
          <a:prstGeom prst="flowChartTerminator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" name="Flowchart: Terminator 18"/>
          <p:cNvSpPr>
            <a:spLocks noChangeArrowheads="1"/>
          </p:cNvSpPr>
          <p:nvPr/>
        </p:nvSpPr>
        <p:spPr bwMode="auto">
          <a:xfrm>
            <a:off x="2743200" y="5565775"/>
            <a:ext cx="57912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2743200" y="4038600"/>
            <a:ext cx="5791200" cy="377825"/>
          </a:xfrm>
          <a:prstGeom prst="flowChartTerminator">
            <a:avLst/>
          </a:prstGeom>
          <a:solidFill>
            <a:schemeClr val="accent2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aphicFrame>
        <p:nvGraphicFramePr>
          <p:cNvPr id="1126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583629"/>
              </p:ext>
            </p:extLst>
          </p:nvPr>
        </p:nvGraphicFramePr>
        <p:xfrm>
          <a:off x="2459038" y="3646488"/>
          <a:ext cx="6989762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ocument" r:id="rId4" imgW="6989400" imgH="2906640" progId="Word.Document.8">
                  <p:embed/>
                </p:oleObj>
              </mc:Choice>
              <mc:Fallback>
                <p:oleObj name="Document" r:id="rId4" imgW="6989400" imgH="2906640" progId="Word.Document.8">
                  <p:embed/>
                  <p:pic>
                    <p:nvPicPr>
                      <p:cNvPr id="11266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3646488"/>
                        <a:ext cx="6989762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/>
              <a:t>Cross-Product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524000" y="3514725"/>
            <a:ext cx="128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R1 × S1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42CE0-50D5-4674-BD28-EDA5FE74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5C0C-EF91-45AD-9EF3-A980FBB9E0F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BF9D1-320A-4193-A80E-3E8CDBF9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19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00A96A-73FB-445F-B6C1-8359DC4CD101}"/>
              </a:ext>
            </a:extLst>
          </p:cNvPr>
          <p:cNvCxnSpPr/>
          <p:nvPr/>
        </p:nvCxnSpPr>
        <p:spPr>
          <a:xfrm>
            <a:off x="5943600" y="3657600"/>
            <a:ext cx="0" cy="2698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600700" y="2439490"/>
            <a:ext cx="2786137" cy="445539"/>
          </a:xfrm>
          <a:prstGeom prst="roundRect">
            <a:avLst>
              <a:gd name="adj" fmla="val 4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000" dirty="0"/>
              <a:t>Expensive 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EF9DE-396B-3C11-65A3-B6A783ED32DB}"/>
              </a:ext>
            </a:extLst>
          </p:cNvPr>
          <p:cNvSpPr txBox="1"/>
          <p:nvPr/>
        </p:nvSpPr>
        <p:spPr>
          <a:xfrm>
            <a:off x="949388" y="1403353"/>
            <a:ext cx="7304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Pairing each sailor with everyone’s reservations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Most of the pairs do not make sense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50F810-47D4-AD46-E82F-0ECC0BFB2EEB}"/>
              </a:ext>
            </a:extLst>
          </p:cNvPr>
          <p:cNvSpPr/>
          <p:nvPr/>
        </p:nvSpPr>
        <p:spPr>
          <a:xfrm>
            <a:off x="2895599" y="4462220"/>
            <a:ext cx="2971801" cy="257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91335C-E136-07BF-9901-E6489CFED185}"/>
              </a:ext>
            </a:extLst>
          </p:cNvPr>
          <p:cNvSpPr/>
          <p:nvPr/>
        </p:nvSpPr>
        <p:spPr>
          <a:xfrm>
            <a:off x="2971799" y="5196994"/>
            <a:ext cx="2971801" cy="257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1BE3ED-D658-018E-E6AB-BCBD19C58F99}"/>
              </a:ext>
            </a:extLst>
          </p:cNvPr>
          <p:cNvSpPr/>
          <p:nvPr/>
        </p:nvSpPr>
        <p:spPr>
          <a:xfrm>
            <a:off x="2838450" y="5993796"/>
            <a:ext cx="2971801" cy="257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B8708F-5B60-1DF8-E778-06484C4D55D5}"/>
              </a:ext>
            </a:extLst>
          </p:cNvPr>
          <p:cNvSpPr/>
          <p:nvPr/>
        </p:nvSpPr>
        <p:spPr>
          <a:xfrm>
            <a:off x="6134099" y="4462477"/>
            <a:ext cx="2362201" cy="257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96B92F-84A3-63C4-FBF4-2E1B2974B802}"/>
              </a:ext>
            </a:extLst>
          </p:cNvPr>
          <p:cNvSpPr/>
          <p:nvPr/>
        </p:nvSpPr>
        <p:spPr>
          <a:xfrm>
            <a:off x="6082514" y="5203691"/>
            <a:ext cx="2362201" cy="257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A5131A-91E6-2A17-5688-BF1C2CEB21B0}"/>
              </a:ext>
            </a:extLst>
          </p:cNvPr>
          <p:cNvSpPr/>
          <p:nvPr/>
        </p:nvSpPr>
        <p:spPr>
          <a:xfrm>
            <a:off x="6038850" y="5979883"/>
            <a:ext cx="2362201" cy="257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44F04-C0EF-0712-78A1-214D5E4C6391}"/>
              </a:ext>
            </a:extLst>
          </p:cNvPr>
          <p:cNvSpPr txBox="1"/>
          <p:nvPr/>
        </p:nvSpPr>
        <p:spPr>
          <a:xfrm>
            <a:off x="381000" y="4462220"/>
            <a:ext cx="2078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compute only the meaningful pairs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696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Relational Query Languages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i="1" u="sng" dirty="0">
                <a:latin typeface="Calibri" pitchFamily="34" charset="0"/>
              </a:rPr>
              <a:t>Query languages</a:t>
            </a:r>
            <a:r>
              <a:rPr lang="en-US" i="1" dirty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 Allow manipulation and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retrieval of data </a:t>
            </a:r>
            <a:r>
              <a:rPr lang="en-US" dirty="0">
                <a:latin typeface="Calibri" pitchFamily="34" charset="0"/>
              </a:rPr>
              <a:t>from a database.</a:t>
            </a:r>
          </a:p>
          <a:p>
            <a:r>
              <a:rPr lang="en-US" dirty="0">
                <a:latin typeface="Calibri" pitchFamily="34" charset="0"/>
              </a:rPr>
              <a:t>Relational model supports simple, powerful QLs: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Strong formal foundation based on logic.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>
                <a:latin typeface="Calibri" pitchFamily="34" charset="0"/>
              </a:rPr>
              <a:t>Allows for much optimization.</a:t>
            </a:r>
          </a:p>
          <a:p>
            <a:r>
              <a:rPr lang="en-US" dirty="0">
                <a:latin typeface="Calibri" pitchFamily="34" charset="0"/>
              </a:rPr>
              <a:t>Query Languages ≠ programming languages!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QLs not expected to be “Turing complete”.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QLs not intended to be used for complex calculations.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QLs support easy, efficient access to large data sets.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14ECA-2A56-41BC-89A0-03E169D9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E72E-E4AA-42FD-8964-E6442AB03673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E5224-7F54-4F71-A2C1-A9DB895C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 dirty="0"/>
              <a:t>Primary Key and Foreign Key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42CE0-50D5-4674-BD28-EDA5FE74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5C0C-EF91-45AD-9EF3-A980FBB9E0F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BF9D1-320A-4193-A80E-3E8CDBF9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00700" y="2439490"/>
            <a:ext cx="2786137" cy="445539"/>
          </a:xfrm>
          <a:prstGeom prst="roundRect">
            <a:avLst>
              <a:gd name="adj" fmla="val 4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000" dirty="0"/>
              <a:t>Expensive 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EF9DE-396B-3C11-65A3-B6A783ED32DB}"/>
              </a:ext>
            </a:extLst>
          </p:cNvPr>
          <p:cNvSpPr txBox="1"/>
          <p:nvPr/>
        </p:nvSpPr>
        <p:spPr>
          <a:xfrm>
            <a:off x="949388" y="1403353"/>
            <a:ext cx="7304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Pairing each sailor with everyone’s reservations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Most of the pairs do not make sense </a:t>
            </a:r>
          </a:p>
        </p:txBody>
      </p:sp>
      <p:sp>
        <p:nvSpPr>
          <p:cNvPr id="22" name="Flowchart: Terminator 21"/>
          <p:cNvSpPr>
            <a:spLocks noChangeArrowheads="1"/>
          </p:cNvSpPr>
          <p:nvPr/>
        </p:nvSpPr>
        <p:spPr bwMode="auto">
          <a:xfrm>
            <a:off x="546022" y="5676903"/>
            <a:ext cx="41148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" name="Flowchart: Terminator 23"/>
          <p:cNvSpPr/>
          <p:nvPr/>
        </p:nvSpPr>
        <p:spPr bwMode="auto">
          <a:xfrm>
            <a:off x="469822" y="4686303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5194222" y="4073528"/>
            <a:ext cx="3581400" cy="2068513"/>
            <a:chOff x="533400" y="1066800"/>
            <a:chExt cx="3581400" cy="2068513"/>
          </a:xfrm>
        </p:grpSpPr>
        <p:sp>
          <p:nvSpPr>
            <p:cNvPr id="26" name="Flowchart: Terminator 25"/>
            <p:cNvSpPr/>
            <p:nvPr/>
          </p:nvSpPr>
          <p:spPr bwMode="auto">
            <a:xfrm>
              <a:off x="533400" y="1984375"/>
              <a:ext cx="3505200" cy="37782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7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Document" r:id="rId4" imgW="3403440" imgH="1687320" progId="Word.Document.8">
                    <p:embed/>
                  </p:oleObj>
                </mc:Choice>
                <mc:Fallback>
                  <p:oleObj name="Document" r:id="rId4" imgW="3403440" imgH="1687320" progId="Word.Document.8">
                    <p:embed/>
                    <p:pic>
                      <p:nvPicPr>
                        <p:cNvPr id="1126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85800" y="1066800"/>
              <a:ext cx="49693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 dirty="0">
                  <a:latin typeface="Book Antiqua" pitchFamily="18" charset="0"/>
                </a:rPr>
                <a:t>R1</a:t>
              </a:r>
            </a:p>
          </p:txBody>
        </p:sp>
      </p:grpSp>
      <p:graphicFrame>
        <p:nvGraphicFramePr>
          <p:cNvPr id="2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69910"/>
              </p:ext>
            </p:extLst>
          </p:nvPr>
        </p:nvGraphicFramePr>
        <p:xfrm>
          <a:off x="546022" y="4149728"/>
          <a:ext cx="423386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6" imgW="4233600" imgH="2206440" progId="Word.Document.8">
                  <p:embed/>
                </p:oleObj>
              </mc:Choice>
              <mc:Fallback>
                <p:oleObj name="Document" r:id="rId6" imgW="4233600" imgH="2206440" progId="Word.Document.8">
                  <p:embed/>
                  <p:pic>
                    <p:nvPicPr>
                      <p:cNvPr id="11267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22" y="4149728"/>
                        <a:ext cx="4233863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546022" y="3768728"/>
            <a:ext cx="50815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 dirty="0">
                <a:latin typeface="Book Antiqua" pitchFamily="18" charset="0"/>
              </a:rPr>
              <a:t>S1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510822" y="4875215"/>
            <a:ext cx="861200" cy="2543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27085" y="5611503"/>
            <a:ext cx="844937" cy="22356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1211720" y="2885028"/>
            <a:ext cx="2137340" cy="828669"/>
          </a:xfrm>
          <a:prstGeom prst="wedgeRoundRectCallout">
            <a:avLst>
              <a:gd name="adj1" fmla="val -54429"/>
              <a:gd name="adj2" fmla="val 10447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Primary Key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6005152" y="3266029"/>
            <a:ext cx="2137340" cy="828669"/>
          </a:xfrm>
          <a:prstGeom prst="wedgeRoundRectCallout">
            <a:avLst>
              <a:gd name="adj1" fmla="val -54429"/>
              <a:gd name="adj2" fmla="val 10447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Foreign Key</a:t>
            </a:r>
          </a:p>
        </p:txBody>
      </p:sp>
      <p:sp>
        <p:nvSpPr>
          <p:cNvPr id="37" name="Flowchart: Terminator 36"/>
          <p:cNvSpPr>
            <a:spLocks noChangeArrowheads="1"/>
          </p:cNvSpPr>
          <p:nvPr/>
        </p:nvSpPr>
        <p:spPr bwMode="auto">
          <a:xfrm>
            <a:off x="5278372" y="5414025"/>
            <a:ext cx="3351213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80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Joins</a:t>
            </a:r>
          </a:p>
        </p:txBody>
      </p:sp>
      <p:sp>
        <p:nvSpPr>
          <p:cNvPr id="133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83403" y="1844054"/>
            <a:ext cx="7772400" cy="42678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Condition Join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          Example: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i="1" dirty="0"/>
          </a:p>
        </p:txBody>
      </p:sp>
      <p:graphicFrame>
        <p:nvGraphicFramePr>
          <p:cNvPr id="13314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147102"/>
              </p:ext>
            </p:extLst>
          </p:nvPr>
        </p:nvGraphicFramePr>
        <p:xfrm>
          <a:off x="3623333" y="3934447"/>
          <a:ext cx="3556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3632040" imgH="596880" progId="Equation.3">
                  <p:embed/>
                </p:oleObj>
              </mc:Choice>
              <mc:Fallback>
                <p:oleObj name="Equation" r:id="rId4" imgW="3632040" imgH="596880" progId="Equation.3">
                  <p:embed/>
                  <p:pic>
                    <p:nvPicPr>
                      <p:cNvPr id="13314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333" y="3934447"/>
                        <a:ext cx="3556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5298203" y="1615454"/>
            <a:ext cx="1905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060203" y="1767854"/>
            <a:ext cx="1066800" cy="60960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aphicFrame>
        <p:nvGraphicFramePr>
          <p:cNvPr id="1331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36019"/>
              </p:ext>
            </p:extLst>
          </p:nvPr>
        </p:nvGraphicFramePr>
        <p:xfrm>
          <a:off x="3634503" y="1920254"/>
          <a:ext cx="4178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Microsoft Equation 3.0" r:id="rId6" imgW="4178160" imgH="701640" progId="Equation.3">
                  <p:embed/>
                </p:oleObj>
              </mc:Choice>
              <mc:Fallback>
                <p:oleObj name="Microsoft Equation 3.0" r:id="rId6" imgW="4178160" imgH="701640" progId="Equation.3">
                  <p:embed/>
                  <p:pic>
                    <p:nvPicPr>
                      <p:cNvPr id="13315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503" y="1920254"/>
                        <a:ext cx="41783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ular Callout 16"/>
          <p:cNvSpPr/>
          <p:nvPr/>
        </p:nvSpPr>
        <p:spPr bwMode="auto">
          <a:xfrm>
            <a:off x="6706246" y="670892"/>
            <a:ext cx="1828800" cy="762000"/>
          </a:xfrm>
          <a:prstGeom prst="wedgeRoundRectCallout">
            <a:avLst>
              <a:gd name="adj1" fmla="val -51438"/>
              <a:gd name="adj2" fmla="val 107996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All possible pairs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603003" y="2697969"/>
            <a:ext cx="1981200" cy="838863"/>
          </a:xfrm>
          <a:prstGeom prst="wedgeRoundRectCallout">
            <a:avLst>
              <a:gd name="adj1" fmla="val -33147"/>
              <a:gd name="adj2" fmla="val -78549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Select some of the pairs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2E5DF-5B7A-42FF-BFB7-B68AC60C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16C0-946D-4A70-B9BF-BD5C13779F7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59F3A-5903-4156-A0A6-B006B5B7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21</a:t>
            </a:fld>
            <a:endParaRPr lang="en-US"/>
          </a:p>
        </p:txBody>
      </p:sp>
      <p:sp>
        <p:nvSpPr>
          <p:cNvPr id="14" name="Rounded Rectangular Callout 17">
            <a:extLst>
              <a:ext uri="{FF2B5EF4-FFF2-40B4-BE49-F238E27FC236}">
                <a16:creationId xmlns:a16="http://schemas.microsoft.com/office/drawing/2014/main" id="{16415AEF-CB70-49B1-A343-990CEACBC8F5}"/>
              </a:ext>
            </a:extLst>
          </p:cNvPr>
          <p:cNvSpPr/>
          <p:nvPr/>
        </p:nvSpPr>
        <p:spPr bwMode="auto">
          <a:xfrm>
            <a:off x="5735564" y="5052391"/>
            <a:ext cx="2313830" cy="838863"/>
          </a:xfrm>
          <a:prstGeom prst="wedgeRoundRectCallout">
            <a:avLst>
              <a:gd name="adj1" fmla="val -36188"/>
              <a:gd name="adj2" fmla="val -108881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Select only the meaningful pairs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C8CB4-68C6-25A9-68F5-13CAFF2AF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4822442"/>
            <a:ext cx="4548169" cy="161645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>
            <a:noAutofit/>
          </a:bodyPr>
          <a:lstStyle/>
          <a:p>
            <a:r>
              <a:rPr lang="en-US" sz="5400" b="1" dirty="0"/>
              <a:t>Joins</a:t>
            </a:r>
          </a:p>
        </p:txBody>
      </p:sp>
      <p:sp>
        <p:nvSpPr>
          <p:cNvPr id="133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3390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2E5DF-5B7A-42FF-BFB7-B68AC60C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16C0-946D-4A70-B9BF-BD5C13779F7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59F3A-5903-4156-A0A6-B006B5B7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A picture containing monitor, sitting, clock, screen&#10;&#10;Description automatically generated">
            <a:extLst>
              <a:ext uri="{FF2B5EF4-FFF2-40B4-BE49-F238E27FC236}">
                <a16:creationId xmlns:a16="http://schemas.microsoft.com/office/drawing/2014/main" id="{0A6AAD81-F4CA-4E6B-9C43-F308F617E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95" y="3745501"/>
            <a:ext cx="8066924" cy="277776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09C498-E9AD-4FE5-9F74-1F3239F63C53}"/>
              </a:ext>
            </a:extLst>
          </p:cNvPr>
          <p:cNvSpPr/>
          <p:nvPr/>
        </p:nvSpPr>
        <p:spPr>
          <a:xfrm>
            <a:off x="3599091" y="4620422"/>
            <a:ext cx="4825093" cy="195942"/>
          </a:xfrm>
          <a:custGeom>
            <a:avLst/>
            <a:gdLst>
              <a:gd name="connsiteX0" fmla="*/ 0 w 4825093"/>
              <a:gd name="connsiteY0" fmla="*/ 146957 h 195942"/>
              <a:gd name="connsiteX1" fmla="*/ 73478 w 4825093"/>
              <a:gd name="connsiteY1" fmla="*/ 114300 h 195942"/>
              <a:gd name="connsiteX2" fmla="*/ 97971 w 4825093"/>
              <a:gd name="connsiteY2" fmla="*/ 106135 h 195942"/>
              <a:gd name="connsiteX3" fmla="*/ 130628 w 4825093"/>
              <a:gd name="connsiteY3" fmla="*/ 89807 h 195942"/>
              <a:gd name="connsiteX4" fmla="*/ 236764 w 4825093"/>
              <a:gd name="connsiteY4" fmla="*/ 65314 h 195942"/>
              <a:gd name="connsiteX5" fmla="*/ 449035 w 4825093"/>
              <a:gd name="connsiteY5" fmla="*/ 48985 h 195942"/>
              <a:gd name="connsiteX6" fmla="*/ 620485 w 4825093"/>
              <a:gd name="connsiteY6" fmla="*/ 57150 h 195942"/>
              <a:gd name="connsiteX7" fmla="*/ 653143 w 4825093"/>
              <a:gd name="connsiteY7" fmla="*/ 65314 h 195942"/>
              <a:gd name="connsiteX8" fmla="*/ 734785 w 4825093"/>
              <a:gd name="connsiteY8" fmla="*/ 114300 h 195942"/>
              <a:gd name="connsiteX9" fmla="*/ 742950 w 4825093"/>
              <a:gd name="connsiteY9" fmla="*/ 138792 h 195942"/>
              <a:gd name="connsiteX10" fmla="*/ 767443 w 4825093"/>
              <a:gd name="connsiteY10" fmla="*/ 146957 h 195942"/>
              <a:gd name="connsiteX11" fmla="*/ 938893 w 4825093"/>
              <a:gd name="connsiteY11" fmla="*/ 130628 h 195942"/>
              <a:gd name="connsiteX12" fmla="*/ 1183821 w 4825093"/>
              <a:gd name="connsiteY12" fmla="*/ 155121 h 195942"/>
              <a:gd name="connsiteX13" fmla="*/ 1355271 w 4825093"/>
              <a:gd name="connsiteY13" fmla="*/ 179614 h 195942"/>
              <a:gd name="connsiteX14" fmla="*/ 1575707 w 4825093"/>
              <a:gd name="connsiteY14" fmla="*/ 171450 h 195942"/>
              <a:gd name="connsiteX15" fmla="*/ 1616528 w 4825093"/>
              <a:gd name="connsiteY15" fmla="*/ 155121 h 195942"/>
              <a:gd name="connsiteX16" fmla="*/ 1828800 w 4825093"/>
              <a:gd name="connsiteY16" fmla="*/ 146957 h 195942"/>
              <a:gd name="connsiteX17" fmla="*/ 2041071 w 4825093"/>
              <a:gd name="connsiteY17" fmla="*/ 97971 h 195942"/>
              <a:gd name="connsiteX18" fmla="*/ 2139043 w 4825093"/>
              <a:gd name="connsiteY18" fmla="*/ 73478 h 195942"/>
              <a:gd name="connsiteX19" fmla="*/ 2579914 w 4825093"/>
              <a:gd name="connsiteY19" fmla="*/ 89807 h 195942"/>
              <a:gd name="connsiteX20" fmla="*/ 2726871 w 4825093"/>
              <a:gd name="connsiteY20" fmla="*/ 106135 h 195942"/>
              <a:gd name="connsiteX21" fmla="*/ 2751364 w 4825093"/>
              <a:gd name="connsiteY21" fmla="*/ 114300 h 195942"/>
              <a:gd name="connsiteX22" fmla="*/ 3020785 w 4825093"/>
              <a:gd name="connsiteY22" fmla="*/ 163285 h 195942"/>
              <a:gd name="connsiteX23" fmla="*/ 3257550 w 4825093"/>
              <a:gd name="connsiteY23" fmla="*/ 155121 h 195942"/>
              <a:gd name="connsiteX24" fmla="*/ 3322864 w 4825093"/>
              <a:gd name="connsiteY24" fmla="*/ 138792 h 195942"/>
              <a:gd name="connsiteX25" fmla="*/ 3404507 w 4825093"/>
              <a:gd name="connsiteY25" fmla="*/ 130628 h 195942"/>
              <a:gd name="connsiteX26" fmla="*/ 3551464 w 4825093"/>
              <a:gd name="connsiteY26" fmla="*/ 114300 h 195942"/>
              <a:gd name="connsiteX27" fmla="*/ 3837214 w 4825093"/>
              <a:gd name="connsiteY27" fmla="*/ 146957 h 195942"/>
              <a:gd name="connsiteX28" fmla="*/ 4122964 w 4825093"/>
              <a:gd name="connsiteY28" fmla="*/ 171450 h 195942"/>
              <a:gd name="connsiteX29" fmla="*/ 4196443 w 4825093"/>
              <a:gd name="connsiteY29" fmla="*/ 187778 h 195942"/>
              <a:gd name="connsiteX30" fmla="*/ 4367893 w 4825093"/>
              <a:gd name="connsiteY30" fmla="*/ 195942 h 195942"/>
              <a:gd name="connsiteX31" fmla="*/ 4588328 w 4825093"/>
              <a:gd name="connsiteY31" fmla="*/ 155121 h 195942"/>
              <a:gd name="connsiteX32" fmla="*/ 4629150 w 4825093"/>
              <a:gd name="connsiteY32" fmla="*/ 114300 h 195942"/>
              <a:gd name="connsiteX33" fmla="*/ 4678135 w 4825093"/>
              <a:gd name="connsiteY33" fmla="*/ 81642 h 195942"/>
              <a:gd name="connsiteX34" fmla="*/ 4751614 w 4825093"/>
              <a:gd name="connsiteY34" fmla="*/ 0 h 195942"/>
              <a:gd name="connsiteX35" fmla="*/ 4825093 w 4825093"/>
              <a:gd name="connsiteY35" fmla="*/ 32657 h 1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25093" h="195942">
                <a:moveTo>
                  <a:pt x="0" y="146957"/>
                </a:moveTo>
                <a:cubicBezTo>
                  <a:pt x="24493" y="136071"/>
                  <a:pt x="48737" y="124609"/>
                  <a:pt x="73478" y="114300"/>
                </a:cubicBezTo>
                <a:cubicBezTo>
                  <a:pt x="81422" y="110990"/>
                  <a:pt x="90061" y="109525"/>
                  <a:pt x="97971" y="106135"/>
                </a:cubicBezTo>
                <a:cubicBezTo>
                  <a:pt x="109157" y="101341"/>
                  <a:pt x="119442" y="94601"/>
                  <a:pt x="130628" y="89807"/>
                </a:cubicBezTo>
                <a:cubicBezTo>
                  <a:pt x="158387" y="77910"/>
                  <a:pt x="221058" y="67059"/>
                  <a:pt x="236764" y="65314"/>
                </a:cubicBezTo>
                <a:cubicBezTo>
                  <a:pt x="307296" y="57477"/>
                  <a:pt x="378278" y="54428"/>
                  <a:pt x="449035" y="48985"/>
                </a:cubicBezTo>
                <a:cubicBezTo>
                  <a:pt x="506185" y="51707"/>
                  <a:pt x="563452" y="52587"/>
                  <a:pt x="620485" y="57150"/>
                </a:cubicBezTo>
                <a:cubicBezTo>
                  <a:pt x="631670" y="58045"/>
                  <a:pt x="643107" y="60296"/>
                  <a:pt x="653143" y="65314"/>
                </a:cubicBezTo>
                <a:cubicBezTo>
                  <a:pt x="681529" y="79507"/>
                  <a:pt x="707571" y="97971"/>
                  <a:pt x="734785" y="114300"/>
                </a:cubicBezTo>
                <a:cubicBezTo>
                  <a:pt x="737507" y="122464"/>
                  <a:pt x="736865" y="132707"/>
                  <a:pt x="742950" y="138792"/>
                </a:cubicBezTo>
                <a:cubicBezTo>
                  <a:pt x="749035" y="144877"/>
                  <a:pt x="758844" y="147315"/>
                  <a:pt x="767443" y="146957"/>
                </a:cubicBezTo>
                <a:cubicBezTo>
                  <a:pt x="824802" y="144567"/>
                  <a:pt x="881743" y="136071"/>
                  <a:pt x="938893" y="130628"/>
                </a:cubicBezTo>
                <a:cubicBezTo>
                  <a:pt x="1063249" y="140991"/>
                  <a:pt x="1038484" y="138022"/>
                  <a:pt x="1183821" y="155121"/>
                </a:cubicBezTo>
                <a:cubicBezTo>
                  <a:pt x="1315326" y="170593"/>
                  <a:pt x="1275498" y="163660"/>
                  <a:pt x="1355271" y="179614"/>
                </a:cubicBezTo>
                <a:cubicBezTo>
                  <a:pt x="1428750" y="176893"/>
                  <a:pt x="1502499" y="178313"/>
                  <a:pt x="1575707" y="171450"/>
                </a:cubicBezTo>
                <a:cubicBezTo>
                  <a:pt x="1590298" y="170082"/>
                  <a:pt x="1601941" y="156533"/>
                  <a:pt x="1616528" y="155121"/>
                </a:cubicBezTo>
                <a:cubicBezTo>
                  <a:pt x="1687008" y="148300"/>
                  <a:pt x="1758043" y="149678"/>
                  <a:pt x="1828800" y="146957"/>
                </a:cubicBezTo>
                <a:cubicBezTo>
                  <a:pt x="1929030" y="106863"/>
                  <a:pt x="1833815" y="141934"/>
                  <a:pt x="2041071" y="97971"/>
                </a:cubicBezTo>
                <a:cubicBezTo>
                  <a:pt x="2074001" y="90986"/>
                  <a:pt x="2106386" y="81642"/>
                  <a:pt x="2139043" y="73478"/>
                </a:cubicBezTo>
                <a:lnTo>
                  <a:pt x="2579914" y="89807"/>
                </a:lnTo>
                <a:cubicBezTo>
                  <a:pt x="2629125" y="92541"/>
                  <a:pt x="2678079" y="99165"/>
                  <a:pt x="2726871" y="106135"/>
                </a:cubicBezTo>
                <a:cubicBezTo>
                  <a:pt x="2735391" y="107352"/>
                  <a:pt x="2742885" y="112825"/>
                  <a:pt x="2751364" y="114300"/>
                </a:cubicBezTo>
                <a:cubicBezTo>
                  <a:pt x="3034344" y="163514"/>
                  <a:pt x="2805748" y="113660"/>
                  <a:pt x="3020785" y="163285"/>
                </a:cubicBezTo>
                <a:cubicBezTo>
                  <a:pt x="3099707" y="160564"/>
                  <a:pt x="3178840" y="161503"/>
                  <a:pt x="3257550" y="155121"/>
                </a:cubicBezTo>
                <a:cubicBezTo>
                  <a:pt x="3279918" y="153307"/>
                  <a:pt x="3300728" y="142481"/>
                  <a:pt x="3322864" y="138792"/>
                </a:cubicBezTo>
                <a:cubicBezTo>
                  <a:pt x="3349842" y="134296"/>
                  <a:pt x="3377313" y="133542"/>
                  <a:pt x="3404507" y="130628"/>
                </a:cubicBezTo>
                <a:lnTo>
                  <a:pt x="3551464" y="114300"/>
                </a:lnTo>
                <a:lnTo>
                  <a:pt x="3837214" y="146957"/>
                </a:lnTo>
                <a:cubicBezTo>
                  <a:pt x="3932339" y="156469"/>
                  <a:pt x="4027976" y="160656"/>
                  <a:pt x="4122964" y="171450"/>
                </a:cubicBezTo>
                <a:cubicBezTo>
                  <a:pt x="4147894" y="174283"/>
                  <a:pt x="4171477" y="185281"/>
                  <a:pt x="4196443" y="187778"/>
                </a:cubicBezTo>
                <a:cubicBezTo>
                  <a:pt x="4253374" y="193471"/>
                  <a:pt x="4310743" y="193221"/>
                  <a:pt x="4367893" y="195942"/>
                </a:cubicBezTo>
                <a:cubicBezTo>
                  <a:pt x="4441371" y="182335"/>
                  <a:pt x="4517002" y="177410"/>
                  <a:pt x="4588328" y="155121"/>
                </a:cubicBezTo>
                <a:cubicBezTo>
                  <a:pt x="4606695" y="149381"/>
                  <a:pt x="4614256" y="126486"/>
                  <a:pt x="4629150" y="114300"/>
                </a:cubicBezTo>
                <a:cubicBezTo>
                  <a:pt x="4644338" y="101873"/>
                  <a:pt x="4663154" y="94318"/>
                  <a:pt x="4678135" y="81642"/>
                </a:cubicBezTo>
                <a:cubicBezTo>
                  <a:pt x="4727143" y="40173"/>
                  <a:pt x="4725833" y="38669"/>
                  <a:pt x="4751614" y="0"/>
                </a:cubicBezTo>
                <a:lnTo>
                  <a:pt x="4825093" y="3265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42835C-C839-43ED-9BCE-91B541D075EB}"/>
              </a:ext>
            </a:extLst>
          </p:cNvPr>
          <p:cNvSpPr/>
          <p:nvPr/>
        </p:nvSpPr>
        <p:spPr>
          <a:xfrm>
            <a:off x="3607253" y="4940436"/>
            <a:ext cx="4825093" cy="195942"/>
          </a:xfrm>
          <a:custGeom>
            <a:avLst/>
            <a:gdLst>
              <a:gd name="connsiteX0" fmla="*/ 0 w 4825093"/>
              <a:gd name="connsiteY0" fmla="*/ 146957 h 195942"/>
              <a:gd name="connsiteX1" fmla="*/ 73478 w 4825093"/>
              <a:gd name="connsiteY1" fmla="*/ 114300 h 195942"/>
              <a:gd name="connsiteX2" fmla="*/ 97971 w 4825093"/>
              <a:gd name="connsiteY2" fmla="*/ 106135 h 195942"/>
              <a:gd name="connsiteX3" fmla="*/ 130628 w 4825093"/>
              <a:gd name="connsiteY3" fmla="*/ 89807 h 195942"/>
              <a:gd name="connsiteX4" fmla="*/ 236764 w 4825093"/>
              <a:gd name="connsiteY4" fmla="*/ 65314 h 195942"/>
              <a:gd name="connsiteX5" fmla="*/ 449035 w 4825093"/>
              <a:gd name="connsiteY5" fmla="*/ 48985 h 195942"/>
              <a:gd name="connsiteX6" fmla="*/ 620485 w 4825093"/>
              <a:gd name="connsiteY6" fmla="*/ 57150 h 195942"/>
              <a:gd name="connsiteX7" fmla="*/ 653143 w 4825093"/>
              <a:gd name="connsiteY7" fmla="*/ 65314 h 195942"/>
              <a:gd name="connsiteX8" fmla="*/ 734785 w 4825093"/>
              <a:gd name="connsiteY8" fmla="*/ 114300 h 195942"/>
              <a:gd name="connsiteX9" fmla="*/ 742950 w 4825093"/>
              <a:gd name="connsiteY9" fmla="*/ 138792 h 195942"/>
              <a:gd name="connsiteX10" fmla="*/ 767443 w 4825093"/>
              <a:gd name="connsiteY10" fmla="*/ 146957 h 195942"/>
              <a:gd name="connsiteX11" fmla="*/ 938893 w 4825093"/>
              <a:gd name="connsiteY11" fmla="*/ 130628 h 195942"/>
              <a:gd name="connsiteX12" fmla="*/ 1183821 w 4825093"/>
              <a:gd name="connsiteY12" fmla="*/ 155121 h 195942"/>
              <a:gd name="connsiteX13" fmla="*/ 1355271 w 4825093"/>
              <a:gd name="connsiteY13" fmla="*/ 179614 h 195942"/>
              <a:gd name="connsiteX14" fmla="*/ 1575707 w 4825093"/>
              <a:gd name="connsiteY14" fmla="*/ 171450 h 195942"/>
              <a:gd name="connsiteX15" fmla="*/ 1616528 w 4825093"/>
              <a:gd name="connsiteY15" fmla="*/ 155121 h 195942"/>
              <a:gd name="connsiteX16" fmla="*/ 1828800 w 4825093"/>
              <a:gd name="connsiteY16" fmla="*/ 146957 h 195942"/>
              <a:gd name="connsiteX17" fmla="*/ 2041071 w 4825093"/>
              <a:gd name="connsiteY17" fmla="*/ 97971 h 195942"/>
              <a:gd name="connsiteX18" fmla="*/ 2139043 w 4825093"/>
              <a:gd name="connsiteY18" fmla="*/ 73478 h 195942"/>
              <a:gd name="connsiteX19" fmla="*/ 2579914 w 4825093"/>
              <a:gd name="connsiteY19" fmla="*/ 89807 h 195942"/>
              <a:gd name="connsiteX20" fmla="*/ 2726871 w 4825093"/>
              <a:gd name="connsiteY20" fmla="*/ 106135 h 195942"/>
              <a:gd name="connsiteX21" fmla="*/ 2751364 w 4825093"/>
              <a:gd name="connsiteY21" fmla="*/ 114300 h 195942"/>
              <a:gd name="connsiteX22" fmla="*/ 3020785 w 4825093"/>
              <a:gd name="connsiteY22" fmla="*/ 163285 h 195942"/>
              <a:gd name="connsiteX23" fmla="*/ 3257550 w 4825093"/>
              <a:gd name="connsiteY23" fmla="*/ 155121 h 195942"/>
              <a:gd name="connsiteX24" fmla="*/ 3322864 w 4825093"/>
              <a:gd name="connsiteY24" fmla="*/ 138792 h 195942"/>
              <a:gd name="connsiteX25" fmla="*/ 3404507 w 4825093"/>
              <a:gd name="connsiteY25" fmla="*/ 130628 h 195942"/>
              <a:gd name="connsiteX26" fmla="*/ 3551464 w 4825093"/>
              <a:gd name="connsiteY26" fmla="*/ 114300 h 195942"/>
              <a:gd name="connsiteX27" fmla="*/ 3837214 w 4825093"/>
              <a:gd name="connsiteY27" fmla="*/ 146957 h 195942"/>
              <a:gd name="connsiteX28" fmla="*/ 4122964 w 4825093"/>
              <a:gd name="connsiteY28" fmla="*/ 171450 h 195942"/>
              <a:gd name="connsiteX29" fmla="*/ 4196443 w 4825093"/>
              <a:gd name="connsiteY29" fmla="*/ 187778 h 195942"/>
              <a:gd name="connsiteX30" fmla="*/ 4367893 w 4825093"/>
              <a:gd name="connsiteY30" fmla="*/ 195942 h 195942"/>
              <a:gd name="connsiteX31" fmla="*/ 4588328 w 4825093"/>
              <a:gd name="connsiteY31" fmla="*/ 155121 h 195942"/>
              <a:gd name="connsiteX32" fmla="*/ 4629150 w 4825093"/>
              <a:gd name="connsiteY32" fmla="*/ 114300 h 195942"/>
              <a:gd name="connsiteX33" fmla="*/ 4678135 w 4825093"/>
              <a:gd name="connsiteY33" fmla="*/ 81642 h 195942"/>
              <a:gd name="connsiteX34" fmla="*/ 4751614 w 4825093"/>
              <a:gd name="connsiteY34" fmla="*/ 0 h 195942"/>
              <a:gd name="connsiteX35" fmla="*/ 4825093 w 4825093"/>
              <a:gd name="connsiteY35" fmla="*/ 32657 h 1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25093" h="195942">
                <a:moveTo>
                  <a:pt x="0" y="146957"/>
                </a:moveTo>
                <a:cubicBezTo>
                  <a:pt x="24493" y="136071"/>
                  <a:pt x="48737" y="124609"/>
                  <a:pt x="73478" y="114300"/>
                </a:cubicBezTo>
                <a:cubicBezTo>
                  <a:pt x="81422" y="110990"/>
                  <a:pt x="90061" y="109525"/>
                  <a:pt x="97971" y="106135"/>
                </a:cubicBezTo>
                <a:cubicBezTo>
                  <a:pt x="109157" y="101341"/>
                  <a:pt x="119442" y="94601"/>
                  <a:pt x="130628" y="89807"/>
                </a:cubicBezTo>
                <a:cubicBezTo>
                  <a:pt x="158387" y="77910"/>
                  <a:pt x="221058" y="67059"/>
                  <a:pt x="236764" y="65314"/>
                </a:cubicBezTo>
                <a:cubicBezTo>
                  <a:pt x="307296" y="57477"/>
                  <a:pt x="378278" y="54428"/>
                  <a:pt x="449035" y="48985"/>
                </a:cubicBezTo>
                <a:cubicBezTo>
                  <a:pt x="506185" y="51707"/>
                  <a:pt x="563452" y="52587"/>
                  <a:pt x="620485" y="57150"/>
                </a:cubicBezTo>
                <a:cubicBezTo>
                  <a:pt x="631670" y="58045"/>
                  <a:pt x="643107" y="60296"/>
                  <a:pt x="653143" y="65314"/>
                </a:cubicBezTo>
                <a:cubicBezTo>
                  <a:pt x="681529" y="79507"/>
                  <a:pt x="707571" y="97971"/>
                  <a:pt x="734785" y="114300"/>
                </a:cubicBezTo>
                <a:cubicBezTo>
                  <a:pt x="737507" y="122464"/>
                  <a:pt x="736865" y="132707"/>
                  <a:pt x="742950" y="138792"/>
                </a:cubicBezTo>
                <a:cubicBezTo>
                  <a:pt x="749035" y="144877"/>
                  <a:pt x="758844" y="147315"/>
                  <a:pt x="767443" y="146957"/>
                </a:cubicBezTo>
                <a:cubicBezTo>
                  <a:pt x="824802" y="144567"/>
                  <a:pt x="881743" y="136071"/>
                  <a:pt x="938893" y="130628"/>
                </a:cubicBezTo>
                <a:cubicBezTo>
                  <a:pt x="1063249" y="140991"/>
                  <a:pt x="1038484" y="138022"/>
                  <a:pt x="1183821" y="155121"/>
                </a:cubicBezTo>
                <a:cubicBezTo>
                  <a:pt x="1315326" y="170593"/>
                  <a:pt x="1275498" y="163660"/>
                  <a:pt x="1355271" y="179614"/>
                </a:cubicBezTo>
                <a:cubicBezTo>
                  <a:pt x="1428750" y="176893"/>
                  <a:pt x="1502499" y="178313"/>
                  <a:pt x="1575707" y="171450"/>
                </a:cubicBezTo>
                <a:cubicBezTo>
                  <a:pt x="1590298" y="170082"/>
                  <a:pt x="1601941" y="156533"/>
                  <a:pt x="1616528" y="155121"/>
                </a:cubicBezTo>
                <a:cubicBezTo>
                  <a:pt x="1687008" y="148300"/>
                  <a:pt x="1758043" y="149678"/>
                  <a:pt x="1828800" y="146957"/>
                </a:cubicBezTo>
                <a:cubicBezTo>
                  <a:pt x="1929030" y="106863"/>
                  <a:pt x="1833815" y="141934"/>
                  <a:pt x="2041071" y="97971"/>
                </a:cubicBezTo>
                <a:cubicBezTo>
                  <a:pt x="2074001" y="90986"/>
                  <a:pt x="2106386" y="81642"/>
                  <a:pt x="2139043" y="73478"/>
                </a:cubicBezTo>
                <a:lnTo>
                  <a:pt x="2579914" y="89807"/>
                </a:lnTo>
                <a:cubicBezTo>
                  <a:pt x="2629125" y="92541"/>
                  <a:pt x="2678079" y="99165"/>
                  <a:pt x="2726871" y="106135"/>
                </a:cubicBezTo>
                <a:cubicBezTo>
                  <a:pt x="2735391" y="107352"/>
                  <a:pt x="2742885" y="112825"/>
                  <a:pt x="2751364" y="114300"/>
                </a:cubicBezTo>
                <a:cubicBezTo>
                  <a:pt x="3034344" y="163514"/>
                  <a:pt x="2805748" y="113660"/>
                  <a:pt x="3020785" y="163285"/>
                </a:cubicBezTo>
                <a:cubicBezTo>
                  <a:pt x="3099707" y="160564"/>
                  <a:pt x="3178840" y="161503"/>
                  <a:pt x="3257550" y="155121"/>
                </a:cubicBezTo>
                <a:cubicBezTo>
                  <a:pt x="3279918" y="153307"/>
                  <a:pt x="3300728" y="142481"/>
                  <a:pt x="3322864" y="138792"/>
                </a:cubicBezTo>
                <a:cubicBezTo>
                  <a:pt x="3349842" y="134296"/>
                  <a:pt x="3377313" y="133542"/>
                  <a:pt x="3404507" y="130628"/>
                </a:cubicBezTo>
                <a:lnTo>
                  <a:pt x="3551464" y="114300"/>
                </a:lnTo>
                <a:lnTo>
                  <a:pt x="3837214" y="146957"/>
                </a:lnTo>
                <a:cubicBezTo>
                  <a:pt x="3932339" y="156469"/>
                  <a:pt x="4027976" y="160656"/>
                  <a:pt x="4122964" y="171450"/>
                </a:cubicBezTo>
                <a:cubicBezTo>
                  <a:pt x="4147894" y="174283"/>
                  <a:pt x="4171477" y="185281"/>
                  <a:pt x="4196443" y="187778"/>
                </a:cubicBezTo>
                <a:cubicBezTo>
                  <a:pt x="4253374" y="193471"/>
                  <a:pt x="4310743" y="193221"/>
                  <a:pt x="4367893" y="195942"/>
                </a:cubicBezTo>
                <a:cubicBezTo>
                  <a:pt x="4441371" y="182335"/>
                  <a:pt x="4517002" y="177410"/>
                  <a:pt x="4588328" y="155121"/>
                </a:cubicBezTo>
                <a:cubicBezTo>
                  <a:pt x="4606695" y="149381"/>
                  <a:pt x="4614256" y="126486"/>
                  <a:pt x="4629150" y="114300"/>
                </a:cubicBezTo>
                <a:cubicBezTo>
                  <a:pt x="4644338" y="101873"/>
                  <a:pt x="4663154" y="94318"/>
                  <a:pt x="4678135" y="81642"/>
                </a:cubicBezTo>
                <a:cubicBezTo>
                  <a:pt x="4727143" y="40173"/>
                  <a:pt x="4725833" y="38669"/>
                  <a:pt x="4751614" y="0"/>
                </a:cubicBezTo>
                <a:lnTo>
                  <a:pt x="4825093" y="3265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3CD17A-176C-4D0A-AE6E-EDF0588BC437}"/>
              </a:ext>
            </a:extLst>
          </p:cNvPr>
          <p:cNvSpPr/>
          <p:nvPr/>
        </p:nvSpPr>
        <p:spPr>
          <a:xfrm>
            <a:off x="3607254" y="5612312"/>
            <a:ext cx="4825093" cy="195942"/>
          </a:xfrm>
          <a:custGeom>
            <a:avLst/>
            <a:gdLst>
              <a:gd name="connsiteX0" fmla="*/ 0 w 4825093"/>
              <a:gd name="connsiteY0" fmla="*/ 146957 h 195942"/>
              <a:gd name="connsiteX1" fmla="*/ 73478 w 4825093"/>
              <a:gd name="connsiteY1" fmla="*/ 114300 h 195942"/>
              <a:gd name="connsiteX2" fmla="*/ 97971 w 4825093"/>
              <a:gd name="connsiteY2" fmla="*/ 106135 h 195942"/>
              <a:gd name="connsiteX3" fmla="*/ 130628 w 4825093"/>
              <a:gd name="connsiteY3" fmla="*/ 89807 h 195942"/>
              <a:gd name="connsiteX4" fmla="*/ 236764 w 4825093"/>
              <a:gd name="connsiteY4" fmla="*/ 65314 h 195942"/>
              <a:gd name="connsiteX5" fmla="*/ 449035 w 4825093"/>
              <a:gd name="connsiteY5" fmla="*/ 48985 h 195942"/>
              <a:gd name="connsiteX6" fmla="*/ 620485 w 4825093"/>
              <a:gd name="connsiteY6" fmla="*/ 57150 h 195942"/>
              <a:gd name="connsiteX7" fmla="*/ 653143 w 4825093"/>
              <a:gd name="connsiteY7" fmla="*/ 65314 h 195942"/>
              <a:gd name="connsiteX8" fmla="*/ 734785 w 4825093"/>
              <a:gd name="connsiteY8" fmla="*/ 114300 h 195942"/>
              <a:gd name="connsiteX9" fmla="*/ 742950 w 4825093"/>
              <a:gd name="connsiteY9" fmla="*/ 138792 h 195942"/>
              <a:gd name="connsiteX10" fmla="*/ 767443 w 4825093"/>
              <a:gd name="connsiteY10" fmla="*/ 146957 h 195942"/>
              <a:gd name="connsiteX11" fmla="*/ 938893 w 4825093"/>
              <a:gd name="connsiteY11" fmla="*/ 130628 h 195942"/>
              <a:gd name="connsiteX12" fmla="*/ 1183821 w 4825093"/>
              <a:gd name="connsiteY12" fmla="*/ 155121 h 195942"/>
              <a:gd name="connsiteX13" fmla="*/ 1355271 w 4825093"/>
              <a:gd name="connsiteY13" fmla="*/ 179614 h 195942"/>
              <a:gd name="connsiteX14" fmla="*/ 1575707 w 4825093"/>
              <a:gd name="connsiteY14" fmla="*/ 171450 h 195942"/>
              <a:gd name="connsiteX15" fmla="*/ 1616528 w 4825093"/>
              <a:gd name="connsiteY15" fmla="*/ 155121 h 195942"/>
              <a:gd name="connsiteX16" fmla="*/ 1828800 w 4825093"/>
              <a:gd name="connsiteY16" fmla="*/ 146957 h 195942"/>
              <a:gd name="connsiteX17" fmla="*/ 2041071 w 4825093"/>
              <a:gd name="connsiteY17" fmla="*/ 97971 h 195942"/>
              <a:gd name="connsiteX18" fmla="*/ 2139043 w 4825093"/>
              <a:gd name="connsiteY18" fmla="*/ 73478 h 195942"/>
              <a:gd name="connsiteX19" fmla="*/ 2579914 w 4825093"/>
              <a:gd name="connsiteY19" fmla="*/ 89807 h 195942"/>
              <a:gd name="connsiteX20" fmla="*/ 2726871 w 4825093"/>
              <a:gd name="connsiteY20" fmla="*/ 106135 h 195942"/>
              <a:gd name="connsiteX21" fmla="*/ 2751364 w 4825093"/>
              <a:gd name="connsiteY21" fmla="*/ 114300 h 195942"/>
              <a:gd name="connsiteX22" fmla="*/ 3020785 w 4825093"/>
              <a:gd name="connsiteY22" fmla="*/ 163285 h 195942"/>
              <a:gd name="connsiteX23" fmla="*/ 3257550 w 4825093"/>
              <a:gd name="connsiteY23" fmla="*/ 155121 h 195942"/>
              <a:gd name="connsiteX24" fmla="*/ 3322864 w 4825093"/>
              <a:gd name="connsiteY24" fmla="*/ 138792 h 195942"/>
              <a:gd name="connsiteX25" fmla="*/ 3404507 w 4825093"/>
              <a:gd name="connsiteY25" fmla="*/ 130628 h 195942"/>
              <a:gd name="connsiteX26" fmla="*/ 3551464 w 4825093"/>
              <a:gd name="connsiteY26" fmla="*/ 114300 h 195942"/>
              <a:gd name="connsiteX27" fmla="*/ 3837214 w 4825093"/>
              <a:gd name="connsiteY27" fmla="*/ 146957 h 195942"/>
              <a:gd name="connsiteX28" fmla="*/ 4122964 w 4825093"/>
              <a:gd name="connsiteY28" fmla="*/ 171450 h 195942"/>
              <a:gd name="connsiteX29" fmla="*/ 4196443 w 4825093"/>
              <a:gd name="connsiteY29" fmla="*/ 187778 h 195942"/>
              <a:gd name="connsiteX30" fmla="*/ 4367893 w 4825093"/>
              <a:gd name="connsiteY30" fmla="*/ 195942 h 195942"/>
              <a:gd name="connsiteX31" fmla="*/ 4588328 w 4825093"/>
              <a:gd name="connsiteY31" fmla="*/ 155121 h 195942"/>
              <a:gd name="connsiteX32" fmla="*/ 4629150 w 4825093"/>
              <a:gd name="connsiteY32" fmla="*/ 114300 h 195942"/>
              <a:gd name="connsiteX33" fmla="*/ 4678135 w 4825093"/>
              <a:gd name="connsiteY33" fmla="*/ 81642 h 195942"/>
              <a:gd name="connsiteX34" fmla="*/ 4751614 w 4825093"/>
              <a:gd name="connsiteY34" fmla="*/ 0 h 195942"/>
              <a:gd name="connsiteX35" fmla="*/ 4825093 w 4825093"/>
              <a:gd name="connsiteY35" fmla="*/ 32657 h 1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25093" h="195942">
                <a:moveTo>
                  <a:pt x="0" y="146957"/>
                </a:moveTo>
                <a:cubicBezTo>
                  <a:pt x="24493" y="136071"/>
                  <a:pt x="48737" y="124609"/>
                  <a:pt x="73478" y="114300"/>
                </a:cubicBezTo>
                <a:cubicBezTo>
                  <a:pt x="81422" y="110990"/>
                  <a:pt x="90061" y="109525"/>
                  <a:pt x="97971" y="106135"/>
                </a:cubicBezTo>
                <a:cubicBezTo>
                  <a:pt x="109157" y="101341"/>
                  <a:pt x="119442" y="94601"/>
                  <a:pt x="130628" y="89807"/>
                </a:cubicBezTo>
                <a:cubicBezTo>
                  <a:pt x="158387" y="77910"/>
                  <a:pt x="221058" y="67059"/>
                  <a:pt x="236764" y="65314"/>
                </a:cubicBezTo>
                <a:cubicBezTo>
                  <a:pt x="307296" y="57477"/>
                  <a:pt x="378278" y="54428"/>
                  <a:pt x="449035" y="48985"/>
                </a:cubicBezTo>
                <a:cubicBezTo>
                  <a:pt x="506185" y="51707"/>
                  <a:pt x="563452" y="52587"/>
                  <a:pt x="620485" y="57150"/>
                </a:cubicBezTo>
                <a:cubicBezTo>
                  <a:pt x="631670" y="58045"/>
                  <a:pt x="643107" y="60296"/>
                  <a:pt x="653143" y="65314"/>
                </a:cubicBezTo>
                <a:cubicBezTo>
                  <a:pt x="681529" y="79507"/>
                  <a:pt x="707571" y="97971"/>
                  <a:pt x="734785" y="114300"/>
                </a:cubicBezTo>
                <a:cubicBezTo>
                  <a:pt x="737507" y="122464"/>
                  <a:pt x="736865" y="132707"/>
                  <a:pt x="742950" y="138792"/>
                </a:cubicBezTo>
                <a:cubicBezTo>
                  <a:pt x="749035" y="144877"/>
                  <a:pt x="758844" y="147315"/>
                  <a:pt x="767443" y="146957"/>
                </a:cubicBezTo>
                <a:cubicBezTo>
                  <a:pt x="824802" y="144567"/>
                  <a:pt x="881743" y="136071"/>
                  <a:pt x="938893" y="130628"/>
                </a:cubicBezTo>
                <a:cubicBezTo>
                  <a:pt x="1063249" y="140991"/>
                  <a:pt x="1038484" y="138022"/>
                  <a:pt x="1183821" y="155121"/>
                </a:cubicBezTo>
                <a:cubicBezTo>
                  <a:pt x="1315326" y="170593"/>
                  <a:pt x="1275498" y="163660"/>
                  <a:pt x="1355271" y="179614"/>
                </a:cubicBezTo>
                <a:cubicBezTo>
                  <a:pt x="1428750" y="176893"/>
                  <a:pt x="1502499" y="178313"/>
                  <a:pt x="1575707" y="171450"/>
                </a:cubicBezTo>
                <a:cubicBezTo>
                  <a:pt x="1590298" y="170082"/>
                  <a:pt x="1601941" y="156533"/>
                  <a:pt x="1616528" y="155121"/>
                </a:cubicBezTo>
                <a:cubicBezTo>
                  <a:pt x="1687008" y="148300"/>
                  <a:pt x="1758043" y="149678"/>
                  <a:pt x="1828800" y="146957"/>
                </a:cubicBezTo>
                <a:cubicBezTo>
                  <a:pt x="1929030" y="106863"/>
                  <a:pt x="1833815" y="141934"/>
                  <a:pt x="2041071" y="97971"/>
                </a:cubicBezTo>
                <a:cubicBezTo>
                  <a:pt x="2074001" y="90986"/>
                  <a:pt x="2106386" y="81642"/>
                  <a:pt x="2139043" y="73478"/>
                </a:cubicBezTo>
                <a:lnTo>
                  <a:pt x="2579914" y="89807"/>
                </a:lnTo>
                <a:cubicBezTo>
                  <a:pt x="2629125" y="92541"/>
                  <a:pt x="2678079" y="99165"/>
                  <a:pt x="2726871" y="106135"/>
                </a:cubicBezTo>
                <a:cubicBezTo>
                  <a:pt x="2735391" y="107352"/>
                  <a:pt x="2742885" y="112825"/>
                  <a:pt x="2751364" y="114300"/>
                </a:cubicBezTo>
                <a:cubicBezTo>
                  <a:pt x="3034344" y="163514"/>
                  <a:pt x="2805748" y="113660"/>
                  <a:pt x="3020785" y="163285"/>
                </a:cubicBezTo>
                <a:cubicBezTo>
                  <a:pt x="3099707" y="160564"/>
                  <a:pt x="3178840" y="161503"/>
                  <a:pt x="3257550" y="155121"/>
                </a:cubicBezTo>
                <a:cubicBezTo>
                  <a:pt x="3279918" y="153307"/>
                  <a:pt x="3300728" y="142481"/>
                  <a:pt x="3322864" y="138792"/>
                </a:cubicBezTo>
                <a:cubicBezTo>
                  <a:pt x="3349842" y="134296"/>
                  <a:pt x="3377313" y="133542"/>
                  <a:pt x="3404507" y="130628"/>
                </a:cubicBezTo>
                <a:lnTo>
                  <a:pt x="3551464" y="114300"/>
                </a:lnTo>
                <a:lnTo>
                  <a:pt x="3837214" y="146957"/>
                </a:lnTo>
                <a:cubicBezTo>
                  <a:pt x="3932339" y="156469"/>
                  <a:pt x="4027976" y="160656"/>
                  <a:pt x="4122964" y="171450"/>
                </a:cubicBezTo>
                <a:cubicBezTo>
                  <a:pt x="4147894" y="174283"/>
                  <a:pt x="4171477" y="185281"/>
                  <a:pt x="4196443" y="187778"/>
                </a:cubicBezTo>
                <a:cubicBezTo>
                  <a:pt x="4253374" y="193471"/>
                  <a:pt x="4310743" y="193221"/>
                  <a:pt x="4367893" y="195942"/>
                </a:cubicBezTo>
                <a:cubicBezTo>
                  <a:pt x="4441371" y="182335"/>
                  <a:pt x="4517002" y="177410"/>
                  <a:pt x="4588328" y="155121"/>
                </a:cubicBezTo>
                <a:cubicBezTo>
                  <a:pt x="4606695" y="149381"/>
                  <a:pt x="4614256" y="126486"/>
                  <a:pt x="4629150" y="114300"/>
                </a:cubicBezTo>
                <a:cubicBezTo>
                  <a:pt x="4644338" y="101873"/>
                  <a:pt x="4663154" y="94318"/>
                  <a:pt x="4678135" y="81642"/>
                </a:cubicBezTo>
                <a:cubicBezTo>
                  <a:pt x="4727143" y="40173"/>
                  <a:pt x="4725833" y="38669"/>
                  <a:pt x="4751614" y="0"/>
                </a:cubicBezTo>
                <a:lnTo>
                  <a:pt x="4825093" y="3265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8">
            <a:hlinkClick r:id="" action="ppaction://ole?verb=0"/>
            <a:extLst>
              <a:ext uri="{FF2B5EF4-FFF2-40B4-BE49-F238E27FC236}">
                <a16:creationId xmlns:a16="http://schemas.microsoft.com/office/drawing/2014/main" id="{0686E6D5-20FD-4ADA-8CBB-96292833F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101772"/>
              </p:ext>
            </p:extLst>
          </p:nvPr>
        </p:nvGraphicFramePr>
        <p:xfrm>
          <a:off x="1010409" y="3827679"/>
          <a:ext cx="2318204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3276360" imgH="558720" progId="Equation.3">
                  <p:embed/>
                </p:oleObj>
              </mc:Choice>
              <mc:Fallback>
                <p:oleObj name="Equation" r:id="rId5" imgW="3276360" imgH="558720" progId="Equation.3">
                  <p:embed/>
                  <p:pic>
                    <p:nvPicPr>
                      <p:cNvPr id="15363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409" y="3827679"/>
                        <a:ext cx="2318204" cy="393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3982BDE3-4973-42FA-BF81-A91189CD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30" y="4529008"/>
            <a:ext cx="663605" cy="4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53E22207-786D-465C-BBB8-D26422D9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59" y="4512121"/>
            <a:ext cx="663605" cy="4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6CE919-FED4-492B-9402-8130487D868E}"/>
              </a:ext>
            </a:extLst>
          </p:cNvPr>
          <p:cNvSpPr/>
          <p:nvPr/>
        </p:nvSpPr>
        <p:spPr>
          <a:xfrm>
            <a:off x="3607253" y="5292756"/>
            <a:ext cx="4825093" cy="195942"/>
          </a:xfrm>
          <a:custGeom>
            <a:avLst/>
            <a:gdLst>
              <a:gd name="connsiteX0" fmla="*/ 0 w 4825093"/>
              <a:gd name="connsiteY0" fmla="*/ 146957 h 195942"/>
              <a:gd name="connsiteX1" fmla="*/ 73478 w 4825093"/>
              <a:gd name="connsiteY1" fmla="*/ 114300 h 195942"/>
              <a:gd name="connsiteX2" fmla="*/ 97971 w 4825093"/>
              <a:gd name="connsiteY2" fmla="*/ 106135 h 195942"/>
              <a:gd name="connsiteX3" fmla="*/ 130628 w 4825093"/>
              <a:gd name="connsiteY3" fmla="*/ 89807 h 195942"/>
              <a:gd name="connsiteX4" fmla="*/ 236764 w 4825093"/>
              <a:gd name="connsiteY4" fmla="*/ 65314 h 195942"/>
              <a:gd name="connsiteX5" fmla="*/ 449035 w 4825093"/>
              <a:gd name="connsiteY5" fmla="*/ 48985 h 195942"/>
              <a:gd name="connsiteX6" fmla="*/ 620485 w 4825093"/>
              <a:gd name="connsiteY6" fmla="*/ 57150 h 195942"/>
              <a:gd name="connsiteX7" fmla="*/ 653143 w 4825093"/>
              <a:gd name="connsiteY7" fmla="*/ 65314 h 195942"/>
              <a:gd name="connsiteX8" fmla="*/ 734785 w 4825093"/>
              <a:gd name="connsiteY8" fmla="*/ 114300 h 195942"/>
              <a:gd name="connsiteX9" fmla="*/ 742950 w 4825093"/>
              <a:gd name="connsiteY9" fmla="*/ 138792 h 195942"/>
              <a:gd name="connsiteX10" fmla="*/ 767443 w 4825093"/>
              <a:gd name="connsiteY10" fmla="*/ 146957 h 195942"/>
              <a:gd name="connsiteX11" fmla="*/ 938893 w 4825093"/>
              <a:gd name="connsiteY11" fmla="*/ 130628 h 195942"/>
              <a:gd name="connsiteX12" fmla="*/ 1183821 w 4825093"/>
              <a:gd name="connsiteY12" fmla="*/ 155121 h 195942"/>
              <a:gd name="connsiteX13" fmla="*/ 1355271 w 4825093"/>
              <a:gd name="connsiteY13" fmla="*/ 179614 h 195942"/>
              <a:gd name="connsiteX14" fmla="*/ 1575707 w 4825093"/>
              <a:gd name="connsiteY14" fmla="*/ 171450 h 195942"/>
              <a:gd name="connsiteX15" fmla="*/ 1616528 w 4825093"/>
              <a:gd name="connsiteY15" fmla="*/ 155121 h 195942"/>
              <a:gd name="connsiteX16" fmla="*/ 1828800 w 4825093"/>
              <a:gd name="connsiteY16" fmla="*/ 146957 h 195942"/>
              <a:gd name="connsiteX17" fmla="*/ 2041071 w 4825093"/>
              <a:gd name="connsiteY17" fmla="*/ 97971 h 195942"/>
              <a:gd name="connsiteX18" fmla="*/ 2139043 w 4825093"/>
              <a:gd name="connsiteY18" fmla="*/ 73478 h 195942"/>
              <a:gd name="connsiteX19" fmla="*/ 2579914 w 4825093"/>
              <a:gd name="connsiteY19" fmla="*/ 89807 h 195942"/>
              <a:gd name="connsiteX20" fmla="*/ 2726871 w 4825093"/>
              <a:gd name="connsiteY20" fmla="*/ 106135 h 195942"/>
              <a:gd name="connsiteX21" fmla="*/ 2751364 w 4825093"/>
              <a:gd name="connsiteY21" fmla="*/ 114300 h 195942"/>
              <a:gd name="connsiteX22" fmla="*/ 3020785 w 4825093"/>
              <a:gd name="connsiteY22" fmla="*/ 163285 h 195942"/>
              <a:gd name="connsiteX23" fmla="*/ 3257550 w 4825093"/>
              <a:gd name="connsiteY23" fmla="*/ 155121 h 195942"/>
              <a:gd name="connsiteX24" fmla="*/ 3322864 w 4825093"/>
              <a:gd name="connsiteY24" fmla="*/ 138792 h 195942"/>
              <a:gd name="connsiteX25" fmla="*/ 3404507 w 4825093"/>
              <a:gd name="connsiteY25" fmla="*/ 130628 h 195942"/>
              <a:gd name="connsiteX26" fmla="*/ 3551464 w 4825093"/>
              <a:gd name="connsiteY26" fmla="*/ 114300 h 195942"/>
              <a:gd name="connsiteX27" fmla="*/ 3837214 w 4825093"/>
              <a:gd name="connsiteY27" fmla="*/ 146957 h 195942"/>
              <a:gd name="connsiteX28" fmla="*/ 4122964 w 4825093"/>
              <a:gd name="connsiteY28" fmla="*/ 171450 h 195942"/>
              <a:gd name="connsiteX29" fmla="*/ 4196443 w 4825093"/>
              <a:gd name="connsiteY29" fmla="*/ 187778 h 195942"/>
              <a:gd name="connsiteX30" fmla="*/ 4367893 w 4825093"/>
              <a:gd name="connsiteY30" fmla="*/ 195942 h 195942"/>
              <a:gd name="connsiteX31" fmla="*/ 4588328 w 4825093"/>
              <a:gd name="connsiteY31" fmla="*/ 155121 h 195942"/>
              <a:gd name="connsiteX32" fmla="*/ 4629150 w 4825093"/>
              <a:gd name="connsiteY32" fmla="*/ 114300 h 195942"/>
              <a:gd name="connsiteX33" fmla="*/ 4678135 w 4825093"/>
              <a:gd name="connsiteY33" fmla="*/ 81642 h 195942"/>
              <a:gd name="connsiteX34" fmla="*/ 4751614 w 4825093"/>
              <a:gd name="connsiteY34" fmla="*/ 0 h 195942"/>
              <a:gd name="connsiteX35" fmla="*/ 4825093 w 4825093"/>
              <a:gd name="connsiteY35" fmla="*/ 32657 h 1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25093" h="195942">
                <a:moveTo>
                  <a:pt x="0" y="146957"/>
                </a:moveTo>
                <a:cubicBezTo>
                  <a:pt x="24493" y="136071"/>
                  <a:pt x="48737" y="124609"/>
                  <a:pt x="73478" y="114300"/>
                </a:cubicBezTo>
                <a:cubicBezTo>
                  <a:pt x="81422" y="110990"/>
                  <a:pt x="90061" y="109525"/>
                  <a:pt x="97971" y="106135"/>
                </a:cubicBezTo>
                <a:cubicBezTo>
                  <a:pt x="109157" y="101341"/>
                  <a:pt x="119442" y="94601"/>
                  <a:pt x="130628" y="89807"/>
                </a:cubicBezTo>
                <a:cubicBezTo>
                  <a:pt x="158387" y="77910"/>
                  <a:pt x="221058" y="67059"/>
                  <a:pt x="236764" y="65314"/>
                </a:cubicBezTo>
                <a:cubicBezTo>
                  <a:pt x="307296" y="57477"/>
                  <a:pt x="378278" y="54428"/>
                  <a:pt x="449035" y="48985"/>
                </a:cubicBezTo>
                <a:cubicBezTo>
                  <a:pt x="506185" y="51707"/>
                  <a:pt x="563452" y="52587"/>
                  <a:pt x="620485" y="57150"/>
                </a:cubicBezTo>
                <a:cubicBezTo>
                  <a:pt x="631670" y="58045"/>
                  <a:pt x="643107" y="60296"/>
                  <a:pt x="653143" y="65314"/>
                </a:cubicBezTo>
                <a:cubicBezTo>
                  <a:pt x="681529" y="79507"/>
                  <a:pt x="707571" y="97971"/>
                  <a:pt x="734785" y="114300"/>
                </a:cubicBezTo>
                <a:cubicBezTo>
                  <a:pt x="737507" y="122464"/>
                  <a:pt x="736865" y="132707"/>
                  <a:pt x="742950" y="138792"/>
                </a:cubicBezTo>
                <a:cubicBezTo>
                  <a:pt x="749035" y="144877"/>
                  <a:pt x="758844" y="147315"/>
                  <a:pt x="767443" y="146957"/>
                </a:cubicBezTo>
                <a:cubicBezTo>
                  <a:pt x="824802" y="144567"/>
                  <a:pt x="881743" y="136071"/>
                  <a:pt x="938893" y="130628"/>
                </a:cubicBezTo>
                <a:cubicBezTo>
                  <a:pt x="1063249" y="140991"/>
                  <a:pt x="1038484" y="138022"/>
                  <a:pt x="1183821" y="155121"/>
                </a:cubicBezTo>
                <a:cubicBezTo>
                  <a:pt x="1315326" y="170593"/>
                  <a:pt x="1275498" y="163660"/>
                  <a:pt x="1355271" y="179614"/>
                </a:cubicBezTo>
                <a:cubicBezTo>
                  <a:pt x="1428750" y="176893"/>
                  <a:pt x="1502499" y="178313"/>
                  <a:pt x="1575707" y="171450"/>
                </a:cubicBezTo>
                <a:cubicBezTo>
                  <a:pt x="1590298" y="170082"/>
                  <a:pt x="1601941" y="156533"/>
                  <a:pt x="1616528" y="155121"/>
                </a:cubicBezTo>
                <a:cubicBezTo>
                  <a:pt x="1687008" y="148300"/>
                  <a:pt x="1758043" y="149678"/>
                  <a:pt x="1828800" y="146957"/>
                </a:cubicBezTo>
                <a:cubicBezTo>
                  <a:pt x="1929030" y="106863"/>
                  <a:pt x="1833815" y="141934"/>
                  <a:pt x="2041071" y="97971"/>
                </a:cubicBezTo>
                <a:cubicBezTo>
                  <a:pt x="2074001" y="90986"/>
                  <a:pt x="2106386" y="81642"/>
                  <a:pt x="2139043" y="73478"/>
                </a:cubicBezTo>
                <a:lnTo>
                  <a:pt x="2579914" y="89807"/>
                </a:lnTo>
                <a:cubicBezTo>
                  <a:pt x="2629125" y="92541"/>
                  <a:pt x="2678079" y="99165"/>
                  <a:pt x="2726871" y="106135"/>
                </a:cubicBezTo>
                <a:cubicBezTo>
                  <a:pt x="2735391" y="107352"/>
                  <a:pt x="2742885" y="112825"/>
                  <a:pt x="2751364" y="114300"/>
                </a:cubicBezTo>
                <a:cubicBezTo>
                  <a:pt x="3034344" y="163514"/>
                  <a:pt x="2805748" y="113660"/>
                  <a:pt x="3020785" y="163285"/>
                </a:cubicBezTo>
                <a:cubicBezTo>
                  <a:pt x="3099707" y="160564"/>
                  <a:pt x="3178840" y="161503"/>
                  <a:pt x="3257550" y="155121"/>
                </a:cubicBezTo>
                <a:cubicBezTo>
                  <a:pt x="3279918" y="153307"/>
                  <a:pt x="3300728" y="142481"/>
                  <a:pt x="3322864" y="138792"/>
                </a:cubicBezTo>
                <a:cubicBezTo>
                  <a:pt x="3349842" y="134296"/>
                  <a:pt x="3377313" y="133542"/>
                  <a:pt x="3404507" y="130628"/>
                </a:cubicBezTo>
                <a:lnTo>
                  <a:pt x="3551464" y="114300"/>
                </a:lnTo>
                <a:lnTo>
                  <a:pt x="3837214" y="146957"/>
                </a:lnTo>
                <a:cubicBezTo>
                  <a:pt x="3932339" y="156469"/>
                  <a:pt x="4027976" y="160656"/>
                  <a:pt x="4122964" y="171450"/>
                </a:cubicBezTo>
                <a:cubicBezTo>
                  <a:pt x="4147894" y="174283"/>
                  <a:pt x="4171477" y="185281"/>
                  <a:pt x="4196443" y="187778"/>
                </a:cubicBezTo>
                <a:cubicBezTo>
                  <a:pt x="4253374" y="193471"/>
                  <a:pt x="4310743" y="193221"/>
                  <a:pt x="4367893" y="195942"/>
                </a:cubicBezTo>
                <a:cubicBezTo>
                  <a:pt x="4441371" y="182335"/>
                  <a:pt x="4517002" y="177410"/>
                  <a:pt x="4588328" y="155121"/>
                </a:cubicBezTo>
                <a:cubicBezTo>
                  <a:pt x="4606695" y="149381"/>
                  <a:pt x="4614256" y="126486"/>
                  <a:pt x="4629150" y="114300"/>
                </a:cubicBezTo>
                <a:cubicBezTo>
                  <a:pt x="4644338" y="101873"/>
                  <a:pt x="4663154" y="94318"/>
                  <a:pt x="4678135" y="81642"/>
                </a:cubicBezTo>
                <a:cubicBezTo>
                  <a:pt x="4727143" y="40173"/>
                  <a:pt x="4725833" y="38669"/>
                  <a:pt x="4751614" y="0"/>
                </a:cubicBezTo>
                <a:lnTo>
                  <a:pt x="4825093" y="3265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0C93E-DD1C-C1EE-6CE0-56B49DCE1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408" y="1220139"/>
            <a:ext cx="6363879" cy="2261777"/>
          </a:xfrm>
          <a:prstGeom prst="rect">
            <a:avLst/>
          </a:prstGeom>
        </p:spPr>
      </p:pic>
      <p:sp>
        <p:nvSpPr>
          <p:cNvPr id="14" name="Rounded Rectangular Callout 17">
            <a:extLst>
              <a:ext uri="{FF2B5EF4-FFF2-40B4-BE49-F238E27FC236}">
                <a16:creationId xmlns:a16="http://schemas.microsoft.com/office/drawing/2014/main" id="{16415AEF-CB70-49B1-A343-990CEACBC8F5}"/>
              </a:ext>
            </a:extLst>
          </p:cNvPr>
          <p:cNvSpPr/>
          <p:nvPr/>
        </p:nvSpPr>
        <p:spPr bwMode="auto">
          <a:xfrm>
            <a:off x="5849439" y="2452379"/>
            <a:ext cx="2933369" cy="1153609"/>
          </a:xfrm>
          <a:prstGeom prst="wedgeRoundRectCallout">
            <a:avLst>
              <a:gd name="adj1" fmla="val -38356"/>
              <a:gd name="adj2" fmla="val 8273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Join can be significantly less expensive to compute</a:t>
            </a:r>
          </a:p>
        </p:txBody>
      </p:sp>
    </p:spTree>
    <p:extLst>
      <p:ext uri="{BB962C8B-B14F-4D97-AF65-F5344CB8AC3E}">
        <p14:creationId xmlns:p14="http://schemas.microsoft.com/office/powerpoint/2010/main" val="14553332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17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2950" y="3889612"/>
            <a:ext cx="7772400" cy="25873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i="1" dirty="0">
                <a:solidFill>
                  <a:schemeClr val="accent2"/>
                </a:solidFill>
                <a:latin typeface="Calibri" pitchFamily="34" charset="0"/>
              </a:rPr>
              <a:t>Result schema </a:t>
            </a:r>
            <a:r>
              <a:rPr lang="en-US" sz="3600" dirty="0">
                <a:latin typeface="Calibri" pitchFamily="34" charset="0"/>
              </a:rPr>
              <a:t>same as that of cross-product.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Calibri" pitchFamily="34" charset="0"/>
              </a:rPr>
              <a:t>Fewer tuples than cross-product -  can be computed more efficiently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53B19-06FD-4CD6-B492-F32679C3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A676-C663-4FDE-8ECE-11D616E803CC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9269A-8930-40AD-9DD0-BC181084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5409063" y="2138624"/>
            <a:ext cx="1905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74576" y="2246856"/>
            <a:ext cx="1570629" cy="770552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821368"/>
              </p:ext>
            </p:extLst>
          </p:nvPr>
        </p:nvGraphicFramePr>
        <p:xfrm>
          <a:off x="3745363" y="2443424"/>
          <a:ext cx="4178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Microsoft Equation 3.0" r:id="rId4" imgW="4178160" imgH="701640" progId="Equation.3">
                  <p:embed/>
                </p:oleObj>
              </mc:Choice>
              <mc:Fallback>
                <p:oleObj name="Microsoft Equation 3.0" r:id="rId4" imgW="4178160" imgH="701640" progId="Equation.3">
                  <p:embed/>
                  <p:pic>
                    <p:nvPicPr>
                      <p:cNvPr id="13315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363" y="2443424"/>
                        <a:ext cx="41783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ular Callout 11"/>
          <p:cNvSpPr/>
          <p:nvPr/>
        </p:nvSpPr>
        <p:spPr bwMode="auto">
          <a:xfrm>
            <a:off x="6172200" y="1157691"/>
            <a:ext cx="1865194" cy="762000"/>
          </a:xfrm>
          <a:prstGeom prst="wedgeRoundRectCallout">
            <a:avLst>
              <a:gd name="adj1" fmla="val -40462"/>
              <a:gd name="adj2" fmla="val 104414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Expensive computation 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7525" y="1804163"/>
            <a:ext cx="1768238" cy="1664817"/>
          </a:xfrm>
          <a:prstGeom prst="wedgeRoundRectCallout">
            <a:avLst>
              <a:gd name="adj1" fmla="val 80358"/>
              <a:gd name="adj2" fmla="val -8048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More efficient algorithms possible !!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428096" y="495300"/>
                <a:ext cx="2334904" cy="762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6000" dirty="0"/>
                  <a:t>R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sz="6000" dirty="0"/>
                  <a:t> S</a:t>
                </a:r>
              </a:p>
            </p:txBody>
          </p:sp>
        </mc:Choice>
        <mc:Fallback xmlns="">
          <p:sp>
            <p:nvSpPr>
              <p:cNvPr id="583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28096" y="495300"/>
                <a:ext cx="2334904" cy="762000"/>
              </a:xfrm>
              <a:blipFill>
                <a:blip r:embed="rId3"/>
                <a:stretch>
                  <a:fillRect l="-13802" t="-36800" b="-5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1898530"/>
            <a:ext cx="6343650" cy="1282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ts val="3100"/>
              </a:lnSpc>
              <a:defRPr/>
            </a:pP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foreach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tuple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 r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in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do</a:t>
            </a:r>
          </a:p>
          <a:p>
            <a:pPr>
              <a:lnSpc>
                <a:spcPts val="31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foreach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tuple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where </a:t>
            </a:r>
            <a:r>
              <a:rPr lang="en-US" sz="2800" i="1" dirty="0" err="1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US" sz="2800" baseline="-1000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== </a:t>
            </a:r>
            <a:r>
              <a:rPr lang="en-US" sz="2800" i="1" dirty="0" err="1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sz="2800" baseline="-10000" dirty="0" err="1">
                <a:solidFill>
                  <a:srgbClr val="000000"/>
                </a:solidFill>
                <a:latin typeface="Calibri" pitchFamily="34" charset="0"/>
              </a:rPr>
              <a:t>j</a:t>
            </a:r>
            <a:r>
              <a:rPr lang="en-US" sz="2800" baseline="-100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do</a:t>
            </a:r>
          </a:p>
          <a:p>
            <a:pPr>
              <a:lnSpc>
                <a:spcPts val="31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	add &lt;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&gt; to result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981200" y="526930"/>
            <a:ext cx="1524000" cy="1066800"/>
          </a:xfrm>
          <a:prstGeom prst="wedgeRoundRectCallout">
            <a:avLst>
              <a:gd name="adj1" fmla="val 30865"/>
              <a:gd name="adj2" fmla="val 86759"/>
              <a:gd name="adj3" fmla="val 16667"/>
            </a:avLst>
          </a:prstGeom>
          <a:solidFill>
            <a:srgbClr val="FF47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Outer relation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4114800" y="907930"/>
            <a:ext cx="1524000" cy="1066800"/>
          </a:xfrm>
          <a:prstGeom prst="wedgeRoundRectCallout">
            <a:avLst>
              <a:gd name="adj1" fmla="val -42720"/>
              <a:gd name="adj2" fmla="val 87298"/>
              <a:gd name="adj3" fmla="val 16667"/>
            </a:avLst>
          </a:prstGeom>
          <a:solidFill>
            <a:srgbClr val="FF47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Inner relation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5986" y="3737494"/>
            <a:ext cx="7969798" cy="2514600"/>
            <a:chOff x="645986" y="3737494"/>
            <a:chExt cx="7969798" cy="2514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407994" y="3889894"/>
              <a:ext cx="1295400" cy="2362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36594" y="3966094"/>
              <a:ext cx="9144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636594" y="4423294"/>
              <a:ext cx="9144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636594" y="5718694"/>
              <a:ext cx="9144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M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36618" y="5032894"/>
              <a:ext cx="91443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ts val="2300"/>
                </a:lnSpc>
              </a:pPr>
              <a:r>
                <a:rPr lang="en-US">
                  <a:latin typeface="Calibri" pitchFamily="34" charset="0"/>
                </a:rPr>
                <a:t>.</a:t>
              </a:r>
            </a:p>
            <a:p>
              <a:pPr algn="ctr">
                <a:lnSpc>
                  <a:spcPts val="2300"/>
                </a:lnSpc>
              </a:pPr>
              <a:r>
                <a:rPr lang="en-US">
                  <a:latin typeface="Calibri" pitchFamily="34" charset="0"/>
                </a:rPr>
                <a:t>.</a:t>
              </a:r>
            </a:p>
            <a:p>
              <a:pPr algn="ctr">
                <a:lnSpc>
                  <a:spcPts val="2300"/>
                </a:lnSpc>
              </a:pPr>
              <a:r>
                <a:rPr lang="en-US">
                  <a:latin typeface="Calibri" pitchFamily="34" charset="0"/>
                </a:rPr>
                <a:t>.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1026994" y="3737494"/>
              <a:ext cx="3802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800" i="1" dirty="0">
                  <a:latin typeface="Calibri" pitchFamily="34" charset="0"/>
                </a:rPr>
                <a:t>R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970594" y="3889894"/>
              <a:ext cx="1295400" cy="2362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199194" y="3966094"/>
              <a:ext cx="914400" cy="381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199194" y="4423294"/>
              <a:ext cx="914400" cy="381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199194" y="5718694"/>
              <a:ext cx="914400" cy="381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7199432" y="5032894"/>
              <a:ext cx="91443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ts val="2300"/>
                </a:lnSpc>
              </a:pPr>
              <a:r>
                <a:rPr lang="en-US" dirty="0">
                  <a:latin typeface="Calibri" pitchFamily="34" charset="0"/>
                </a:rPr>
                <a:t>.</a:t>
              </a:r>
            </a:p>
            <a:p>
              <a:pPr algn="ctr">
                <a:lnSpc>
                  <a:spcPts val="2300"/>
                </a:lnSpc>
              </a:pPr>
              <a:r>
                <a:rPr lang="en-US" dirty="0">
                  <a:latin typeface="Calibri" pitchFamily="34" charset="0"/>
                </a:rPr>
                <a:t>.</a:t>
              </a:r>
            </a:p>
            <a:p>
              <a:pPr algn="ctr">
                <a:lnSpc>
                  <a:spcPts val="2300"/>
                </a:lnSpc>
              </a:pPr>
              <a:r>
                <a:rPr lang="en-US" dirty="0">
                  <a:latin typeface="Calibri" pitchFamily="34" charset="0"/>
                </a:rPr>
                <a:t>.</a:t>
              </a:r>
            </a:p>
          </p:txBody>
        </p:sp>
        <p:sp>
          <p:nvSpPr>
            <p:cNvPr id="18" name="TextBox 28"/>
            <p:cNvSpPr txBox="1">
              <a:spLocks noChangeArrowheads="1"/>
            </p:cNvSpPr>
            <p:nvPr/>
          </p:nvSpPr>
          <p:spPr bwMode="auto">
            <a:xfrm>
              <a:off x="8265994" y="3737494"/>
              <a:ext cx="3497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800" i="1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645986" y="5107506"/>
              <a:ext cx="1036637" cy="508425"/>
            </a:xfrm>
            <a:prstGeom prst="wedgeEllipseCallout">
              <a:avLst>
                <a:gd name="adj1" fmla="val 57867"/>
                <a:gd name="adj2" fmla="val 96679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/>
                <a:t>1 page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443754" y="3929768"/>
              <a:ext cx="4962647" cy="1972451"/>
              <a:chOff x="2408254" y="3958069"/>
              <a:chExt cx="4962647" cy="1972451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3018731" y="4724155"/>
                <a:ext cx="914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alibri" pitchFamily="34" charset="0"/>
                  </a:rPr>
                  <a:t>1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408254" y="3958069"/>
                <a:ext cx="4962647" cy="1972451"/>
                <a:chOff x="2361323" y="4230874"/>
                <a:chExt cx="4962647" cy="1972451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3665976" y="5096346"/>
                  <a:ext cx="76200" cy="76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2361323" y="4486074"/>
                  <a:ext cx="930498" cy="64566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stCxn id="24" idx="6"/>
                </p:cNvCxnSpPr>
                <p:nvPr/>
              </p:nvCxnSpPr>
              <p:spPr>
                <a:xfrm flipV="1">
                  <a:off x="3742176" y="4502684"/>
                  <a:ext cx="3571977" cy="6317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4" idx="6"/>
                </p:cNvCxnSpPr>
                <p:nvPr/>
              </p:nvCxnSpPr>
              <p:spPr>
                <a:xfrm>
                  <a:off x="3742176" y="5134446"/>
                  <a:ext cx="3571977" cy="25110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24" idx="6"/>
                </p:cNvCxnSpPr>
                <p:nvPr/>
              </p:nvCxnSpPr>
              <p:spPr>
                <a:xfrm>
                  <a:off x="3742176" y="5134446"/>
                  <a:ext cx="3571977" cy="106887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5764746" y="5401299"/>
                  <a:ext cx="242374" cy="438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900"/>
                    </a:lnSpc>
                  </a:pPr>
                  <a:r>
                    <a:rPr lang="en-US" dirty="0"/>
                    <a:t>.</a:t>
                  </a:r>
                </a:p>
                <a:p>
                  <a:pPr>
                    <a:lnSpc>
                      <a:spcPts val="900"/>
                    </a:lnSpc>
                  </a:pPr>
                  <a:r>
                    <a:rPr lang="en-US" dirty="0"/>
                    <a:t>.</a:t>
                  </a:r>
                </a:p>
                <a:p>
                  <a:pPr>
                    <a:lnSpc>
                      <a:spcPts val="900"/>
                    </a:lnSpc>
                  </a:pPr>
                  <a:r>
                    <a:rPr lang="en-US" dirty="0"/>
                    <a:t>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769669" y="4812623"/>
                  <a:ext cx="242374" cy="438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900"/>
                    </a:lnSpc>
                  </a:pPr>
                  <a:r>
                    <a:rPr lang="en-US" dirty="0"/>
                    <a:t>.</a:t>
                  </a:r>
                </a:p>
                <a:p>
                  <a:pPr>
                    <a:lnSpc>
                      <a:spcPts val="900"/>
                    </a:lnSpc>
                  </a:pPr>
                  <a:r>
                    <a:rPr lang="en-US" dirty="0"/>
                    <a:t>.</a:t>
                  </a:r>
                </a:p>
                <a:p>
                  <a:pPr>
                    <a:lnSpc>
                      <a:spcPts val="900"/>
                    </a:lnSpc>
                  </a:pPr>
                  <a:r>
                    <a:rPr lang="en-US" dirty="0"/>
                    <a:t>.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20975516">
                  <a:off x="4066889" y="4230874"/>
                  <a:ext cx="3257081" cy="579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900"/>
                    </a:lnSpc>
                  </a:pPr>
                  <a:r>
                    <a:rPr lang="en-US" dirty="0"/>
                    <a:t>For each page of </a:t>
                  </a:r>
                  <a:r>
                    <a:rPr lang="en-US" i="1" dirty="0"/>
                    <a:t>R</a:t>
                  </a:r>
                  <a:r>
                    <a:rPr lang="en-US" dirty="0"/>
                    <a:t>,</a:t>
                  </a:r>
                </a:p>
                <a:p>
                  <a:pPr>
                    <a:lnSpc>
                      <a:spcPts val="1900"/>
                    </a:lnSpc>
                  </a:pPr>
                  <a:r>
                    <a:rPr lang="en-US" dirty="0"/>
                    <a:t>Scan S to look for matches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764906" y="4011012"/>
                <a:ext cx="967685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dirty="0"/>
                  <a:t>Load page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765946" y="5188462"/>
            <a:ext cx="3602305" cy="1418422"/>
            <a:chOff x="2765946" y="5188462"/>
            <a:chExt cx="3602305" cy="14184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946" y="5188462"/>
              <a:ext cx="2127633" cy="14184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47368" y="5723816"/>
              <a:ext cx="2520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Scan</a:t>
              </a:r>
              <a:r>
                <a:rPr lang="en-US" sz="2400" b="1" i="1" dirty="0">
                  <a:solidFill>
                    <a:srgbClr val="FF0000"/>
                  </a:solidFill>
                </a:rPr>
                <a:t> S </a:t>
              </a:r>
              <a:r>
                <a:rPr lang="en-US" sz="2400" b="1" dirty="0">
                  <a:solidFill>
                    <a:srgbClr val="FF0000"/>
                  </a:solidFill>
                </a:rPr>
                <a:t>M times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Still a lot of work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3471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1568"/>
            <a:ext cx="7772400" cy="773332"/>
          </a:xfrm>
        </p:spPr>
        <p:txBody>
          <a:bodyPr/>
          <a:lstStyle/>
          <a:p>
            <a:r>
              <a:rPr lang="en-US" dirty="0"/>
              <a:t>Block Nested-Loops Join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1050" y="1822007"/>
            <a:ext cx="3053840" cy="3367179"/>
            <a:chOff x="4823858" y="3568296"/>
            <a:chExt cx="3053840" cy="3367179"/>
          </a:xfrm>
        </p:grpSpPr>
        <p:grpSp>
          <p:nvGrpSpPr>
            <p:cNvPr id="32" name="Group 31"/>
            <p:cNvGrpSpPr/>
            <p:nvPr/>
          </p:nvGrpSpPr>
          <p:grpSpPr>
            <a:xfrm>
              <a:off x="4823858" y="3568296"/>
              <a:ext cx="2438400" cy="3367179"/>
              <a:chOff x="6019800" y="3182973"/>
              <a:chExt cx="2438400" cy="3367179"/>
            </a:xfrm>
          </p:grpSpPr>
          <p:sp>
            <p:nvSpPr>
              <p:cNvPr id="35" name="Flowchart: Magnetic Disk 34"/>
              <p:cNvSpPr/>
              <p:nvPr/>
            </p:nvSpPr>
            <p:spPr>
              <a:xfrm>
                <a:off x="6246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7389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019800" y="4140233"/>
                <a:ext cx="2362200" cy="163294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1876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5161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58000" y="4260241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Up Arrow 43"/>
              <p:cNvSpPr/>
              <p:nvPr/>
            </p:nvSpPr>
            <p:spPr>
              <a:xfrm>
                <a:off x="6477000" y="5559552"/>
                <a:ext cx="304800" cy="457686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>
              <a:xfrm>
                <a:off x="7620000" y="5559552"/>
                <a:ext cx="304800" cy="457200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Up Arrow 45"/>
              <p:cNvSpPr/>
              <p:nvPr/>
            </p:nvSpPr>
            <p:spPr>
              <a:xfrm>
                <a:off x="7008853" y="3811853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04395" y="4642526"/>
                <a:ext cx="1143533" cy="5205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 anchorCtr="1"/>
              <a:lstStyle/>
              <a:p>
                <a:pPr marL="0" marR="0" lvl="0" indent="0" algn="ctr" defTabSz="4572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 the two pages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781800" y="5163577"/>
                <a:ext cx="0" cy="243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7543800" y="5163577"/>
                <a:ext cx="0" cy="2435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7" idx="0"/>
              </p:cNvCxnSpPr>
              <p:nvPr/>
            </p:nvCxnSpPr>
            <p:spPr>
              <a:xfrm flipH="1" flipV="1">
                <a:off x="7169481" y="4421178"/>
                <a:ext cx="6681" cy="2213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Magnetic Disk 51"/>
              <p:cNvSpPr/>
              <p:nvPr/>
            </p:nvSpPr>
            <p:spPr>
              <a:xfrm>
                <a:off x="6788481" y="3182973"/>
                <a:ext cx="762000" cy="6126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67600" y="418795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4" name="Rounded Rectangular Callout 33"/>
            <p:cNvSpPr/>
            <p:nvPr/>
          </p:nvSpPr>
          <p:spPr>
            <a:xfrm>
              <a:off x="7065804" y="5701895"/>
              <a:ext cx="811894" cy="773331"/>
            </a:xfrm>
            <a:prstGeom prst="wedgeRoundRectCallout">
              <a:avLst>
                <a:gd name="adj1" fmla="val -90525"/>
                <a:gd name="adj2" fmla="val 36614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scan S M time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92985" y="1822007"/>
            <a:ext cx="4439066" cy="3194288"/>
            <a:chOff x="4533900" y="3539397"/>
            <a:chExt cx="4439066" cy="3194288"/>
          </a:xfrm>
        </p:grpSpPr>
        <p:grpSp>
          <p:nvGrpSpPr>
            <p:cNvPr id="55" name="Group 54"/>
            <p:cNvGrpSpPr/>
            <p:nvPr/>
          </p:nvGrpSpPr>
          <p:grpSpPr>
            <a:xfrm>
              <a:off x="5572333" y="3578352"/>
              <a:ext cx="2362200" cy="3051048"/>
              <a:chOff x="6019800" y="3578352"/>
              <a:chExt cx="2362200" cy="3051048"/>
            </a:xfrm>
          </p:grpSpPr>
          <p:sp>
            <p:nvSpPr>
              <p:cNvPr id="74" name="Flowchart: Magnetic Disk 73"/>
              <p:cNvSpPr/>
              <p:nvPr/>
            </p:nvSpPr>
            <p:spPr>
              <a:xfrm>
                <a:off x="6248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5" name="Flowchart: Magnetic Disk 74"/>
              <p:cNvSpPr/>
              <p:nvPr/>
            </p:nvSpPr>
            <p:spPr>
              <a:xfrm>
                <a:off x="7391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019800" y="4233567"/>
                <a:ext cx="2362200" cy="163078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324600" y="52225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324600" y="53749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24600" y="55273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467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857965" y="4448714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Up Arrow 81"/>
              <p:cNvSpPr/>
              <p:nvPr/>
            </p:nvSpPr>
            <p:spPr>
              <a:xfrm>
                <a:off x="6477000" y="5671382"/>
                <a:ext cx="304800" cy="48557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3" name="Up Arrow 82"/>
              <p:cNvSpPr/>
              <p:nvPr/>
            </p:nvSpPr>
            <p:spPr>
              <a:xfrm>
                <a:off x="7620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Up Arrow 83"/>
              <p:cNvSpPr/>
              <p:nvPr/>
            </p:nvSpPr>
            <p:spPr>
              <a:xfrm>
                <a:off x="7010400" y="4035552"/>
                <a:ext cx="304800" cy="413162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53200" y="4797552"/>
                <a:ext cx="11430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86" name="Straight Arrow Connector 85"/>
              <p:cNvCxnSpPr>
                <a:cxnSpLocks/>
              </p:cNvCxnSpPr>
              <p:nvPr/>
            </p:nvCxnSpPr>
            <p:spPr>
              <a:xfrm flipV="1">
                <a:off x="6781800" y="5026152"/>
                <a:ext cx="0" cy="1964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7543800" y="5026152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cxnSpLocks/>
                <a:endCxn id="81" idx="2"/>
              </p:cNvCxnSpPr>
              <p:nvPr/>
            </p:nvCxnSpPr>
            <p:spPr>
              <a:xfrm flipH="1" flipV="1">
                <a:off x="7162765" y="4601114"/>
                <a:ext cx="36" cy="1964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lowchart: Magnetic Disk 88"/>
              <p:cNvSpPr/>
              <p:nvPr/>
            </p:nvSpPr>
            <p:spPr>
              <a:xfrm>
                <a:off x="6781800" y="3578352"/>
                <a:ext cx="762000" cy="4602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069982" y="415579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6" name="Rounded Rectangular Callout 55"/>
            <p:cNvSpPr/>
            <p:nvPr/>
          </p:nvSpPr>
          <p:spPr>
            <a:xfrm>
              <a:off x="4533900" y="4479096"/>
              <a:ext cx="1228933" cy="746760"/>
            </a:xfrm>
            <a:prstGeom prst="wedgeRoundRectCallout">
              <a:avLst>
                <a:gd name="adj1" fmla="val 55063"/>
                <a:gd name="adj2" fmla="val 76492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Bring in R 3 pages at a 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ular Callout 56"/>
                <p:cNvSpPr/>
                <p:nvPr/>
              </p:nvSpPr>
              <p:spPr>
                <a:xfrm>
                  <a:off x="7875368" y="5178552"/>
                  <a:ext cx="1097598" cy="952364"/>
                </a:xfrm>
                <a:prstGeom prst="wedgeRoundRectCallout">
                  <a:avLst>
                    <a:gd name="adj1" fmla="val -96901"/>
                    <a:gd name="adj2" fmla="val 34113"/>
                    <a:gd name="adj3" fmla="val 16667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Need to scan S only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⌉"/>
                              <m:ctrlP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|/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times </a:t>
                  </a:r>
                </a:p>
              </p:txBody>
            </p:sp>
          </mc:Choice>
          <mc:Fallback xmlns="">
            <p:sp>
              <p:nvSpPr>
                <p:cNvPr id="57" name="Rounded Rectangular Callout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5368" y="5178552"/>
                  <a:ext cx="1097598" cy="952364"/>
                </a:xfrm>
                <a:prstGeom prst="wedgeRoundRectCallout">
                  <a:avLst>
                    <a:gd name="adj1" fmla="val -96901"/>
                    <a:gd name="adj2" fmla="val 34113"/>
                    <a:gd name="adj3" fmla="val 1666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6149738" y="6245352"/>
              <a:ext cx="392592" cy="180340"/>
              <a:chOff x="5332141" y="6096000"/>
              <a:chExt cx="392592" cy="18034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965002" y="6416578"/>
              <a:ext cx="392592" cy="180340"/>
              <a:chOff x="5332141" y="6096000"/>
              <a:chExt cx="392592" cy="18034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832511" y="6324212"/>
              <a:ext cx="390733" cy="60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7022" y="636435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6539351" y="5164074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6563570" y="6135398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6370253" y="6528592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641527" y="6178356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7" name="Oval Callout 66"/>
            <p:cNvSpPr/>
            <p:nvPr/>
          </p:nvSpPr>
          <p:spPr>
            <a:xfrm>
              <a:off x="7268694" y="3539397"/>
              <a:ext cx="1586035" cy="1105755"/>
            </a:xfrm>
            <a:prstGeom prst="wedgeEllipseCallout">
              <a:avLst>
                <a:gd name="adj1" fmla="val -45583"/>
                <a:gd name="adj2" fmla="val 51808"/>
              </a:avLst>
            </a:prstGeom>
            <a:solidFill>
              <a:srgbClr val="FF474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If we have  5 pages available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7830" y="5346491"/>
            <a:ext cx="272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Nested-Loop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31418" y="5342948"/>
            <a:ext cx="2577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 Nested-Loop Join</a:t>
            </a:r>
          </a:p>
        </p:txBody>
      </p:sp>
    </p:spTree>
    <p:extLst>
      <p:ext uri="{BB962C8B-B14F-4D97-AF65-F5344CB8AC3E}">
        <p14:creationId xmlns:p14="http://schemas.microsoft.com/office/powerpoint/2010/main" val="8361297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 dirty="0"/>
              <a:t>Joins </a:t>
            </a:r>
          </a:p>
        </p:txBody>
      </p:sp>
      <p:sp>
        <p:nvSpPr>
          <p:cNvPr id="143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1823" y="1276500"/>
            <a:ext cx="2630488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join condition</a:t>
            </a: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i="1" dirty="0"/>
          </a:p>
        </p:txBody>
      </p:sp>
      <p:graphicFrame>
        <p:nvGraphicFramePr>
          <p:cNvPr id="1433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18117"/>
              </p:ext>
            </p:extLst>
          </p:nvPr>
        </p:nvGraphicFramePr>
        <p:xfrm>
          <a:off x="1996734" y="1321676"/>
          <a:ext cx="4178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Microsoft Equation 3.0" r:id="rId4" imgW="4178160" imgH="701640" progId="Equation.3">
                  <p:embed/>
                </p:oleObj>
              </mc:Choice>
              <mc:Fallback>
                <p:oleObj name="Microsoft Equation 3.0" r:id="rId4" imgW="4178160" imgH="701640" progId="Equation.3">
                  <p:embed/>
                  <p:pic>
                    <p:nvPicPr>
                      <p:cNvPr id="1433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34" y="1321676"/>
                        <a:ext cx="41783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5334000"/>
          <a:ext cx="76962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6" imgW="8305560" imgH="1618920" progId="Word.Document.8">
                  <p:embed/>
                </p:oleObj>
              </mc:Choice>
              <mc:Fallback>
                <p:oleObj name="Document" r:id="rId6" imgW="8305560" imgH="1618920" progId="Word.Document.8">
                  <p:embed/>
                  <p:pic>
                    <p:nvPicPr>
                      <p:cNvPr id="14339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76962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752725" y="4191000"/>
            <a:ext cx="3800475" cy="914400"/>
            <a:chOff x="2438400" y="4191000"/>
            <a:chExt cx="3800475" cy="9144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2438400" y="4191000"/>
              <a:ext cx="3170400" cy="705000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14342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90800" y="4343400"/>
            <a:ext cx="364807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Equation" r:id="rId8" imgW="4295520" imgH="942840" progId="Equation.3">
                    <p:embed/>
                  </p:oleObj>
                </mc:Choice>
                <mc:Fallback>
                  <p:oleObj name="Equation" r:id="rId8" imgW="4295520" imgH="942840" progId="Equation.3">
                    <p:embed/>
                    <p:pic>
                      <p:nvPicPr>
                        <p:cNvPr id="14342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4343400"/>
                          <a:ext cx="3648075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8" name="Group 13"/>
          <p:cNvGrpSpPr>
            <a:grpSpLocks/>
          </p:cNvGrpSpPr>
          <p:nvPr/>
        </p:nvGrpSpPr>
        <p:grpSpPr bwMode="auto">
          <a:xfrm>
            <a:off x="5181600" y="1981200"/>
            <a:ext cx="3643312" cy="1535113"/>
            <a:chOff x="4799013" y="4800600"/>
            <a:chExt cx="3643312" cy="1535113"/>
          </a:xfrm>
        </p:grpSpPr>
        <p:graphicFrame>
          <p:nvGraphicFramePr>
            <p:cNvPr id="14341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32413" y="4876800"/>
            <a:ext cx="3109912" cy="1458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Document" r:id="rId10" imgW="3403440" imgH="1687320" progId="Word.Document.8">
                    <p:embed/>
                  </p:oleObj>
                </mc:Choice>
                <mc:Fallback>
                  <p:oleObj name="Document" r:id="rId10" imgW="3403440" imgH="1687320" progId="Word.Document.8">
                    <p:embed/>
                    <p:pic>
                      <p:nvPicPr>
                        <p:cNvPr id="14341" name="Object 1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13" y="4876800"/>
                          <a:ext cx="3109912" cy="1458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Rectangle 8"/>
            <p:cNvSpPr>
              <a:spLocks noChangeArrowheads="1"/>
            </p:cNvSpPr>
            <p:nvPr/>
          </p:nvSpPr>
          <p:spPr bwMode="auto">
            <a:xfrm>
              <a:off x="4799013" y="4800600"/>
              <a:ext cx="554037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Book Antiqua" pitchFamily="18" charset="0"/>
                </a:rPr>
                <a:t>R1</a:t>
              </a:r>
            </a:p>
          </p:txBody>
        </p:sp>
      </p:grpSp>
      <p:grpSp>
        <p:nvGrpSpPr>
          <p:cNvPr id="14349" name="Group 14"/>
          <p:cNvGrpSpPr>
            <a:grpSpLocks/>
          </p:cNvGrpSpPr>
          <p:nvPr/>
        </p:nvGrpSpPr>
        <p:grpSpPr bwMode="auto">
          <a:xfrm>
            <a:off x="381000" y="1981200"/>
            <a:ext cx="4492625" cy="2057400"/>
            <a:chOff x="4048125" y="6443663"/>
            <a:chExt cx="4492626" cy="2057400"/>
          </a:xfrm>
        </p:grpSpPr>
        <p:graphicFrame>
          <p:nvGraphicFramePr>
            <p:cNvPr id="14340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81525" y="6519863"/>
            <a:ext cx="3959226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Document" r:id="rId12" imgW="4233600" imgH="2206440" progId="Word.Document.8">
                    <p:embed/>
                  </p:oleObj>
                </mc:Choice>
                <mc:Fallback>
                  <p:oleObj name="Document" r:id="rId12" imgW="4233600" imgH="2206440" progId="Word.Document.8">
                    <p:embed/>
                    <p:pic>
                      <p:nvPicPr>
                        <p:cNvPr id="14340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525" y="6519863"/>
                          <a:ext cx="3959226" cy="198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Rectangle 9"/>
            <p:cNvSpPr>
              <a:spLocks noChangeArrowheads="1"/>
            </p:cNvSpPr>
            <p:nvPr/>
          </p:nvSpPr>
          <p:spPr bwMode="auto">
            <a:xfrm>
              <a:off x="4048125" y="6443663"/>
              <a:ext cx="503238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Book Antiqua" pitchFamily="18" charset="0"/>
                </a:rPr>
                <a:t>S1</a:t>
              </a:r>
            </a:p>
          </p:txBody>
        </p:sp>
      </p:grpSp>
      <p:sp>
        <p:nvSpPr>
          <p:cNvPr id="19" name="Bent Arrow 18"/>
          <p:cNvSpPr/>
          <p:nvPr/>
        </p:nvSpPr>
        <p:spPr bwMode="auto">
          <a:xfrm rot="10800000" flipH="1">
            <a:off x="1981200" y="3810000"/>
            <a:ext cx="762000" cy="914400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 bwMode="auto">
          <a:xfrm>
            <a:off x="4114800" y="4911725"/>
            <a:ext cx="484188" cy="42386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735637" y="3276599"/>
            <a:ext cx="28749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Bent Arrow 17"/>
          <p:cNvSpPr/>
          <p:nvPr/>
        </p:nvSpPr>
        <p:spPr bwMode="auto">
          <a:xfrm rot="10800000">
            <a:off x="5943600" y="3276599"/>
            <a:ext cx="814388" cy="1477963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8A195-A8A5-42BD-A67A-53356036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2E6D-070B-437C-9F8F-E5481376C29B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FA899-460F-4C90-8262-818BC9C8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6050" y="567777"/>
            <a:ext cx="5074897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Sometimes called a </a:t>
            </a:r>
            <a:r>
              <a:rPr lang="en-US" sz="3200" i="1" dirty="0">
                <a:solidFill>
                  <a:srgbClr val="ED7D31"/>
                </a:solidFill>
                <a:latin typeface="Calibri" pitchFamily="34" charset="0"/>
              </a:rPr>
              <a:t>theta-join</a:t>
            </a:r>
            <a:endParaRPr lang="en-US" sz="1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2" name="Rectangle 4"/>
          <p:cNvSpPr>
            <a:spLocks noGrp="1" noChangeArrowheads="1"/>
          </p:cNvSpPr>
          <p:nvPr>
            <p:ph type="title"/>
          </p:nvPr>
        </p:nvSpPr>
        <p:spPr>
          <a:xfrm>
            <a:off x="742950" y="130550"/>
            <a:ext cx="7772400" cy="723900"/>
          </a:xfrm>
        </p:spPr>
        <p:txBody>
          <a:bodyPr/>
          <a:lstStyle/>
          <a:p>
            <a:r>
              <a:rPr lang="en-US" dirty="0"/>
              <a:t>Foreign Key</a:t>
            </a:r>
          </a:p>
        </p:txBody>
      </p:sp>
      <p:sp>
        <p:nvSpPr>
          <p:cNvPr id="16403" name="Rectangle 8"/>
          <p:cNvSpPr>
            <a:spLocks noChangeArrowheads="1"/>
          </p:cNvSpPr>
          <p:nvPr/>
        </p:nvSpPr>
        <p:spPr bwMode="auto">
          <a:xfrm>
            <a:off x="4876800" y="94344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 dirty="0">
                <a:latin typeface="Book Antiqua" pitchFamily="18" charset="0"/>
              </a:rPr>
              <a:t>R1</a:t>
            </a:r>
          </a:p>
        </p:txBody>
      </p:sp>
      <p:grpSp>
        <p:nvGrpSpPr>
          <p:cNvPr id="16394" name="Group 17"/>
          <p:cNvGrpSpPr>
            <a:grpSpLocks/>
          </p:cNvGrpSpPr>
          <p:nvPr/>
        </p:nvGrpSpPr>
        <p:grpSpPr bwMode="auto">
          <a:xfrm>
            <a:off x="404472" y="912671"/>
            <a:ext cx="4286591" cy="2665554"/>
            <a:chOff x="4443072" y="988871"/>
            <a:chExt cx="4286591" cy="2665554"/>
          </a:xfrm>
        </p:grpSpPr>
        <p:graphicFrame>
          <p:nvGraphicFramePr>
            <p:cNvPr id="16388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Document" r:id="rId4" imgW="4233600" imgH="2206440" progId="Word.Document.8">
                    <p:embed/>
                  </p:oleObj>
                </mc:Choice>
                <mc:Fallback>
                  <p:oleObj name="Document" r:id="rId4" imgW="4233600" imgH="2206440" progId="Word.Document.8">
                    <p:embed/>
                    <p:pic>
                      <p:nvPicPr>
                        <p:cNvPr id="16388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2" name="Rectangle 9"/>
            <p:cNvSpPr>
              <a:spLocks noChangeArrowheads="1"/>
            </p:cNvSpPr>
            <p:nvPr/>
          </p:nvSpPr>
          <p:spPr bwMode="auto">
            <a:xfrm>
              <a:off x="4443072" y="988871"/>
              <a:ext cx="562656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 i="1" dirty="0">
                  <a:latin typeface="Book Antiqua" pitchFamily="18" charset="0"/>
                </a:rPr>
                <a:t>S1</a:t>
              </a:r>
            </a:p>
          </p:txBody>
        </p:sp>
      </p:grpSp>
      <p:cxnSp>
        <p:nvCxnSpPr>
          <p:cNvPr id="16396" name="Straight Arrow Connector 19"/>
          <p:cNvCxnSpPr>
            <a:cxnSpLocks noChangeShapeType="1"/>
          </p:cNvCxnSpPr>
          <p:nvPr/>
        </p:nvCxnSpPr>
        <p:spPr bwMode="auto">
          <a:xfrm rot="10800000">
            <a:off x="4343400" y="2133600"/>
            <a:ext cx="1066800" cy="5334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Arrow Connector 21"/>
          <p:cNvCxnSpPr>
            <a:cxnSpLocks noChangeShapeType="1"/>
          </p:cNvCxnSpPr>
          <p:nvPr/>
        </p:nvCxnSpPr>
        <p:spPr bwMode="auto">
          <a:xfrm flipH="1" flipV="1">
            <a:off x="4343400" y="3048001"/>
            <a:ext cx="1043412" cy="301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9B6-97F8-45E5-B0E0-67D6CD62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7E4C-341C-4D27-9E11-75D6451A9C8A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28894-C04F-4CBC-9408-246C302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87629D-6BF8-9A5F-17EC-A8528E043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53977"/>
              </p:ext>
            </p:extLst>
          </p:nvPr>
        </p:nvGraphicFramePr>
        <p:xfrm>
          <a:off x="2420466" y="4054475"/>
          <a:ext cx="593269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52">
                  <a:extLst>
                    <a:ext uri="{9D8B030D-6E8A-4147-A177-3AD203B41FA5}">
                      <a16:colId xmlns:a16="http://schemas.microsoft.com/office/drawing/2014/main" val="4196373945"/>
                    </a:ext>
                  </a:extLst>
                </a:gridCol>
                <a:gridCol w="1409991">
                  <a:extLst>
                    <a:ext uri="{9D8B030D-6E8A-4147-A177-3AD203B41FA5}">
                      <a16:colId xmlns:a16="http://schemas.microsoft.com/office/drawing/2014/main" val="4055583355"/>
                    </a:ext>
                  </a:extLst>
                </a:gridCol>
                <a:gridCol w="1095884">
                  <a:extLst>
                    <a:ext uri="{9D8B030D-6E8A-4147-A177-3AD203B41FA5}">
                      <a16:colId xmlns:a16="http://schemas.microsoft.com/office/drawing/2014/main" val="3493491470"/>
                    </a:ext>
                  </a:extLst>
                </a:gridCol>
                <a:gridCol w="728552">
                  <a:extLst>
                    <a:ext uri="{9D8B030D-6E8A-4147-A177-3AD203B41FA5}">
                      <a16:colId xmlns:a16="http://schemas.microsoft.com/office/drawing/2014/main" val="3592979142"/>
                    </a:ext>
                  </a:extLst>
                </a:gridCol>
                <a:gridCol w="724576">
                  <a:extLst>
                    <a:ext uri="{9D8B030D-6E8A-4147-A177-3AD203B41FA5}">
                      <a16:colId xmlns:a16="http://schemas.microsoft.com/office/drawing/2014/main" val="396908949"/>
                    </a:ext>
                  </a:extLst>
                </a:gridCol>
                <a:gridCol w="1429237">
                  <a:extLst>
                    <a:ext uri="{9D8B030D-6E8A-4147-A177-3AD203B41FA5}">
                      <a16:colId xmlns:a16="http://schemas.microsoft.com/office/drawing/2014/main" val="590087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4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dustin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10/10/23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dustin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8/23/24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6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11/11/23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46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4628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B79046-352C-8B06-A791-44CAF163117A}"/>
              </a:ext>
            </a:extLst>
          </p:cNvPr>
          <p:cNvSpPr/>
          <p:nvPr/>
        </p:nvSpPr>
        <p:spPr>
          <a:xfrm>
            <a:off x="2420466" y="4498030"/>
            <a:ext cx="3778879" cy="893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827C0-BF06-99C7-29FC-B2DBD0DF5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98607"/>
              </p:ext>
            </p:extLst>
          </p:nvPr>
        </p:nvGraphicFramePr>
        <p:xfrm>
          <a:off x="5406856" y="1082075"/>
          <a:ext cx="295783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88">
                  <a:extLst>
                    <a:ext uri="{9D8B030D-6E8A-4147-A177-3AD203B41FA5}">
                      <a16:colId xmlns:a16="http://schemas.microsoft.com/office/drawing/2014/main" val="1689054847"/>
                    </a:ext>
                  </a:extLst>
                </a:gridCol>
                <a:gridCol w="739896">
                  <a:extLst>
                    <a:ext uri="{9D8B030D-6E8A-4147-A177-3AD203B41FA5}">
                      <a16:colId xmlns:a16="http://schemas.microsoft.com/office/drawing/2014/main" val="2234652197"/>
                    </a:ext>
                  </a:extLst>
                </a:gridCol>
                <a:gridCol w="1598455">
                  <a:extLst>
                    <a:ext uri="{9D8B030D-6E8A-4147-A177-3AD203B41FA5}">
                      <a16:colId xmlns:a16="http://schemas.microsoft.com/office/drawing/2014/main" val="26388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/>
                        <a:t>sid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54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10/10/23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4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8/23/24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8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11/11/23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27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7846"/>
                  </a:ext>
                </a:extLst>
              </a:tr>
            </a:tbl>
          </a:graphicData>
        </a:graphic>
      </p:graphicFrame>
      <p:sp>
        <p:nvSpPr>
          <p:cNvPr id="25" name="Rounded Rectangular Callout 24"/>
          <p:cNvSpPr/>
          <p:nvPr/>
        </p:nvSpPr>
        <p:spPr bwMode="auto">
          <a:xfrm>
            <a:off x="5808796" y="550700"/>
            <a:ext cx="1555265" cy="414975"/>
          </a:xfrm>
          <a:prstGeom prst="wedgeRoundRectCallout">
            <a:avLst>
              <a:gd name="adj1" fmla="val -39879"/>
              <a:gd name="adj2" fmla="val 105665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eaLnBrk="0" hangingPunct="0"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Foreign key</a:t>
            </a:r>
          </a:p>
        </p:txBody>
      </p:sp>
      <p:sp>
        <p:nvSpPr>
          <p:cNvPr id="7" name="Rounded Rectangular Callout 24">
            <a:extLst>
              <a:ext uri="{FF2B5EF4-FFF2-40B4-BE49-F238E27FC236}">
                <a16:creationId xmlns:a16="http://schemas.microsoft.com/office/drawing/2014/main" id="{76249413-11B8-CCE4-967B-3F4FE0058D85}"/>
              </a:ext>
            </a:extLst>
          </p:cNvPr>
          <p:cNvSpPr/>
          <p:nvPr/>
        </p:nvSpPr>
        <p:spPr bwMode="auto">
          <a:xfrm>
            <a:off x="457200" y="4290542"/>
            <a:ext cx="1555265" cy="791009"/>
          </a:xfrm>
          <a:prstGeom prst="wedgeRoundRectCallout">
            <a:avLst>
              <a:gd name="adj1" fmla="val 76811"/>
              <a:gd name="adj2" fmla="val 29775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eaLnBrk="0" hangingPunct="0"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Redundant data 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/>
              <a:t>Equi-Join</a:t>
            </a:r>
          </a:p>
        </p:txBody>
      </p:sp>
      <p:grpSp>
        <p:nvGrpSpPr>
          <p:cNvPr id="16393" name="Group 14"/>
          <p:cNvGrpSpPr>
            <a:grpSpLocks/>
          </p:cNvGrpSpPr>
          <p:nvPr/>
        </p:nvGrpSpPr>
        <p:grpSpPr bwMode="auto">
          <a:xfrm>
            <a:off x="5257800" y="1512888"/>
            <a:ext cx="3429000" cy="2068512"/>
            <a:chOff x="685800" y="1066800"/>
            <a:chExt cx="3429000" cy="2068513"/>
          </a:xfrm>
        </p:grpSpPr>
        <p:graphicFrame>
          <p:nvGraphicFramePr>
            <p:cNvPr id="16389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Document" r:id="rId4" imgW="3403440" imgH="1687320" progId="Word.Document.8">
                    <p:embed/>
                  </p:oleObj>
                </mc:Choice>
                <mc:Fallback>
                  <p:oleObj name="Document" r:id="rId4" imgW="3403440" imgH="1687320" progId="Word.Document.8">
                    <p:embed/>
                    <p:pic>
                      <p:nvPicPr>
                        <p:cNvPr id="16389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3" name="Rectangle 8"/>
            <p:cNvSpPr>
              <a:spLocks noChangeArrowheads="1"/>
            </p:cNvSpPr>
            <p:nvPr/>
          </p:nvSpPr>
          <p:spPr bwMode="auto">
            <a:xfrm>
              <a:off x="685800" y="1066800"/>
              <a:ext cx="554037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Book Antiqua" pitchFamily="18" charset="0"/>
                </a:rPr>
                <a:t>R1</a:t>
              </a:r>
            </a:p>
          </p:txBody>
        </p:sp>
      </p:grpSp>
      <p:grpSp>
        <p:nvGrpSpPr>
          <p:cNvPr id="16394" name="Group 17"/>
          <p:cNvGrpSpPr>
            <a:grpSpLocks/>
          </p:cNvGrpSpPr>
          <p:nvPr/>
        </p:nvGrpSpPr>
        <p:grpSpPr bwMode="auto">
          <a:xfrm>
            <a:off x="457200" y="990600"/>
            <a:ext cx="4233863" cy="2587625"/>
            <a:chOff x="4495800" y="1066800"/>
            <a:chExt cx="4233863" cy="2587625"/>
          </a:xfrm>
        </p:grpSpPr>
        <p:graphicFrame>
          <p:nvGraphicFramePr>
            <p:cNvPr id="16388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Document" r:id="rId6" imgW="4233600" imgH="2206440" progId="Word.Document.8">
                    <p:embed/>
                  </p:oleObj>
                </mc:Choice>
                <mc:Fallback>
                  <p:oleObj name="Document" r:id="rId6" imgW="4233600" imgH="2206440" progId="Word.Document.8">
                    <p:embed/>
                    <p:pic>
                      <p:nvPicPr>
                        <p:cNvPr id="16388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2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503238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Book Antiqua" pitchFamily="18" charset="0"/>
                </a:rPr>
                <a:t>S1</a:t>
              </a:r>
            </a:p>
          </p:txBody>
        </p:sp>
      </p:grpSp>
      <p:grpSp>
        <p:nvGrpSpPr>
          <p:cNvPr id="16395" name="Group 26"/>
          <p:cNvGrpSpPr>
            <a:grpSpLocks/>
          </p:cNvGrpSpPr>
          <p:nvPr/>
        </p:nvGrpSpPr>
        <p:grpSpPr bwMode="auto">
          <a:xfrm>
            <a:off x="1162050" y="4329112"/>
            <a:ext cx="7705725" cy="2243138"/>
            <a:chOff x="762000" y="4100512"/>
            <a:chExt cx="7705725" cy="2243138"/>
          </a:xfrm>
        </p:grpSpPr>
        <p:graphicFrame>
          <p:nvGraphicFramePr>
            <p:cNvPr id="1638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2000" y="4724400"/>
            <a:ext cx="7524750" cy="161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Document" r:id="rId8" imgW="7524720" imgH="1618920" progId="Word.Document.8">
                    <p:embed/>
                  </p:oleObj>
                </mc:Choice>
                <mc:Fallback>
                  <p:oleObj name="Document" r:id="rId8" imgW="7524720" imgH="1618920" progId="Word.Document.8">
                    <p:embed/>
                    <p:pic>
                      <p:nvPicPr>
                        <p:cNvPr id="16386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724400"/>
                          <a:ext cx="7524750" cy="161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153150" y="4100512"/>
            <a:ext cx="231457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Equation" r:id="rId10" imgW="2314440" imgH="790560" progId="Equation.3">
                    <p:embed/>
                  </p:oleObj>
                </mc:Choice>
                <mc:Fallback>
                  <p:oleObj name="Equation" r:id="rId10" imgW="2314440" imgH="790560" progId="Equation.3">
                    <p:embed/>
                    <p:pic>
                      <p:nvPicPr>
                        <p:cNvPr id="16387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3150" y="4100512"/>
                          <a:ext cx="2314575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396" name="Straight Arrow Connector 19"/>
          <p:cNvCxnSpPr>
            <a:cxnSpLocks noChangeShapeType="1"/>
          </p:cNvCxnSpPr>
          <p:nvPr/>
        </p:nvCxnSpPr>
        <p:spPr bwMode="auto">
          <a:xfrm rot="10800000">
            <a:off x="4343400" y="2133600"/>
            <a:ext cx="1066800" cy="5334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Arrow Connector 21"/>
          <p:cNvCxnSpPr>
            <a:cxnSpLocks noChangeShapeType="1"/>
          </p:cNvCxnSpPr>
          <p:nvPr/>
        </p:nvCxnSpPr>
        <p:spPr bwMode="auto">
          <a:xfrm flipH="1" flipV="1">
            <a:off x="4343400" y="3048001"/>
            <a:ext cx="1043412" cy="301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ounded Rectangular Callout 24"/>
          <p:cNvSpPr/>
          <p:nvPr/>
        </p:nvSpPr>
        <p:spPr bwMode="auto">
          <a:xfrm>
            <a:off x="5715000" y="685800"/>
            <a:ext cx="1676400" cy="612775"/>
          </a:xfrm>
          <a:prstGeom prst="wedgeRoundRectCallout">
            <a:avLst>
              <a:gd name="adj1" fmla="val -43021"/>
              <a:gd name="adj2" fmla="val 166219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Foreign key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3611493"/>
            <a:ext cx="5334000" cy="1092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2400" i="1" u="sng" dirty="0" err="1">
                <a:solidFill>
                  <a:schemeClr val="accent2"/>
                </a:solidFill>
                <a:latin typeface="Calibri" pitchFamily="34" charset="0"/>
              </a:rPr>
              <a:t>Equi</a:t>
            </a:r>
            <a:r>
              <a:rPr lang="en-US" sz="2400" i="1" u="sng" dirty="0">
                <a:solidFill>
                  <a:schemeClr val="accent2"/>
                </a:solidFill>
                <a:latin typeface="Calibri" pitchFamily="34" charset="0"/>
              </a:rPr>
              <a:t>-Join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sz="2400" dirty="0">
                <a:latin typeface="Calibri" pitchFamily="34" charset="0"/>
              </a:rPr>
              <a:t>A special case of condition join where the condition </a:t>
            </a:r>
            <a:r>
              <a:rPr lang="en-US" sz="2400" i="1" dirty="0">
                <a:latin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</a:rPr>
              <a:t> contains only </a:t>
            </a:r>
            <a:r>
              <a:rPr lang="en-US" sz="2400" b="1" i="1" dirty="0">
                <a:latin typeface="Calibri" pitchFamily="34" charset="0"/>
              </a:rPr>
              <a:t>equalities</a:t>
            </a:r>
            <a:r>
              <a:rPr lang="en-US" sz="2400" b="1" dirty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9B6-97F8-45E5-B0E0-67D6CD62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7E4C-341C-4D27-9E11-75D6451A9C8A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28894-C04F-4CBC-9408-246C302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0334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>
          <a:xfrm>
            <a:off x="776287" y="201129"/>
            <a:ext cx="7772400" cy="9525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Equi</a:t>
            </a:r>
            <a:r>
              <a:rPr lang="en-US" sz="4800" b="1" dirty="0"/>
              <a:t>-Joins &amp; Natural Join</a:t>
            </a:r>
          </a:p>
        </p:txBody>
      </p:sp>
      <p:sp>
        <p:nvSpPr>
          <p:cNvPr id="174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07605"/>
            <a:ext cx="8534400" cy="5204791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sz="3200" i="1" u="sng" dirty="0" err="1">
                <a:solidFill>
                  <a:schemeClr val="accent2"/>
                </a:solidFill>
                <a:latin typeface="Calibri" pitchFamily="34" charset="0"/>
              </a:rPr>
              <a:t>Equi</a:t>
            </a: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-Join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sz="3200" dirty="0">
                <a:latin typeface="Calibri" pitchFamily="34" charset="0"/>
              </a:rPr>
              <a:t>A special case of condition join where the condition </a:t>
            </a:r>
            <a:r>
              <a:rPr lang="en-US" sz="3200" i="1" dirty="0">
                <a:latin typeface="Calibri" pitchFamily="34" charset="0"/>
              </a:rPr>
              <a:t>c</a:t>
            </a:r>
            <a:r>
              <a:rPr lang="en-US" sz="3200" dirty="0">
                <a:latin typeface="Calibri" pitchFamily="34" charset="0"/>
              </a:rPr>
              <a:t> contains only </a:t>
            </a:r>
            <a:r>
              <a:rPr lang="en-US" sz="3200" b="1" i="1" dirty="0">
                <a:latin typeface="Calibri" pitchFamily="34" charset="0"/>
              </a:rPr>
              <a:t>equalities</a:t>
            </a:r>
            <a:r>
              <a:rPr lang="en-US" sz="3200" b="1" dirty="0">
                <a:latin typeface="Calibri" pitchFamily="34" charset="0"/>
              </a:rPr>
              <a:t>.</a:t>
            </a:r>
            <a:endParaRPr lang="en-US" sz="3200" dirty="0">
              <a:latin typeface="Calibri" pitchFamily="34" charset="0"/>
            </a:endParaRPr>
          </a:p>
          <a:p>
            <a:pPr>
              <a:lnSpc>
                <a:spcPts val="35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ts val="35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ts val="35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ts val="35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ts val="35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Result schema </a:t>
            </a:r>
            <a:r>
              <a:rPr lang="en-US" sz="3200" dirty="0">
                <a:latin typeface="Calibri" pitchFamily="34" charset="0"/>
              </a:rPr>
              <a:t>similar to cross-product, but only one copy of fields for which equality is specified.</a:t>
            </a:r>
          </a:p>
          <a:p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Natural Join</a:t>
            </a:r>
            <a:r>
              <a:rPr lang="en-US" sz="3200" dirty="0">
                <a:latin typeface="Calibri" pitchFamily="34" charset="0"/>
              </a:rPr>
              <a:t>:  Equijoin on </a:t>
            </a:r>
            <a:r>
              <a:rPr lang="en-US" sz="3200" i="1" dirty="0">
                <a:latin typeface="Calibri" pitchFamily="34" charset="0"/>
              </a:rPr>
              <a:t>all</a:t>
            </a:r>
            <a:r>
              <a:rPr lang="en-US" sz="3200" dirty="0">
                <a:latin typeface="Calibri" pitchFamily="34" charset="0"/>
              </a:rPr>
              <a:t> common fields.</a:t>
            </a:r>
          </a:p>
        </p:txBody>
      </p:sp>
      <p:graphicFrame>
        <p:nvGraphicFramePr>
          <p:cNvPr id="17410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14599"/>
              </p:ext>
            </p:extLst>
          </p:nvPr>
        </p:nvGraphicFramePr>
        <p:xfrm>
          <a:off x="1131363" y="2474483"/>
          <a:ext cx="75247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4" imgW="7524720" imgH="1618920" progId="Word.Document.8">
                  <p:embed/>
                </p:oleObj>
              </mc:Choice>
              <mc:Fallback>
                <p:oleObj name="Document" r:id="rId4" imgW="7524720" imgH="1618920" progId="Word.Document.8">
                  <p:embed/>
                  <p:pic>
                    <p:nvPicPr>
                      <p:cNvPr id="1741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363" y="2474483"/>
                        <a:ext cx="75247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43492"/>
              </p:ext>
            </p:extLst>
          </p:nvPr>
        </p:nvGraphicFramePr>
        <p:xfrm>
          <a:off x="3505199" y="3985204"/>
          <a:ext cx="2314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6" imgW="2314440" imgH="790560" progId="Equation.3">
                  <p:embed/>
                </p:oleObj>
              </mc:Choice>
              <mc:Fallback>
                <p:oleObj name="Equation" r:id="rId6" imgW="2314440" imgH="790560" progId="Equation.3">
                  <p:embed/>
                  <p:pic>
                    <p:nvPicPr>
                      <p:cNvPr id="17411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199" y="3985204"/>
                        <a:ext cx="23145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58DF6-693B-4A12-AD4D-8DEAD786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E5A-8FD8-4046-9C81-D9EB5730C2BD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3737B-EA76-48F3-A141-8F781DD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Relational Query Languages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904999"/>
            <a:ext cx="5924550" cy="443547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Two mathematical Query Languages form the basis for “real” languages (e.g. SQL), and for implementation:</a:t>
            </a:r>
          </a:p>
          <a:p>
            <a:pPr lvl="1">
              <a:spcAft>
                <a:spcPts val="1800"/>
              </a:spcAft>
              <a:defRPr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Relational Algebra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More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operational</a:t>
            </a:r>
            <a:r>
              <a:rPr lang="en-US" dirty="0">
                <a:latin typeface="Calibri" pitchFamily="34" charset="0"/>
              </a:rPr>
              <a:t>, very useful for representing execution plans.</a:t>
            </a:r>
          </a:p>
          <a:p>
            <a:pPr lvl="1">
              <a:defRPr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Relational Calculus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Lets users describe what they want, rather than how to compute it.  (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Non-operational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i="1" u="sng" dirty="0">
                <a:solidFill>
                  <a:srgbClr val="C00000"/>
                </a:solidFill>
                <a:latin typeface="Calibri" pitchFamily="34" charset="0"/>
              </a:rPr>
              <a:t>declarative</a:t>
            </a:r>
            <a:r>
              <a:rPr lang="en-US" dirty="0">
                <a:latin typeface="Calibri" pitchFamily="34" charset="0"/>
              </a:rPr>
              <a:t>.)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8821A-8359-47BD-988F-40C2C8CE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1917-F27B-4696-9AF9-34F9704D4487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751F6-B48B-4656-AB25-B8B94044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16" y="1904999"/>
            <a:ext cx="2066850" cy="41152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058819" y="3298364"/>
            <a:ext cx="6858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15619" y="3298364"/>
            <a:ext cx="1752600" cy="281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2666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Division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72095"/>
            <a:ext cx="8610600" cy="1723505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Not supported as a primitive operator</a:t>
            </a:r>
          </a:p>
        </p:txBody>
      </p:sp>
      <p:cxnSp>
        <p:nvCxnSpPr>
          <p:cNvPr id="38919" name="Straight Connector 13"/>
          <p:cNvCxnSpPr>
            <a:cxnSpLocks noChangeShapeType="1"/>
            <a:stCxn id="8" idx="0"/>
            <a:endCxn id="8" idx="2"/>
          </p:cNvCxnSpPr>
          <p:nvPr/>
        </p:nvCxnSpPr>
        <p:spPr bwMode="auto">
          <a:xfrm rot="16200000" flipH="1">
            <a:off x="3782220" y="4708064"/>
            <a:ext cx="28194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15"/>
          <p:cNvCxnSpPr>
            <a:cxnSpLocks noChangeShapeType="1"/>
          </p:cNvCxnSpPr>
          <p:nvPr/>
        </p:nvCxnSpPr>
        <p:spPr bwMode="auto">
          <a:xfrm>
            <a:off x="4315619" y="3755564"/>
            <a:ext cx="1752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17"/>
          <p:cNvCxnSpPr>
            <a:cxnSpLocks noChangeShapeType="1"/>
          </p:cNvCxnSpPr>
          <p:nvPr/>
        </p:nvCxnSpPr>
        <p:spPr bwMode="auto">
          <a:xfrm>
            <a:off x="7058819" y="3755564"/>
            <a:ext cx="6858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TextBox 18"/>
          <p:cNvSpPr txBox="1">
            <a:spLocks noChangeArrowheads="1"/>
          </p:cNvSpPr>
          <p:nvPr/>
        </p:nvSpPr>
        <p:spPr bwMode="auto">
          <a:xfrm>
            <a:off x="4544219" y="3222164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200">
                <a:latin typeface="Calibri" pitchFamily="34" charset="0"/>
              </a:rPr>
              <a:t>X</a:t>
            </a:r>
          </a:p>
        </p:txBody>
      </p:sp>
      <p:sp>
        <p:nvSpPr>
          <p:cNvPr id="38923" name="TextBox 19"/>
          <p:cNvSpPr txBox="1">
            <a:spLocks noChangeArrowheads="1"/>
          </p:cNvSpPr>
          <p:nvPr/>
        </p:nvSpPr>
        <p:spPr bwMode="auto">
          <a:xfrm>
            <a:off x="5441157" y="3222164"/>
            <a:ext cx="38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200">
                <a:latin typeface="Calibri" pitchFamily="34" charset="0"/>
              </a:rPr>
              <a:t>Y</a:t>
            </a:r>
          </a:p>
        </p:txBody>
      </p:sp>
      <p:sp>
        <p:nvSpPr>
          <p:cNvPr id="38924" name="TextBox 20"/>
          <p:cNvSpPr txBox="1">
            <a:spLocks noChangeArrowheads="1"/>
          </p:cNvSpPr>
          <p:nvPr/>
        </p:nvSpPr>
        <p:spPr bwMode="auto">
          <a:xfrm>
            <a:off x="7193757" y="3222164"/>
            <a:ext cx="38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200">
                <a:latin typeface="Calibri" pitchFamily="34" charset="0"/>
              </a:rPr>
              <a:t>Y</a:t>
            </a:r>
          </a:p>
        </p:txBody>
      </p:sp>
      <p:sp>
        <p:nvSpPr>
          <p:cNvPr id="38925" name="Oval 24"/>
          <p:cNvSpPr>
            <a:spLocks noChangeArrowheads="1"/>
          </p:cNvSpPr>
          <p:nvPr/>
        </p:nvSpPr>
        <p:spPr bwMode="auto">
          <a:xfrm>
            <a:off x="5458619" y="5203364"/>
            <a:ext cx="381000" cy="3810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926" name="Oval 25"/>
          <p:cNvSpPr>
            <a:spLocks noChangeArrowheads="1"/>
          </p:cNvSpPr>
          <p:nvPr/>
        </p:nvSpPr>
        <p:spPr bwMode="auto">
          <a:xfrm>
            <a:off x="5458619" y="5660564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927" name="Rounded Rectangle 29"/>
          <p:cNvSpPr>
            <a:spLocks noChangeArrowheads="1"/>
          </p:cNvSpPr>
          <p:nvPr/>
        </p:nvSpPr>
        <p:spPr bwMode="auto">
          <a:xfrm>
            <a:off x="4544219" y="3831764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928" name="Rounded Rectangle 30"/>
          <p:cNvSpPr>
            <a:spLocks noChangeArrowheads="1"/>
          </p:cNvSpPr>
          <p:nvPr/>
        </p:nvSpPr>
        <p:spPr bwMode="auto">
          <a:xfrm>
            <a:off x="4544219" y="4288964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929" name="Rounded Rectangle 31"/>
          <p:cNvSpPr>
            <a:spLocks noChangeArrowheads="1"/>
          </p:cNvSpPr>
          <p:nvPr/>
        </p:nvSpPr>
        <p:spPr bwMode="auto">
          <a:xfrm>
            <a:off x="4544219" y="4746164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" name="Rounded Rectangle 32"/>
          <p:cNvSpPr/>
          <p:nvPr/>
        </p:nvSpPr>
        <p:spPr bwMode="auto">
          <a:xfrm>
            <a:off x="4544219" y="5203364"/>
            <a:ext cx="3810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544219" y="5660564"/>
            <a:ext cx="381000" cy="381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8932" name="TextBox 34"/>
          <p:cNvSpPr txBox="1">
            <a:spLocks noChangeArrowheads="1"/>
          </p:cNvSpPr>
          <p:nvPr/>
        </p:nvSpPr>
        <p:spPr bwMode="auto">
          <a:xfrm>
            <a:off x="3863182" y="3185652"/>
            <a:ext cx="45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600">
                <a:latin typeface="Calibri" pitchFamily="34" charset="0"/>
              </a:rPr>
              <a:t>A</a:t>
            </a:r>
          </a:p>
        </p:txBody>
      </p:sp>
      <p:sp>
        <p:nvSpPr>
          <p:cNvPr id="38933" name="TextBox 35"/>
          <p:cNvSpPr txBox="1">
            <a:spLocks noChangeArrowheads="1"/>
          </p:cNvSpPr>
          <p:nvPr/>
        </p:nvSpPr>
        <p:spPr bwMode="auto">
          <a:xfrm>
            <a:off x="6601619" y="3145964"/>
            <a:ext cx="43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600">
                <a:latin typeface="Calibri" pitchFamily="34" charset="0"/>
              </a:rPr>
              <a:t>B</a:t>
            </a:r>
          </a:p>
        </p:txBody>
      </p:sp>
      <p:sp>
        <p:nvSpPr>
          <p:cNvPr id="38934" name="Rectangle 36"/>
          <p:cNvSpPr>
            <a:spLocks noChangeArrowheads="1"/>
          </p:cNvSpPr>
          <p:nvPr/>
        </p:nvSpPr>
        <p:spPr bwMode="auto">
          <a:xfrm>
            <a:off x="2186782" y="3298364"/>
            <a:ext cx="762000" cy="10668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8935" name="Straight Connector 38"/>
          <p:cNvCxnSpPr>
            <a:cxnSpLocks noChangeShapeType="1"/>
          </p:cNvCxnSpPr>
          <p:nvPr/>
        </p:nvCxnSpPr>
        <p:spPr bwMode="auto">
          <a:xfrm>
            <a:off x="2186782" y="3753977"/>
            <a:ext cx="7620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TextBox 39"/>
          <p:cNvSpPr txBox="1">
            <a:spLocks noChangeArrowheads="1"/>
          </p:cNvSpPr>
          <p:nvPr/>
        </p:nvSpPr>
        <p:spPr bwMode="auto">
          <a:xfrm>
            <a:off x="2397919" y="3222164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200">
                <a:latin typeface="Calibri" pitchFamily="34" charset="0"/>
              </a:rPr>
              <a:t>X</a:t>
            </a: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4544219" y="3831764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938" name="TextBox 42"/>
          <p:cNvSpPr txBox="1">
            <a:spLocks noChangeArrowheads="1"/>
          </p:cNvSpPr>
          <p:nvPr/>
        </p:nvSpPr>
        <p:spPr bwMode="auto">
          <a:xfrm>
            <a:off x="1304132" y="3185652"/>
            <a:ext cx="882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600">
                <a:latin typeface="Calibri" pitchFamily="34" charset="0"/>
              </a:rPr>
              <a:t>A/B</a:t>
            </a:r>
          </a:p>
        </p:txBody>
      </p:sp>
      <p:sp>
        <p:nvSpPr>
          <p:cNvPr id="45" name="Cloud Callout 44"/>
          <p:cNvSpPr/>
          <p:nvPr/>
        </p:nvSpPr>
        <p:spPr bwMode="auto">
          <a:xfrm>
            <a:off x="2258219" y="4517564"/>
            <a:ext cx="1828800" cy="914400"/>
          </a:xfrm>
          <a:prstGeom prst="cloudCallout">
            <a:avLst>
              <a:gd name="adj1" fmla="val 71541"/>
              <a:gd name="adj2" fmla="val 33076"/>
            </a:avLst>
          </a:prstGeom>
          <a:solidFill>
            <a:schemeClr val="accent3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No yellow nor green</a:t>
            </a:r>
          </a:p>
        </p:txBody>
      </p:sp>
      <p:sp>
        <p:nvSpPr>
          <p:cNvPr id="37" name="Cloud Callout 36"/>
          <p:cNvSpPr/>
          <p:nvPr/>
        </p:nvSpPr>
        <p:spPr bwMode="auto">
          <a:xfrm>
            <a:off x="2258219" y="5508164"/>
            <a:ext cx="1676400" cy="914400"/>
          </a:xfrm>
          <a:prstGeom prst="cloudCallout">
            <a:avLst>
              <a:gd name="adj1" fmla="val 81730"/>
              <a:gd name="adj2" fmla="val -9554"/>
            </a:avLst>
          </a:prstGeom>
          <a:solidFill>
            <a:schemeClr val="accent3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lnSpc>
                <a:spcPts val="15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No red nor green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458619" y="3831764"/>
            <a:ext cx="2133600" cy="1295400"/>
            <a:chOff x="5181600" y="3810000"/>
            <a:chExt cx="2133600" cy="1295400"/>
          </a:xfrm>
        </p:grpSpPr>
        <p:sp>
          <p:nvSpPr>
            <p:cNvPr id="38952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53" name="Oval 10"/>
            <p:cNvSpPr>
              <a:spLocks noChangeArrowheads="1"/>
            </p:cNvSpPr>
            <p:nvPr/>
          </p:nvSpPr>
          <p:spPr bwMode="auto">
            <a:xfrm>
              <a:off x="6934200" y="42672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934200" y="4724400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955" name="Oval 21"/>
            <p:cNvSpPr>
              <a:spLocks noChangeArrowheads="1"/>
            </p:cNvSpPr>
            <p:nvPr/>
          </p:nvSpPr>
          <p:spPr bwMode="auto">
            <a:xfrm>
              <a:off x="5181600" y="38100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56" name="Oval 22"/>
            <p:cNvSpPr>
              <a:spLocks noChangeArrowheads="1"/>
            </p:cNvSpPr>
            <p:nvPr/>
          </p:nvSpPr>
          <p:spPr bwMode="auto">
            <a:xfrm>
              <a:off x="5181600" y="42672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181600" y="4724400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58619" y="3831764"/>
            <a:ext cx="2133600" cy="1295400"/>
            <a:chOff x="5181600" y="3810000"/>
            <a:chExt cx="2133600" cy="1295400"/>
          </a:xfrm>
        </p:grpSpPr>
        <p:sp>
          <p:nvSpPr>
            <p:cNvPr id="38946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47" name="Oval 10"/>
            <p:cNvSpPr>
              <a:spLocks noChangeArrowheads="1"/>
            </p:cNvSpPr>
            <p:nvPr/>
          </p:nvSpPr>
          <p:spPr bwMode="auto">
            <a:xfrm>
              <a:off x="6934200" y="42672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934200" y="47244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949" name="Oval 21"/>
            <p:cNvSpPr>
              <a:spLocks noChangeArrowheads="1"/>
            </p:cNvSpPr>
            <p:nvPr/>
          </p:nvSpPr>
          <p:spPr bwMode="auto">
            <a:xfrm>
              <a:off x="51816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50" name="Oval 22"/>
            <p:cNvSpPr>
              <a:spLocks noChangeArrowheads="1"/>
            </p:cNvSpPr>
            <p:nvPr/>
          </p:nvSpPr>
          <p:spPr bwMode="auto">
            <a:xfrm>
              <a:off x="5181600" y="42672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181600" y="47244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93E2-2926-4834-AFC9-BBD4F5F5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462-8CFD-45FB-8507-FB793E105CFA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C6B6-A616-4D9B-9D63-D3C15DFF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30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C26C036-5A49-4080-9D95-B1915EB9466F}"/>
              </a:ext>
            </a:extLst>
          </p:cNvPr>
          <p:cNvSpPr/>
          <p:nvPr/>
        </p:nvSpPr>
        <p:spPr>
          <a:xfrm>
            <a:off x="474152" y="4022725"/>
            <a:ext cx="1586933" cy="989678"/>
          </a:xfrm>
          <a:prstGeom prst="wedgeRoundRectCallout">
            <a:avLst>
              <a:gd name="adj1" fmla="val 76916"/>
              <a:gd name="adj2" fmla="val -42268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It covers all the</a:t>
            </a:r>
            <a:r>
              <a:rPr lang="en-US" sz="2000" i="1" dirty="0"/>
              <a:t> </a:t>
            </a:r>
            <a:r>
              <a:rPr lang="en-US" sz="2000" dirty="0"/>
              <a:t>Y values</a:t>
            </a:r>
          </a:p>
        </p:txBody>
      </p:sp>
      <p:pic>
        <p:nvPicPr>
          <p:cNvPr id="48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D77D183D-F2E7-4A2D-97DD-352DF7DA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3156">
            <a:off x="6621941" y="4097437"/>
            <a:ext cx="1548149" cy="80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4" descr="Drawn Number Circle Png - Red Marker Circle Png - (510x510) Png Clipart  Download">
            <a:extLst>
              <a:ext uri="{FF2B5EF4-FFF2-40B4-BE49-F238E27FC236}">
                <a16:creationId xmlns:a16="http://schemas.microsoft.com/office/drawing/2014/main" id="{ABB3ABFD-15FD-4EEC-846A-816B4B59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3156">
            <a:off x="4870090" y="4089272"/>
            <a:ext cx="1548149" cy="80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375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37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2666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Division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72095"/>
            <a:ext cx="8610600" cy="1723505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Not supported as a primitive operator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Useful for expressing queries like: 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i="1" dirty="0">
                <a:solidFill>
                  <a:srgbClr val="7030A0"/>
                </a:solidFill>
                <a:latin typeface="Comic Sans MS" pitchFamily="66" charset="0"/>
              </a:rPr>
              <a:t>Find sailors who have reserved </a:t>
            </a:r>
            <a:r>
              <a:rPr lang="en-US" b="1" i="1" dirty="0">
                <a:latin typeface="Comic Sans MS" pitchFamily="66" charset="0"/>
              </a:rPr>
              <a:t>all</a:t>
            </a:r>
            <a:r>
              <a:rPr lang="en-US" i="1" dirty="0">
                <a:solidFill>
                  <a:srgbClr val="7030A0"/>
                </a:solidFill>
                <a:latin typeface="Comic Sans MS" pitchFamily="66" charset="0"/>
              </a:rPr>
              <a:t> boats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93E2-2926-4834-AFC9-BBD4F5F5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462-8CFD-45FB-8507-FB793E105CF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C6B6-A616-4D9B-9D63-D3C15DFF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32" y="2051385"/>
            <a:ext cx="919956" cy="919956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6858000" y="1801021"/>
            <a:ext cx="1219200" cy="384175"/>
          </a:xfrm>
          <a:prstGeom prst="wedgeRoundRectCallout">
            <a:avLst>
              <a:gd name="adj1" fmla="val -35110"/>
              <a:gd name="adj2" fmla="val 93048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Division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531C1-9801-504C-8031-0E5A07808DAA}"/>
              </a:ext>
            </a:extLst>
          </p:cNvPr>
          <p:cNvGrpSpPr/>
          <p:nvPr/>
        </p:nvGrpSpPr>
        <p:grpSpPr>
          <a:xfrm>
            <a:off x="474152" y="3145964"/>
            <a:ext cx="7322662" cy="3076817"/>
            <a:chOff x="474152" y="3145964"/>
            <a:chExt cx="7322662" cy="3076817"/>
          </a:xfrm>
        </p:grpSpPr>
        <p:sp>
          <p:nvSpPr>
            <p:cNvPr id="9" name="Rectangle 8"/>
            <p:cNvSpPr/>
            <p:nvPr/>
          </p:nvSpPr>
          <p:spPr bwMode="auto">
            <a:xfrm>
              <a:off x="7058819" y="3298364"/>
              <a:ext cx="685800" cy="1981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315619" y="3298364"/>
              <a:ext cx="1752600" cy="2819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cxnSp>
          <p:nvCxnSpPr>
            <p:cNvPr id="38919" name="Straight Connector 13"/>
            <p:cNvCxnSpPr>
              <a:cxnSpLocks noChangeShapeType="1"/>
              <a:stCxn id="8" idx="0"/>
              <a:endCxn id="8" idx="2"/>
            </p:cNvCxnSpPr>
            <p:nvPr/>
          </p:nvCxnSpPr>
          <p:spPr bwMode="auto">
            <a:xfrm rot="16200000" flipH="1">
              <a:off x="3782220" y="4708064"/>
              <a:ext cx="281940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0" name="Straight Connector 15"/>
            <p:cNvCxnSpPr>
              <a:cxnSpLocks noChangeShapeType="1"/>
            </p:cNvCxnSpPr>
            <p:nvPr/>
          </p:nvCxnSpPr>
          <p:spPr bwMode="auto">
            <a:xfrm>
              <a:off x="4315619" y="3755564"/>
              <a:ext cx="1752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1" name="Straight Connector 17"/>
            <p:cNvCxnSpPr>
              <a:cxnSpLocks noChangeShapeType="1"/>
            </p:cNvCxnSpPr>
            <p:nvPr/>
          </p:nvCxnSpPr>
          <p:spPr bwMode="auto">
            <a:xfrm>
              <a:off x="7058819" y="3755564"/>
              <a:ext cx="6858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2" name="TextBox 18"/>
            <p:cNvSpPr txBox="1">
              <a:spLocks noChangeArrowheads="1"/>
            </p:cNvSpPr>
            <p:nvPr/>
          </p:nvSpPr>
          <p:spPr bwMode="auto">
            <a:xfrm>
              <a:off x="4415477" y="3222164"/>
              <a:ext cx="6559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3200" dirty="0" err="1">
                  <a:latin typeface="Calibri" pitchFamily="34" charset="0"/>
                </a:rPr>
                <a:t>sid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38923" name="TextBox 19"/>
            <p:cNvSpPr txBox="1">
              <a:spLocks noChangeArrowheads="1"/>
            </p:cNvSpPr>
            <p:nvPr/>
          </p:nvSpPr>
          <p:spPr bwMode="auto">
            <a:xfrm>
              <a:off x="5278012" y="3222164"/>
              <a:ext cx="71205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3200" dirty="0">
                  <a:latin typeface="Calibri" pitchFamily="34" charset="0"/>
                </a:rPr>
                <a:t>bid</a:t>
              </a:r>
            </a:p>
          </p:txBody>
        </p:sp>
        <p:sp>
          <p:nvSpPr>
            <p:cNvPr id="38924" name="TextBox 20"/>
            <p:cNvSpPr txBox="1">
              <a:spLocks noChangeArrowheads="1"/>
            </p:cNvSpPr>
            <p:nvPr/>
          </p:nvSpPr>
          <p:spPr bwMode="auto">
            <a:xfrm>
              <a:off x="7030612" y="3222164"/>
              <a:ext cx="71205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3200" dirty="0">
                  <a:latin typeface="Calibri" pitchFamily="34" charset="0"/>
                </a:rPr>
                <a:t>bid</a:t>
              </a:r>
            </a:p>
          </p:txBody>
        </p:sp>
        <p:sp>
          <p:nvSpPr>
            <p:cNvPr id="38925" name="Oval 24"/>
            <p:cNvSpPr>
              <a:spLocks noChangeArrowheads="1"/>
            </p:cNvSpPr>
            <p:nvPr/>
          </p:nvSpPr>
          <p:spPr bwMode="auto">
            <a:xfrm>
              <a:off x="5458619" y="5203364"/>
              <a:ext cx="381000" cy="38100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26" name="Oval 25"/>
            <p:cNvSpPr>
              <a:spLocks noChangeArrowheads="1"/>
            </p:cNvSpPr>
            <p:nvPr/>
          </p:nvSpPr>
          <p:spPr bwMode="auto">
            <a:xfrm>
              <a:off x="5458619" y="5660564"/>
              <a:ext cx="381000" cy="38100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27" name="Rounded Rectangle 29"/>
            <p:cNvSpPr>
              <a:spLocks noChangeArrowheads="1"/>
            </p:cNvSpPr>
            <p:nvPr/>
          </p:nvSpPr>
          <p:spPr bwMode="auto">
            <a:xfrm>
              <a:off x="4544219" y="3831764"/>
              <a:ext cx="381000" cy="381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28" name="Rounded Rectangle 30"/>
            <p:cNvSpPr>
              <a:spLocks noChangeArrowheads="1"/>
            </p:cNvSpPr>
            <p:nvPr/>
          </p:nvSpPr>
          <p:spPr bwMode="auto">
            <a:xfrm>
              <a:off x="4544219" y="4288964"/>
              <a:ext cx="381000" cy="381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29" name="Rounded Rectangle 31"/>
            <p:cNvSpPr>
              <a:spLocks noChangeArrowheads="1"/>
            </p:cNvSpPr>
            <p:nvPr/>
          </p:nvSpPr>
          <p:spPr bwMode="auto">
            <a:xfrm>
              <a:off x="4544219" y="4746164"/>
              <a:ext cx="381000" cy="381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544219" y="5203364"/>
              <a:ext cx="381000" cy="381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544219" y="5660564"/>
              <a:ext cx="381000" cy="3810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932" name="TextBox 34"/>
            <p:cNvSpPr txBox="1">
              <a:spLocks noChangeArrowheads="1"/>
            </p:cNvSpPr>
            <p:nvPr/>
          </p:nvSpPr>
          <p:spPr bwMode="auto">
            <a:xfrm>
              <a:off x="3863182" y="3185652"/>
              <a:ext cx="4347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600" dirty="0">
                  <a:latin typeface="Calibri" pitchFamily="34" charset="0"/>
                </a:rPr>
                <a:t>R</a:t>
              </a:r>
            </a:p>
          </p:txBody>
        </p:sp>
        <p:sp>
          <p:nvSpPr>
            <p:cNvPr id="38933" name="TextBox 35"/>
            <p:cNvSpPr txBox="1">
              <a:spLocks noChangeArrowheads="1"/>
            </p:cNvSpPr>
            <p:nvPr/>
          </p:nvSpPr>
          <p:spPr bwMode="auto">
            <a:xfrm>
              <a:off x="6601619" y="3145964"/>
              <a:ext cx="436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600">
                  <a:latin typeface="Calibri" pitchFamily="34" charset="0"/>
                </a:rPr>
                <a:t>B</a:t>
              </a:r>
            </a:p>
          </p:txBody>
        </p:sp>
        <p:sp>
          <p:nvSpPr>
            <p:cNvPr id="38934" name="Rectangle 36"/>
            <p:cNvSpPr>
              <a:spLocks noChangeArrowheads="1"/>
            </p:cNvSpPr>
            <p:nvPr/>
          </p:nvSpPr>
          <p:spPr bwMode="auto">
            <a:xfrm>
              <a:off x="2186782" y="3298364"/>
              <a:ext cx="762000" cy="1066800"/>
            </a:xfrm>
            <a:prstGeom prst="rect">
              <a:avLst/>
            </a:prstGeom>
            <a:solidFill>
              <a:schemeClr val="bg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38935" name="Straight Connector 38"/>
            <p:cNvCxnSpPr>
              <a:cxnSpLocks noChangeShapeType="1"/>
            </p:cNvCxnSpPr>
            <p:nvPr/>
          </p:nvCxnSpPr>
          <p:spPr bwMode="auto">
            <a:xfrm>
              <a:off x="2186782" y="3753977"/>
              <a:ext cx="762000" cy="15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6" name="TextBox 39"/>
            <p:cNvSpPr txBox="1">
              <a:spLocks noChangeArrowheads="1"/>
            </p:cNvSpPr>
            <p:nvPr/>
          </p:nvSpPr>
          <p:spPr bwMode="auto">
            <a:xfrm>
              <a:off x="2269177" y="3222164"/>
              <a:ext cx="6559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3200" dirty="0" err="1" smtClean="0">
                  <a:latin typeface="Calibri" pitchFamily="34" charset="0"/>
                </a:rPr>
                <a:t>sid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41" name="Rounded Rectangle 40"/>
            <p:cNvSpPr>
              <a:spLocks noChangeArrowheads="1"/>
            </p:cNvSpPr>
            <p:nvPr/>
          </p:nvSpPr>
          <p:spPr bwMode="auto">
            <a:xfrm>
              <a:off x="4544219" y="3831764"/>
              <a:ext cx="381000" cy="381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38" name="TextBox 42"/>
            <p:cNvSpPr txBox="1">
              <a:spLocks noChangeArrowheads="1"/>
            </p:cNvSpPr>
            <p:nvPr/>
          </p:nvSpPr>
          <p:spPr bwMode="auto">
            <a:xfrm>
              <a:off x="1304132" y="3185652"/>
              <a:ext cx="8643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600" dirty="0">
                  <a:latin typeface="Calibri" pitchFamily="34" charset="0"/>
                </a:rPr>
                <a:t>R/B</a:t>
              </a:r>
            </a:p>
          </p:txBody>
        </p:sp>
        <p:sp>
          <p:nvSpPr>
            <p:cNvPr id="45" name="Cloud Callout 44"/>
            <p:cNvSpPr/>
            <p:nvPr/>
          </p:nvSpPr>
          <p:spPr bwMode="auto">
            <a:xfrm>
              <a:off x="2258219" y="4517564"/>
              <a:ext cx="1828800" cy="914400"/>
            </a:xfrm>
            <a:prstGeom prst="cloudCallout">
              <a:avLst>
                <a:gd name="adj1" fmla="val 71541"/>
                <a:gd name="adj2" fmla="val 33076"/>
              </a:avLst>
            </a:prstGeom>
            <a:solidFill>
              <a:schemeClr val="accent3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tIns="91440" anchor="ctr"/>
            <a:lstStyle/>
            <a:p>
              <a:pPr algn="ctr" eaLnBrk="0" hangingPunct="0">
                <a:lnSpc>
                  <a:spcPts val="16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No yellow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boat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7" name="Cloud Callout 36"/>
            <p:cNvSpPr/>
            <p:nvPr/>
          </p:nvSpPr>
          <p:spPr bwMode="auto">
            <a:xfrm>
              <a:off x="2524919" y="5595644"/>
              <a:ext cx="1676400" cy="627137"/>
            </a:xfrm>
            <a:prstGeom prst="cloudCallout">
              <a:avLst>
                <a:gd name="adj1" fmla="val 70904"/>
                <a:gd name="adj2" fmla="val -14006"/>
              </a:avLst>
            </a:prstGeom>
            <a:solidFill>
              <a:schemeClr val="accent3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182880" rIns="0" anchor="ctr" anchorCtr="1"/>
            <a:lstStyle/>
            <a:p>
              <a:pPr algn="ctr" eaLnBrk="0" hangingPunct="0">
                <a:lnSpc>
                  <a:spcPts val="15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No red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boat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2" name="Group 43"/>
            <p:cNvGrpSpPr>
              <a:grpSpLocks/>
            </p:cNvGrpSpPr>
            <p:nvPr/>
          </p:nvGrpSpPr>
          <p:grpSpPr bwMode="auto">
            <a:xfrm>
              <a:off x="5458619" y="3831764"/>
              <a:ext cx="2133600" cy="1295400"/>
              <a:chOff x="5181600" y="3810000"/>
              <a:chExt cx="2133600" cy="1295400"/>
            </a:xfrm>
          </p:grpSpPr>
          <p:sp>
            <p:nvSpPr>
              <p:cNvPr id="38952" name="Oval 9"/>
              <p:cNvSpPr>
                <a:spLocks noChangeArrowheads="1"/>
              </p:cNvSpPr>
              <p:nvPr/>
            </p:nvSpPr>
            <p:spPr bwMode="auto">
              <a:xfrm>
                <a:off x="6934200" y="3810000"/>
                <a:ext cx="381000" cy="381000"/>
              </a:xfrm>
              <a:prstGeom prst="ellipse">
                <a:avLst/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953" name="Oval 10"/>
              <p:cNvSpPr>
                <a:spLocks noChangeArrowheads="1"/>
              </p:cNvSpPr>
              <p:nvPr/>
            </p:nvSpPr>
            <p:spPr bwMode="auto">
              <a:xfrm>
                <a:off x="6934200" y="4267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6934200" y="4724400"/>
                <a:ext cx="381000" cy="381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955" name="Oval 21"/>
              <p:cNvSpPr>
                <a:spLocks noChangeArrowheads="1"/>
              </p:cNvSpPr>
              <p:nvPr/>
            </p:nvSpPr>
            <p:spPr bwMode="auto">
              <a:xfrm>
                <a:off x="5181600" y="3810000"/>
                <a:ext cx="381000" cy="381000"/>
              </a:xfrm>
              <a:prstGeom prst="ellipse">
                <a:avLst/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956" name="Oval 22"/>
              <p:cNvSpPr>
                <a:spLocks noChangeArrowheads="1"/>
              </p:cNvSpPr>
              <p:nvPr/>
            </p:nvSpPr>
            <p:spPr bwMode="auto">
              <a:xfrm>
                <a:off x="5181600" y="4267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5181600" y="4724400"/>
                <a:ext cx="381000" cy="381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5458619" y="3831764"/>
              <a:ext cx="2133600" cy="1295400"/>
              <a:chOff x="5181600" y="3810000"/>
              <a:chExt cx="2133600" cy="1295400"/>
            </a:xfrm>
          </p:grpSpPr>
          <p:sp>
            <p:nvSpPr>
              <p:cNvPr id="38946" name="Oval 9"/>
              <p:cNvSpPr>
                <a:spLocks noChangeArrowheads="1"/>
              </p:cNvSpPr>
              <p:nvPr/>
            </p:nvSpPr>
            <p:spPr bwMode="auto">
              <a:xfrm>
                <a:off x="6934200" y="38100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947" name="Oval 10"/>
              <p:cNvSpPr>
                <a:spLocks noChangeArrowheads="1"/>
              </p:cNvSpPr>
              <p:nvPr/>
            </p:nvSpPr>
            <p:spPr bwMode="auto">
              <a:xfrm>
                <a:off x="6934200" y="4267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934200" y="4724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949" name="Oval 21"/>
              <p:cNvSpPr>
                <a:spLocks noChangeArrowheads="1"/>
              </p:cNvSpPr>
              <p:nvPr/>
            </p:nvSpPr>
            <p:spPr bwMode="auto">
              <a:xfrm>
                <a:off x="5181600" y="38100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950" name="Oval 22"/>
              <p:cNvSpPr>
                <a:spLocks noChangeArrowheads="1"/>
              </p:cNvSpPr>
              <p:nvPr/>
            </p:nvSpPr>
            <p:spPr bwMode="auto">
              <a:xfrm>
                <a:off x="5181600" y="4267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181600" y="4724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pic>
          <p:nvPicPr>
            <p:cNvPr id="48" name="Picture 54" descr="Drawn Number Circle Png - Red Marker Circle Png - (510x510) Png Clipart  Download">
              <a:extLst>
                <a:ext uri="{FF2B5EF4-FFF2-40B4-BE49-F238E27FC236}">
                  <a16:creationId xmlns:a16="http://schemas.microsoft.com/office/drawing/2014/main" id="{D77D183D-F2E7-4A2D-97DD-352DF7DA0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43156">
              <a:off x="6621941" y="4097437"/>
              <a:ext cx="1548149" cy="801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4" descr="Drawn Number Circle Png - Red Marker Circle Png - (510x510) Png Clipart  Download">
              <a:extLst>
                <a:ext uri="{FF2B5EF4-FFF2-40B4-BE49-F238E27FC236}">
                  <a16:creationId xmlns:a16="http://schemas.microsoft.com/office/drawing/2014/main" id="{ABB3ABFD-15FD-4EEC-846A-816B4B594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43156">
              <a:off x="4870090" y="4089272"/>
              <a:ext cx="1548149" cy="801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40">
              <a:extLst>
                <a:ext uri="{FF2B5EF4-FFF2-40B4-BE49-F238E27FC236}">
                  <a16:creationId xmlns:a16="http://schemas.microsoft.com/office/drawing/2014/main" id="{399BC80F-4155-F780-27DF-E8A26BF9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188" y="3871065"/>
              <a:ext cx="381000" cy="381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C26C036-5A49-4080-9D95-B1915EB9466F}"/>
                </a:ext>
              </a:extLst>
            </p:cNvPr>
            <p:cNvSpPr/>
            <p:nvPr/>
          </p:nvSpPr>
          <p:spPr>
            <a:xfrm>
              <a:off x="474152" y="4022725"/>
              <a:ext cx="1586933" cy="989678"/>
            </a:xfrm>
            <a:prstGeom prst="wedgeRoundRectCallout">
              <a:avLst>
                <a:gd name="adj1" fmla="val 76916"/>
                <a:gd name="adj2" fmla="val -42268"/>
                <a:gd name="adj3" fmla="val 1666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It covers all the</a:t>
              </a:r>
              <a:r>
                <a:rPr lang="en-US" sz="2000" i="1" dirty="0"/>
                <a:t> </a:t>
              </a:r>
              <a:r>
                <a:rPr lang="en-US" sz="2000" dirty="0"/>
                <a:t>Y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332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9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2425" y="1524000"/>
                <a:ext cx="8439150" cy="5334000"/>
              </a:xfrm>
            </p:spPr>
            <p:txBody>
              <a:bodyPr/>
              <a:lstStyle/>
              <a:p>
                <a:pPr>
                  <a:spcAft>
                    <a:spcPts val="900"/>
                  </a:spcAft>
                </a:pPr>
                <a:r>
                  <a:rPr lang="en-US" sz="3200" dirty="0">
                    <a:latin typeface="Calibri" pitchFamily="34" charset="0"/>
                  </a:rPr>
                  <a:t>Let </a:t>
                </a:r>
                <a:r>
                  <a:rPr lang="en-US" sz="3200" i="1" dirty="0">
                    <a:latin typeface="Calibri" pitchFamily="34" charset="0"/>
                  </a:rPr>
                  <a:t>A</a:t>
                </a:r>
                <a:r>
                  <a:rPr lang="en-US" sz="3200" dirty="0">
                    <a:latin typeface="Calibri" pitchFamily="34" charset="0"/>
                  </a:rPr>
                  <a:t> have 2 fields, </a:t>
                </a:r>
                <a:r>
                  <a:rPr lang="en-US" sz="3200" i="1" dirty="0">
                    <a:latin typeface="Calibri" pitchFamily="34" charset="0"/>
                  </a:rPr>
                  <a:t>x</a:t>
                </a:r>
                <a:r>
                  <a:rPr lang="en-US" sz="3200" dirty="0">
                    <a:latin typeface="Calibri" pitchFamily="34" charset="0"/>
                  </a:rPr>
                  <a:t> and </a:t>
                </a:r>
                <a:r>
                  <a:rPr lang="en-US" sz="3200" i="1" dirty="0">
                    <a:latin typeface="Calibri" pitchFamily="34" charset="0"/>
                  </a:rPr>
                  <a:t>y</a:t>
                </a:r>
                <a:r>
                  <a:rPr lang="en-US" sz="3200" dirty="0">
                    <a:latin typeface="Calibri" pitchFamily="34" charset="0"/>
                  </a:rPr>
                  <a:t>; </a:t>
                </a:r>
                <a:r>
                  <a:rPr lang="en-US" sz="3200" i="1" dirty="0">
                    <a:latin typeface="Calibri" pitchFamily="34" charset="0"/>
                  </a:rPr>
                  <a:t>B</a:t>
                </a:r>
                <a:r>
                  <a:rPr lang="en-US" sz="3200" dirty="0">
                    <a:latin typeface="Calibri" pitchFamily="34" charset="0"/>
                  </a:rPr>
                  <a:t> have only field </a:t>
                </a:r>
                <a:r>
                  <a:rPr lang="en-US" sz="3200" i="1" dirty="0">
                    <a:latin typeface="Calibri" pitchFamily="34" charset="0"/>
                  </a:rPr>
                  <a:t>y</a:t>
                </a:r>
                <a:r>
                  <a:rPr lang="en-US" sz="3200" dirty="0">
                    <a:latin typeface="Calibri" pitchFamily="34" charset="0"/>
                  </a:rPr>
                  <a:t>:</a:t>
                </a:r>
              </a:p>
              <a:p>
                <a:pPr lvl="1">
                  <a:spcAft>
                    <a:spcPts val="900"/>
                  </a:spcAft>
                  <a:buSzPct val="75000"/>
                </a:pPr>
                <a:r>
                  <a:rPr lang="en-US" sz="2800" i="1" dirty="0">
                    <a:latin typeface="Calibri" pitchFamily="34" charset="0"/>
                  </a:rPr>
                  <a:t>A/B </a:t>
                </a:r>
                <a:r>
                  <a:rPr lang="en-US" dirty="0">
                    <a:latin typeface="Calibri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∃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>
                  <a:latin typeface="Calibri" pitchFamily="34" charset="0"/>
                </a:endParaRPr>
              </a:p>
              <a:p>
                <a:pPr lvl="1">
                  <a:spcAft>
                    <a:spcPts val="900"/>
                  </a:spcAft>
                  <a:buSzPct val="75000"/>
                </a:pPr>
                <a:r>
                  <a:rPr lang="en-US" sz="2800" dirty="0">
                    <a:latin typeface="Calibri" pitchFamily="34" charset="0"/>
                  </a:rPr>
                  <a:t>i.e., </a:t>
                </a:r>
                <a:r>
                  <a:rPr lang="en-US" sz="2800" b="1" i="1" dirty="0">
                    <a:solidFill>
                      <a:schemeClr val="accent2"/>
                    </a:solidFill>
                    <a:latin typeface="Calibri" pitchFamily="34" charset="0"/>
                  </a:rPr>
                  <a:t>A/B </a:t>
                </a:r>
                <a:r>
                  <a:rPr lang="en-US" sz="2800" b="1" dirty="0">
                    <a:solidFill>
                      <a:schemeClr val="accent2"/>
                    </a:solidFill>
                    <a:latin typeface="Calibri" pitchFamily="34" charset="0"/>
                  </a:rPr>
                  <a:t>contains all </a:t>
                </a:r>
                <a:r>
                  <a:rPr lang="en-US" sz="2800" b="1" i="1" dirty="0">
                    <a:solidFill>
                      <a:schemeClr val="accent2"/>
                    </a:solidFill>
                    <a:latin typeface="Calibri" pitchFamily="34" charset="0"/>
                  </a:rPr>
                  <a:t>x</a:t>
                </a:r>
                <a:r>
                  <a:rPr lang="en-US" sz="2800" b="1" dirty="0">
                    <a:solidFill>
                      <a:schemeClr val="accent2"/>
                    </a:solidFill>
                    <a:latin typeface="Calibri" pitchFamily="34" charset="0"/>
                  </a:rPr>
                  <a:t> tuples such that for </a:t>
                </a:r>
                <a:r>
                  <a:rPr lang="en-US" sz="2800" b="1" i="1" u="sng" dirty="0">
                    <a:solidFill>
                      <a:schemeClr val="accent2"/>
                    </a:solidFill>
                    <a:latin typeface="Calibri" pitchFamily="34" charset="0"/>
                  </a:rPr>
                  <a:t>every</a:t>
                </a:r>
                <a:r>
                  <a:rPr lang="en-US" sz="2800" b="1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2800" b="1" i="1" dirty="0">
                    <a:solidFill>
                      <a:schemeClr val="accent2"/>
                    </a:solidFill>
                    <a:latin typeface="Calibri" pitchFamily="34" charset="0"/>
                  </a:rPr>
                  <a:t>y</a:t>
                </a:r>
                <a:r>
                  <a:rPr lang="en-US" sz="2800" b="1" dirty="0">
                    <a:solidFill>
                      <a:schemeClr val="accent2"/>
                    </a:solidFill>
                    <a:latin typeface="Calibri" pitchFamily="34" charset="0"/>
                  </a:rPr>
                  <a:t> tuple in </a:t>
                </a:r>
                <a:r>
                  <a:rPr lang="en-US" sz="2800" b="1" i="1" dirty="0">
                    <a:solidFill>
                      <a:schemeClr val="accent2"/>
                    </a:solidFill>
                    <a:latin typeface="Calibri" pitchFamily="34" charset="0"/>
                  </a:rPr>
                  <a:t>B</a:t>
                </a:r>
                <a:r>
                  <a:rPr lang="en-US" sz="2800" b="1" dirty="0">
                    <a:solidFill>
                      <a:schemeClr val="accent2"/>
                    </a:solidFill>
                    <a:latin typeface="Calibri" pitchFamily="34" charset="0"/>
                  </a:rPr>
                  <a:t>, there is an </a:t>
                </a:r>
                <a:r>
                  <a:rPr lang="en-US" sz="2800" b="1" i="1" dirty="0" err="1">
                    <a:solidFill>
                      <a:schemeClr val="accent2"/>
                    </a:solidFill>
                    <a:latin typeface="Calibri" pitchFamily="34" charset="0"/>
                  </a:rPr>
                  <a:t>xy</a:t>
                </a:r>
                <a:r>
                  <a:rPr lang="en-US" sz="2800" b="1" dirty="0">
                    <a:solidFill>
                      <a:schemeClr val="accent2"/>
                    </a:solidFill>
                    <a:latin typeface="Calibri" pitchFamily="34" charset="0"/>
                  </a:rPr>
                  <a:t> tuple in </a:t>
                </a:r>
                <a:r>
                  <a:rPr lang="en-US" sz="2800" b="1" i="1" dirty="0">
                    <a:solidFill>
                      <a:schemeClr val="accent2"/>
                    </a:solidFill>
                    <a:latin typeface="Calibri" pitchFamily="34" charset="0"/>
                  </a:rPr>
                  <a:t>A</a:t>
                </a:r>
                <a:r>
                  <a:rPr lang="en-US" sz="2800" b="1" dirty="0">
                    <a:latin typeface="Calibri" pitchFamily="34" charset="0"/>
                  </a:rPr>
                  <a:t>.</a:t>
                </a:r>
                <a:endParaRPr lang="en-US" sz="2800" dirty="0">
                  <a:latin typeface="Calibri" pitchFamily="34" charset="0"/>
                </a:endParaRPr>
              </a:p>
              <a:p>
                <a:r>
                  <a:rPr lang="en-US" sz="3200" dirty="0">
                    <a:latin typeface="Calibri" pitchFamily="34" charset="0"/>
                  </a:rPr>
                  <a:t>In general, </a:t>
                </a:r>
                <a:r>
                  <a:rPr lang="en-US" sz="3200" i="1" dirty="0">
                    <a:latin typeface="Calibri" pitchFamily="34" charset="0"/>
                  </a:rPr>
                  <a:t>x</a:t>
                </a:r>
                <a:r>
                  <a:rPr lang="en-US" sz="3200" dirty="0">
                    <a:latin typeface="Calibri" pitchFamily="34" charset="0"/>
                  </a:rPr>
                  <a:t> and </a:t>
                </a:r>
                <a:r>
                  <a:rPr lang="en-US" sz="3200" i="1" dirty="0">
                    <a:latin typeface="Calibri" pitchFamily="34" charset="0"/>
                  </a:rPr>
                  <a:t>y</a:t>
                </a:r>
                <a:r>
                  <a:rPr lang="en-US" sz="3200" dirty="0">
                    <a:latin typeface="Calibri" pitchFamily="34" charset="0"/>
                  </a:rPr>
                  <a:t> can be any lists of fields; </a:t>
                </a:r>
                <a:r>
                  <a:rPr lang="en-US" sz="3200" i="1" dirty="0">
                    <a:latin typeface="Calibri" pitchFamily="34" charset="0"/>
                  </a:rPr>
                  <a:t>y</a:t>
                </a:r>
                <a:r>
                  <a:rPr lang="en-US" sz="3200" dirty="0">
                    <a:latin typeface="Calibri" pitchFamily="34" charset="0"/>
                  </a:rPr>
                  <a:t> is the list of fields in </a:t>
                </a:r>
                <a:r>
                  <a:rPr lang="en-US" sz="3200" i="1" dirty="0">
                    <a:latin typeface="Calibri" pitchFamily="34" charset="0"/>
                  </a:rPr>
                  <a:t>B</a:t>
                </a:r>
                <a:r>
                  <a:rPr lang="en-US" sz="3200" dirty="0">
                    <a:latin typeface="Calibri" pitchFamily="34" charset="0"/>
                  </a:rPr>
                  <a:t>, and</a:t>
                </a:r>
                <a:r>
                  <a:rPr lang="en-US" sz="3200" i="1" dirty="0">
                    <a:latin typeface="Calibri" pitchFamily="34" charset="0"/>
                  </a:rPr>
                  <a:t> x and y</a:t>
                </a:r>
                <a:r>
                  <a:rPr lang="en-US" sz="3200" dirty="0">
                    <a:latin typeface="Calibri" pitchFamily="34" charset="0"/>
                  </a:rPr>
                  <a:t> are the lists of fields of </a:t>
                </a:r>
                <a:r>
                  <a:rPr lang="en-US" sz="3200" i="1" dirty="0">
                    <a:latin typeface="Calibri" pitchFamily="34" charset="0"/>
                  </a:rPr>
                  <a:t>A</a:t>
                </a:r>
                <a:r>
                  <a:rPr lang="en-US" sz="32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439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1524000"/>
                <a:ext cx="8439150" cy="5334000"/>
              </a:xfrm>
              <a:blipFill>
                <a:blip r:embed="rId3"/>
                <a:stretch>
                  <a:fillRect l="-1662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6036E-578F-4806-9DF9-3C2E4B63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0A95-7FBB-4011-B2FD-54593A4BCFFE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F26FF-5718-4C4B-9ADF-F47CC147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Division A/B</a:t>
            </a:r>
          </a:p>
        </p:txBody>
      </p:sp>
      <p:graphicFrame>
        <p:nvGraphicFramePr>
          <p:cNvPr id="19458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1850" y="1746250"/>
          <a:ext cx="200342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4" imgW="2003400" imgH="4273200" progId="Word.Document.8">
                  <p:embed/>
                </p:oleObj>
              </mc:Choice>
              <mc:Fallback>
                <p:oleObj name="Document" r:id="rId4" imgW="2003400" imgH="4273200" progId="Word.Document.8">
                  <p:embed/>
                  <p:pic>
                    <p:nvPicPr>
                      <p:cNvPr id="19458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746250"/>
                        <a:ext cx="2003425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435100" y="5838825"/>
            <a:ext cx="474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i="1">
                <a:latin typeface="Book Antiqua" pitchFamily="18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40100" y="1747838"/>
            <a:ext cx="1433513" cy="4591050"/>
            <a:chOff x="3340100" y="1747838"/>
            <a:chExt cx="1433513" cy="4591050"/>
          </a:xfrm>
        </p:grpSpPr>
        <p:graphicFrame>
          <p:nvGraphicFramePr>
            <p:cNvPr id="19459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29000" y="1747838"/>
            <a:ext cx="1177925" cy="104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Document" r:id="rId6" imgW="1177920" imgH="1047600" progId="Word.Document.8">
                    <p:embed/>
                  </p:oleObj>
                </mc:Choice>
                <mc:Fallback>
                  <p:oleObj name="Document" r:id="rId6" imgW="1177920" imgH="1047600" progId="Word.Document.8">
                    <p:embed/>
                    <p:pic>
                      <p:nvPicPr>
                        <p:cNvPr id="19459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747838"/>
                          <a:ext cx="1177925" cy="1047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33763" y="3729038"/>
            <a:ext cx="1339850" cy="226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Document" r:id="rId8" imgW="1339560" imgH="2263680" progId="Word.Document.8">
                    <p:embed/>
                  </p:oleObj>
                </mc:Choice>
                <mc:Fallback>
                  <p:oleObj name="Document" r:id="rId8" imgW="1339560" imgH="2263680" progId="Word.Document.8">
                    <p:embed/>
                    <p:pic>
                      <p:nvPicPr>
                        <p:cNvPr id="19462" name="Object 9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3763" y="3729038"/>
                          <a:ext cx="1339850" cy="226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3568700" y="2640013"/>
              <a:ext cx="6318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i="1">
                  <a:latin typeface="Book Antiqua" pitchFamily="18" charset="0"/>
                </a:rPr>
                <a:t>B1</a:t>
              </a: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3340100" y="5762625"/>
              <a:ext cx="104616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i="1">
                  <a:latin typeface="Book Antiqua" pitchFamily="18" charset="0"/>
                </a:rPr>
                <a:t>A/B1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72113" y="1747838"/>
            <a:ext cx="1430337" cy="4591050"/>
            <a:chOff x="5472113" y="1747838"/>
            <a:chExt cx="1430337" cy="4591050"/>
          </a:xfrm>
        </p:grpSpPr>
        <p:graphicFrame>
          <p:nvGraphicFramePr>
            <p:cNvPr id="19460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562600" y="1747838"/>
            <a:ext cx="1339850" cy="165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0" name="Document" r:id="rId10" imgW="1339560" imgH="1650960" progId="Word.Document.8">
                    <p:embed/>
                  </p:oleObj>
                </mc:Choice>
                <mc:Fallback>
                  <p:oleObj name="Document" r:id="rId10" imgW="1339560" imgH="1650960" progId="Word.Document.8">
                    <p:embed/>
                    <p:pic>
                      <p:nvPicPr>
                        <p:cNvPr id="19460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1747838"/>
                          <a:ext cx="1339850" cy="165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562600" y="4491038"/>
            <a:ext cx="1339850" cy="145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Document" r:id="rId12" imgW="1339560" imgH="1452240" progId="Word.Document.8">
                    <p:embed/>
                  </p:oleObj>
                </mc:Choice>
                <mc:Fallback>
                  <p:oleObj name="Document" r:id="rId12" imgW="1339560" imgH="1452240" progId="Word.Document.8">
                    <p:embed/>
                    <p:pic>
                      <p:nvPicPr>
                        <p:cNvPr id="19463" name="Object 1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4491038"/>
                          <a:ext cx="1339850" cy="1452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5700713" y="3021013"/>
              <a:ext cx="6318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i="1">
                  <a:latin typeface="Book Antiqua" pitchFamily="18" charset="0"/>
                </a:rPr>
                <a:t>B2</a:t>
              </a: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5472113" y="5762625"/>
              <a:ext cx="104616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i="1">
                  <a:latin typeface="Book Antiqua" pitchFamily="18" charset="0"/>
                </a:rPr>
                <a:t>A/B2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05713" y="1747838"/>
            <a:ext cx="1435100" cy="4591050"/>
            <a:chOff x="7605713" y="1747838"/>
            <a:chExt cx="1435100" cy="4591050"/>
          </a:xfrm>
        </p:grpSpPr>
        <p:graphicFrame>
          <p:nvGraphicFramePr>
            <p:cNvPr id="19461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24763" y="1747838"/>
            <a:ext cx="1339850" cy="2100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Document" r:id="rId14" imgW="1339560" imgH="2100240" progId="Word.Document.8">
                    <p:embed/>
                  </p:oleObj>
                </mc:Choice>
                <mc:Fallback>
                  <p:oleObj name="Document" r:id="rId14" imgW="1339560" imgH="2100240" progId="Word.Document.8">
                    <p:embed/>
                    <p:pic>
                      <p:nvPicPr>
                        <p:cNvPr id="19461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4763" y="1747838"/>
                          <a:ext cx="1339850" cy="2100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700963" y="4876800"/>
            <a:ext cx="1339850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Document" r:id="rId16" imgW="1339560" imgH="1333440" progId="Word.Document.8">
                    <p:embed/>
                  </p:oleObj>
                </mc:Choice>
                <mc:Fallback>
                  <p:oleObj name="Document" r:id="rId16" imgW="1339560" imgH="1333440" progId="Word.Document.8">
                    <p:embed/>
                    <p:pic>
                      <p:nvPicPr>
                        <p:cNvPr id="19464" name="Object 11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4876800"/>
                          <a:ext cx="1339850" cy="1333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7758113" y="3476625"/>
              <a:ext cx="6318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i="1">
                  <a:latin typeface="Book Antiqua" pitchFamily="18" charset="0"/>
                </a:rPr>
                <a:t>B3</a:t>
              </a:r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7605713" y="5762625"/>
              <a:ext cx="104616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i="1">
                  <a:latin typeface="Book Antiqua" pitchFamily="18" charset="0"/>
                </a:rPr>
                <a:t>A/B3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71F84-B65F-4254-AB01-13038E0C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E7A9-92D2-493F-9BB2-B18041A41DA3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7FB49-16E1-41DF-BB54-C7D70DB3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/>
              <a:t>Expressing A/B Using Basic Operators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Division is not essential op; just a useful shorthand.  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(Also true of joins, but joins are so common that systems implement joins specially.)</a:t>
            </a:r>
          </a:p>
          <a:p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Idea</a:t>
            </a:r>
            <a:r>
              <a:rPr lang="en-US" dirty="0">
                <a:latin typeface="Calibri" pitchFamily="34" charset="0"/>
              </a:rPr>
              <a:t>: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For </a:t>
            </a:r>
            <a:r>
              <a:rPr lang="en-US" i="1" dirty="0">
                <a:latin typeface="Calibri" pitchFamily="34" charset="0"/>
              </a:rPr>
              <a:t>A/B</a:t>
            </a:r>
            <a:r>
              <a:rPr lang="en-US" dirty="0">
                <a:latin typeface="Calibri" pitchFamily="34" charset="0"/>
              </a:rPr>
              <a:t>, compute all </a:t>
            </a: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values in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 that are not `disqualified’ by some </a:t>
            </a:r>
            <a:r>
              <a:rPr lang="en-US" i="1" dirty="0">
                <a:latin typeface="Calibri" pitchFamily="34" charset="0"/>
              </a:rPr>
              <a:t>y</a:t>
            </a:r>
            <a:r>
              <a:rPr lang="en-US" dirty="0">
                <a:latin typeface="Calibri" pitchFamily="34" charset="0"/>
              </a:rPr>
              <a:t> value in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lvl="1">
              <a:buSzPct val="75000"/>
            </a:pP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value is </a:t>
            </a:r>
            <a:r>
              <a:rPr lang="en-US" i="1" dirty="0">
                <a:latin typeface="Calibri" pitchFamily="34" charset="0"/>
              </a:rPr>
              <a:t>disqualified</a:t>
            </a:r>
            <a:r>
              <a:rPr lang="en-US" dirty="0">
                <a:latin typeface="Calibri" pitchFamily="34" charset="0"/>
              </a:rPr>
              <a:t> if by attaching </a:t>
            </a:r>
            <a:r>
              <a:rPr lang="en-US" i="1" dirty="0">
                <a:latin typeface="Calibri" pitchFamily="34" charset="0"/>
              </a:rPr>
              <a:t>y </a:t>
            </a:r>
            <a:r>
              <a:rPr lang="en-US" dirty="0">
                <a:latin typeface="Calibri" pitchFamily="34" charset="0"/>
              </a:rPr>
              <a:t>value from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dirty="0">
                <a:latin typeface="Calibri" pitchFamily="34" charset="0"/>
              </a:rPr>
              <a:t>, we obtain an </a:t>
            </a:r>
            <a:r>
              <a:rPr lang="en-US" i="1" dirty="0" err="1">
                <a:latin typeface="Calibri" pitchFamily="34" charset="0"/>
              </a:rPr>
              <a:t>xy</a:t>
            </a:r>
            <a:r>
              <a:rPr lang="en-US" dirty="0">
                <a:latin typeface="Calibri" pitchFamily="34" charset="0"/>
              </a:rPr>
              <a:t> tuple that is not in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80AAB-1A43-4935-86A4-A835B40A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811B-13C5-411B-8A5A-0AF9B4C170FD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2552-097C-47F5-870B-BBE1F0BD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34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11" y="4800611"/>
            <a:ext cx="3859310" cy="197041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/>
              <a:t>Expressing A/B Using Basic Operators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242753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Division is not essential op; just a useful shorthand.  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(Also true of joins, but joins are so common that systems implement joins specially.)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80AAB-1A43-4935-86A4-A835B40A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811B-13C5-411B-8A5A-0AF9B4C170FD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2552-097C-47F5-870B-BBE1F0BD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35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11" y="4800611"/>
            <a:ext cx="3859310" cy="19704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41729" y="2953373"/>
            <a:ext cx="7767638" cy="871535"/>
            <a:chOff x="749300" y="4583113"/>
            <a:chExt cx="7767638" cy="87153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49300" y="4619626"/>
              <a:ext cx="3692871" cy="52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lvl="1" eaLnBrk="0" hangingPunct="0">
                <a:spcBef>
                  <a:spcPct val="20000"/>
                </a:spcBef>
              </a:pP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Disqualified </a:t>
              </a:r>
              <a:r>
                <a:rPr lang="en-US" sz="2800" i="1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x</a:t>
              </a: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 values:</a:t>
              </a:r>
            </a:p>
          </p:txBody>
        </p:sp>
        <p:graphicFrame>
          <p:nvGraphicFramePr>
            <p:cNvPr id="11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48200" y="4583113"/>
            <a:ext cx="3868738" cy="87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Equation" r:id="rId5" imgW="3868560" imgH="871200" progId="Equation.3">
                    <p:embed/>
                  </p:oleObj>
                </mc:Choice>
                <mc:Fallback>
                  <p:oleObj name="Equation" r:id="rId5" imgW="3868560" imgH="871200" progId="Equation.3">
                    <p:embed/>
                    <p:pic>
                      <p:nvPicPr>
                        <p:cNvPr id="20482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583113"/>
                          <a:ext cx="3868738" cy="87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Left Brace 12"/>
          <p:cNvSpPr>
            <a:spLocks/>
          </p:cNvSpPr>
          <p:nvPr/>
        </p:nvSpPr>
        <p:spPr bwMode="auto">
          <a:xfrm rot="5400000">
            <a:off x="5902729" y="1913560"/>
            <a:ext cx="228600" cy="18288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034366" y="2166767"/>
            <a:ext cx="16462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All possible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combinations</a:t>
            </a:r>
          </a:p>
        </p:txBody>
      </p:sp>
      <p:sp>
        <p:nvSpPr>
          <p:cNvPr id="14" name="Left Brace 14"/>
          <p:cNvSpPr>
            <a:spLocks/>
          </p:cNvSpPr>
          <p:nvPr/>
        </p:nvSpPr>
        <p:spPr bwMode="auto">
          <a:xfrm rot="16200000">
            <a:off x="6169429" y="2180260"/>
            <a:ext cx="228600" cy="2667000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839929" y="3629682"/>
            <a:ext cx="2870137" cy="3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combinations not in A</a:t>
            </a:r>
          </a:p>
        </p:txBody>
      </p:sp>
      <p:sp>
        <p:nvSpPr>
          <p:cNvPr id="16" name="Left Brace 12"/>
          <p:cNvSpPr>
            <a:spLocks/>
          </p:cNvSpPr>
          <p:nvPr/>
        </p:nvSpPr>
        <p:spPr bwMode="auto">
          <a:xfrm rot="5400000">
            <a:off x="7309651" y="2669608"/>
            <a:ext cx="204787" cy="340518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766558" y="1993566"/>
            <a:ext cx="1631491" cy="7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combinations in A</a:t>
            </a:r>
          </a:p>
        </p:txBody>
      </p:sp>
      <p:sp>
        <p:nvSpPr>
          <p:cNvPr id="4" name="Left Brace 14">
            <a:extLst>
              <a:ext uri="{FF2B5EF4-FFF2-40B4-BE49-F238E27FC236}">
                <a16:creationId xmlns:a16="http://schemas.microsoft.com/office/drawing/2014/main" id="{FEC51489-D1E6-7891-6C98-A89C7141E50B}"/>
              </a:ext>
            </a:extLst>
          </p:cNvPr>
          <p:cNvSpPr>
            <a:spLocks/>
          </p:cNvSpPr>
          <p:nvPr/>
        </p:nvSpPr>
        <p:spPr bwMode="auto">
          <a:xfrm rot="16200000">
            <a:off x="5846959" y="2441262"/>
            <a:ext cx="263979" cy="3462234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46FAA0C-DCAB-FDFC-72C2-DED3E99D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907" y="4329501"/>
            <a:ext cx="2870137" cy="3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Disqualified x values</a:t>
            </a:r>
          </a:p>
        </p:txBody>
      </p:sp>
    </p:spTree>
    <p:extLst>
      <p:ext uri="{BB962C8B-B14F-4D97-AF65-F5344CB8AC3E}">
        <p14:creationId xmlns:p14="http://schemas.microsoft.com/office/powerpoint/2010/main" val="22468802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4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/>
              <a:t>Expressing A/B Using Basic Operators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242753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Division is not essential op; just a useful shorthand.  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(Also true of joins, but joins are so common that systems implement joins specially.)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80AAB-1A43-4935-86A4-A835B40A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811B-13C5-411B-8A5A-0AF9B4C170FD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2552-097C-47F5-870B-BBE1F0BD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1729" y="2953373"/>
            <a:ext cx="7767638" cy="871535"/>
            <a:chOff x="749300" y="4583113"/>
            <a:chExt cx="7767638" cy="87153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49300" y="4619626"/>
              <a:ext cx="3692871" cy="52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lvl="1" eaLnBrk="0" hangingPunct="0">
                <a:spcBef>
                  <a:spcPct val="20000"/>
                </a:spcBef>
              </a:pP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Disqualified </a:t>
              </a:r>
              <a:r>
                <a:rPr lang="en-US" sz="2800" i="1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x</a:t>
              </a: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 values:</a:t>
              </a:r>
            </a:p>
          </p:txBody>
        </p:sp>
        <p:graphicFrame>
          <p:nvGraphicFramePr>
            <p:cNvPr id="11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48200" y="4583113"/>
            <a:ext cx="3868738" cy="87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Equation" r:id="rId4" imgW="3868560" imgH="871200" progId="Equation.3">
                    <p:embed/>
                  </p:oleObj>
                </mc:Choice>
                <mc:Fallback>
                  <p:oleObj name="Equation" r:id="rId4" imgW="3868560" imgH="871200" progId="Equation.3">
                    <p:embed/>
                    <p:pic>
                      <p:nvPicPr>
                        <p:cNvPr id="11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583113"/>
                          <a:ext cx="3868738" cy="87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Left Brace 12"/>
          <p:cNvSpPr>
            <a:spLocks/>
          </p:cNvSpPr>
          <p:nvPr/>
        </p:nvSpPr>
        <p:spPr bwMode="auto">
          <a:xfrm rot="5400000">
            <a:off x="5902729" y="1913560"/>
            <a:ext cx="228600" cy="18288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034366" y="2166767"/>
            <a:ext cx="16462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All possible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combinations</a:t>
            </a:r>
          </a:p>
        </p:txBody>
      </p:sp>
      <p:sp>
        <p:nvSpPr>
          <p:cNvPr id="14" name="Left Brace 14"/>
          <p:cNvSpPr>
            <a:spLocks/>
          </p:cNvSpPr>
          <p:nvPr/>
        </p:nvSpPr>
        <p:spPr bwMode="auto">
          <a:xfrm rot="16200000">
            <a:off x="6169429" y="2180260"/>
            <a:ext cx="228600" cy="2667000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839929" y="3629682"/>
            <a:ext cx="2870137" cy="3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combinations not in A</a:t>
            </a:r>
          </a:p>
        </p:txBody>
      </p:sp>
      <p:sp>
        <p:nvSpPr>
          <p:cNvPr id="16" name="Left Brace 12"/>
          <p:cNvSpPr>
            <a:spLocks/>
          </p:cNvSpPr>
          <p:nvPr/>
        </p:nvSpPr>
        <p:spPr bwMode="auto">
          <a:xfrm rot="5400000">
            <a:off x="7309651" y="2669608"/>
            <a:ext cx="204787" cy="340518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766558" y="1993566"/>
            <a:ext cx="1631491" cy="7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combinations in A</a:t>
            </a:r>
          </a:p>
        </p:txBody>
      </p:sp>
      <p:sp>
        <p:nvSpPr>
          <p:cNvPr id="4" name="Left Brace 14">
            <a:extLst>
              <a:ext uri="{FF2B5EF4-FFF2-40B4-BE49-F238E27FC236}">
                <a16:creationId xmlns:a16="http://schemas.microsoft.com/office/drawing/2014/main" id="{FEC51489-D1E6-7891-6C98-A89C7141E50B}"/>
              </a:ext>
            </a:extLst>
          </p:cNvPr>
          <p:cNvSpPr>
            <a:spLocks/>
          </p:cNvSpPr>
          <p:nvPr/>
        </p:nvSpPr>
        <p:spPr bwMode="auto">
          <a:xfrm rot="16200000">
            <a:off x="5846959" y="2441262"/>
            <a:ext cx="263979" cy="3462234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46FAA0C-DCAB-FDFC-72C2-DED3E99D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879" y="4351030"/>
            <a:ext cx="2870137" cy="3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Disqualified x values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0E3D0-9714-A42F-7B5E-EA918D6FB015}"/>
              </a:ext>
            </a:extLst>
          </p:cNvPr>
          <p:cNvGrpSpPr/>
          <p:nvPr/>
        </p:nvGrpSpPr>
        <p:grpSpPr>
          <a:xfrm>
            <a:off x="753640" y="4826588"/>
            <a:ext cx="6565901" cy="887009"/>
            <a:chOff x="1358900" y="5666187"/>
            <a:chExt cx="6565901" cy="887009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069B029D-0BEB-5E77-3054-27E1570C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00" y="5666187"/>
              <a:ext cx="968215" cy="58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dirty="0">
                  <a:latin typeface="Book Antiqua" pitchFamily="18" charset="0"/>
                </a:rPr>
                <a:t> </a:t>
              </a:r>
              <a:r>
                <a:rPr lang="en-US" sz="3200" i="1" dirty="0">
                  <a:latin typeface="Calibri" pitchFamily="34" charset="0"/>
                </a:rPr>
                <a:t>A/B</a:t>
              </a:r>
              <a:r>
                <a:rPr lang="en-US" sz="2800" dirty="0">
                  <a:latin typeface="Book Antiqua" pitchFamily="18" charset="0"/>
                </a:rPr>
                <a:t>:</a:t>
              </a:r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ACA5C735-F203-B1F4-CEF0-270A6A722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5726110"/>
              <a:ext cx="5105401" cy="827086"/>
              <a:chOff x="1776" y="3952"/>
              <a:chExt cx="3216" cy="521"/>
            </a:xfrm>
          </p:grpSpPr>
          <p:graphicFrame>
            <p:nvGraphicFramePr>
              <p:cNvPr id="18" name="Object 9">
                <a:hlinkClick r:id="" action="ppaction://ole?verb=0"/>
                <a:extLst>
                  <a:ext uri="{FF2B5EF4-FFF2-40B4-BE49-F238E27FC236}">
                    <a16:creationId xmlns:a16="http://schemas.microsoft.com/office/drawing/2014/main" id="{1CE3DB46-D00D-94B7-7E1F-5D8B1817166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776" y="4000"/>
              <a:ext cx="1358" cy="4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1" name="Equation" r:id="rId6" imgW="2155680" imgH="750600" progId="Equation.3">
                      <p:embed/>
                    </p:oleObj>
                  </mc:Choice>
                  <mc:Fallback>
                    <p:oleObj name="Equation" r:id="rId6" imgW="2155680" imgH="750600" progId="Equation.3">
                      <p:embed/>
                      <p:pic>
                        <p:nvPicPr>
                          <p:cNvPr id="21" name="Object 9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4000"/>
                            <a:ext cx="1358" cy="4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804843BB-82B4-8220-47B6-51EEF4ED3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952"/>
                <a:ext cx="2217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</a:rPr>
                  <a:t>all disqualified </a:t>
                </a:r>
                <a:r>
                  <a:rPr lang="en-US" sz="2800" i="1" dirty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</a:rPr>
                  <a:t>x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</a:rPr>
                  <a:t> values</a:t>
                </a:r>
              </a:p>
            </p:txBody>
          </p:sp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91878C-563E-4368-F69A-EF8850FD560C}"/>
              </a:ext>
            </a:extLst>
          </p:cNvPr>
          <p:cNvCxnSpPr>
            <a:cxnSpLocks/>
          </p:cNvCxnSpPr>
          <p:nvPr/>
        </p:nvCxnSpPr>
        <p:spPr>
          <a:xfrm>
            <a:off x="2647950" y="3536503"/>
            <a:ext cx="1193744" cy="142620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14">
            <a:extLst>
              <a:ext uri="{FF2B5EF4-FFF2-40B4-BE49-F238E27FC236}">
                <a16:creationId xmlns:a16="http://schemas.microsoft.com/office/drawing/2014/main" id="{BE3C38BE-7AF6-39C0-4E8C-B66545A591C3}"/>
              </a:ext>
            </a:extLst>
          </p:cNvPr>
          <p:cNvSpPr>
            <a:spLocks/>
          </p:cNvSpPr>
          <p:nvPr/>
        </p:nvSpPr>
        <p:spPr bwMode="auto">
          <a:xfrm rot="16200000">
            <a:off x="4562885" y="3003340"/>
            <a:ext cx="255830" cy="5127272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D073FC96-BA78-B054-35DF-38AC3D42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08" y="5757136"/>
            <a:ext cx="4342184" cy="68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All x values in A that are not disqualified by some y value in B</a:t>
            </a:r>
          </a:p>
        </p:txBody>
      </p:sp>
    </p:spTree>
    <p:extLst>
      <p:ext uri="{BB962C8B-B14F-4D97-AF65-F5344CB8AC3E}">
        <p14:creationId xmlns:p14="http://schemas.microsoft.com/office/powerpoint/2010/main" val="22173341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/>
              <a:t>Expressing A/B Using Basic Operators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242753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Division is not essential op; just a useful shorthand.  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(Also true of joins, but joins are so common that systems implement joins specially.)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80AAB-1A43-4935-86A4-A835B40A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811B-13C5-411B-8A5A-0AF9B4C170FD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2552-097C-47F5-870B-BBE1F0BD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1729" y="2953373"/>
            <a:ext cx="7767638" cy="871535"/>
            <a:chOff x="749300" y="4583113"/>
            <a:chExt cx="7767638" cy="87153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49300" y="4619626"/>
              <a:ext cx="3692871" cy="52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lvl="1" eaLnBrk="0" hangingPunct="0">
                <a:spcBef>
                  <a:spcPct val="20000"/>
                </a:spcBef>
              </a:pP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Disqualified </a:t>
              </a:r>
              <a:r>
                <a:rPr lang="en-US" sz="2800" i="1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x</a:t>
              </a: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 values:</a:t>
              </a:r>
            </a:p>
          </p:txBody>
        </p:sp>
        <p:graphicFrame>
          <p:nvGraphicFramePr>
            <p:cNvPr id="11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48200" y="4583113"/>
            <a:ext cx="3868738" cy="87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Equation" r:id="rId4" imgW="3868560" imgH="871200" progId="Equation.3">
                    <p:embed/>
                  </p:oleObj>
                </mc:Choice>
                <mc:Fallback>
                  <p:oleObj name="Equation" r:id="rId4" imgW="3868560" imgH="871200" progId="Equation.3">
                    <p:embed/>
                    <p:pic>
                      <p:nvPicPr>
                        <p:cNvPr id="11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583113"/>
                          <a:ext cx="3868738" cy="87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Left Brace 12"/>
          <p:cNvSpPr>
            <a:spLocks/>
          </p:cNvSpPr>
          <p:nvPr/>
        </p:nvSpPr>
        <p:spPr bwMode="auto">
          <a:xfrm rot="5400000">
            <a:off x="5902729" y="1913560"/>
            <a:ext cx="228600" cy="18288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034366" y="2166767"/>
            <a:ext cx="16462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All possible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combinations</a:t>
            </a:r>
          </a:p>
        </p:txBody>
      </p:sp>
      <p:sp>
        <p:nvSpPr>
          <p:cNvPr id="14" name="Left Brace 14"/>
          <p:cNvSpPr>
            <a:spLocks/>
          </p:cNvSpPr>
          <p:nvPr/>
        </p:nvSpPr>
        <p:spPr bwMode="auto">
          <a:xfrm rot="16200000">
            <a:off x="6169429" y="2180260"/>
            <a:ext cx="228600" cy="2667000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839929" y="3629682"/>
            <a:ext cx="2870137" cy="3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combinations not in A</a:t>
            </a:r>
          </a:p>
        </p:txBody>
      </p:sp>
      <p:sp>
        <p:nvSpPr>
          <p:cNvPr id="16" name="Left Brace 12"/>
          <p:cNvSpPr>
            <a:spLocks/>
          </p:cNvSpPr>
          <p:nvPr/>
        </p:nvSpPr>
        <p:spPr bwMode="auto">
          <a:xfrm rot="5400000">
            <a:off x="7309651" y="2669608"/>
            <a:ext cx="204787" cy="340518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766558" y="1993566"/>
            <a:ext cx="1631491" cy="7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</a:rPr>
              <a:t>xy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combinations in A</a:t>
            </a:r>
          </a:p>
        </p:txBody>
      </p:sp>
      <p:sp>
        <p:nvSpPr>
          <p:cNvPr id="4" name="Left Brace 14">
            <a:extLst>
              <a:ext uri="{FF2B5EF4-FFF2-40B4-BE49-F238E27FC236}">
                <a16:creationId xmlns:a16="http://schemas.microsoft.com/office/drawing/2014/main" id="{FEC51489-D1E6-7891-6C98-A89C7141E50B}"/>
              </a:ext>
            </a:extLst>
          </p:cNvPr>
          <p:cNvSpPr>
            <a:spLocks/>
          </p:cNvSpPr>
          <p:nvPr/>
        </p:nvSpPr>
        <p:spPr bwMode="auto">
          <a:xfrm rot="16200000">
            <a:off x="5846959" y="2441262"/>
            <a:ext cx="263979" cy="3462234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46FAA0C-DCAB-FDFC-72C2-DED3E99D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879" y="4358010"/>
            <a:ext cx="2870137" cy="3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Disqualified x values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0E3D0-9714-A42F-7B5E-EA918D6FB015}"/>
              </a:ext>
            </a:extLst>
          </p:cNvPr>
          <p:cNvGrpSpPr/>
          <p:nvPr/>
        </p:nvGrpSpPr>
        <p:grpSpPr>
          <a:xfrm>
            <a:off x="753640" y="4826588"/>
            <a:ext cx="3616324" cy="887008"/>
            <a:chOff x="1358900" y="5666187"/>
            <a:chExt cx="3616324" cy="887008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069B029D-0BEB-5E77-3054-27E1570C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00" y="5666187"/>
              <a:ext cx="968215" cy="58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dirty="0">
                  <a:latin typeface="Book Antiqua" pitchFamily="18" charset="0"/>
                </a:rPr>
                <a:t> </a:t>
              </a:r>
              <a:r>
                <a:rPr lang="en-US" sz="3200" i="1" dirty="0">
                  <a:latin typeface="Calibri" pitchFamily="34" charset="0"/>
                </a:rPr>
                <a:t>A/B</a:t>
              </a:r>
              <a:r>
                <a:rPr lang="en-US" sz="2800" dirty="0">
                  <a:latin typeface="Book Antiqua" pitchFamily="18" charset="0"/>
                </a:rPr>
                <a:t>:</a:t>
              </a:r>
            </a:p>
          </p:txBody>
        </p:sp>
        <p:graphicFrame>
          <p:nvGraphicFramePr>
            <p:cNvPr id="18" name="Object 9">
              <a:hlinkClick r:id="" action="ppaction://ole?verb=0"/>
              <a:extLst>
                <a:ext uri="{FF2B5EF4-FFF2-40B4-BE49-F238E27FC236}">
                  <a16:creationId xmlns:a16="http://schemas.microsoft.com/office/drawing/2014/main" id="{1CE3DB46-D00D-94B7-7E1F-5D8B1817166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19399" y="5802309"/>
            <a:ext cx="2155825" cy="750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Equation" r:id="rId6" imgW="2155680" imgH="750600" progId="Equation.3">
                    <p:embed/>
                  </p:oleObj>
                </mc:Choice>
                <mc:Fallback>
                  <p:oleObj name="Equation" r:id="rId6" imgW="2155680" imgH="750600" progId="Equation.3">
                    <p:embed/>
                    <p:pic>
                      <p:nvPicPr>
                        <p:cNvPr id="18" name="Object 9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1CE3DB46-D00D-94B7-7E1F-5D8B18171668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399" y="5802309"/>
                          <a:ext cx="2155825" cy="750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Left Brace 14">
            <a:extLst>
              <a:ext uri="{FF2B5EF4-FFF2-40B4-BE49-F238E27FC236}">
                <a16:creationId xmlns:a16="http://schemas.microsoft.com/office/drawing/2014/main" id="{BE3C38BE-7AF6-39C0-4E8C-B66545A591C3}"/>
              </a:ext>
            </a:extLst>
          </p:cNvPr>
          <p:cNvSpPr>
            <a:spLocks/>
          </p:cNvSpPr>
          <p:nvPr/>
        </p:nvSpPr>
        <p:spPr bwMode="auto">
          <a:xfrm rot="16200000">
            <a:off x="4562885" y="3003340"/>
            <a:ext cx="255830" cy="5127272"/>
          </a:xfrm>
          <a:prstGeom prst="leftBrace">
            <a:avLst>
              <a:gd name="adj1" fmla="val 8318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D073FC96-BA78-B054-35DF-38AC3D42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08" y="5757136"/>
            <a:ext cx="4342184" cy="68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All x values in A that are not disqualified by some y value in B</a:t>
            </a:r>
          </a:p>
        </p:txBody>
      </p:sp>
      <p:graphicFrame>
        <p:nvGraphicFramePr>
          <p:cNvPr id="23" name="Object 8">
            <a:hlinkClick r:id="" action="ppaction://ole?verb=0"/>
            <a:extLst>
              <a:ext uri="{FF2B5EF4-FFF2-40B4-BE49-F238E27FC236}">
                <a16:creationId xmlns:a16="http://schemas.microsoft.com/office/drawing/2014/main" id="{24E6B10B-0E1F-EC08-1C9B-E860491D9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545756"/>
              </p:ext>
            </p:extLst>
          </p:nvPr>
        </p:nvGraphicFramePr>
        <p:xfrm>
          <a:off x="3891329" y="4967813"/>
          <a:ext cx="3868738" cy="87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4" imgW="3868560" imgH="871200" progId="Equation.3">
                  <p:embed/>
                </p:oleObj>
              </mc:Choice>
              <mc:Fallback>
                <p:oleObj name="Equation" r:id="rId4" imgW="3868560" imgH="871200" progId="Equation.3">
                  <p:embed/>
                  <p:pic>
                    <p:nvPicPr>
                      <p:cNvPr id="11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329" y="4967813"/>
                        <a:ext cx="3868738" cy="871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2452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39838" y="2819400"/>
          <a:ext cx="6989762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" r:id="rId4" imgW="6989400" imgH="2906640" progId="Word.Document.8">
                  <p:embed/>
                </p:oleObj>
              </mc:Choice>
              <mc:Fallback>
                <p:oleObj name="Document" r:id="rId4" imgW="6989400" imgH="2906640" progId="Word.Document.8">
                  <p:embed/>
                  <p:pic>
                    <p:nvPicPr>
                      <p:cNvPr id="12290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2819400"/>
                        <a:ext cx="6989762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>
            <a:noAutofit/>
          </a:bodyPr>
          <a:lstStyle/>
          <a:p>
            <a:r>
              <a:rPr lang="en-US" sz="4800" b="1" dirty="0"/>
              <a:t>Renaming</a:t>
            </a:r>
          </a:p>
        </p:txBody>
      </p:sp>
      <p:sp>
        <p:nvSpPr>
          <p:cNvPr id="122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160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Result schema </a:t>
            </a:r>
            <a:r>
              <a:rPr lang="en-US" dirty="0">
                <a:latin typeface="Calibri" pitchFamily="34" charset="0"/>
              </a:rPr>
              <a:t>has one field per field of S1 and R1, with field names `inherited’ if possible.</a:t>
            </a:r>
          </a:p>
          <a:p>
            <a:pPr lvl="1">
              <a:buSzPct val="75000"/>
            </a:pPr>
            <a:r>
              <a:rPr lang="en-US" sz="2800" i="1" u="sng" dirty="0">
                <a:latin typeface="Calibri" pitchFamily="34" charset="0"/>
              </a:rPr>
              <a:t>Conflict</a:t>
            </a:r>
            <a:r>
              <a:rPr lang="en-US" sz="2800" dirty="0">
                <a:latin typeface="Calibri" pitchFamily="34" charset="0"/>
              </a:rPr>
              <a:t>:  Both S1 and R1 have a field called </a:t>
            </a:r>
            <a:r>
              <a:rPr lang="en-US" sz="2800" i="1" dirty="0" err="1">
                <a:latin typeface="Calibri" pitchFamily="34" charset="0"/>
              </a:rPr>
              <a:t>sid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graphicFrame>
        <p:nvGraphicFramePr>
          <p:cNvPr id="12291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65538" y="5791200"/>
          <a:ext cx="54784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6" imgW="5478120" imgH="583920" progId="Equation.3">
                  <p:embed/>
                </p:oleObj>
              </mc:Choice>
              <mc:Fallback>
                <p:oleObj name="Equation" r:id="rId6" imgW="5478120" imgH="583920" progId="Equation.3">
                  <p:embed/>
                  <p:pic>
                    <p:nvPicPr>
                      <p:cNvPr id="12291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5791200"/>
                        <a:ext cx="54784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52475" y="5713413"/>
            <a:ext cx="2752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Renaming operator</a:t>
            </a:r>
            <a:r>
              <a:rPr lang="en-US" sz="2400" dirty="0">
                <a:latin typeface="Calibri" pitchFamily="34" charset="0"/>
              </a:rPr>
              <a:t>: 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24000" y="2743200"/>
            <a:ext cx="838200" cy="533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4724400" y="2743200"/>
            <a:ext cx="762000" cy="533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505200" y="5715000"/>
            <a:ext cx="4953000" cy="533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BD924-DC35-424F-AB3D-C59A16EE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35C3-79DB-47FD-A1C7-DD90FEC2B11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308EE-F21F-4264-9CAA-15E5FDD7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9FF8D-61F0-4760-B4E7-C829619EF295}"/>
              </a:ext>
            </a:extLst>
          </p:cNvPr>
          <p:cNvSpPr txBox="1"/>
          <p:nvPr/>
        </p:nvSpPr>
        <p:spPr>
          <a:xfrm>
            <a:off x="1596691" y="238948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sid1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B687A-E376-4294-B963-6D20480B4C2A}"/>
              </a:ext>
            </a:extLst>
          </p:cNvPr>
          <p:cNvSpPr txBox="1"/>
          <p:nvPr/>
        </p:nvSpPr>
        <p:spPr>
          <a:xfrm>
            <a:off x="4758991" y="2391803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sid2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/>
          <p:cNvSpPr/>
          <p:nvPr/>
        </p:nvSpPr>
        <p:spPr bwMode="auto">
          <a:xfrm>
            <a:off x="1600200" y="1371600"/>
            <a:ext cx="6019800" cy="12192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" name="Flowchart: Alternate Process 16"/>
          <p:cNvSpPr/>
          <p:nvPr/>
        </p:nvSpPr>
        <p:spPr bwMode="auto">
          <a:xfrm>
            <a:off x="2743200" y="1447800"/>
            <a:ext cx="4702175" cy="990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Flowchart: Terminator 15"/>
          <p:cNvSpPr/>
          <p:nvPr/>
        </p:nvSpPr>
        <p:spPr bwMode="auto">
          <a:xfrm>
            <a:off x="2819400" y="1524000"/>
            <a:ext cx="2971800" cy="801688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5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9218"/>
            <a:ext cx="8229600" cy="1104900"/>
          </a:xfrm>
        </p:spPr>
        <p:txBody>
          <a:bodyPr/>
          <a:lstStyle/>
          <a:p>
            <a:r>
              <a:rPr lang="en-US" sz="3200"/>
              <a:t>Find names of sailors who’ve reserved boat #103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167640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4" imgW="6340320" imgH="774360" progId="Equation.3">
                  <p:embed/>
                </p:oleObj>
              </mc:Choice>
              <mc:Fallback>
                <p:oleObj name="Equation" r:id="rId4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640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5" name="Group 14"/>
          <p:cNvGrpSpPr>
            <a:grpSpLocks/>
          </p:cNvGrpSpPr>
          <p:nvPr/>
        </p:nvGrpSpPr>
        <p:grpSpPr bwMode="auto">
          <a:xfrm>
            <a:off x="5359400" y="4341813"/>
            <a:ext cx="3403600" cy="2058987"/>
            <a:chOff x="711200" y="1076013"/>
            <a:chExt cx="3403600" cy="2059300"/>
          </a:xfrm>
        </p:grpSpPr>
        <p:graphicFrame>
          <p:nvGraphicFramePr>
            <p:cNvPr id="21508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Document" r:id="rId6" imgW="3403440" imgH="1687320" progId="Word.Document.8">
                    <p:embed/>
                  </p:oleObj>
                </mc:Choice>
                <mc:Fallback>
                  <p:oleObj name="Document" r:id="rId6" imgW="3403440" imgH="1687320" progId="Word.Document.8">
                    <p:embed/>
                    <p:pic>
                      <p:nvPicPr>
                        <p:cNvPr id="21508" name="Object 1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Rectangle 8"/>
            <p:cNvSpPr>
              <a:spLocks noChangeArrowheads="1"/>
            </p:cNvSpPr>
            <p:nvPr/>
          </p:nvSpPr>
          <p:spPr bwMode="auto">
            <a:xfrm>
              <a:off x="2583816" y="1076013"/>
              <a:ext cx="137858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Reserves</a:t>
              </a:r>
            </a:p>
          </p:txBody>
        </p:sp>
      </p:grpSp>
      <p:grpSp>
        <p:nvGrpSpPr>
          <p:cNvPr id="21516" name="Group 17"/>
          <p:cNvGrpSpPr>
            <a:grpSpLocks/>
          </p:cNvGrpSpPr>
          <p:nvPr/>
        </p:nvGrpSpPr>
        <p:grpSpPr bwMode="auto">
          <a:xfrm>
            <a:off x="533400" y="3810000"/>
            <a:ext cx="4233863" cy="2587625"/>
            <a:chOff x="4495800" y="1066800"/>
            <a:chExt cx="4233863" cy="2587625"/>
          </a:xfrm>
        </p:grpSpPr>
        <p:graphicFrame>
          <p:nvGraphicFramePr>
            <p:cNvPr id="21507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name="Document" r:id="rId8" imgW="4233600" imgH="2206440" progId="Word.Document.8">
                    <p:embed/>
                  </p:oleObj>
                </mc:Choice>
                <mc:Fallback>
                  <p:oleObj name="Document" r:id="rId8" imgW="4233600" imgH="2206440" progId="Word.Document.8">
                    <p:embed/>
                    <p:pic>
                      <p:nvPicPr>
                        <p:cNvPr id="21507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5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115897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Sailors</a:t>
              </a:r>
            </a:p>
          </p:txBody>
        </p:sp>
      </p:grpSp>
      <p:cxnSp>
        <p:nvCxnSpPr>
          <p:cNvPr id="21518" name="Straight Arrow Connector 21"/>
          <p:cNvCxnSpPr>
            <a:cxnSpLocks noChangeShapeType="1"/>
          </p:cNvCxnSpPr>
          <p:nvPr/>
        </p:nvCxnSpPr>
        <p:spPr bwMode="auto">
          <a:xfrm flipH="1" flipV="1">
            <a:off x="4394200" y="5901266"/>
            <a:ext cx="1058333" cy="8467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ular Callout 22"/>
          <p:cNvSpPr/>
          <p:nvPr/>
        </p:nvSpPr>
        <p:spPr bwMode="auto">
          <a:xfrm>
            <a:off x="5715000" y="3810000"/>
            <a:ext cx="1676400" cy="536575"/>
          </a:xfrm>
          <a:prstGeom prst="wedgeRoundRectCallout">
            <a:avLst>
              <a:gd name="adj1" fmla="val -39156"/>
              <a:gd name="adj2" fmla="val 130970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Foreign key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3352800" y="2819400"/>
            <a:ext cx="1752600" cy="762000"/>
          </a:xfrm>
          <a:prstGeom prst="wedgeRoundRectCallout">
            <a:avLst>
              <a:gd name="adj1" fmla="val -26583"/>
              <a:gd name="adj2" fmla="val -129310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(1) Find all reservations for boat 103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5562600" y="2819400"/>
            <a:ext cx="2971800" cy="762000"/>
          </a:xfrm>
          <a:prstGeom prst="wedgeRoundRectCallout">
            <a:avLst>
              <a:gd name="adj1" fmla="val -35134"/>
              <a:gd name="adj2" fmla="val -154824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(2) Follow the foreign-key pointer to identify sailors who made these reservations</a:t>
            </a:r>
          </a:p>
        </p:txBody>
      </p:sp>
      <p:sp>
        <p:nvSpPr>
          <p:cNvPr id="21" name="Rounded Rectangular Callout 20"/>
          <p:cNvSpPr>
            <a:spLocks noChangeArrowheads="1"/>
          </p:cNvSpPr>
          <p:nvPr/>
        </p:nvSpPr>
        <p:spPr bwMode="auto">
          <a:xfrm>
            <a:off x="1219200" y="2819400"/>
            <a:ext cx="1676400" cy="762000"/>
          </a:xfrm>
          <a:prstGeom prst="wedgeRoundRectCallout">
            <a:avLst>
              <a:gd name="adj1" fmla="val 9472"/>
              <a:gd name="adj2" fmla="val -126477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(3) Find out the names of those sailors</a:t>
            </a:r>
          </a:p>
        </p:txBody>
      </p:sp>
      <p:pic>
        <p:nvPicPr>
          <p:cNvPr id="21561" name="Picture 57" descr="http://www.clker.com/cliparts/Z/S/a/z/j/D/highlight-circle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9" y="5638800"/>
            <a:ext cx="1344612" cy="5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1E9CF-5519-47CF-9066-1715F797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30D7-3788-4890-AFE8-A92E23E3A316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7A132-5146-42AD-8836-5ED7A3EE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39</a:t>
            </a:fld>
            <a:endParaRPr lang="en-US"/>
          </a:p>
        </p:txBody>
      </p:sp>
      <p:pic>
        <p:nvPicPr>
          <p:cNvPr id="25" name="Picture 57" descr="http://www.clker.com/cliparts/Z/S/a/z/j/D/highlight-circle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56" y="5638799"/>
            <a:ext cx="858044" cy="5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711156" y="6226922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802346" y="6060265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2263140" y="6102641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5"/>
          <p:cNvSpPr>
            <a:spLocks noChangeArrowheads="1"/>
          </p:cNvSpPr>
          <p:nvPr/>
        </p:nvSpPr>
        <p:spPr bwMode="auto">
          <a:xfrm>
            <a:off x="1981200" y="4191000"/>
            <a:ext cx="2590800" cy="6858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90360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Preliminaries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2"/>
            <a:ext cx="8229600" cy="26670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en-US" sz="11200" dirty="0">
                <a:latin typeface="Calibri" pitchFamily="34" charset="0"/>
              </a:rPr>
              <a:t>A query is applied to </a:t>
            </a:r>
            <a:r>
              <a:rPr lang="en-US" sz="11200" i="1" dirty="0">
                <a:solidFill>
                  <a:schemeClr val="accent2"/>
                </a:solidFill>
                <a:latin typeface="Calibri" pitchFamily="34" charset="0"/>
              </a:rPr>
              <a:t>relation instances</a:t>
            </a:r>
            <a:r>
              <a:rPr lang="en-US" sz="11200" dirty="0">
                <a:latin typeface="Calibri" pitchFamily="34" charset="0"/>
              </a:rPr>
              <a:t>, and the result of a query is also a relation instance.</a:t>
            </a:r>
          </a:p>
          <a:p>
            <a:pPr lvl="1">
              <a:lnSpc>
                <a:spcPts val="2600"/>
              </a:lnSpc>
              <a:buSzPct val="75000"/>
              <a:defRPr/>
            </a:pPr>
            <a:r>
              <a:rPr lang="en-US" sz="9600" i="1" dirty="0">
                <a:solidFill>
                  <a:schemeClr val="accent2"/>
                </a:solidFill>
                <a:latin typeface="Calibri" pitchFamily="34" charset="0"/>
              </a:rPr>
              <a:t>Schemas</a:t>
            </a:r>
            <a:r>
              <a:rPr lang="en-US" sz="9600" dirty="0">
                <a:latin typeface="Calibri" pitchFamily="34" charset="0"/>
              </a:rPr>
              <a:t> </a:t>
            </a:r>
            <a:r>
              <a:rPr lang="en-US" sz="9600" dirty="0">
                <a:solidFill>
                  <a:schemeClr val="accent2"/>
                </a:solidFill>
                <a:latin typeface="Calibri" pitchFamily="34" charset="0"/>
              </a:rPr>
              <a:t>of input </a:t>
            </a:r>
            <a:r>
              <a:rPr lang="en-US" sz="9600" dirty="0">
                <a:latin typeface="Calibri" pitchFamily="34" charset="0"/>
              </a:rPr>
              <a:t>relations for a query are </a:t>
            </a:r>
            <a:r>
              <a:rPr lang="en-US" sz="9600" dirty="0">
                <a:solidFill>
                  <a:schemeClr val="accent2"/>
                </a:solidFill>
                <a:latin typeface="Calibri" pitchFamily="34" charset="0"/>
              </a:rPr>
              <a:t>fixed </a:t>
            </a:r>
            <a:r>
              <a:rPr lang="en-US" sz="9600" dirty="0">
                <a:latin typeface="Calibri" pitchFamily="34" charset="0"/>
              </a:rPr>
              <a:t>(but query will run regardless of instance!)</a:t>
            </a: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r>
              <a:rPr lang="en-US" sz="9600" dirty="0">
                <a:latin typeface="Calibri" pitchFamily="34" charset="0"/>
              </a:rPr>
              <a:t>The </a:t>
            </a:r>
            <a:r>
              <a:rPr lang="en-US" sz="9600" dirty="0">
                <a:solidFill>
                  <a:schemeClr val="accent2"/>
                </a:solidFill>
                <a:latin typeface="Calibri" pitchFamily="34" charset="0"/>
              </a:rPr>
              <a:t>schema for the </a:t>
            </a:r>
            <a:r>
              <a:rPr lang="en-US" sz="9600" i="1" dirty="0">
                <a:solidFill>
                  <a:schemeClr val="accent2"/>
                </a:solidFill>
                <a:latin typeface="Calibri" pitchFamily="34" charset="0"/>
              </a:rPr>
              <a:t>result</a:t>
            </a:r>
            <a:r>
              <a:rPr lang="en-US" sz="96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9600" dirty="0">
                <a:latin typeface="Calibri" pitchFamily="34" charset="0"/>
              </a:rPr>
              <a:t>of a given query is also </a:t>
            </a:r>
            <a:r>
              <a:rPr lang="en-US" sz="9600" dirty="0">
                <a:solidFill>
                  <a:schemeClr val="accent2"/>
                </a:solidFill>
                <a:latin typeface="Calibri" pitchFamily="34" charset="0"/>
              </a:rPr>
              <a:t>fixed!</a:t>
            </a:r>
            <a:r>
              <a:rPr lang="en-US" sz="9600" dirty="0">
                <a:latin typeface="Calibri" pitchFamily="34" charset="0"/>
              </a:rPr>
              <a:t> Determined by definition of query language constructs.</a:t>
            </a:r>
          </a:p>
          <a:p>
            <a:pPr lvl="1">
              <a:spcAft>
                <a:spcPts val="1200"/>
              </a:spcAft>
              <a:buSzPct val="75000"/>
              <a:buFont typeface="Wingdings" pitchFamily="2" charset="2"/>
              <a:buNone/>
              <a:defRPr/>
            </a:pPr>
            <a:endParaRPr lang="en-US" sz="9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latin typeface="Calibri" pitchFamily="34" charset="0"/>
              </a:rPr>
              <a:t>	     SELECT   </a:t>
            </a:r>
            <a:r>
              <a:rPr lang="en-US" sz="11200" dirty="0">
                <a:solidFill>
                  <a:schemeClr val="tx2"/>
                </a:solidFill>
                <a:latin typeface="Calibri" pitchFamily="34" charset="0"/>
              </a:rPr>
              <a:t>S.name, </a:t>
            </a:r>
            <a:r>
              <a:rPr lang="en-US" sz="11200" dirty="0" err="1">
                <a:solidFill>
                  <a:schemeClr val="tx2"/>
                </a:solidFill>
                <a:latin typeface="Calibri" pitchFamily="34" charset="0"/>
              </a:rPr>
              <a:t>E.grade</a:t>
            </a:r>
            <a:endParaRPr lang="en-US" sz="1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latin typeface="Calibri" pitchFamily="34" charset="0"/>
              </a:rPr>
              <a:t>	     FROM     </a:t>
            </a:r>
            <a:r>
              <a:rPr lang="en-US" sz="11200" dirty="0">
                <a:solidFill>
                  <a:schemeClr val="tx2"/>
                </a:solidFill>
                <a:latin typeface="Calibri" pitchFamily="34" charset="0"/>
              </a:rPr>
              <a:t>Students S, Enrolled E</a:t>
            </a: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latin typeface="Calibri" pitchFamily="34" charset="0"/>
              </a:rPr>
              <a:t>	     WHERE   </a:t>
            </a:r>
            <a:r>
              <a:rPr lang="en-US" sz="11200" dirty="0" err="1">
                <a:solidFill>
                  <a:schemeClr val="tx2"/>
                </a:solidFill>
                <a:latin typeface="Calibri" pitchFamily="34" charset="0"/>
              </a:rPr>
              <a:t>S.sid</a:t>
            </a:r>
            <a:r>
              <a:rPr lang="en-US" sz="11200" dirty="0">
                <a:solidFill>
                  <a:schemeClr val="tx2"/>
                </a:solidFill>
                <a:latin typeface="Calibri" pitchFamily="34" charset="0"/>
              </a:rPr>
              <a:t> = E.sid and </a:t>
            </a:r>
            <a:r>
              <a:rPr lang="en-US" sz="11200" dirty="0" err="1">
                <a:solidFill>
                  <a:schemeClr val="tx2"/>
                </a:solidFill>
                <a:latin typeface="Calibri" pitchFamily="34" charset="0"/>
              </a:rPr>
              <a:t>S.age</a:t>
            </a:r>
            <a:r>
              <a:rPr lang="en-US" sz="11200" dirty="0">
                <a:solidFill>
                  <a:schemeClr val="tx2"/>
                </a:solidFill>
                <a:latin typeface="Calibri" pitchFamily="34" charset="0"/>
              </a:rPr>
              <a:t>&lt;20</a:t>
            </a: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9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8000" u="sng" dirty="0">
                <a:solidFill>
                  <a:srgbClr val="7030A0"/>
                </a:solidFill>
                <a:latin typeface="Calibri" pitchFamily="34" charset="0"/>
              </a:rPr>
              <a:t>Schema of input</a:t>
            </a:r>
            <a:r>
              <a:rPr lang="en-US" sz="8000" dirty="0">
                <a:solidFill>
                  <a:srgbClr val="7030A0"/>
                </a:solidFill>
                <a:latin typeface="Calibri" pitchFamily="34" charset="0"/>
              </a:rPr>
              <a:t>:   Students(SSN: CHAR(9), Name: CHAR(40), Age: INTEGER)</a:t>
            </a:r>
          </a:p>
          <a:p>
            <a:pPr algn="ctr">
              <a:lnSpc>
                <a:spcPts val="26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8000" dirty="0">
                <a:solidFill>
                  <a:srgbClr val="7030A0"/>
                </a:solidFill>
                <a:latin typeface="Calibri" pitchFamily="34" charset="0"/>
              </a:rPr>
              <a:t>                                Enrolled(</a:t>
            </a:r>
            <a:r>
              <a:rPr lang="en-US" sz="8000" dirty="0" err="1">
                <a:solidFill>
                  <a:srgbClr val="7030A0"/>
                </a:solidFill>
                <a:latin typeface="Calibri" pitchFamily="34" charset="0"/>
              </a:rPr>
              <a:t>stuid</a:t>
            </a:r>
            <a:r>
              <a:rPr lang="en-US" sz="8000" dirty="0">
                <a:solidFill>
                  <a:srgbClr val="7030A0"/>
                </a:solidFill>
                <a:latin typeface="Calibri" pitchFamily="34" charset="0"/>
              </a:rPr>
              <a:t> CHAR(20), cid CHAR(20), grade CHAR(10))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972050" y="3703320"/>
            <a:ext cx="2514600" cy="457200"/>
          </a:xfrm>
          <a:prstGeom prst="wedgeRoundRectCallout">
            <a:avLst>
              <a:gd name="adj1" fmla="val -65783"/>
              <a:gd name="adj2" fmla="val 55275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Schema for the result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977553" y="4331325"/>
            <a:ext cx="1297766" cy="830580"/>
          </a:xfrm>
          <a:prstGeom prst="wedgeRoundRectCallout">
            <a:avLst>
              <a:gd name="adj1" fmla="val -45483"/>
              <a:gd name="adj2" fmla="val 86252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Schema is fixed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35CC7-A0C5-4036-B78B-95070E25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7D4-446F-4E0E-BC55-D40A501B5E6A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ECA3C-030C-46C1-B889-307629AF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</a:t>
            </a:fld>
            <a:endParaRPr lang="en-US"/>
          </a:p>
        </p:txBody>
      </p:sp>
      <p:sp>
        <p:nvSpPr>
          <p:cNvPr id="4" name="Rounded Rectangular Callout 7">
            <a:extLst>
              <a:ext uri="{FF2B5EF4-FFF2-40B4-BE49-F238E27FC236}">
                <a16:creationId xmlns:a16="http://schemas.microsoft.com/office/drawing/2014/main" id="{275883E4-F372-38B3-0D61-1AB275B96F73}"/>
              </a:ext>
            </a:extLst>
          </p:cNvPr>
          <p:cNvSpPr/>
          <p:nvPr/>
        </p:nvSpPr>
        <p:spPr bwMode="auto">
          <a:xfrm>
            <a:off x="5516691" y="4221658"/>
            <a:ext cx="838200" cy="457200"/>
          </a:xfrm>
          <a:prstGeom prst="wedgeRoundRectCallout">
            <a:avLst>
              <a:gd name="adj1" fmla="val -62854"/>
              <a:gd name="adj2" fmla="val 29921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Input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7" name="Rectangle 4"/>
          <p:cNvSpPr>
            <a:spLocks noGrp="1" noChangeArrowheads="1"/>
          </p:cNvSpPr>
          <p:nvPr>
            <p:ph type="title"/>
          </p:nvPr>
        </p:nvSpPr>
        <p:spPr>
          <a:xfrm>
            <a:off x="533981" y="191044"/>
            <a:ext cx="8229600" cy="809625"/>
          </a:xfrm>
        </p:spPr>
        <p:txBody>
          <a:bodyPr/>
          <a:lstStyle/>
          <a:p>
            <a:r>
              <a:rPr lang="en-US" sz="3200" b="1" dirty="0"/>
              <a:t>Find names of sailors who’ve reserved boat #103</a:t>
            </a:r>
          </a:p>
        </p:txBody>
      </p: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5359400" y="4312688"/>
            <a:ext cx="3403600" cy="2133600"/>
            <a:chOff x="711200" y="1001389"/>
            <a:chExt cx="3403600" cy="2133924"/>
          </a:xfrm>
        </p:grpSpPr>
        <p:graphicFrame>
          <p:nvGraphicFramePr>
            <p:cNvPr id="22534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Document" r:id="rId4" imgW="3403440" imgH="1687320" progId="Word.Document.8">
                    <p:embed/>
                  </p:oleObj>
                </mc:Choice>
                <mc:Fallback>
                  <p:oleObj name="Document" r:id="rId4" imgW="3403440" imgH="1687320" progId="Word.Document.8">
                    <p:embed/>
                    <p:pic>
                      <p:nvPicPr>
                        <p:cNvPr id="22534" name="Object 1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1" name="Rectangle 8"/>
            <p:cNvSpPr>
              <a:spLocks noChangeArrowheads="1"/>
            </p:cNvSpPr>
            <p:nvPr/>
          </p:nvSpPr>
          <p:spPr bwMode="auto">
            <a:xfrm>
              <a:off x="2667000" y="1001389"/>
              <a:ext cx="1303050" cy="45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Calibri" pitchFamily="34" charset="0"/>
                  <a:cs typeface="Calibri" pitchFamily="34" charset="0"/>
                </a:rPr>
                <a:t>Reserves</a:t>
              </a:r>
            </a:p>
          </p:txBody>
        </p:sp>
      </p:grpSp>
      <p:grpSp>
        <p:nvGrpSpPr>
          <p:cNvPr id="22539" name="Group 17"/>
          <p:cNvGrpSpPr>
            <a:grpSpLocks/>
          </p:cNvGrpSpPr>
          <p:nvPr/>
        </p:nvGrpSpPr>
        <p:grpSpPr bwMode="auto">
          <a:xfrm>
            <a:off x="484188" y="3811038"/>
            <a:ext cx="4283075" cy="2632075"/>
            <a:chOff x="4446000" y="1022400"/>
            <a:chExt cx="4283663" cy="2632025"/>
          </a:xfrm>
        </p:grpSpPr>
        <p:graphicFrame>
          <p:nvGraphicFramePr>
            <p:cNvPr id="22533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0" name="Document" r:id="rId6" imgW="4233600" imgH="2206440" progId="Word.Document.8">
                    <p:embed/>
                  </p:oleObj>
                </mc:Choice>
                <mc:Fallback>
                  <p:oleObj name="Document" r:id="rId6" imgW="4233600" imgH="2206440" progId="Word.Document.8">
                    <p:embed/>
                    <p:pic>
                      <p:nvPicPr>
                        <p:cNvPr id="22533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0" name="Rectangle 9"/>
            <p:cNvSpPr>
              <a:spLocks noChangeArrowheads="1"/>
            </p:cNvSpPr>
            <p:nvPr/>
          </p:nvSpPr>
          <p:spPr bwMode="auto">
            <a:xfrm>
              <a:off x="4446000" y="1022400"/>
              <a:ext cx="1030732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Calibri" pitchFamily="34" charset="0"/>
                  <a:cs typeface="Calibri" pitchFamily="34" charset="0"/>
                </a:rPr>
                <a:t>Sailors</a:t>
              </a:r>
            </a:p>
          </p:txBody>
        </p:sp>
      </p:grpSp>
      <p:cxnSp>
        <p:nvCxnSpPr>
          <p:cNvPr id="22549" name="Straight Arrow Connector 21"/>
          <p:cNvCxnSpPr>
            <a:cxnSpLocks noChangeShapeType="1"/>
          </p:cNvCxnSpPr>
          <p:nvPr/>
        </p:nvCxnSpPr>
        <p:spPr bwMode="auto">
          <a:xfrm flipH="1" flipV="1">
            <a:off x="4419600" y="5915568"/>
            <a:ext cx="1001486" cy="19868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ular Callout 22"/>
          <p:cNvSpPr/>
          <p:nvPr/>
        </p:nvSpPr>
        <p:spPr bwMode="auto">
          <a:xfrm>
            <a:off x="5562600" y="3918040"/>
            <a:ext cx="1676400" cy="457200"/>
          </a:xfrm>
          <a:prstGeom prst="wedgeRoundRectCallout">
            <a:avLst>
              <a:gd name="adj1" fmla="val -29753"/>
              <a:gd name="adj2" fmla="val 14783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Foreign key</a:t>
            </a:r>
          </a:p>
        </p:txBody>
      </p:sp>
      <p:sp>
        <p:nvSpPr>
          <p:cNvPr id="22544" name="Rectangle 7"/>
          <p:cNvSpPr>
            <a:spLocks noChangeArrowheads="1"/>
          </p:cNvSpPr>
          <p:nvPr/>
        </p:nvSpPr>
        <p:spPr bwMode="auto">
          <a:xfrm>
            <a:off x="685800" y="1022440"/>
            <a:ext cx="577934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SzPct val="75000"/>
            </a:pP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u="sng" dirty="0">
                <a:solidFill>
                  <a:srgbClr val="336699"/>
                </a:solidFill>
                <a:latin typeface="Calibri" pitchFamily="34" charset="0"/>
              </a:rPr>
              <a:t>Solution 2</a:t>
            </a:r>
            <a:r>
              <a:rPr lang="en-US" sz="2800" dirty="0">
                <a:solidFill>
                  <a:srgbClr val="0070C0"/>
                </a:solidFill>
                <a:latin typeface="Book Antiqua" pitchFamily="18" charset="0"/>
              </a:rPr>
              <a:t>:  </a:t>
            </a:r>
            <a:r>
              <a:rPr lang="en-US" sz="2800" dirty="0"/>
              <a:t>Using renaming operators</a:t>
            </a:r>
          </a:p>
        </p:txBody>
      </p:sp>
      <p:graphicFrame>
        <p:nvGraphicFramePr>
          <p:cNvPr id="22530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784476"/>
              </p:ext>
            </p:extLst>
          </p:nvPr>
        </p:nvGraphicFramePr>
        <p:xfrm>
          <a:off x="990600" y="1708240"/>
          <a:ext cx="61547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8" imgW="6154560" imgH="822240" progId="Equation.3">
                  <p:embed/>
                </p:oleObj>
              </mc:Choice>
              <mc:Fallback>
                <p:oleObj name="Equation" r:id="rId8" imgW="6154560" imgH="822240" progId="Equation.3">
                  <p:embed/>
                  <p:pic>
                    <p:nvPicPr>
                      <p:cNvPr id="22530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08240"/>
                        <a:ext cx="61547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710874"/>
              </p:ext>
            </p:extLst>
          </p:nvPr>
        </p:nvGraphicFramePr>
        <p:xfrm>
          <a:off x="990600" y="2436903"/>
          <a:ext cx="615473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10" imgW="6154560" imgH="679320" progId="Equation.3">
                  <p:embed/>
                </p:oleObj>
              </mc:Choice>
              <mc:Fallback>
                <p:oleObj name="Equation" r:id="rId10" imgW="6154560" imgH="679320" progId="Equation.3">
                  <p:embed/>
                  <p:pic>
                    <p:nvPicPr>
                      <p:cNvPr id="22531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6903"/>
                        <a:ext cx="6154738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314550"/>
              </p:ext>
            </p:extLst>
          </p:nvPr>
        </p:nvGraphicFramePr>
        <p:xfrm>
          <a:off x="990600" y="3073490"/>
          <a:ext cx="32702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12" imgW="3270240" imgH="701640" progId="Equation.3">
                  <p:embed/>
                </p:oleObj>
              </mc:Choice>
              <mc:Fallback>
                <p:oleObj name="Equation" r:id="rId12" imgW="3270240" imgH="701640" progId="Equation.3">
                  <p:embed/>
                  <p:pic>
                    <p:nvPicPr>
                      <p:cNvPr id="22532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73490"/>
                        <a:ext cx="32702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6934200" y="1251040"/>
            <a:ext cx="1752600" cy="762000"/>
          </a:xfrm>
          <a:prstGeom prst="wedgeRoundRectCallout">
            <a:avLst>
              <a:gd name="adj1" fmla="val -96736"/>
              <a:gd name="adj2" fmla="val 39338"/>
              <a:gd name="adj3" fmla="val 16667"/>
            </a:avLst>
          </a:prstGeom>
          <a:solidFill>
            <a:srgbClr val="002060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(1) Find all reservations for boat 103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6324600" y="2317840"/>
            <a:ext cx="2362200" cy="1066800"/>
          </a:xfrm>
          <a:prstGeom prst="wedgeRoundRectCallout">
            <a:avLst>
              <a:gd name="adj1" fmla="val -71750"/>
              <a:gd name="adj2" fmla="val -21620"/>
              <a:gd name="adj3" fmla="val 16667"/>
            </a:avLst>
          </a:prstGeom>
          <a:solidFill>
            <a:srgbClr val="002060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(2) Follow the foreign-key pointer to identify sailors who made these reservations</a:t>
            </a:r>
          </a:p>
        </p:txBody>
      </p:sp>
      <p:sp>
        <p:nvSpPr>
          <p:cNvPr id="21" name="Rounded Rectangular Callout 20"/>
          <p:cNvSpPr>
            <a:spLocks noChangeArrowheads="1"/>
          </p:cNvSpPr>
          <p:nvPr/>
        </p:nvSpPr>
        <p:spPr bwMode="auto">
          <a:xfrm>
            <a:off x="4191000" y="3003640"/>
            <a:ext cx="1676400" cy="762000"/>
          </a:xfrm>
          <a:prstGeom prst="wedgeRoundRectCallout">
            <a:avLst>
              <a:gd name="adj1" fmla="val -73454"/>
              <a:gd name="adj2" fmla="val -14583"/>
              <a:gd name="adj3" fmla="val 16667"/>
            </a:avLst>
          </a:prstGeom>
          <a:solidFill>
            <a:srgbClr val="002060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(3) Find out the names of those sailors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C4646-BB84-4459-8808-990843BE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A59F-BC78-4C61-9074-B362639F66B4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17AFF-83FB-46EB-A3BC-BFD791FC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229600" cy="1104900"/>
          </a:xfrm>
        </p:spPr>
        <p:txBody>
          <a:bodyPr/>
          <a:lstStyle/>
          <a:p>
            <a:r>
              <a:rPr lang="en-US" sz="3200"/>
              <a:t>Find names of sailors who’ve reserved boat #103</a:t>
            </a:r>
          </a:p>
        </p:txBody>
      </p:sp>
      <p:grpSp>
        <p:nvGrpSpPr>
          <p:cNvPr id="23560" name="Group 14"/>
          <p:cNvGrpSpPr>
            <a:grpSpLocks/>
          </p:cNvGrpSpPr>
          <p:nvPr/>
        </p:nvGrpSpPr>
        <p:grpSpPr bwMode="auto">
          <a:xfrm>
            <a:off x="5359400" y="4113213"/>
            <a:ext cx="3403600" cy="2058987"/>
            <a:chOff x="711200" y="1076013"/>
            <a:chExt cx="3403600" cy="2059300"/>
          </a:xfrm>
        </p:grpSpPr>
        <p:graphicFrame>
          <p:nvGraphicFramePr>
            <p:cNvPr id="2355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Document" r:id="rId4" imgW="3403440" imgH="1687320" progId="Word.Document.8">
                    <p:embed/>
                  </p:oleObj>
                </mc:Choice>
                <mc:Fallback>
                  <p:oleObj name="Document" r:id="rId4" imgW="3403440" imgH="1687320" progId="Word.Document.8">
                    <p:embed/>
                    <p:pic>
                      <p:nvPicPr>
                        <p:cNvPr id="23556" name="Object 1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3" name="Rectangle 8"/>
            <p:cNvSpPr>
              <a:spLocks noChangeArrowheads="1"/>
            </p:cNvSpPr>
            <p:nvPr/>
          </p:nvSpPr>
          <p:spPr bwMode="auto">
            <a:xfrm>
              <a:off x="2583816" y="1076013"/>
              <a:ext cx="137858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Reserves</a:t>
              </a:r>
            </a:p>
          </p:txBody>
        </p:sp>
      </p:grpSp>
      <p:grpSp>
        <p:nvGrpSpPr>
          <p:cNvPr id="23561" name="Group 17"/>
          <p:cNvGrpSpPr>
            <a:grpSpLocks/>
          </p:cNvGrpSpPr>
          <p:nvPr/>
        </p:nvGrpSpPr>
        <p:grpSpPr bwMode="auto">
          <a:xfrm>
            <a:off x="533400" y="3581400"/>
            <a:ext cx="4233863" cy="2587625"/>
            <a:chOff x="4495800" y="1066800"/>
            <a:chExt cx="4233863" cy="2587625"/>
          </a:xfrm>
        </p:grpSpPr>
        <p:graphicFrame>
          <p:nvGraphicFramePr>
            <p:cNvPr id="2355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2" name="Document" r:id="rId6" imgW="4233600" imgH="2206440" progId="Word.Document.8">
                    <p:embed/>
                  </p:oleObj>
                </mc:Choice>
                <mc:Fallback>
                  <p:oleObj name="Document" r:id="rId6" imgW="4233600" imgH="2206440" progId="Word.Document.8">
                    <p:embed/>
                    <p:pic>
                      <p:nvPicPr>
                        <p:cNvPr id="23555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2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115897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 dirty="0">
                  <a:latin typeface="Book Antiqua" pitchFamily="18" charset="0"/>
                </a:rPr>
                <a:t>Sailors</a:t>
              </a:r>
            </a:p>
          </p:txBody>
        </p:sp>
      </p:grpSp>
      <p:cxnSp>
        <p:nvCxnSpPr>
          <p:cNvPr id="23562" name="Straight Arrow Connector 20"/>
          <p:cNvCxnSpPr>
            <a:cxnSpLocks noChangeShapeType="1"/>
          </p:cNvCxnSpPr>
          <p:nvPr/>
        </p:nvCxnSpPr>
        <p:spPr bwMode="auto">
          <a:xfrm rot="10800000">
            <a:off x="4419600" y="4724400"/>
            <a:ext cx="1066800" cy="533400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Arrow Connector 21"/>
          <p:cNvCxnSpPr>
            <a:cxnSpLocks noChangeShapeType="1"/>
          </p:cNvCxnSpPr>
          <p:nvPr/>
        </p:nvCxnSpPr>
        <p:spPr bwMode="auto">
          <a:xfrm rot="10800000">
            <a:off x="4419600" y="5638800"/>
            <a:ext cx="990600" cy="1588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ular Callout 22"/>
          <p:cNvSpPr/>
          <p:nvPr/>
        </p:nvSpPr>
        <p:spPr bwMode="auto">
          <a:xfrm>
            <a:off x="5715000" y="3733800"/>
            <a:ext cx="1676400" cy="384175"/>
          </a:xfrm>
          <a:prstGeom prst="wedgeRoundRectCallout">
            <a:avLst>
              <a:gd name="adj1" fmla="val -43021"/>
              <a:gd name="adj2" fmla="val 166219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Foreign key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1600200"/>
            <a:ext cx="8763000" cy="890588"/>
            <a:chOff x="240" y="3562"/>
            <a:chExt cx="5520" cy="561"/>
          </a:xfrm>
        </p:grpSpPr>
        <p:sp>
          <p:nvSpPr>
            <p:cNvPr id="23571" name="Rectangle 12"/>
            <p:cNvSpPr>
              <a:spLocks noChangeArrowheads="1"/>
            </p:cNvSpPr>
            <p:nvPr/>
          </p:nvSpPr>
          <p:spPr bwMode="auto">
            <a:xfrm>
              <a:off x="240" y="3562"/>
              <a:ext cx="114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buSzPct val="75000"/>
              </a:pPr>
              <a:r>
                <a:rPr lang="en-US" sz="28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lang="en-US" sz="2800" u="sng" dirty="0">
                  <a:solidFill>
                    <a:srgbClr val="336699"/>
                  </a:solidFill>
                  <a:latin typeface="Calibri" pitchFamily="34" charset="0"/>
                </a:rPr>
                <a:t>Solution 3</a:t>
              </a:r>
              <a:r>
                <a:rPr lang="en-US" sz="2800" dirty="0">
                  <a:solidFill>
                    <a:srgbClr val="336699"/>
                  </a:solidFill>
                  <a:latin typeface="Book Antiqua" pitchFamily="18" charset="0"/>
                </a:rPr>
                <a:t>:</a:t>
              </a:r>
            </a:p>
          </p:txBody>
        </p:sp>
        <p:graphicFrame>
          <p:nvGraphicFramePr>
            <p:cNvPr id="23554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32" y="3600"/>
            <a:ext cx="4128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3" name="Equation" r:id="rId8" imgW="6553080" imgH="830160" progId="Equation.3">
                    <p:embed/>
                  </p:oleObj>
                </mc:Choice>
                <mc:Fallback>
                  <p:oleObj name="Equation" r:id="rId8" imgW="6553080" imgH="830160" progId="Equation.3">
                    <p:embed/>
                    <p:pic>
                      <p:nvPicPr>
                        <p:cNvPr id="23554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600"/>
                          <a:ext cx="4128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6629400" y="2438400"/>
            <a:ext cx="2133600" cy="533400"/>
          </a:xfrm>
          <a:prstGeom prst="wedgeRoundRectCallout">
            <a:avLst>
              <a:gd name="adj1" fmla="val -27051"/>
              <a:gd name="adj2" fmla="val -136347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(1) Find reservations for every sailor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4648200" y="2590800"/>
            <a:ext cx="1752600" cy="762000"/>
          </a:xfrm>
          <a:prstGeom prst="wedgeRoundRectCallout">
            <a:avLst>
              <a:gd name="adj1" fmla="val -42556"/>
              <a:gd name="adj2" fmla="val -100046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(2) Retain only reservations for boat 103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1524000" y="2514600"/>
            <a:ext cx="2308104" cy="762000"/>
          </a:xfrm>
          <a:prstGeom prst="wedgeRoundRectCallout">
            <a:avLst>
              <a:gd name="adj1" fmla="val 24731"/>
              <a:gd name="adj2" fmla="val -101352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eaLnBrk="0" hangingPunct="0">
              <a:lnSpc>
                <a:spcPts val="1700"/>
              </a:lnSpc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(3) Find out the names of sailors who made those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reservation</a:t>
            </a:r>
            <a:endParaRPr lang="en-US" sz="1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B9194-3620-4A38-A1C6-015C16C6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5B19-1A3C-4528-B1BC-1CC4DCF7BB72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993AB-065C-48CF-833A-712D93B4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Which one is better ?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205740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4" imgW="6340320" imgH="774360" progId="Equation.3">
                  <p:embed/>
                </p:oleObj>
              </mc:Choice>
              <mc:Fallback>
                <p:oleObj name="Equation" r:id="rId4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3962400"/>
          <a:ext cx="6553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6" imgW="6553080" imgH="830160" progId="Equation.3">
                  <p:embed/>
                </p:oleObj>
              </mc:Choice>
              <mc:Fallback>
                <p:oleObj name="Equation" r:id="rId6" imgW="6553080" imgH="830160" progId="Equation.3">
                  <p:embed/>
                  <p:pic>
                    <p:nvPicPr>
                      <p:cNvPr id="24579" name="Object 1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65532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4" descr="C:\Users\Kien\AppData\Local\Microsoft\Windows\Temporary Internet Files\Content.IE5\R7S19DGI\MCj0437781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8827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5000" y="2734800"/>
            <a:ext cx="627000" cy="553998"/>
          </a:xfrm>
          <a:prstGeom prst="rect">
            <a:avLst/>
          </a:prstGeom>
          <a:solidFill>
            <a:srgbClr val="F8F8F8"/>
          </a:solidFill>
          <a:scene3d>
            <a:camera prst="isometricOffAxis2Left"/>
            <a:lightRig rig="threePt" dir="t"/>
          </a:scene3d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86600" y="3352800"/>
            <a:ext cx="1838325" cy="1603375"/>
            <a:chOff x="7086600" y="3657600"/>
            <a:chExt cx="1838325" cy="1603375"/>
          </a:xfrm>
        </p:grpSpPr>
        <p:pic>
          <p:nvPicPr>
            <p:cNvPr id="24582" name="Picture 5" descr="C:\Users\Kien\AppData\Local\Microsoft\Windows\Temporary Internet Files\Content.IE5\T01PYXRP\MCj04377870000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657600"/>
              <a:ext cx="1838325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162800" y="3733800"/>
              <a:ext cx="838200" cy="707886"/>
            </a:xfrm>
            <a:prstGeom prst="rect">
              <a:avLst/>
            </a:prstGeom>
            <a:solidFill>
              <a:srgbClr val="F8F8F8"/>
            </a:solidFill>
            <a:scene3d>
              <a:camera prst="isometricOffAxis1Right"/>
              <a:lightRig rig="threePt" dir="t"/>
            </a:scene3d>
          </p:spPr>
          <p:txBody>
            <a:bodyPr lIns="182880" tIns="0" rIns="182880" bIns="91440">
              <a:spAutoFit/>
            </a:bodyPr>
            <a:lstStyle/>
            <a:p>
              <a:pPr>
                <a:defRPr/>
              </a:pPr>
              <a:r>
                <a:rPr lang="en-US" sz="36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600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1100" y="5326063"/>
            <a:ext cx="6094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Segoe Script" panose="020B0504020000000003" pitchFamily="34" charset="0"/>
              </a:rPr>
              <a:t>Need optimization before query execution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4E02-8969-47AB-A16C-BAAE1426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288-49B5-4C0D-B860-3082A8DEC738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67ED9-EB58-44B0-84C3-6756F18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229600" cy="1104900"/>
          </a:xfrm>
        </p:spPr>
        <p:txBody>
          <a:bodyPr/>
          <a:lstStyle/>
          <a:p>
            <a:r>
              <a:rPr lang="en-US" sz="3200"/>
              <a:t>Find names of sailors who’ve reserved a red boat</a:t>
            </a:r>
          </a:p>
        </p:txBody>
      </p:sp>
      <p:graphicFrame>
        <p:nvGraphicFramePr>
          <p:cNvPr id="2560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2590800"/>
          <a:ext cx="7904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4" imgW="7903800" imgH="726840" progId="Equation.3">
                  <p:embed/>
                </p:oleObj>
              </mc:Choice>
              <mc:Fallback>
                <p:oleObj name="Equation" r:id="rId4" imgW="7903800" imgH="726840" progId="Equation.3">
                  <p:embed/>
                  <p:pic>
                    <p:nvPicPr>
                      <p:cNvPr id="25602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9041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992777" y="3636426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Sailors(</a:t>
            </a:r>
            <a:r>
              <a:rPr lang="en-US" sz="2800" kern="0" dirty="0" err="1">
                <a:latin typeface="Calibri" pitchFamily="34" charset="0"/>
                <a:cs typeface="+mn-cs"/>
              </a:rPr>
              <a:t>sid</a:t>
            </a:r>
            <a:r>
              <a:rPr lang="en-US" sz="2800" kern="0" dirty="0">
                <a:latin typeface="Calibri" pitchFamily="34" charset="0"/>
                <a:cs typeface="+mn-cs"/>
              </a:rPr>
              <a:t>, </a:t>
            </a:r>
            <a:r>
              <a:rPr lang="en-US" sz="2800" kern="0" dirty="0" err="1">
                <a:latin typeface="Calibri" pitchFamily="34" charset="0"/>
                <a:cs typeface="+mn-cs"/>
              </a:rPr>
              <a:t>sname</a:t>
            </a:r>
            <a:r>
              <a:rPr lang="en-US" sz="2800" kern="0" dirty="0">
                <a:latin typeface="Calibri" pitchFamily="34" charset="0"/>
                <a:cs typeface="+mn-cs"/>
              </a:rPr>
              <a:t>, rating, age)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sz="2800" kern="0" dirty="0">
              <a:latin typeface="Calibri" pitchFamily="34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Reserves(</a:t>
            </a:r>
            <a:r>
              <a:rPr lang="en-US" sz="2800" kern="0" dirty="0" err="1">
                <a:latin typeface="Calibri" pitchFamily="34" charset="0"/>
                <a:cs typeface="+mn-cs"/>
              </a:rPr>
              <a:t>sid</a:t>
            </a:r>
            <a:r>
              <a:rPr lang="en-US" sz="2800" kern="0" dirty="0">
                <a:latin typeface="Calibri" pitchFamily="34" charset="0"/>
                <a:cs typeface="+mn-cs"/>
              </a:rPr>
              <a:t>, bid, day)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sz="2800" kern="0" dirty="0">
              <a:latin typeface="Calibri" pitchFamily="34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Boats(bid, </a:t>
            </a:r>
            <a:r>
              <a:rPr lang="en-US" sz="2800" kern="0" dirty="0" err="1">
                <a:latin typeface="Calibri" pitchFamily="34" charset="0"/>
                <a:cs typeface="+mn-cs"/>
              </a:rPr>
              <a:t>bname</a:t>
            </a:r>
            <a:r>
              <a:rPr lang="en-US" sz="2800" kern="0" dirty="0">
                <a:latin typeface="Calibri" pitchFamily="34" charset="0"/>
                <a:cs typeface="+mn-cs"/>
              </a:rPr>
              <a:t>, color)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47800" y="762000"/>
            <a:ext cx="2667000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669177" y="3712626"/>
            <a:ext cx="1066800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7162800" y="762000"/>
            <a:ext cx="1447800" cy="457200"/>
          </a:xfrm>
          <a:prstGeom prst="rect">
            <a:avLst/>
          </a:prstGeom>
          <a:solidFill>
            <a:schemeClr val="accent5">
              <a:lumMod val="75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3735977" y="5770026"/>
            <a:ext cx="838200" cy="381000"/>
          </a:xfrm>
          <a:prstGeom prst="rect">
            <a:avLst/>
          </a:prstGeom>
          <a:solidFill>
            <a:schemeClr val="accent5">
              <a:lumMod val="75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V="1">
            <a:off x="2211977" y="4246026"/>
            <a:ext cx="609600" cy="304800"/>
          </a:xfrm>
          <a:prstGeom prst="straightConnector1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440577" y="5084226"/>
            <a:ext cx="838200" cy="762000"/>
          </a:xfrm>
          <a:prstGeom prst="straightConnector1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21377" y="4169826"/>
            <a:ext cx="127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70C0"/>
                </a:solidFill>
                <a:latin typeface="Calibri" pitchFamily="34" charset="0"/>
              </a:rPr>
              <a:t>Foreign key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2377" y="5236626"/>
            <a:ext cx="127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70C0"/>
                </a:solidFill>
                <a:latin typeface="Calibri" pitchFamily="34" charset="0"/>
              </a:rPr>
              <a:t>Foreign key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069432" y="2514600"/>
            <a:ext cx="303596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05400" y="25146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0" y="25146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96949" y="2500849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092349" y="2514600"/>
            <a:ext cx="117451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4191000" y="1524000"/>
            <a:ext cx="2286000" cy="838200"/>
          </a:xfrm>
          <a:prstGeom prst="wedgeRoundRectCallout">
            <a:avLst>
              <a:gd name="adj1" fmla="val -29022"/>
              <a:gd name="adj2" fmla="val 91791"/>
              <a:gd name="adj3" fmla="val 16667"/>
            </a:avLst>
          </a:prstGeom>
          <a:solidFill>
            <a:schemeClr val="tx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91440" anchor="ctr"/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Start with “boat” because we have a predicate about boat</a:t>
            </a:r>
          </a:p>
        </p:txBody>
      </p:sp>
      <p:sp>
        <p:nvSpPr>
          <p:cNvPr id="31" name="Curved Up Arrow 30"/>
          <p:cNvSpPr>
            <a:spLocks noChangeArrowheads="1"/>
          </p:cNvSpPr>
          <p:nvPr/>
        </p:nvSpPr>
        <p:spPr bwMode="auto">
          <a:xfrm rot="-5751285">
            <a:off x="4559096" y="5000882"/>
            <a:ext cx="1327150" cy="731838"/>
          </a:xfrm>
          <a:prstGeom prst="curvedUpArrow">
            <a:avLst>
              <a:gd name="adj1" fmla="val 24985"/>
              <a:gd name="adj2" fmla="val 49971"/>
              <a:gd name="adj3" fmla="val 25000"/>
            </a:avLst>
          </a:prstGeom>
          <a:solidFill>
            <a:srgbClr val="CFAFE7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" name="Curved Up Arrow 31"/>
          <p:cNvSpPr>
            <a:spLocks noChangeArrowheads="1"/>
          </p:cNvSpPr>
          <p:nvPr/>
        </p:nvSpPr>
        <p:spPr bwMode="auto">
          <a:xfrm rot="-5751285">
            <a:off x="5332209" y="3967420"/>
            <a:ext cx="1327150" cy="731837"/>
          </a:xfrm>
          <a:prstGeom prst="curvedUpArrow">
            <a:avLst>
              <a:gd name="adj1" fmla="val 24985"/>
              <a:gd name="adj2" fmla="val 49971"/>
              <a:gd name="adj3" fmla="val 25000"/>
            </a:avLst>
          </a:prstGeom>
          <a:solidFill>
            <a:srgbClr val="CFAFE7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640977" y="5236626"/>
            <a:ext cx="102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baseline="3000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join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369640" y="4169826"/>
            <a:ext cx="109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baseline="3000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join</a:t>
            </a:r>
          </a:p>
        </p:txBody>
      </p:sp>
      <p:sp>
        <p:nvSpPr>
          <p:cNvPr id="35" name="Up Arrow 34"/>
          <p:cNvSpPr>
            <a:spLocks noChangeArrowheads="1"/>
          </p:cNvSpPr>
          <p:nvPr/>
        </p:nvSpPr>
        <p:spPr bwMode="auto">
          <a:xfrm>
            <a:off x="5105400" y="2895600"/>
            <a:ext cx="381000" cy="381000"/>
          </a:xfrm>
          <a:prstGeom prst="upArrow">
            <a:avLst>
              <a:gd name="adj1" fmla="val 50000"/>
              <a:gd name="adj2" fmla="val 51847"/>
            </a:avLst>
          </a:prstGeom>
          <a:solidFill>
            <a:srgbClr val="CFAFE7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0" anchor="ctr"/>
          <a:lstStyle/>
          <a:p>
            <a:pPr algn="ctr" eaLnBrk="0" hangingPunct="0"/>
            <a:r>
              <a:rPr lang="en-US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7" name="Up Arrow 36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upArrow">
            <a:avLst>
              <a:gd name="adj1" fmla="val 50000"/>
              <a:gd name="adj2" fmla="val 51847"/>
            </a:avLst>
          </a:prstGeom>
          <a:solidFill>
            <a:srgbClr val="CFAFE7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0" anchor="ctr"/>
          <a:lstStyle/>
          <a:p>
            <a:pPr algn="ctr" eaLnBrk="0" hangingPunct="0"/>
            <a:r>
              <a:rPr lang="en-US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27051-0F4F-4E87-8CAF-58B9F361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B96-D325-4175-8368-AF4E019F5E3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1D1E3-4565-4A20-943B-80566A4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5AD0F-2E04-B9A5-CE01-92D9CE228D58}"/>
              </a:ext>
            </a:extLst>
          </p:cNvPr>
          <p:cNvSpPr txBox="1"/>
          <p:nvPr/>
        </p:nvSpPr>
        <p:spPr>
          <a:xfrm>
            <a:off x="5654371" y="5635616"/>
            <a:ext cx="207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all reservations of red boats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7C2BD-B2D0-2EB5-C4BA-6E41456F9E1C}"/>
              </a:ext>
            </a:extLst>
          </p:cNvPr>
          <p:cNvSpPr txBox="1"/>
          <p:nvPr/>
        </p:nvSpPr>
        <p:spPr>
          <a:xfrm>
            <a:off x="6369640" y="4532094"/>
            <a:ext cx="234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sailors who made those reservations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/>
      <p:bldP spid="34" grpId="0"/>
      <p:bldP spid="35" grpId="0" animBg="1"/>
      <p:bldP spid="37" grpId="0" animBg="1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E7061F-A4EF-4B85-B89F-D59F69C2CF32}"/>
              </a:ext>
            </a:extLst>
          </p:cNvPr>
          <p:cNvSpPr/>
          <p:nvPr/>
        </p:nvSpPr>
        <p:spPr>
          <a:xfrm>
            <a:off x="500062" y="1830069"/>
            <a:ext cx="8331200" cy="8698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title"/>
          </p:nvPr>
        </p:nvSpPr>
        <p:spPr>
          <a:xfrm>
            <a:off x="620260" y="302592"/>
            <a:ext cx="8229600" cy="659433"/>
          </a:xfrm>
        </p:spPr>
        <p:txBody>
          <a:bodyPr/>
          <a:lstStyle/>
          <a:p>
            <a:r>
              <a:rPr lang="en-US" sz="3200" b="1" dirty="0"/>
              <a:t>Find names of sailors who’ve reserved a red boat</a:t>
            </a:r>
          </a:p>
        </p:txBody>
      </p:sp>
      <p:graphicFrame>
        <p:nvGraphicFramePr>
          <p:cNvPr id="2662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01672"/>
              </p:ext>
            </p:extLst>
          </p:nvPr>
        </p:nvGraphicFramePr>
        <p:xfrm>
          <a:off x="990600" y="2097248"/>
          <a:ext cx="7904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4" imgW="7903800" imgH="726840" progId="Equation.3">
                  <p:embed/>
                </p:oleObj>
              </mc:Choice>
              <mc:Fallback>
                <p:oleObj name="Equation" r:id="rId4" imgW="7903800" imgH="726840" progId="Equation.3">
                  <p:embed/>
                  <p:pic>
                    <p:nvPicPr>
                      <p:cNvPr id="2662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97248"/>
                        <a:ext cx="79041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1" name="Group 9"/>
          <p:cNvGrpSpPr>
            <a:grpSpLocks/>
          </p:cNvGrpSpPr>
          <p:nvPr/>
        </p:nvGrpSpPr>
        <p:grpSpPr bwMode="auto">
          <a:xfrm>
            <a:off x="228600" y="2919573"/>
            <a:ext cx="8763000" cy="1463675"/>
            <a:chOff x="568" y="2554"/>
            <a:chExt cx="5297" cy="922"/>
          </a:xfrm>
        </p:grpSpPr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568" y="2554"/>
              <a:ext cx="239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buSzPct val="75000"/>
              </a:pPr>
              <a:r>
                <a:rPr lang="en-US" sz="2800" dirty="0">
                  <a:latin typeface="Book Antiqua" pitchFamily="18" charset="0"/>
                </a:rPr>
                <a:t> </a:t>
              </a:r>
              <a:r>
                <a:rPr lang="en-US" sz="2800" dirty="0">
                  <a:latin typeface="Calibri" pitchFamily="34" charset="0"/>
                </a:rPr>
                <a:t>A more efficient solution:</a:t>
              </a:r>
            </a:p>
          </p:txBody>
        </p:sp>
        <p:graphicFrame>
          <p:nvGraphicFramePr>
            <p:cNvPr id="26627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1" y="3040"/>
            <a:ext cx="510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" name="Equation" r:id="rId6" imgW="8102520" imgH="691920" progId="Equation.3">
                    <p:embed/>
                  </p:oleObj>
                </mc:Choice>
                <mc:Fallback>
                  <p:oleObj name="Equation" r:id="rId6" imgW="8102520" imgH="691920" progId="Equation.3">
                    <p:embed/>
                    <p:pic>
                      <p:nvPicPr>
                        <p:cNvPr id="26627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3040"/>
                          <a:ext cx="510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00062" y="5753260"/>
            <a:ext cx="8186537" cy="459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solidFill>
                  <a:srgbClr val="FFC000"/>
                </a:solidFill>
                <a:latin typeface="Comic Sans MS" pitchFamily="66" charset="0"/>
                <a:cs typeface="+mn-cs"/>
              </a:rPr>
              <a:t>A query optimizer can find this, given the first solution!</a:t>
            </a:r>
          </a:p>
        </p:txBody>
      </p:sp>
      <p:sp>
        <p:nvSpPr>
          <p:cNvPr id="26633" name="Curved Up Arrow 10"/>
          <p:cNvSpPr>
            <a:spLocks noChangeArrowheads="1"/>
          </p:cNvSpPr>
          <p:nvPr/>
        </p:nvSpPr>
        <p:spPr bwMode="auto">
          <a:xfrm rot="21299062">
            <a:off x="3020168" y="4040869"/>
            <a:ext cx="3329107" cy="852327"/>
          </a:xfrm>
          <a:prstGeom prst="curvedUpArrow">
            <a:avLst>
              <a:gd name="adj1" fmla="val 25058"/>
              <a:gd name="adj2" fmla="val 50082"/>
              <a:gd name="adj3" fmla="val 25000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6133270" y="4847421"/>
            <a:ext cx="2728292" cy="6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lnSpc>
                <a:spcPts val="21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NSimSun" pitchFamily="49" charset="-122"/>
              </a:rPr>
              <a:t>Make Join operations less expensive</a:t>
            </a:r>
          </a:p>
        </p:txBody>
      </p:sp>
      <p:pic>
        <p:nvPicPr>
          <p:cNvPr id="26642" name="Picture 18" descr="C:\Users\Kien\AppData\Local\Microsoft\Windows\Temporary Internet Files\Content.IE5\7MVQVQH7\MC900433886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4" y="410681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Up Arrow 10"/>
          <p:cNvSpPr>
            <a:spLocks noChangeArrowheads="1"/>
          </p:cNvSpPr>
          <p:nvPr/>
        </p:nvSpPr>
        <p:spPr bwMode="auto">
          <a:xfrm rot="21407025">
            <a:off x="2127131" y="4075031"/>
            <a:ext cx="5342699" cy="1133339"/>
          </a:xfrm>
          <a:prstGeom prst="curvedUpArrow">
            <a:avLst>
              <a:gd name="adj1" fmla="val 25058"/>
              <a:gd name="adj2" fmla="val 50082"/>
              <a:gd name="adj3" fmla="val 25000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D9CC9-CABD-44EB-A5AF-F25CEC45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EC7-66CE-48EE-9AB2-110FFEBEE2A6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5B441-0795-4501-8E3E-53BC1A4C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44</a:t>
            </a:fld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473A6DE-30C0-4A8E-A39C-12C062DF6356}"/>
              </a:ext>
            </a:extLst>
          </p:cNvPr>
          <p:cNvSpPr/>
          <p:nvPr/>
        </p:nvSpPr>
        <p:spPr>
          <a:xfrm>
            <a:off x="1088390" y="1123143"/>
            <a:ext cx="2562437" cy="719978"/>
          </a:xfrm>
          <a:prstGeom prst="wedgeRoundRectCallout">
            <a:avLst>
              <a:gd name="adj1" fmla="val 55865"/>
              <a:gd name="adj2" fmla="val 88721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FFC000"/>
                </a:solidFill>
              </a:rPr>
              <a:t>Shorter is not necessarily better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43C8642-2915-4942-9466-C8038B23AAFD}"/>
              </a:ext>
            </a:extLst>
          </p:cNvPr>
          <p:cNvSpPr/>
          <p:nvPr/>
        </p:nvSpPr>
        <p:spPr>
          <a:xfrm>
            <a:off x="4874003" y="2484934"/>
            <a:ext cx="2175951" cy="985509"/>
          </a:xfrm>
          <a:prstGeom prst="wedgeRoundRectCallout">
            <a:avLst>
              <a:gd name="adj1" fmla="val 28506"/>
              <a:gd name="adj2" fmla="val 69981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/>
              <a:t>Compare with only </a:t>
            </a:r>
            <a:r>
              <a:rPr lang="en-US" sz="2400" i="1" dirty="0"/>
              <a:t>bid, the foreign key</a:t>
            </a:r>
          </a:p>
        </p:txBody>
      </p:sp>
      <p:sp>
        <p:nvSpPr>
          <p:cNvPr id="6" name="Rounded Rectangular Callout 22">
            <a:extLst>
              <a:ext uri="{FF2B5EF4-FFF2-40B4-BE49-F238E27FC236}">
                <a16:creationId xmlns:a16="http://schemas.microsoft.com/office/drawing/2014/main" id="{AAC5650D-96EA-0F73-64B3-93449C8703B4}"/>
              </a:ext>
            </a:extLst>
          </p:cNvPr>
          <p:cNvSpPr/>
          <p:nvPr/>
        </p:nvSpPr>
        <p:spPr bwMode="auto">
          <a:xfrm>
            <a:off x="1915296" y="4606144"/>
            <a:ext cx="1143000" cy="713693"/>
          </a:xfrm>
          <a:prstGeom prst="wedgeRoundRectCallout">
            <a:avLst>
              <a:gd name="adj1" fmla="val 38033"/>
              <a:gd name="adj2" fmla="val -113303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Primary key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850" grpId="0" animBg="1"/>
      <p:bldP spid="26633" grpId="0" animBg="1"/>
      <p:bldP spid="26634" grpId="0"/>
      <p:bldP spid="13" grpId="0" animBg="1"/>
      <p:bldP spid="4" grpId="0" animBg="1"/>
      <p:bldP spid="1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>
          <a:xfrm>
            <a:off x="424069" y="405296"/>
            <a:ext cx="8458200" cy="1104900"/>
          </a:xfrm>
        </p:spPr>
        <p:txBody>
          <a:bodyPr/>
          <a:lstStyle/>
          <a:p>
            <a:r>
              <a:rPr lang="en-US" sz="3200" b="1" dirty="0"/>
              <a:t>Find sailors who’ve reserved a red or a green boat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772400" cy="1066800"/>
          </a:xfrm>
        </p:spPr>
        <p:txBody>
          <a:bodyPr/>
          <a:lstStyle/>
          <a:p>
            <a:pPr marL="396875" indent="-396875">
              <a:buSzPct val="80000"/>
              <a:buFont typeface="Wingdings" panose="05000000000000000000" pitchFamily="2" charset="2"/>
              <a:buChar char="v"/>
            </a:pPr>
            <a:r>
              <a:rPr lang="en-US" dirty="0">
                <a:latin typeface="Calibri" pitchFamily="34" charset="0"/>
              </a:rPr>
              <a:t>Can identify all red or green boats, then find sailors who’ve reserved one of these boats: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2784475"/>
            <a:ext cx="8393113" cy="1624013"/>
            <a:chOff x="480" y="1754"/>
            <a:chExt cx="5287" cy="1023"/>
          </a:xfrm>
        </p:grpSpPr>
        <p:graphicFrame>
          <p:nvGraphicFramePr>
            <p:cNvPr id="27650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8" y="1754"/>
            <a:ext cx="5239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Equation" r:id="rId4" imgW="8316720" imgH="842760" progId="Equation.3">
                    <p:embed/>
                  </p:oleObj>
                </mc:Choice>
                <mc:Fallback>
                  <p:oleObj name="Equation" r:id="rId4" imgW="8316720" imgH="842760" progId="Equation.3">
                    <p:embed/>
                    <p:pic>
                      <p:nvPicPr>
                        <p:cNvPr id="27650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754"/>
                          <a:ext cx="5239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" y="2298"/>
            <a:ext cx="4729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7" name="Equation" r:id="rId6" imgW="7507080" imgH="760320" progId="Equation.3">
                    <p:embed/>
                  </p:oleObj>
                </mc:Choice>
                <mc:Fallback>
                  <p:oleObj name="Equation" r:id="rId6" imgW="7507080" imgH="760320" progId="Equation.3">
                    <p:embed/>
                    <p:pic>
                      <p:nvPicPr>
                        <p:cNvPr id="27651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298"/>
                          <a:ext cx="4729" cy="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92100" y="4495800"/>
            <a:ext cx="6307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SzPct val="75000"/>
              <a:buFont typeface="Wingdings" pitchFamily="2" charset="2"/>
              <a:buChar char="v"/>
            </a:pPr>
            <a:r>
              <a:rPr lang="en-US" sz="2800">
                <a:latin typeface="Book Antiqua" pitchFamily="18" charset="0"/>
              </a:rPr>
              <a:t> </a:t>
            </a:r>
            <a:r>
              <a:rPr lang="en-US" sz="2800">
                <a:latin typeface="Calibri" pitchFamily="34" charset="0"/>
              </a:rPr>
              <a:t>Can also define Tempboats using union</a:t>
            </a:r>
          </a:p>
        </p:txBody>
      </p:sp>
      <p:sp>
        <p:nvSpPr>
          <p:cNvPr id="2765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659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304704" rIns="0" bIns="0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7660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7951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304704" rIns="0" bIns="0" anchor="ctr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D9B98-D48C-4662-A744-266606B1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0C53-3241-4F9A-9894-A442AF11F6C1}" type="datetime1">
              <a:rPr lang="en-US" smtClean="0"/>
              <a:t>9/5/2024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51AF2-9A96-4967-BBE5-66BC437A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9" name="Rectangle 4"/>
          <p:cNvSpPr>
            <a:spLocks noGrp="1" noChangeArrowheads="1"/>
          </p:cNvSpPr>
          <p:nvPr>
            <p:ph type="title"/>
          </p:nvPr>
        </p:nvSpPr>
        <p:spPr>
          <a:xfrm>
            <a:off x="324678" y="469107"/>
            <a:ext cx="8610600" cy="1104900"/>
          </a:xfrm>
        </p:spPr>
        <p:txBody>
          <a:bodyPr/>
          <a:lstStyle/>
          <a:p>
            <a:r>
              <a:rPr lang="en-US" sz="3200" dirty="0"/>
              <a:t>Find sailors who’ve reserved a red </a:t>
            </a:r>
            <a:r>
              <a:rPr lang="en-US" sz="3200" u="sng" dirty="0"/>
              <a:t>and</a:t>
            </a:r>
            <a:r>
              <a:rPr lang="en-US" sz="3200" dirty="0"/>
              <a:t> a green boat</a:t>
            </a:r>
          </a:p>
        </p:txBody>
      </p:sp>
      <p:sp>
        <p:nvSpPr>
          <p:cNvPr id="286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382000" cy="3124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4000" dirty="0">
                <a:latin typeface="Calibri" pitchFamily="34" charset="0"/>
              </a:rPr>
              <a:t>                   This won’t work!</a:t>
            </a:r>
          </a:p>
          <a:p>
            <a:pPr marL="0" indent="0">
              <a:buFont typeface="Wingdings" pitchFamily="2" charset="2"/>
              <a:buNone/>
            </a:pPr>
            <a:endParaRPr lang="en-US" sz="4000" dirty="0"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4000" dirty="0">
                <a:latin typeface="Calibri" pitchFamily="34" charset="0"/>
              </a:rPr>
              <a:t> 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Tempboats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, 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Ϭ </a:t>
            </a:r>
            <a:r>
              <a:rPr lang="en-US" sz="3500" baseline="-250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color=‘red’  </a:t>
            </a:r>
            <a:r>
              <a:rPr lang="en-US" sz="35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500" baseline="-250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color=‘green’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Boats))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aseline="-25000" dirty="0" err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sname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Tempboats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Reserves      Sailors)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8674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47800" y="4586288"/>
          <a:ext cx="3556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4" imgW="291960" imgH="279360" progId="Equation.3">
                  <p:embed/>
                </p:oleObj>
              </mc:Choice>
              <mc:Fallback>
                <p:oleObj name="Equation" r:id="rId4" imgW="291960" imgH="279360" progId="Equation.3">
                  <p:embed/>
                  <p:pic>
                    <p:nvPicPr>
                      <p:cNvPr id="28674" name="Object 1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86288"/>
                        <a:ext cx="3556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885803"/>
              </p:ext>
            </p:extLst>
          </p:nvPr>
        </p:nvGraphicFramePr>
        <p:xfrm>
          <a:off x="6289123" y="4426226"/>
          <a:ext cx="431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6" imgW="431640" imgH="266400" progId="Equation.3">
                  <p:embed/>
                </p:oleObj>
              </mc:Choice>
              <mc:Fallback>
                <p:oleObj name="Equation" r:id="rId6" imgW="431640" imgH="266400" progId="Equation.3">
                  <p:embed/>
                  <p:pic>
                    <p:nvPicPr>
                      <p:cNvPr id="28675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123" y="4426226"/>
                        <a:ext cx="431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06985"/>
              </p:ext>
            </p:extLst>
          </p:nvPr>
        </p:nvGraphicFramePr>
        <p:xfrm>
          <a:off x="4473575" y="4426226"/>
          <a:ext cx="431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8" imgW="431640" imgH="266400" progId="Equation.3">
                  <p:embed/>
                </p:oleObj>
              </mc:Choice>
              <mc:Fallback>
                <p:oleObj name="Equation" r:id="rId8" imgW="431640" imgH="266400" progId="Equation.3">
                  <p:embed/>
                  <p:pic>
                    <p:nvPicPr>
                      <p:cNvPr id="28676" name="Object 1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426226"/>
                        <a:ext cx="431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ight Brace 14"/>
          <p:cNvSpPr>
            <a:spLocks/>
          </p:cNvSpPr>
          <p:nvPr/>
        </p:nvSpPr>
        <p:spPr bwMode="auto">
          <a:xfrm rot="16200000">
            <a:off x="5189473" y="1513331"/>
            <a:ext cx="278296" cy="4550055"/>
          </a:xfrm>
          <a:prstGeom prst="rightBrace">
            <a:avLst>
              <a:gd name="adj1" fmla="val 8324"/>
              <a:gd name="adj2" fmla="val 50000"/>
            </a:avLst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95800" y="3257550"/>
            <a:ext cx="18065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Empty Relation</a:t>
            </a:r>
          </a:p>
        </p:txBody>
      </p:sp>
      <p:pic>
        <p:nvPicPr>
          <p:cNvPr id="2" name="Picture 6" descr="Image result for do not work free clipart">
            <a:extLst>
              <a:ext uri="{FF2B5EF4-FFF2-40B4-BE49-F238E27FC236}">
                <a16:creationId xmlns:a16="http://schemas.microsoft.com/office/drawing/2014/main" id="{E4668B2D-01E7-49EC-9821-9BB5BFE5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1" y="1574007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ABEEB-4B2C-47DA-8511-098138EE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095B-DDB0-4CA6-8230-7ACE782995B2}" type="datetime1">
              <a:rPr lang="en-US" smtClean="0"/>
              <a:t>9/5/2024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E29B8-D3B5-4CFA-A51C-52BBB69C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15587-711B-5AE0-B935-CA765C369419}"/>
                  </a:ext>
                </a:extLst>
              </p:cNvPr>
              <p:cNvSpPr txBox="1"/>
              <p:nvPr/>
            </p:nvSpPr>
            <p:spPr>
              <a:xfrm>
                <a:off x="4709648" y="3927507"/>
                <a:ext cx="39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15587-711B-5AE0-B935-CA765C36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48" y="3927507"/>
                <a:ext cx="3914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703" name="Rectangle 4"/>
          <p:cNvSpPr>
            <a:spLocks noGrp="1" noChangeArrowheads="1"/>
          </p:cNvSpPr>
          <p:nvPr>
            <p:ph type="title"/>
          </p:nvPr>
        </p:nvSpPr>
        <p:spPr>
          <a:xfrm>
            <a:off x="371060" y="419100"/>
            <a:ext cx="8544339" cy="1104900"/>
          </a:xfrm>
        </p:spPr>
        <p:txBody>
          <a:bodyPr/>
          <a:lstStyle/>
          <a:p>
            <a:r>
              <a:rPr lang="en-US" sz="3200" b="1" dirty="0"/>
              <a:t>Find sailors who’ve reserved a red </a:t>
            </a:r>
            <a:r>
              <a:rPr lang="en-US" sz="3200" b="1" u="sng" dirty="0"/>
              <a:t>and</a:t>
            </a:r>
            <a:r>
              <a:rPr lang="en-US" sz="3200" b="1" dirty="0"/>
              <a:t> a green boat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 marL="403225" indent="-403225"/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Identify sailors who’ve reserved red boats </a:t>
            </a:r>
          </a:p>
          <a:p>
            <a:pPr marL="403225" indent="-403225"/>
            <a:endParaRPr lang="en-US" dirty="0">
              <a:latin typeface="Calibri" pitchFamily="34" charset="0"/>
            </a:endParaRPr>
          </a:p>
          <a:p>
            <a:pPr marL="403225" indent="-403225"/>
            <a:endParaRPr lang="en-US" dirty="0">
              <a:latin typeface="Calibri" pitchFamily="34" charset="0"/>
            </a:endParaRPr>
          </a:p>
          <a:p>
            <a:pPr marL="403225" indent="-403225"/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Identify sailors who’ve reserved green boats</a:t>
            </a:r>
          </a:p>
          <a:p>
            <a:pPr marL="403225" indent="-403225"/>
            <a:endParaRPr lang="en-US" dirty="0">
              <a:latin typeface="Calibri" pitchFamily="34" charset="0"/>
            </a:endParaRPr>
          </a:p>
          <a:p>
            <a:pPr marL="403225" indent="-403225"/>
            <a:endParaRPr lang="en-US" dirty="0">
              <a:latin typeface="Calibri" pitchFamily="34" charset="0"/>
            </a:endParaRPr>
          </a:p>
          <a:p>
            <a:pPr marL="403225" indent="-403225"/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Find the intersection and look up the names</a:t>
            </a:r>
          </a:p>
        </p:txBody>
      </p:sp>
      <p:graphicFrame>
        <p:nvGraphicFramePr>
          <p:cNvPr id="296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8625" y="2336800"/>
          <a:ext cx="8715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4" imgW="8715240" imgH="787320" progId="Equation.3">
                  <p:embed/>
                </p:oleObj>
              </mc:Choice>
              <mc:Fallback>
                <p:oleObj name="Equation" r:id="rId4" imgW="8715240" imgH="787320" progId="Equation.3">
                  <p:embed/>
                  <p:pic>
                    <p:nvPicPr>
                      <p:cNvPr id="296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336800"/>
                        <a:ext cx="87153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825500" y="4892675"/>
            <a:ext cx="269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>
                <a:latin typeface="Book Antiqua" pitchFamily="18" charset="0"/>
              </a:rPr>
              <a:t> </a:t>
            </a:r>
          </a:p>
        </p:txBody>
      </p:sp>
      <p:graphicFrame>
        <p:nvGraphicFramePr>
          <p:cNvPr id="29699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724406"/>
              </p:ext>
            </p:extLst>
          </p:nvPr>
        </p:nvGraphicFramePr>
        <p:xfrm>
          <a:off x="736600" y="5472113"/>
          <a:ext cx="77470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6" imgW="7746840" imgH="760320" progId="Equation.3">
                  <p:embed/>
                </p:oleObj>
              </mc:Choice>
              <mc:Fallback>
                <p:oleObj name="Equation" r:id="rId6" imgW="7746840" imgH="760320" progId="Equation.3">
                  <p:embed/>
                  <p:pic>
                    <p:nvPicPr>
                      <p:cNvPr id="29699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472113"/>
                        <a:ext cx="77470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825500" y="5472113"/>
            <a:ext cx="257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Book Antiqua" pitchFamily="18" charset="0"/>
              </a:rPr>
              <a:t> </a:t>
            </a:r>
          </a:p>
        </p:txBody>
      </p:sp>
      <p:graphicFrame>
        <p:nvGraphicFramePr>
          <p:cNvPr id="29700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3957638"/>
          <a:ext cx="88392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8" imgW="8839080" imgH="919080" progId="Equation.3">
                  <p:embed/>
                </p:oleObj>
              </mc:Choice>
              <mc:Fallback>
                <p:oleObj name="Equation" r:id="rId8" imgW="8839080" imgH="919080" progId="Equation.3">
                  <p:embed/>
                  <p:pic>
                    <p:nvPicPr>
                      <p:cNvPr id="29700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57638"/>
                        <a:ext cx="88392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A6534-C416-4745-BE16-5281583D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93EE-36F2-4DCE-A4A8-F329048A64BC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BF42A5-739F-4DF1-9229-28541AFC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uiExpand="1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5426" y="2390571"/>
            <a:ext cx="7989870" cy="1263520"/>
            <a:chOff x="855426" y="2308021"/>
            <a:chExt cx="7989870" cy="1263520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3364992" y="2470358"/>
              <a:ext cx="5480304" cy="1101183"/>
            </a:xfrm>
            <a:prstGeom prst="flowChartTerminator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5426" y="2308021"/>
              <a:ext cx="58511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sid</a:t>
              </a:r>
              <a:r>
                <a:rPr lang="en-US" sz="26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 of sailors who have reserved all boats </a:t>
              </a:r>
            </a:p>
          </p:txBody>
        </p:sp>
      </p:grp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19100"/>
            <a:ext cx="8534400" cy="1104900"/>
          </a:xfrm>
        </p:spPr>
        <p:txBody>
          <a:bodyPr/>
          <a:lstStyle/>
          <a:p>
            <a:r>
              <a:rPr lang="en-US" sz="3200" b="1" dirty="0"/>
              <a:t>Find the names of sailors who’ve reserved all boats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763000" cy="40767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Uses division; schemas of the input relations to division must be carefully chosen: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381000" y="4694832"/>
            <a:ext cx="7886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SzPct val="75000"/>
              <a:buFont typeface="Wingdings" pitchFamily="2" charset="2"/>
              <a:buChar char="v"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sz="2800" dirty="0">
                <a:latin typeface="Calibri" pitchFamily="34" charset="0"/>
              </a:rPr>
              <a:t>To find sailors who’ve reserved all ‘Interlake’ boats: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611938" y="2595771"/>
            <a:ext cx="1981200" cy="1053815"/>
            <a:chOff x="6349218" y="2756734"/>
            <a:chExt cx="1981200" cy="1053265"/>
          </a:xfrm>
        </p:grpSpPr>
        <p:sp>
          <p:nvSpPr>
            <p:cNvPr id="30737" name="Rounded Rectangle 12"/>
            <p:cNvSpPr>
              <a:spLocks noChangeArrowheads="1"/>
            </p:cNvSpPr>
            <p:nvPr/>
          </p:nvSpPr>
          <p:spPr bwMode="auto">
            <a:xfrm>
              <a:off x="6349218" y="2778368"/>
              <a:ext cx="1981200" cy="1031631"/>
            </a:xfrm>
            <a:prstGeom prst="roundRect">
              <a:avLst>
                <a:gd name="adj" fmla="val 16667"/>
              </a:avLst>
            </a:prstGeom>
            <a:solidFill>
              <a:srgbClr val="DE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bIns="274320"/>
            <a:lstStyle/>
            <a:p>
              <a:pPr eaLnBrk="0" hangingPunct="0"/>
              <a:endParaRPr lang="en-US"/>
            </a:p>
          </p:txBody>
        </p:sp>
        <p:sp>
          <p:nvSpPr>
            <p:cNvPr id="30738" name="TextBox 13"/>
            <p:cNvSpPr txBox="1">
              <a:spLocks noChangeArrowheads="1"/>
            </p:cNvSpPr>
            <p:nvPr/>
          </p:nvSpPr>
          <p:spPr bwMode="auto">
            <a:xfrm>
              <a:off x="7176062" y="2756734"/>
              <a:ext cx="1101584" cy="69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bIns="27432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Brush Script MT" pitchFamily="66" charset="0"/>
                  <a:cs typeface="Calibri" pitchFamily="34" charset="0"/>
                </a:rPr>
                <a:t>All boats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792225" y="5244747"/>
            <a:ext cx="5599176" cy="1112837"/>
            <a:chOff x="2715065" y="5136103"/>
            <a:chExt cx="4676335" cy="1112297"/>
          </a:xfrm>
        </p:grpSpPr>
        <p:sp>
          <p:nvSpPr>
            <p:cNvPr id="30735" name="Rounded Rectangle 18"/>
            <p:cNvSpPr>
              <a:spLocks noChangeArrowheads="1"/>
            </p:cNvSpPr>
            <p:nvPr/>
          </p:nvSpPr>
          <p:spPr bwMode="auto">
            <a:xfrm>
              <a:off x="2715065" y="5136103"/>
              <a:ext cx="4676335" cy="1031631"/>
            </a:xfrm>
            <a:prstGeom prst="roundRect">
              <a:avLst>
                <a:gd name="adj" fmla="val 16667"/>
              </a:avLst>
            </a:prstGeom>
            <a:solidFill>
              <a:srgbClr val="DE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0736" name="TextBox 19"/>
            <p:cNvSpPr txBox="1">
              <a:spLocks noChangeArrowheads="1"/>
            </p:cNvSpPr>
            <p:nvPr/>
          </p:nvSpPr>
          <p:spPr bwMode="auto">
            <a:xfrm>
              <a:off x="5486400" y="5786735"/>
              <a:ext cx="183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Brush Script MT" pitchFamily="66" charset="0"/>
                  <a:cs typeface="Calibri" pitchFamily="34" charset="0"/>
                </a:rPr>
                <a:t>‘Interlake’ boats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84300" y="2942303"/>
            <a:ext cx="7366000" cy="1806504"/>
            <a:chOff x="1384300" y="2901950"/>
            <a:chExt cx="7366000" cy="1806504"/>
          </a:xfrm>
        </p:grpSpPr>
        <p:graphicFrame>
          <p:nvGraphicFramePr>
            <p:cNvPr id="30723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133569"/>
                </p:ext>
              </p:extLst>
            </p:nvPr>
          </p:nvGraphicFramePr>
          <p:xfrm>
            <a:off x="1384300" y="2901950"/>
            <a:ext cx="73660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9" name="Equation" r:id="rId4" imgW="7365960" imgH="672840" progId="Equation.3">
                    <p:embed/>
                  </p:oleObj>
                </mc:Choice>
                <mc:Fallback>
                  <p:oleObj name="Equation" r:id="rId4" imgW="7365960" imgH="672840" progId="Equation.3">
                    <p:embed/>
                    <p:pic>
                      <p:nvPicPr>
                        <p:cNvPr id="30723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901950"/>
                          <a:ext cx="7366000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4" name="Object 7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6332910"/>
                </p:ext>
              </p:extLst>
            </p:nvPr>
          </p:nvGraphicFramePr>
          <p:xfrm>
            <a:off x="2133600" y="4006779"/>
            <a:ext cx="5621338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0" name="Equation" r:id="rId6" imgW="5621040" imgH="701640" progId="Equation.3">
                    <p:embed/>
                  </p:oleObj>
                </mc:Choice>
                <mc:Fallback>
                  <p:oleObj name="Equation" r:id="rId6" imgW="5621040" imgH="701640" progId="Equation.3">
                    <p:embed/>
                    <p:pic>
                      <p:nvPicPr>
                        <p:cNvPr id="30724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4006779"/>
                          <a:ext cx="5621338" cy="70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14400" y="5339688"/>
            <a:ext cx="6840538" cy="841375"/>
            <a:chOff x="914400" y="5257800"/>
            <a:chExt cx="6840538" cy="841375"/>
          </a:xfrm>
        </p:grpSpPr>
        <p:graphicFrame>
          <p:nvGraphicFramePr>
            <p:cNvPr id="30722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00200" y="5257800"/>
            <a:ext cx="6154738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1" name="Equation" r:id="rId8" imgW="6154560" imgH="841320" progId="Equation.3">
                    <p:embed/>
                  </p:oleObj>
                </mc:Choice>
                <mc:Fallback>
                  <p:oleObj name="Equation" r:id="rId8" imgW="6154560" imgH="841320" progId="Equation.3">
                    <p:embed/>
                    <p:pic>
                      <p:nvPicPr>
                        <p:cNvPr id="30722" name="Object 9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5257800"/>
                          <a:ext cx="6154738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4" name="Rectangle 10"/>
            <p:cNvSpPr>
              <a:spLocks noChangeArrowheads="1"/>
            </p:cNvSpPr>
            <p:nvPr/>
          </p:nvSpPr>
          <p:spPr bwMode="auto">
            <a:xfrm>
              <a:off x="914400" y="5334000"/>
              <a:ext cx="5619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latin typeface="Book Antiqua" pitchFamily="18" charset="0"/>
                </a:rPr>
                <a:t>.....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408E77-B502-44A8-BA43-6420609A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E13-7647-4D02-84ED-9B18A3AA9B22}" type="datetime1">
              <a:rPr lang="en-US" smtClean="0"/>
              <a:t>9/5/2024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BC7D1D-F8F9-4026-A69F-33772122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48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7764" y="3622026"/>
            <a:ext cx="5851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Look up their names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9F2368EB-AE94-41CB-B67C-897A0324462A}"/>
              </a:ext>
            </a:extLst>
          </p:cNvPr>
          <p:cNvSpPr/>
          <p:nvPr/>
        </p:nvSpPr>
        <p:spPr>
          <a:xfrm rot="890940">
            <a:off x="7592669" y="3468800"/>
            <a:ext cx="960398" cy="2722303"/>
          </a:xfrm>
          <a:prstGeom prst="curvedLeftArrow">
            <a:avLst/>
          </a:prstGeom>
          <a:solidFill>
            <a:srgbClr val="A88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 autoUpdateAnimBg="0"/>
      <p:bldP spid="30729" grpId="0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192" y="58337"/>
            <a:ext cx="5442008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Summary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594" y="1276350"/>
            <a:ext cx="5791200" cy="4381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latin typeface="Calibri" pitchFamily="34" charset="0"/>
              </a:rPr>
              <a:t>The relational model has rigorously defined query languages that are simple and powerful.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latin typeface="Calibri" pitchFamily="34" charset="0"/>
              </a:rPr>
              <a:t>Relational algebra is more operational; useful as internal representation for query evaluation plans.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pitchFamily="34" charset="0"/>
              </a:rPr>
              <a:t>Several ways of expressing a given query; a query optimizer should choose the most efficient version.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505200"/>
            <a:ext cx="25146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9942" name="Can 4"/>
          <p:cNvSpPr>
            <a:spLocks noChangeArrowheads="1"/>
          </p:cNvSpPr>
          <p:nvPr/>
        </p:nvSpPr>
        <p:spPr bwMode="auto">
          <a:xfrm>
            <a:off x="6719094" y="5570844"/>
            <a:ext cx="1524000" cy="838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943" name="Up-Down Arrow 5"/>
          <p:cNvSpPr>
            <a:spLocks noChangeArrowheads="1"/>
          </p:cNvSpPr>
          <p:nvPr/>
        </p:nvSpPr>
        <p:spPr bwMode="auto">
          <a:xfrm>
            <a:off x="7239000" y="4800600"/>
            <a:ext cx="484188" cy="835025"/>
          </a:xfrm>
          <a:prstGeom prst="upDownArrow">
            <a:avLst>
              <a:gd name="adj1" fmla="val 50000"/>
              <a:gd name="adj2" fmla="val 50037"/>
            </a:avLst>
          </a:prstGeom>
          <a:solidFill>
            <a:schemeClr val="accent6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944" name="TextBox 6"/>
          <p:cNvSpPr txBox="1">
            <a:spLocks noChangeArrowheads="1"/>
          </p:cNvSpPr>
          <p:nvPr/>
        </p:nvSpPr>
        <p:spPr bwMode="auto">
          <a:xfrm>
            <a:off x="6142037" y="4341019"/>
            <a:ext cx="94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DBMS</a:t>
            </a:r>
          </a:p>
        </p:txBody>
      </p:sp>
      <p:sp>
        <p:nvSpPr>
          <p:cNvPr id="39945" name="Cloud Callout 8"/>
          <p:cNvSpPr>
            <a:spLocks noChangeArrowheads="1"/>
          </p:cNvSpPr>
          <p:nvPr/>
        </p:nvSpPr>
        <p:spPr bwMode="auto">
          <a:xfrm>
            <a:off x="6705600" y="3658791"/>
            <a:ext cx="17526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Algebra</a:t>
            </a:r>
          </a:p>
        </p:txBody>
      </p:sp>
      <p:pic>
        <p:nvPicPr>
          <p:cNvPr id="32770" name="Picture 2" descr="Image result for student using computer free clipart">
            <a:extLst>
              <a:ext uri="{FF2B5EF4-FFF2-40B4-BE49-F238E27FC236}">
                <a16:creationId xmlns:a16="http://schemas.microsoft.com/office/drawing/2014/main" id="{3520BE0E-2977-4184-A6F6-D8EED2CB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95" y="1696334"/>
            <a:ext cx="2890216" cy="1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Cloud Callout 11"/>
          <p:cNvSpPr>
            <a:spLocks noChangeArrowheads="1"/>
          </p:cNvSpPr>
          <p:nvPr/>
        </p:nvSpPr>
        <p:spPr bwMode="auto">
          <a:xfrm>
            <a:off x="6743700" y="868056"/>
            <a:ext cx="1752600" cy="762000"/>
          </a:xfrm>
          <a:prstGeom prst="cloudCallout">
            <a:avLst>
              <a:gd name="adj1" fmla="val -27303"/>
              <a:gd name="adj2" fmla="val 68790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3200" dirty="0">
                <a:latin typeface="Calibri" pitchFamily="34" charset="0"/>
              </a:rPr>
              <a:t>SQL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8A9BD-88B5-44C7-9BB6-D4ABF494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BBB0-5E51-460A-83AC-38F3B595C617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91F04-8627-48C4-ACAD-1F1F56C6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14E758-F252-8155-0B06-22B8B573A18E}"/>
              </a:ext>
            </a:extLst>
          </p:cNvPr>
          <p:cNvSpPr/>
          <p:nvPr/>
        </p:nvSpPr>
        <p:spPr>
          <a:xfrm>
            <a:off x="5840979" y="2731984"/>
            <a:ext cx="2865992" cy="144332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8"/>
            <a:ext cx="7886700" cy="101991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Notation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0818" y="1385047"/>
            <a:ext cx="5262756" cy="526452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3600" dirty="0">
                <a:latin typeface="Calibri" pitchFamily="34" charset="0"/>
              </a:rPr>
              <a:t>SQL uses both positional and named-field notations  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3200" b="1" dirty="0">
                <a:solidFill>
                  <a:srgbClr val="7030A0"/>
                </a:solidFill>
                <a:latin typeface="Calibri" pitchFamily="34" charset="0"/>
              </a:rPr>
              <a:t>Positional notation:</a:t>
            </a:r>
            <a:r>
              <a:rPr lang="en-US" sz="3200" dirty="0">
                <a:latin typeface="Calibri" pitchFamily="34" charset="0"/>
              </a:rPr>
              <a:t> referring to fields by their positions.  Easier for formal definitions, 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3200" b="1" dirty="0">
                <a:solidFill>
                  <a:srgbClr val="7030A0"/>
                </a:solidFill>
                <a:latin typeface="Calibri" pitchFamily="34" charset="0"/>
              </a:rPr>
              <a:t>Named-field notation:</a:t>
            </a:r>
            <a:r>
              <a:rPr lang="en-US" sz="3200" dirty="0">
                <a:latin typeface="Calibri" pitchFamily="34" charset="0"/>
              </a:rPr>
              <a:t> using field names to refer to fields.  Make query more readable.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3BF62-2FAC-4AB5-926B-D31A7C1B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B681-2A6C-4E57-A75D-401DE6D6504A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F7CE9-4ED0-4B50-8F2B-37EC50E1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4588" y="6340475"/>
            <a:ext cx="2057400" cy="365125"/>
          </a:xfrm>
        </p:spPr>
        <p:txBody>
          <a:bodyPr/>
          <a:lstStyle/>
          <a:p>
            <a:fld id="{1A95680C-EEA8-4473-B5CA-335F873BBF0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787AC-B2AF-FEB6-0B62-908CA95F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979" y="2731985"/>
            <a:ext cx="3074421" cy="1653327"/>
          </a:xfrm>
          <a:prstGeom prst="rect">
            <a:avLst/>
          </a:prstGeom>
        </p:spPr>
      </p:pic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14898C58-7D96-6449-9B68-7EFB56FCF05A}"/>
              </a:ext>
            </a:extLst>
          </p:cNvPr>
          <p:cNvSpPr/>
          <p:nvPr/>
        </p:nvSpPr>
        <p:spPr bwMode="auto">
          <a:xfrm>
            <a:off x="5840979" y="1204647"/>
            <a:ext cx="2865992" cy="853868"/>
          </a:xfrm>
          <a:prstGeom prst="wedgeRoundRectCallout">
            <a:avLst>
              <a:gd name="adj1" fmla="val 13066"/>
              <a:gd name="adj2" fmla="val 137888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28600" indent="-228600" eaLnBrk="0" hangingPunct="0">
              <a:buFont typeface="Arial" panose="020B0604020202020204" pitchFamily="34" charset="0"/>
              <a:buChar char="•"/>
              <a:tabLst>
                <a:tab pos="169863" algn="l"/>
                <a:tab pos="398463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position in relation</a:t>
            </a:r>
          </a:p>
          <a:p>
            <a:pPr marL="228600" indent="-228600" eaLnBrk="0" hangingPunct="0">
              <a:buFont typeface="Arial" panose="020B0604020202020204" pitchFamily="34" charset="0"/>
              <a:buChar char="•"/>
              <a:tabLst>
                <a:tab pos="169863" algn="l"/>
                <a:tab pos="398463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Field name is “rating”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28600" y="1524000"/>
            <a:ext cx="4038600" cy="487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>
          <a:xfrm>
            <a:off x="437322" y="240429"/>
            <a:ext cx="4515678" cy="1104900"/>
          </a:xfrm>
        </p:spPr>
        <p:txBody>
          <a:bodyPr/>
          <a:lstStyle/>
          <a:p>
            <a:r>
              <a:rPr lang="en-US" dirty="0"/>
              <a:t>Example Instances</a:t>
            </a:r>
          </a:p>
        </p:txBody>
      </p:sp>
      <p:graphicFrame>
        <p:nvGraphicFramePr>
          <p:cNvPr id="1026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1976438"/>
          <a:ext cx="423386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4233600" imgH="2206440" progId="Word.Document.8">
                  <p:embed/>
                </p:oleObj>
              </mc:Choice>
              <mc:Fallback>
                <p:oleObj name="Document" r:id="rId4" imgW="4233600" imgH="2206440" progId="Word.Document.8">
                  <p:embed/>
                  <p:pic>
                    <p:nvPicPr>
                      <p:cNvPr id="1026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76438"/>
                        <a:ext cx="4233863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4216400"/>
          <a:ext cx="43973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6" imgW="4397040" imgH="2363760" progId="Word.Document.8">
                  <p:embed/>
                </p:oleObj>
              </mc:Choice>
              <mc:Fallback>
                <p:oleObj name="Document" r:id="rId6" imgW="4397040" imgH="2363760" progId="Word.Document.8">
                  <p:embed/>
                  <p:pic>
                    <p:nvPicPr>
                      <p:cNvPr id="1027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16400"/>
                        <a:ext cx="43973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330200"/>
          <a:ext cx="34036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8" imgW="3403440" imgH="1687320" progId="Word.Document.8">
                  <p:embed/>
                </p:oleObj>
              </mc:Choice>
              <mc:Fallback>
                <p:oleObj name="Document" r:id="rId8" imgW="3403440" imgH="1687320" progId="Word.Document.8">
                  <p:embed/>
                  <p:pic>
                    <p:nvPicPr>
                      <p:cNvPr id="1028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0200"/>
                        <a:ext cx="34036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134182" y="255120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 dirty="0">
                <a:latin typeface="Book Antiqua" pitchFamily="18" charset="0"/>
              </a:rPr>
              <a:t>R1</a:t>
            </a: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317923" y="1943101"/>
            <a:ext cx="50815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 dirty="0">
                <a:latin typeface="Book Antiqua" pitchFamily="18" charset="0"/>
              </a:rPr>
              <a:t>S1</a:t>
            </a: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305185" y="4141788"/>
            <a:ext cx="50815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 dirty="0">
                <a:latin typeface="Book Antiqua" pitchFamily="18" charset="0"/>
              </a:rPr>
              <a:t>S2</a:t>
            </a:r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038600" cy="464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“Sailors” and “Reserves” relations for our examples.</a:t>
            </a:r>
          </a:p>
          <a:p>
            <a:r>
              <a:rPr lang="en-US" dirty="0">
                <a:latin typeface="Calibri" pitchFamily="34" charset="0"/>
              </a:rPr>
              <a:t>We’ll use </a:t>
            </a:r>
            <a:r>
              <a:rPr lang="en-US" b="1" dirty="0">
                <a:latin typeface="Calibri" pitchFamily="34" charset="0"/>
              </a:rPr>
              <a:t>positional</a:t>
            </a:r>
            <a:r>
              <a:rPr lang="en-US" dirty="0">
                <a:latin typeface="Calibri" pitchFamily="34" charset="0"/>
              </a:rPr>
              <a:t> or </a:t>
            </a:r>
            <a:r>
              <a:rPr lang="en-US" b="1" dirty="0">
                <a:latin typeface="Calibri" pitchFamily="34" charset="0"/>
              </a:rPr>
              <a:t>named field</a:t>
            </a:r>
            <a:r>
              <a:rPr lang="en-US" dirty="0">
                <a:latin typeface="Calibri" pitchFamily="34" charset="0"/>
              </a:rPr>
              <a:t> notation, assume that names of fields in query results are `inherited’ from names of fields in query input relations.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02CF2-704D-F3E9-FF6D-8D9A1A3960F6}"/>
              </a:ext>
            </a:extLst>
          </p:cNvPr>
          <p:cNvSpPr/>
          <p:nvPr/>
        </p:nvSpPr>
        <p:spPr>
          <a:xfrm>
            <a:off x="2731568" y="4558356"/>
            <a:ext cx="5466805" cy="1339893"/>
          </a:xfrm>
          <a:prstGeom prst="rect">
            <a:avLst/>
          </a:prstGeom>
          <a:solidFill>
            <a:srgbClr val="D0DB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58F0B-E821-C368-8F19-94E625F4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C70C-1D0C-DAD3-DC90-8A1DB591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793" y="2091778"/>
            <a:ext cx="3891099" cy="1204958"/>
          </a:xfrm>
          <a:solidFill>
            <a:srgbClr val="DDF0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Mathematical algebra</a:t>
            </a:r>
          </a:p>
          <a:p>
            <a:pPr marL="627063" indent="0">
              <a:buNone/>
            </a:pPr>
            <a:r>
              <a:rPr lang="en-US" sz="3200" dirty="0"/>
              <a:t>(X + Y) / Z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95C4D-6F0A-67A0-9CC1-1F9A31AE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B21-6B49-41FD-A131-548248ACAE78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04BB1-E4FC-5F16-119B-D4B7F9D6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04923C-B228-EE3A-1854-1A76FC09C0E8}"/>
              </a:ext>
            </a:extLst>
          </p:cNvPr>
          <p:cNvGrpSpPr/>
          <p:nvPr/>
        </p:nvGrpSpPr>
        <p:grpSpPr>
          <a:xfrm>
            <a:off x="2905569" y="4589057"/>
            <a:ext cx="6313932" cy="2132421"/>
            <a:chOff x="2201418" y="3682728"/>
            <a:chExt cx="6313932" cy="213242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7C79F8B-8CFA-1544-DB87-5CFF22EFCE32}"/>
                </a:ext>
              </a:extLst>
            </p:cNvPr>
            <p:cNvSpPr txBox="1">
              <a:spLocks/>
            </p:cNvSpPr>
            <p:nvPr/>
          </p:nvSpPr>
          <p:spPr>
            <a:xfrm>
              <a:off x="4173583" y="3682728"/>
              <a:ext cx="4341767" cy="21324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dirty="0"/>
                <a:t>Relational algebra</a:t>
              </a:r>
            </a:p>
            <a:p>
              <a:pPr marL="0" indent="0">
                <a:buNone/>
              </a:pPr>
              <a:endParaRPr lang="en-US" sz="3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64D7BF-45A9-C4E0-65E4-4412D0C5D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1418" y="4392115"/>
              <a:ext cx="5649359" cy="7136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37F279-D6D8-0600-FB67-3B754F6DC5CE}"/>
              </a:ext>
            </a:extLst>
          </p:cNvPr>
          <p:cNvGrpSpPr/>
          <p:nvPr/>
        </p:nvGrpSpPr>
        <p:grpSpPr>
          <a:xfrm>
            <a:off x="5464971" y="625099"/>
            <a:ext cx="3342457" cy="3073395"/>
            <a:chOff x="5464971" y="625099"/>
            <a:chExt cx="3342457" cy="3073395"/>
          </a:xfrm>
        </p:grpSpPr>
        <p:pic>
          <p:nvPicPr>
            <p:cNvPr id="35842" name="Picture 2" descr="Business Man Idea Stock Illustrations – 208,904 Business Man Idea Stock  Illustrations, Vectors &amp; Clipart - Dreamstime">
              <a:extLst>
                <a:ext uri="{FF2B5EF4-FFF2-40B4-BE49-F238E27FC236}">
                  <a16:creationId xmlns:a16="http://schemas.microsoft.com/office/drawing/2014/main" id="{88523AF0-2C5E-F74C-C356-CEF5E9BF0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971" y="703217"/>
              <a:ext cx="2622254" cy="2995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94037BB6-7DEC-734F-9958-FECDEDB51851}"/>
                </a:ext>
              </a:extLst>
            </p:cNvPr>
            <p:cNvSpPr/>
            <p:nvPr/>
          </p:nvSpPr>
          <p:spPr>
            <a:xfrm>
              <a:off x="6973115" y="625099"/>
              <a:ext cx="1834313" cy="1311854"/>
            </a:xfrm>
            <a:prstGeom prst="cloudCallout">
              <a:avLst>
                <a:gd name="adj1" fmla="val -46686"/>
                <a:gd name="adj2" fmla="val 4596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Their operators are different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0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7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Relational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5400"/>
                <a:ext cx="8839200" cy="5181600"/>
              </a:xfrm>
            </p:spPr>
            <p:txBody>
              <a:bodyPr/>
              <a:lstStyle/>
              <a:p>
                <a:r>
                  <a:rPr lang="en-US" dirty="0">
                    <a:latin typeface="Calibri" pitchFamily="34" charset="0"/>
                  </a:rPr>
                  <a:t>Basic operations:</a:t>
                </a:r>
              </a:p>
              <a:p>
                <a:pPr lvl="1">
                  <a:buSzPct val="75000"/>
                </a:pPr>
                <a:r>
                  <a:rPr lang="en-US" i="1" u="sng" dirty="0">
                    <a:solidFill>
                      <a:schemeClr val="accent2"/>
                    </a:solidFill>
                    <a:latin typeface="Calibri" pitchFamily="34" charset="0"/>
                  </a:rPr>
                  <a:t>Selection</a:t>
                </a:r>
                <a:r>
                  <a:rPr lang="en-US" dirty="0">
                    <a:latin typeface="Calibri" pitchFamily="34" charset="0"/>
                  </a:rPr>
                  <a:t>  (     )    Selects a subset of rows from relation.</a:t>
                </a:r>
              </a:p>
              <a:p>
                <a:pPr lvl="1">
                  <a:buSzPct val="75000"/>
                </a:pPr>
                <a:r>
                  <a:rPr lang="en-US" i="1" u="sng" dirty="0">
                    <a:solidFill>
                      <a:schemeClr val="accent2"/>
                    </a:solidFill>
                    <a:latin typeface="Calibri" pitchFamily="34" charset="0"/>
                  </a:rPr>
                  <a:t>Projection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dirty="0">
                    <a:latin typeface="Calibri" pitchFamily="34" charset="0"/>
                  </a:rPr>
                  <a:t> (     )   Deletes unwanted columns from relation.</a:t>
                </a:r>
              </a:p>
              <a:p>
                <a:pPr lvl="1">
                  <a:buSzPct val="75000"/>
                </a:pPr>
                <a:r>
                  <a:rPr lang="en-US" i="1" u="sng" dirty="0">
                    <a:solidFill>
                      <a:schemeClr val="accent2"/>
                    </a:solidFill>
                    <a:latin typeface="Calibri" pitchFamily="34" charset="0"/>
                  </a:rPr>
                  <a:t>Cross-product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   </a:t>
                </a:r>
                <a:r>
                  <a:rPr lang="en-US" dirty="0">
                    <a:latin typeface="Calibri" pitchFamily="34" charset="0"/>
                  </a:rPr>
                  <a:t>(      )  Allows us to combine two relations.</a:t>
                </a:r>
              </a:p>
              <a:p>
                <a:pPr lvl="1">
                  <a:buSzPct val="75000"/>
                </a:pPr>
                <a:r>
                  <a:rPr lang="en-US" i="1" u="sng" dirty="0">
                    <a:solidFill>
                      <a:schemeClr val="accent2"/>
                    </a:solidFill>
                    <a:latin typeface="Calibri" pitchFamily="34" charset="0"/>
                  </a:rPr>
                  <a:t>Set-difference</a:t>
                </a:r>
                <a:r>
                  <a:rPr lang="en-US" dirty="0">
                    <a:latin typeface="Calibri" pitchFamily="34" charset="0"/>
                  </a:rPr>
                  <a:t>  (      )  Tuples in relation 1, but not in relation 2.</a:t>
                </a:r>
              </a:p>
              <a:p>
                <a:pPr lvl="1">
                  <a:buSzPct val="75000"/>
                </a:pPr>
                <a:r>
                  <a:rPr lang="en-US" i="1" u="sng" dirty="0">
                    <a:solidFill>
                      <a:schemeClr val="accent2"/>
                    </a:solidFill>
                    <a:latin typeface="Calibri" pitchFamily="34" charset="0"/>
                  </a:rPr>
                  <a:t>Union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  </a:t>
                </a:r>
                <a:r>
                  <a:rPr lang="en-US" dirty="0">
                    <a:latin typeface="Calibri" pitchFamily="34" charset="0"/>
                  </a:rPr>
                  <a:t>(     )  Tuples in relation 1 and in relation 2.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latin typeface="Calibri" pitchFamily="34" charset="0"/>
                  </a:rPr>
                  <a:t>Additional operations:</a:t>
                </a:r>
              </a:p>
              <a:p>
                <a:pPr lvl="1">
                  <a:buSzPct val="75000"/>
                </a:pPr>
                <a:r>
                  <a:rPr lang="en-US" dirty="0">
                    <a:latin typeface="Calibri" pitchFamily="34" charset="0"/>
                  </a:rPr>
                  <a:t>Intersection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), </a:t>
                </a:r>
                <a:r>
                  <a:rPr lang="en-US" i="1" u="sng" dirty="0">
                    <a:solidFill>
                      <a:schemeClr val="accent2"/>
                    </a:solidFill>
                    <a:latin typeface="Calibri" pitchFamily="34" charset="0"/>
                  </a:rPr>
                  <a:t>join</a:t>
                </a:r>
                <a:r>
                  <a:rPr lang="en-US" dirty="0">
                    <a:latin typeface="Calibri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) division (/), renaming (</a:t>
                </a:r>
                <a:r>
                  <a:rPr lang="el-GR" dirty="0">
                    <a:latin typeface="Calibri" pitchFamily="34" charset="0"/>
                  </a:rPr>
                  <a:t>ρ</a:t>
                </a:r>
                <a:r>
                  <a:rPr lang="en-US" dirty="0">
                    <a:latin typeface="Calibri" pitchFamily="34" charset="0"/>
                  </a:rPr>
                  <a:t>):  Not essential, but (very!) useful.</a:t>
                </a:r>
              </a:p>
              <a:p>
                <a:r>
                  <a:rPr lang="en-US" dirty="0">
                    <a:latin typeface="Calibri" pitchFamily="34" charset="0"/>
                  </a:rPr>
                  <a:t>Since each operation returns a relation, 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operations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can be </a:t>
                </a:r>
                <a:r>
                  <a:rPr lang="en-US" i="1" dirty="0">
                    <a:solidFill>
                      <a:schemeClr val="accent2"/>
                    </a:solidFill>
                    <a:latin typeface="Calibri" pitchFamily="34" charset="0"/>
                  </a:rPr>
                  <a:t>composed</a:t>
                </a:r>
                <a:r>
                  <a:rPr lang="en-US" dirty="0">
                    <a:latin typeface="Calibri" pitchFamily="34" charset="0"/>
                  </a:rPr>
                  <a:t>! (Algebra is “closed”.)</a:t>
                </a:r>
              </a:p>
            </p:txBody>
          </p:sp>
        </mc:Choice>
        <mc:Fallback xmlns="">
          <p:sp>
            <p:nvSpPr>
              <p:cNvPr id="2058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5400"/>
                <a:ext cx="8839200" cy="5181600"/>
              </a:xfrm>
              <a:blipFill>
                <a:blip r:embed="rId4"/>
                <a:stretch>
                  <a:fillRect l="-1241" t="-2000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868236"/>
              </p:ext>
            </p:extLst>
          </p:nvPr>
        </p:nvGraphicFramePr>
        <p:xfrm>
          <a:off x="2276613" y="1778000"/>
          <a:ext cx="2227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2226960" imgH="761760" progId="Equation.3">
                  <p:embed/>
                </p:oleObj>
              </mc:Choice>
              <mc:Fallback>
                <p:oleObj name="Equation" r:id="rId5" imgW="2226960" imgH="761760" progId="Equation.3">
                  <p:embed/>
                  <p:pic>
                    <p:nvPicPr>
                      <p:cNvPr id="205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613" y="1778000"/>
                        <a:ext cx="22272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164963"/>
              </p:ext>
            </p:extLst>
          </p:nvPr>
        </p:nvGraphicFramePr>
        <p:xfrm>
          <a:off x="2446475" y="2160312"/>
          <a:ext cx="20574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2057040" imgH="1025280" progId="Equation.3">
                  <p:embed/>
                </p:oleObj>
              </mc:Choice>
              <mc:Fallback>
                <p:oleObj name="Equation" r:id="rId7" imgW="2057040" imgH="1025280" progId="Equation.3">
                  <p:embed/>
                  <p:pic>
                    <p:nvPicPr>
                      <p:cNvPr id="2051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475" y="2160312"/>
                        <a:ext cx="20574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198888"/>
              </p:ext>
            </p:extLst>
          </p:nvPr>
        </p:nvGraphicFramePr>
        <p:xfrm>
          <a:off x="2994991" y="3022600"/>
          <a:ext cx="53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533160" imgH="1422360" progId="Equation.3">
                  <p:embed/>
                </p:oleObj>
              </mc:Choice>
              <mc:Fallback>
                <p:oleObj name="Equation" r:id="rId9" imgW="533160" imgH="1422360" progId="Equation.3">
                  <p:embed/>
                  <p:pic>
                    <p:nvPicPr>
                      <p:cNvPr id="2052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991" y="3022600"/>
                        <a:ext cx="533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271685"/>
              </p:ext>
            </p:extLst>
          </p:nvPr>
        </p:nvGraphicFramePr>
        <p:xfrm>
          <a:off x="2995613" y="2438400"/>
          <a:ext cx="17653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1" imgW="1765080" imgH="1269720" progId="Equation.3">
                  <p:embed/>
                </p:oleObj>
              </mc:Choice>
              <mc:Fallback>
                <p:oleObj name="Equation" r:id="rId11" imgW="1765080" imgH="1269720" progId="Equation.3">
                  <p:embed/>
                  <p:pic>
                    <p:nvPicPr>
                      <p:cNvPr id="2053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2438400"/>
                        <a:ext cx="17653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569980"/>
              </p:ext>
            </p:extLst>
          </p:nvPr>
        </p:nvGraphicFramePr>
        <p:xfrm>
          <a:off x="2019507" y="3378200"/>
          <a:ext cx="652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3" imgW="652320" imgH="507960" progId="Equation.3">
                  <p:embed/>
                </p:oleObj>
              </mc:Choice>
              <mc:Fallback>
                <p:oleObj name="Equation" r:id="rId13" imgW="652320" imgH="507960" progId="Equation.3">
                  <p:embed/>
                  <p:pic>
                    <p:nvPicPr>
                      <p:cNvPr id="2054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507" y="3378200"/>
                        <a:ext cx="6524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3835C-03D5-49EB-AA1A-62E61372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760B-D597-4597-AF05-FF6E9FF77665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7B658-4C6F-4655-8AC9-D480430B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96661"/>
            <a:ext cx="7772400" cy="1104900"/>
          </a:xfrm>
        </p:spPr>
        <p:txBody>
          <a:bodyPr/>
          <a:lstStyle/>
          <a:p>
            <a:r>
              <a:rPr lang="en-US"/>
              <a:t>Projection</a:t>
            </a:r>
          </a:p>
        </p:txBody>
      </p:sp>
      <p:graphicFrame>
        <p:nvGraphicFramePr>
          <p:cNvPr id="3074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3886200"/>
          <a:ext cx="271303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2712960" imgH="2384280" progId="Word.Document.8">
                  <p:embed/>
                </p:oleObj>
              </mc:Choice>
              <mc:Fallback>
                <p:oleObj name="Document" r:id="rId4" imgW="2712960" imgH="2384280" progId="Word.Document.8">
                  <p:embed/>
                  <p:pic>
                    <p:nvPicPr>
                      <p:cNvPr id="3074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2713038" cy="238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Group 12"/>
          <p:cNvGrpSpPr>
            <a:grpSpLocks/>
          </p:cNvGrpSpPr>
          <p:nvPr/>
        </p:nvGrpSpPr>
        <p:grpSpPr bwMode="auto">
          <a:xfrm>
            <a:off x="4419600" y="4495800"/>
            <a:ext cx="3836988" cy="1203325"/>
            <a:chOff x="4495800" y="4419600"/>
            <a:chExt cx="3836988" cy="120332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495800" y="4419600"/>
              <a:ext cx="3657600" cy="990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307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0600" y="4648200"/>
            <a:ext cx="3532188" cy="9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6" imgW="3531960" imgH="974520" progId="Equation.3">
                    <p:embed/>
                  </p:oleObj>
                </mc:Choice>
                <mc:Fallback>
                  <p:oleObj name="Equation" r:id="rId6" imgW="3531960" imgH="974520" progId="Equation.3">
                    <p:embed/>
                    <p:pic>
                      <p:nvPicPr>
                        <p:cNvPr id="3076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4648200"/>
                          <a:ext cx="3532188" cy="974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5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1524000"/>
          <a:ext cx="43973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8" imgW="4397040" imgH="2363760" progId="Word.Document.8">
                  <p:embed/>
                </p:oleObj>
              </mc:Choice>
              <mc:Fallback>
                <p:oleObj name="Document" r:id="rId8" imgW="4397040" imgH="2363760" progId="Word.Document.8">
                  <p:embed/>
                  <p:pic>
                    <p:nvPicPr>
                      <p:cNvPr id="3075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24000"/>
                        <a:ext cx="43973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6019800" y="3657600"/>
            <a:ext cx="484188" cy="762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 bwMode="auto">
          <a:xfrm>
            <a:off x="3429000" y="4724400"/>
            <a:ext cx="914400" cy="484188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800600" y="1371600"/>
            <a:ext cx="2514600" cy="2362200"/>
          </a:xfrm>
          <a:prstGeom prst="roundRect">
            <a:avLst/>
          </a:prstGeom>
          <a:solidFill>
            <a:schemeClr val="accent2">
              <a:lumMod val="75000"/>
              <a:alpha val="1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56BFF-8BF5-46DD-8606-36DA3ABAE223}"/>
              </a:ext>
            </a:extLst>
          </p:cNvPr>
          <p:cNvSpPr txBox="1"/>
          <p:nvPr/>
        </p:nvSpPr>
        <p:spPr>
          <a:xfrm>
            <a:off x="1170432" y="1967789"/>
            <a:ext cx="2323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 vertical filter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488717" y="1359777"/>
            <a:ext cx="68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S2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2263</Words>
  <Application>Microsoft Office PowerPoint</Application>
  <PresentationFormat>On-screen Show (4:3)</PresentationFormat>
  <Paragraphs>562</Paragraphs>
  <Slides>49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NSimSun</vt:lpstr>
      <vt:lpstr>新細明體</vt:lpstr>
      <vt:lpstr>Arial</vt:lpstr>
      <vt:lpstr>Book Antiqua</vt:lpstr>
      <vt:lpstr>Brush Script MT</vt:lpstr>
      <vt:lpstr>Calibri</vt:lpstr>
      <vt:lpstr>Calibri Light</vt:lpstr>
      <vt:lpstr>Cambria Math</vt:lpstr>
      <vt:lpstr>Comic Sans MS</vt:lpstr>
      <vt:lpstr>Segoe Print</vt:lpstr>
      <vt:lpstr>Segoe Script</vt:lpstr>
      <vt:lpstr>Times New Roman</vt:lpstr>
      <vt:lpstr>Wingdings</vt:lpstr>
      <vt:lpstr>Office Theme</vt:lpstr>
      <vt:lpstr>Document</vt:lpstr>
      <vt:lpstr>Equation</vt:lpstr>
      <vt:lpstr>Microsoft Equation 3.0</vt:lpstr>
      <vt:lpstr>Relational Algebra</vt:lpstr>
      <vt:lpstr>Relational Query Languages</vt:lpstr>
      <vt:lpstr>Formal Relational Query Languages</vt:lpstr>
      <vt:lpstr>Preliminaries</vt:lpstr>
      <vt:lpstr>Notation</vt:lpstr>
      <vt:lpstr>Example Instances</vt:lpstr>
      <vt:lpstr>Algebra</vt:lpstr>
      <vt:lpstr>Relational Algebra</vt:lpstr>
      <vt:lpstr>Projection</vt:lpstr>
      <vt:lpstr>Projection: Duplicate Elimination</vt:lpstr>
      <vt:lpstr>Selection</vt:lpstr>
      <vt:lpstr>Operator  Composition</vt:lpstr>
      <vt:lpstr>Union</vt:lpstr>
      <vt:lpstr>Intersection</vt:lpstr>
      <vt:lpstr>Set-Difference</vt:lpstr>
      <vt:lpstr>Union, Intersection, Set-Difference</vt:lpstr>
      <vt:lpstr>Cross-Product</vt:lpstr>
      <vt:lpstr>Cross-Product</vt:lpstr>
      <vt:lpstr>Cross-Product</vt:lpstr>
      <vt:lpstr>Primary Key and Foreign Key</vt:lpstr>
      <vt:lpstr>Joins</vt:lpstr>
      <vt:lpstr>Joins</vt:lpstr>
      <vt:lpstr>Joins</vt:lpstr>
      <vt:lpstr>R ⋈ S</vt:lpstr>
      <vt:lpstr>Block Nested-Loops Join</vt:lpstr>
      <vt:lpstr>Joins </vt:lpstr>
      <vt:lpstr>Foreign Key</vt:lpstr>
      <vt:lpstr>Equi-Join</vt:lpstr>
      <vt:lpstr>Equi-Joins &amp; Natural Join</vt:lpstr>
      <vt:lpstr>Division</vt:lpstr>
      <vt:lpstr>Division</vt:lpstr>
      <vt:lpstr>Division</vt:lpstr>
      <vt:lpstr>Examples of Division A/B</vt:lpstr>
      <vt:lpstr>Expressing A/B Using Basic Operators</vt:lpstr>
      <vt:lpstr>Expressing A/B Using Basic Operators</vt:lpstr>
      <vt:lpstr>Expressing A/B Using Basic Operators</vt:lpstr>
      <vt:lpstr>Expressing A/B Using Basic Operators</vt:lpstr>
      <vt:lpstr>Renaming</vt:lpstr>
      <vt:lpstr>Find names of sailors who’ve reserved boat #103</vt:lpstr>
      <vt:lpstr>Find names of sailors who’ve reserved boat #103</vt:lpstr>
      <vt:lpstr>Find names of sailors who’ve reserved boat #103</vt:lpstr>
      <vt:lpstr>Which one is better ?</vt:lpstr>
      <vt:lpstr>Find names of sailors who’ve reserved a red boat</vt:lpstr>
      <vt:lpstr>Find names of sailors who’ve reserved a red boat</vt:lpstr>
      <vt:lpstr>Find sailors who’ve reserved a red or a green boat</vt:lpstr>
      <vt:lpstr>Find sailors who’ve reserved a red and a green boat</vt:lpstr>
      <vt:lpstr>Find sailors who’ve reserved a red and a green boat</vt:lpstr>
      <vt:lpstr>Find the names of sailors who’ve reserved all boats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Algebra</dc:title>
  <dc:creator>Kien</dc:creator>
  <cp:lastModifiedBy>User</cp:lastModifiedBy>
  <cp:revision>58</cp:revision>
  <dcterms:created xsi:type="dcterms:W3CDTF">2019-01-29T16:21:53Z</dcterms:created>
  <dcterms:modified xsi:type="dcterms:W3CDTF">2024-09-04T19:56:22Z</dcterms:modified>
</cp:coreProperties>
</file>