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81"/>
  </p:notesMasterIdLst>
  <p:sldIdLst>
    <p:sldId id="257" r:id="rId3"/>
    <p:sldId id="258" r:id="rId4"/>
    <p:sldId id="259" r:id="rId5"/>
    <p:sldId id="260" r:id="rId6"/>
    <p:sldId id="261" r:id="rId7"/>
    <p:sldId id="263" r:id="rId8"/>
    <p:sldId id="347" r:id="rId9"/>
    <p:sldId id="348" r:id="rId10"/>
    <p:sldId id="349" r:id="rId11"/>
    <p:sldId id="350" r:id="rId12"/>
    <p:sldId id="351" r:id="rId13"/>
    <p:sldId id="334" r:id="rId14"/>
    <p:sldId id="265" r:id="rId15"/>
    <p:sldId id="343" r:id="rId16"/>
    <p:sldId id="266" r:id="rId17"/>
    <p:sldId id="267" r:id="rId18"/>
    <p:sldId id="268" r:id="rId19"/>
    <p:sldId id="293" r:id="rId20"/>
    <p:sldId id="337" r:id="rId21"/>
    <p:sldId id="294" r:id="rId22"/>
    <p:sldId id="295" r:id="rId23"/>
    <p:sldId id="338" r:id="rId24"/>
    <p:sldId id="270" r:id="rId25"/>
    <p:sldId id="352" r:id="rId26"/>
    <p:sldId id="336" r:id="rId27"/>
    <p:sldId id="291" r:id="rId28"/>
    <p:sldId id="272" r:id="rId29"/>
    <p:sldId id="305" r:id="rId30"/>
    <p:sldId id="306" r:id="rId31"/>
    <p:sldId id="307" r:id="rId32"/>
    <p:sldId id="308" r:id="rId33"/>
    <p:sldId id="304" r:id="rId34"/>
    <p:sldId id="273" r:id="rId35"/>
    <p:sldId id="339" r:id="rId36"/>
    <p:sldId id="353" r:id="rId37"/>
    <p:sldId id="274" r:id="rId38"/>
    <p:sldId id="277" r:id="rId39"/>
    <p:sldId id="278" r:id="rId40"/>
    <p:sldId id="335" r:id="rId41"/>
    <p:sldId id="279" r:id="rId42"/>
    <p:sldId id="344" r:id="rId43"/>
    <p:sldId id="345" r:id="rId44"/>
    <p:sldId id="354" r:id="rId45"/>
    <p:sldId id="355" r:id="rId46"/>
    <p:sldId id="309" r:id="rId47"/>
    <p:sldId id="281" r:id="rId48"/>
    <p:sldId id="282" r:id="rId49"/>
    <p:sldId id="310" r:id="rId50"/>
    <p:sldId id="283" r:id="rId51"/>
    <p:sldId id="284" r:id="rId52"/>
    <p:sldId id="285" r:id="rId53"/>
    <p:sldId id="312" r:id="rId54"/>
    <p:sldId id="330" r:id="rId55"/>
    <p:sldId id="340" r:id="rId56"/>
    <p:sldId id="296" r:id="rId57"/>
    <p:sldId id="329" r:id="rId58"/>
    <p:sldId id="297" r:id="rId59"/>
    <p:sldId id="302" r:id="rId60"/>
    <p:sldId id="288" r:id="rId61"/>
    <p:sldId id="275" r:id="rId62"/>
    <p:sldId id="341" r:id="rId63"/>
    <p:sldId id="303" r:id="rId64"/>
    <p:sldId id="276" r:id="rId65"/>
    <p:sldId id="317" r:id="rId66"/>
    <p:sldId id="313" r:id="rId67"/>
    <p:sldId id="333" r:id="rId68"/>
    <p:sldId id="342" r:id="rId69"/>
    <p:sldId id="314" r:id="rId70"/>
    <p:sldId id="315" r:id="rId71"/>
    <p:sldId id="316" r:id="rId72"/>
    <p:sldId id="318" r:id="rId73"/>
    <p:sldId id="321" r:id="rId74"/>
    <p:sldId id="320" r:id="rId75"/>
    <p:sldId id="322" r:id="rId76"/>
    <p:sldId id="323" r:id="rId77"/>
    <p:sldId id="325" r:id="rId78"/>
    <p:sldId id="324" r:id="rId79"/>
    <p:sldId id="289" r:id="rId8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6714"/>
    <a:srgbClr val="2C2C2C"/>
    <a:srgbClr val="DA2EAD"/>
    <a:srgbClr val="585882"/>
    <a:srgbClr val="303B4A"/>
    <a:srgbClr val="9E7800"/>
    <a:srgbClr val="E4EEF8"/>
    <a:srgbClr val="CEE1F2"/>
    <a:srgbClr val="9B9BBB"/>
    <a:srgbClr val="D1B2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4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theme" Target="theme/theme1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61" Type="http://schemas.openxmlformats.org/officeDocument/2006/relationships/slide" Target="slides/slide59.xml"/><Relationship Id="rId8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3421C-7405-4229-AF88-CDE95835EB13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0722D-476E-4670-B90D-EB2D45F94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39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1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168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168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747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3883025" y="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3883025" y="8686800"/>
            <a:ext cx="297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3662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544251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3883025" y="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3883025" y="8686800"/>
            <a:ext cx="297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3662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7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2278729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3883025" y="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3883025" y="8686800"/>
            <a:ext cx="297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936625" eaLnBrk="0" hangingPunct="0"/>
            <a:r>
              <a:rPr lang="en-US" sz="1000" i="1"/>
              <a:t>16</a:t>
            </a: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295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29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3" tIns="46038" rIns="93663" bIns="46038"/>
          <a:lstStyle/>
          <a:p>
            <a:pPr defTabSz="936625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147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3883025" y="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3883025" y="8686800"/>
            <a:ext cx="297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936625" eaLnBrk="0" hangingPunct="0"/>
            <a:r>
              <a:rPr lang="en-US" sz="1000" i="1"/>
              <a:t>16</a:t>
            </a: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295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29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3" tIns="46038" rIns="93663" bIns="46038"/>
          <a:lstStyle/>
          <a:p>
            <a:pPr defTabSz="936625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765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10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397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397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1012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5</a:t>
            </a: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499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499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613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6</a:t>
            </a: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602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602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6449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6</a:t>
            </a:r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704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704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4133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6</a:t>
            </a: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602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602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0927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6</a:t>
            </a: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80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807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19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2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27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271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CAGR = Compound annual growth rate</a:t>
            </a:r>
          </a:p>
        </p:txBody>
      </p:sp>
    </p:spTree>
    <p:extLst>
      <p:ext uri="{BB962C8B-B14F-4D97-AF65-F5344CB8AC3E}">
        <p14:creationId xmlns:p14="http://schemas.microsoft.com/office/powerpoint/2010/main" val="25931004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6</a:t>
            </a: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90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909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9263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6</a:t>
            </a: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602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602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35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7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011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011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4922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7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011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011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964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7</a:t>
            </a: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216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216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817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482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13</a:t>
            </a: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31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319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496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13</a:t>
            </a:r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421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421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3210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13</a:t>
            </a:r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523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523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151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13</a:t>
            </a: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62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626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36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3</a:t>
            </a: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373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373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839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13</a:t>
            </a: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728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728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6315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13</a:t>
            </a: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83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831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499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14</a:t>
            </a:r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933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933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3" tIns="46038" rIns="93663" bIns="46038"/>
          <a:lstStyle/>
          <a:p>
            <a:pPr defTabSz="936625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04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14</a:t>
            </a:r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933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933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3" tIns="46038" rIns="93663" bIns="46038"/>
          <a:lstStyle/>
          <a:p>
            <a:pPr defTabSz="936625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8379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14</a:t>
            </a:r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933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933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3" tIns="46038" rIns="93663" bIns="46038"/>
          <a:lstStyle/>
          <a:p>
            <a:pPr defTabSz="936625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578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856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3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138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0138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0787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The slides for this text are organized into several modules. Each lecture contains about enough material for a 1.25 hour class period.  (The time estimate is very approximate--it will vary with the instructor, and lectures also differ in length; so use this as a rough guideline.)  This covers Lectures 1 and 2  (of 6) in Module (5). </a:t>
            </a:r>
          </a:p>
          <a:p>
            <a:endParaRPr lang="en-US"/>
          </a:p>
          <a:p>
            <a:r>
              <a:rPr lang="en-US"/>
              <a:t>Module (1):  Introduction (DBMS, Relational Model)</a:t>
            </a:r>
          </a:p>
          <a:p>
            <a:r>
              <a:rPr lang="en-US"/>
              <a:t>Module (2):  Storage and File Organizations (Disks, Buffering, Indexes)</a:t>
            </a:r>
          </a:p>
          <a:p>
            <a:r>
              <a:rPr lang="en-US"/>
              <a:t>Module (3):  Database Concepts (Relational Queries, DDL/ICs, Views and Security)</a:t>
            </a:r>
          </a:p>
          <a:p>
            <a:r>
              <a:rPr lang="en-US"/>
              <a:t>Module (4):  Relational Implementation (Query Evaluation, Optimization)</a:t>
            </a:r>
          </a:p>
          <a:p>
            <a:r>
              <a:rPr lang="en-US"/>
              <a:t>Module (5): Database Design (ER Model, Normalization, Physical Design, Tuning)</a:t>
            </a:r>
          </a:p>
          <a:p>
            <a:r>
              <a:rPr lang="en-US"/>
              <a:t>Module (6): Transaction Processing (Concurrency Control, Recovery)</a:t>
            </a:r>
          </a:p>
          <a:p>
            <a:r>
              <a:rPr lang="en-US"/>
              <a:t>Module (7): Advanced Topics</a:t>
            </a:r>
          </a:p>
        </p:txBody>
      </p:sp>
    </p:spTree>
    <p:extLst>
      <p:ext uri="{BB962C8B-B14F-4D97-AF65-F5344CB8AC3E}">
        <p14:creationId xmlns:p14="http://schemas.microsoft.com/office/powerpoint/2010/main" val="294412255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5</a:t>
            </a:r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240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0240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0787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742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5</a:t>
            </a:r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343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0343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0787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4871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6</a:t>
            </a:r>
          </a:p>
        </p:txBody>
      </p:sp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445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044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0787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18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4</a:t>
            </a: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475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475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4651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0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0240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0787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2776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0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0240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0787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7487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7</a:t>
            </a:r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65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065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0787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5215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7</a:t>
            </a:r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65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065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0787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7215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7</a:t>
            </a:r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65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065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0787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6320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8</a:t>
            </a:r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752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075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0787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4897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9</a:t>
            </a: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855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085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0787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48935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9</a:t>
            </a:r>
          </a:p>
        </p:txBody>
      </p:sp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957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095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0787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9898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10</a:t>
            </a:r>
          </a:p>
        </p:txBody>
      </p:sp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059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105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0787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33060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11</a:t>
            </a:r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162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116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0787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866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9</a:t>
            </a: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578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578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9461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12</a:t>
            </a:r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36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136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0787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10395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4691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12</a:t>
            </a:r>
          </a:p>
        </p:txBody>
      </p:sp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46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146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0787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7199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12</a:t>
            </a:r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571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157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0787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3971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12</a:t>
            </a:r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571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157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0787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0009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13</a:t>
            </a:r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776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177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0787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28912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1305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7</a:t>
            </a:r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87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187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0787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5164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7</a:t>
            </a:r>
          </a:p>
        </p:txBody>
      </p:sp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981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198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0787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28903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8</a:t>
            </a:r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2083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2083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0787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0532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3883025" y="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21859" name="Rectangle 3"/>
          <p:cNvSpPr>
            <a:spLocks noChangeArrowheads="1"/>
          </p:cNvSpPr>
          <p:nvPr/>
        </p:nvSpPr>
        <p:spPr bwMode="auto">
          <a:xfrm>
            <a:off x="3883025" y="8686800"/>
            <a:ext cx="297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936625" eaLnBrk="0" hangingPunct="0"/>
            <a:r>
              <a:rPr lang="en-US" sz="1000" i="1"/>
              <a:t>18</a:t>
            </a:r>
          </a:p>
        </p:txBody>
      </p:sp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218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2186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3" tIns="46038" rIns="93663" bIns="46038"/>
          <a:lstStyle/>
          <a:p>
            <a:pPr defTabSz="936625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71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4438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3883025" y="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21859" name="Rectangle 3"/>
          <p:cNvSpPr>
            <a:spLocks noChangeArrowheads="1"/>
          </p:cNvSpPr>
          <p:nvPr/>
        </p:nvSpPr>
        <p:spPr bwMode="auto">
          <a:xfrm>
            <a:off x="3883025" y="8686800"/>
            <a:ext cx="297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936625" eaLnBrk="0" hangingPunct="0"/>
            <a:r>
              <a:rPr lang="en-US" sz="1000" i="1"/>
              <a:t>18</a:t>
            </a:r>
          </a:p>
        </p:txBody>
      </p:sp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218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2186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3" tIns="46038" rIns="93663" bIns="46038"/>
          <a:lstStyle/>
          <a:p>
            <a:pPr defTabSz="936625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955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3883025" y="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3883025" y="8686800"/>
            <a:ext cx="297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936625" eaLnBrk="0" hangingPunct="0"/>
            <a:r>
              <a:rPr lang="en-US" sz="1000" i="1"/>
              <a:t>18</a:t>
            </a:r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2288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2288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3" tIns="46038" rIns="93663" bIns="46038"/>
          <a:lstStyle/>
          <a:p>
            <a:pPr defTabSz="936625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6696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3883025" y="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3883025" y="8686800"/>
            <a:ext cx="297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936625" eaLnBrk="0" hangingPunct="0"/>
            <a:r>
              <a:rPr lang="en-US" sz="1000" i="1"/>
              <a:t>22</a:t>
            </a:r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239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239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3" tIns="46038" rIns="93663" bIns="46038"/>
          <a:lstStyle/>
          <a:p>
            <a:pPr defTabSz="936625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75483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0973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3883025" y="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3883025" y="8686800"/>
            <a:ext cx="297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936625" eaLnBrk="0" hangingPunct="0"/>
            <a:r>
              <a:rPr lang="en-US" sz="1000" i="1"/>
              <a:t>18</a:t>
            </a:r>
          </a:p>
        </p:txBody>
      </p:sp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2493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2493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3" tIns="46038" rIns="93663" bIns="46038"/>
          <a:lstStyle/>
          <a:p>
            <a:pPr defTabSz="936625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9756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3883025" y="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3883025" y="8686800"/>
            <a:ext cx="297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936625" eaLnBrk="0" hangingPunct="0"/>
            <a:r>
              <a:rPr lang="en-US" sz="1000" i="1"/>
              <a:t>18</a:t>
            </a:r>
          </a:p>
        </p:txBody>
      </p:sp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2493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2493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3" tIns="46038" rIns="93663" bIns="46038"/>
          <a:lstStyle/>
          <a:p>
            <a:pPr defTabSz="936625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4180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3883025" y="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25955" name="Rectangle 3"/>
          <p:cNvSpPr>
            <a:spLocks noChangeArrowheads="1"/>
          </p:cNvSpPr>
          <p:nvPr/>
        </p:nvSpPr>
        <p:spPr bwMode="auto">
          <a:xfrm>
            <a:off x="3883025" y="8686800"/>
            <a:ext cx="297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936625" eaLnBrk="0" hangingPunct="0"/>
            <a:r>
              <a:rPr lang="en-US" sz="1000" i="1"/>
              <a:t>18</a:t>
            </a:r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25957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2595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2595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3" tIns="46038" rIns="93663" bIns="46038"/>
          <a:lstStyle/>
          <a:p>
            <a:pPr defTabSz="936625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0123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3883025" y="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25955" name="Rectangle 3"/>
          <p:cNvSpPr>
            <a:spLocks noChangeArrowheads="1"/>
          </p:cNvSpPr>
          <p:nvPr/>
        </p:nvSpPr>
        <p:spPr bwMode="auto">
          <a:xfrm>
            <a:off x="3883025" y="8686800"/>
            <a:ext cx="297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936625" eaLnBrk="0" hangingPunct="0"/>
            <a:r>
              <a:rPr lang="en-US" sz="1000" i="1"/>
              <a:t>18</a:t>
            </a:r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25957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2595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2595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3" tIns="46038" rIns="93663" bIns="46038"/>
          <a:lstStyle/>
          <a:p>
            <a:pPr defTabSz="936625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0635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3883025" y="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3883025" y="8686800"/>
            <a:ext cx="297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936625" eaLnBrk="0" hangingPunct="0"/>
            <a:r>
              <a:rPr lang="en-US" sz="1000" i="1"/>
              <a:t>18</a:t>
            </a:r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2698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2698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3" tIns="46038" rIns="93663" bIns="46038"/>
          <a:lstStyle/>
          <a:p>
            <a:pPr defTabSz="936625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3750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ChangeArrowheads="1"/>
          </p:cNvSpPr>
          <p:nvPr/>
        </p:nvSpPr>
        <p:spPr bwMode="auto">
          <a:xfrm>
            <a:off x="3883025" y="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3883025" y="8686800"/>
            <a:ext cx="297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936625" eaLnBrk="0" hangingPunct="0"/>
            <a:r>
              <a:rPr lang="en-US" sz="1000" i="1"/>
              <a:t>18</a:t>
            </a:r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2800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2800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3" tIns="46038" rIns="93663" bIns="46038"/>
          <a:lstStyle/>
          <a:p>
            <a:pPr defTabSz="936625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51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7705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8503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2883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2812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8262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97984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09653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6141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15</a:t>
            </a:r>
          </a:p>
        </p:txBody>
      </p:sp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2902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2903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2903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6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751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42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0E378-FE79-476F-AB87-5B682ADEC5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91710A-DCDB-44BD-B1A0-E2AD202196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F9E20-6398-4EAC-9DCE-509440643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EE07-A2B6-4C00-A74D-0401B5A612B2}" type="datetime1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747926-762F-4608-94F6-B3D6989DB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EA1CC-BAE0-44C3-BEA6-7F746B4C1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D7F5-7323-4990-94E9-6AF33DDF4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814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9DCCD-5D29-428C-8E18-3D2FAE6B3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32AB56-C029-4E37-A5BF-FD7FBF1D0A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F820E-F4AB-49AE-8AF7-F8FDD88ED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1416-5186-40DB-9B5A-87BD3885D847}" type="datetime1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43CA5-8111-41F6-9980-26B8EDEDC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A3E20-675E-44EB-8EA8-A014125E5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D7F5-7323-4990-94E9-6AF33DDF4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32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8161AF-B961-423C-8649-A38AE452BE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467A92-128A-40A9-93C2-138871ADA8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B6189-0069-4F94-89A4-8247CEC32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97AA3-7FF1-4643-A183-D7565275C8AA}" type="datetime1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0DCE6-322B-46F2-B986-F817DDC66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A8DD-32F3-4576-A340-50015956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D7F5-7323-4990-94E9-6AF33DDF4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16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9100"/>
            <a:ext cx="7772400" cy="11049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981200"/>
            <a:ext cx="7772400" cy="40767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67952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9100"/>
            <a:ext cx="7772400" cy="11049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81200"/>
            <a:ext cx="3810000" cy="4076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00600" y="1981200"/>
            <a:ext cx="3810000" cy="40767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39103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2CEB9-FF07-4398-B11E-0E46D7F6E6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60ABE7-0CAC-4B3D-BBED-42ADFF47FF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AFA5B0-143C-40E6-9881-7BECE7E96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E9E8B-ADC3-4DC1-853E-F827B78E6E1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E537F-72D1-46EF-96F8-C499141BC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A6B9C-FEF1-4E0C-873E-106C832EC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D83ABA-840B-4207-ADB3-8FB005E8FA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4226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67A19-A8C0-4DD0-A9CA-E030377BB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953AF-7053-42A9-89E0-0F496374A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B1D5F-4E71-430A-99C5-6B04B1D0B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BE316-73EE-4623-A5C9-1A03E47BC40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89F53-A6D9-4BCD-BD97-6A9DBCACE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23271-821F-4BA6-B4DA-A08C2BE53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D83ABA-840B-4207-ADB3-8FB005E8FA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60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BC2FA-060E-4F35-A5FF-06E3A3383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BE259-9150-4127-B97D-92AB3447F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CF0A1-80AD-4F2C-B059-B3B195CAF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962378-AE6F-4AB2-9D61-EFB4C58D140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B9712-D2D8-4CA3-94BE-7C9A1D810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17793-46FC-4919-A5B9-F96074853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D83ABA-840B-4207-ADB3-8FB005E8FA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5174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2989E-8013-4B13-8C07-335FF7B65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90A52-47A9-4221-863D-63A82C7969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41B15D-832B-4166-B53B-469F8B23BB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EE88A1-1AB4-4697-A39A-C837A2723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F2B9A-6EB0-4B1A-BA04-8C0671517CC3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72FD45-2754-47B4-AE18-77E2A14BE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F3A84E-2478-4472-8368-9D1EDC61B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D83ABA-840B-4207-ADB3-8FB005E8FA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71023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A67E7-5118-47F1-BB5F-B662E2245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A9423A-E98F-4B4E-B972-9A7B0464B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ACC22D-63DF-4D48-9E06-A9A4CD07B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7DABEE-8C25-4421-BB4E-88B67E78C4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96ABA6-9950-40FE-910B-E8AEDF27AB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5CDF09-0155-48A3-9876-1A30EAB46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819927-87B0-4DFB-B55E-B6E2866F167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68C560-0566-4D09-B7ED-C2C0DEE2F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4B3799-0C5C-4245-85B8-790B684AE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D83ABA-840B-4207-ADB3-8FB005E8FA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9605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39FA8-4ADD-4F5E-B6EB-6A0BBB8CE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4A776A-3DE7-4299-B242-E2E5F6EE3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30C1D-8D06-4BDE-BD65-D5015280B4E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3BFF04-1245-4938-8049-8D9F908C3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74ADFB-300D-42C5-9DC1-AF2F6591B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D83ABA-840B-4207-ADB3-8FB005E8FA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1198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27E44-F99A-4EE4-AECF-1C670251B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CD681-79DE-4199-BC30-A05452FAC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18E22-D408-4B9F-9776-0B4C167DC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336F3-2549-4E26-AD77-1FB6A49EE13D}" type="datetime1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3CD4E-A7EF-467C-827D-43AF07CA2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19E60-FE59-4347-8011-4633484B9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D7F5-7323-4990-94E9-6AF33DDF4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982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1DC512-83C4-4514-A2F1-927FF716F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2ED1F-9343-4835-8188-3907BD9341C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F48E75-05D2-4A18-967E-D799F6FAE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1F61FF-0A8D-4CFC-B9C0-C1653370E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D83ABA-840B-4207-ADB3-8FB005E8FA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24879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CF606-070F-4B00-B79C-BF5A5C3A8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D7F69-F557-410F-A72C-62900456E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983B7B-3B7C-40B9-B858-F141444365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72410B-D868-4303-B4E4-06E8D1114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3047EA-7C44-4449-A865-4ED3E9C8D71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534801-846F-42E5-8294-D3C2B3BD2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D1E639-0959-4016-A3AC-441321512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D83ABA-840B-4207-ADB3-8FB005E8FA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18173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8AF7E-8E2E-4214-BD78-71018997C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08017F-D89F-4660-A43B-2E5DC23D65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DF68A-5823-46B9-8EF9-38506BCB4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06EB81-C76D-4A70-8F77-B38D36AAA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8B92B9-92A0-4725-9709-7635A4EA17A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755CCD-E082-4E81-817C-3F00FC1D9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43EA9D-8202-4704-91CA-EF963C11D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D83ABA-840B-4207-ADB3-8FB005E8FA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76881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8AE60-849E-47F0-ABE4-3868E66B9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A3AA60-8691-4237-AC8E-0D4A064670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8F3F6-39CD-4F80-85F5-C9031B5C0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47BEAD-F61F-41D8-B2BD-9F99B1E23D5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A0543-36ED-4095-8159-787311B59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AD848-7278-4D68-83CE-BB732015C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D83ABA-840B-4207-ADB3-8FB005E8FA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56225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80F5FE-9EEC-4A47-883D-64CE5604C4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58547C-841A-4794-8DAF-96E0D6E6C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5D2946-A5F6-4921-9F9A-DF6266FCD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1758DB-135A-47B0-8F8E-BEC10021C2F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62EDF-B81E-4E3C-85A9-A664B259C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92163-8571-4CDF-957C-916B0E6BD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D83ABA-840B-4207-ADB3-8FB005E8FA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85879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9100"/>
            <a:ext cx="7772400" cy="11049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81200"/>
            <a:ext cx="3810000" cy="4076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00600" y="1981200"/>
            <a:ext cx="3810000" cy="40767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77707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A592-3BF8-44F9-9CED-B49F0AA70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6E3769-97CC-42B1-83C6-4F1175A96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B4B5A-F63D-4D82-9390-2C4F13E38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1E99D-D757-46B1-94E9-62291CC3C282}" type="datetime1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565CA-FD26-42CF-8F58-472B0901D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F70F1-367C-42B0-9034-E34BDE0D3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D7F5-7323-4990-94E9-6AF33DDF4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6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9D818-8F4E-468A-8FDC-F2A84F850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D49FE-A0DD-4AB5-B94F-2EDB473E29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41FBCC-DDB9-49D5-8367-D191101ECE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05E339-AF12-4C74-85DC-D58340647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8A9C1-93A5-4812-AE19-F43D6BA1A75E}" type="datetime1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1687AC-4EBF-4C18-8074-D0A8544DA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2F184D-3A37-4F2A-A589-ACE95F0F7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D7F5-7323-4990-94E9-6AF33DDF4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3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B3593-3D0F-4C00-BF25-0D66A61B1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8EB4C3-80C8-4E09-B2CC-027A76C77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F28E9D-D129-4041-A93F-BBE1207C8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79969B-5753-4B08-A7F7-16AC6863E2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B940ED-4FB2-4031-9630-4FBE5CB5FF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956BE2-C642-47E3-96B2-D9420AE2D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4A690-78DA-4D60-A923-4C03FFB2E48E}" type="datetime1">
              <a:rPr lang="en-US" smtClean="0"/>
              <a:t>9/11/2024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C2949F-6DD4-4EEF-9B45-CB0CA542B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6A315A-E8B0-47F6-A79C-495FE019C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D7F5-7323-4990-94E9-6AF33DDF4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202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C2D5D-380D-47A0-893C-3B804D0F8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3FD441-B0CA-4B07-A8FB-61EC04960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74DC-E472-4306-BCBC-C8B7AB0161E0}" type="datetime1">
              <a:rPr lang="en-US" smtClean="0"/>
              <a:t>9/11/2024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C86293-7F59-4E79-B1D6-F009518C4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415906-7689-4F6D-80B4-92D41878F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D7F5-7323-4990-94E9-6AF33DDF4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34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39B00A-8BCA-4BC3-BD18-176E14EA3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7C613-1050-4B74-A08B-73462ED89D4A}" type="datetime1">
              <a:rPr lang="en-US" smtClean="0"/>
              <a:t>9/11/2024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382C35-E0EA-449B-B525-E9EB3B28B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6A0291-F372-4956-B1BA-E430719CF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D7F5-7323-4990-94E9-6AF33DDF4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76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EC11D-777E-4F1B-A616-C7EDEFC3D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B4845-3A07-41E6-9D8A-1041355B4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18927A-A6EE-4E78-B906-9BA15EA583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DD8DA5-8941-4F18-A35D-488DA4CC7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B6AB2-9CC7-4571-AA2E-534CB4656AB9}" type="datetime1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9DE713-4D2A-4098-8FF0-09C597F9F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B10BDF-A979-4421-8F8B-F07EE976B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D7F5-7323-4990-94E9-6AF33DDF4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96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2FE72-09BD-4FE9-9C4E-744EEDBF8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611128-A2C5-4EFD-B844-352901B73E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5A733D-4EBB-47D2-A4AB-BAAB09A215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BB514D-D784-44D6-94EF-EDD0D2E74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BBB4-C781-4ABB-A53A-F4F30551424D}" type="datetime1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F4986F-4674-4874-972A-21254D3E9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1D8498-FB3C-4261-82D8-A6526A194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D7F5-7323-4990-94E9-6AF33DDF4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06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5E2892-FB1F-4CD3-A306-FB0DC335E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96C886-7BF8-4247-AD31-54CE7F3DD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1548A-BBF7-4D22-94A8-CD6B18E79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3FE42-93B9-409D-9D8C-6AEF503E0CF8}" type="datetime1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90E5D-A15C-4F54-834E-59E8D5087B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B4385-B4EB-4BBC-8514-541ED9DEC1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7D7F5-7323-4990-94E9-6AF33DDF4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13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0B4115-CF6B-44C4-94CA-5B9967756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A04446-D50C-498B-BB5A-460C9AEE4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D58E7-AD06-4BAB-80FA-240F7D8645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9CFCC-EB4D-4C05-827E-71287948160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AD5D3-70CD-4B48-8A40-F7A80BFD74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E3B82-0F61-4399-A3F5-619C8DE531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D83ABA-840B-4207-ADB3-8FB005E8FA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3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5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7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2.bin"/><Relationship Id="rId7" Type="http://schemas.openxmlformats.org/officeDocument/2006/relationships/image" Target="../media/image19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6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oleObject" Target="../embeddings/oleObject14.bin"/><Relationship Id="rId7" Type="http://schemas.openxmlformats.org/officeDocument/2006/relationships/image" Target="../media/image21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6.wmf"/><Relationship Id="rId9" Type="http://schemas.openxmlformats.org/officeDocument/2006/relationships/image" Target="../media/image23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6.bin"/><Relationship Id="rId7" Type="http://schemas.openxmlformats.org/officeDocument/2006/relationships/image" Target="../media/image21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6.wmf"/><Relationship Id="rId9" Type="http://schemas.openxmlformats.org/officeDocument/2006/relationships/image" Target="../media/image24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8.bin"/><Relationship Id="rId7" Type="http://schemas.openxmlformats.org/officeDocument/2006/relationships/image" Target="../media/image21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6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20.bin"/><Relationship Id="rId7" Type="http://schemas.openxmlformats.org/officeDocument/2006/relationships/image" Target="../media/image21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16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wmf"/><Relationship Id="rId4" Type="http://schemas.openxmlformats.org/officeDocument/2006/relationships/image" Target="../media/image28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jpeg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750514"/>
            <a:ext cx="7772400" cy="164108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The Relational Model</a:t>
            </a:r>
            <a:br>
              <a:rPr lang="en-US" dirty="0"/>
            </a:br>
            <a:endParaRPr lang="en-US" dirty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25859" y="1723721"/>
            <a:ext cx="6400800" cy="454025"/>
          </a:xfrm>
        </p:spPr>
        <p:txBody>
          <a:bodyPr>
            <a:noAutofit/>
          </a:bodyPr>
          <a:lstStyle/>
          <a:p>
            <a:pPr marL="342900" indent="-342900"/>
            <a:r>
              <a:rPr lang="en-US" sz="3200" dirty="0"/>
              <a:t>Chapter 3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774825" y="4708525"/>
            <a:ext cx="56546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3C082C6-E051-42BC-BBE7-C1B785D397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667007"/>
              </p:ext>
            </p:extLst>
          </p:nvPr>
        </p:nvGraphicFramePr>
        <p:xfrm>
          <a:off x="2667000" y="4423873"/>
          <a:ext cx="3810000" cy="1219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10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0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7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9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241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>
                          <a:latin typeface="Calibri" pitchFamily="34" charset="0"/>
                          <a:cs typeface="Calibri" pitchFamily="34" charset="0"/>
                        </a:rPr>
                        <a:t>sid</a:t>
                      </a:r>
                      <a:endParaRPr lang="en-US" sz="1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9E78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itchFamily="34" charset="0"/>
                          <a:cs typeface="Calibri" pitchFamily="34" charset="0"/>
                        </a:rPr>
                        <a:t>name</a:t>
                      </a:r>
                    </a:p>
                  </a:txBody>
                  <a:tcPr>
                    <a:solidFill>
                      <a:srgbClr val="9E78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itchFamily="34" charset="0"/>
                          <a:cs typeface="Calibri" pitchFamily="34" charset="0"/>
                        </a:rPr>
                        <a:t>login</a:t>
                      </a:r>
                    </a:p>
                  </a:txBody>
                  <a:tcPr>
                    <a:solidFill>
                      <a:srgbClr val="9E78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itchFamily="34" charset="0"/>
                          <a:cs typeface="Calibri" pitchFamily="34" charset="0"/>
                        </a:rPr>
                        <a:t>age</a:t>
                      </a:r>
                    </a:p>
                  </a:txBody>
                  <a:tcPr>
                    <a:solidFill>
                      <a:srgbClr val="9E78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>
                          <a:latin typeface="Calibri" pitchFamily="34" charset="0"/>
                          <a:cs typeface="Calibri" pitchFamily="34" charset="0"/>
                        </a:rPr>
                        <a:t>gpa</a:t>
                      </a:r>
                      <a:endParaRPr lang="en-US" sz="1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9E78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41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53831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Zhang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alibri" pitchFamily="34" charset="0"/>
                          <a:cs typeface="Calibri" pitchFamily="34" charset="0"/>
                        </a:rPr>
                        <a:t>zhang@ee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41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53650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alibri" pitchFamily="34" charset="0"/>
                          <a:cs typeface="Calibri" pitchFamily="34" charset="0"/>
                        </a:rPr>
                        <a:t>smith@cs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3.9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41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53666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Jones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alibri" pitchFamily="34" charset="0"/>
                          <a:cs typeface="Calibri" pitchFamily="34" charset="0"/>
                        </a:rPr>
                        <a:t>jones@cs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3.4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981D22B0-D5A3-407A-A6A1-EF8A13D26C03}"/>
              </a:ext>
            </a:extLst>
          </p:cNvPr>
          <p:cNvSpPr/>
          <p:nvPr/>
        </p:nvSpPr>
        <p:spPr>
          <a:xfrm>
            <a:off x="2590800" y="4004225"/>
            <a:ext cx="138371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Students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7682FE5-D425-4ADB-ABD9-D3E48BD3FA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723655"/>
            <a:ext cx="2398799" cy="165083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FD6906-9876-460B-8CD7-3C629881A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BBCF8-0E61-4F2C-8203-7F6A59C82285}" type="datetime1">
              <a:rPr lang="en-US" smtClean="0"/>
              <a:t>9/11/2024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D92C1C-7B4D-4908-8058-A4E92B590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D7F5-7323-4990-94E9-6AF33DDF493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504075"/>
      </p:ext>
    </p:extLst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628650" y="62974"/>
            <a:ext cx="7886700" cy="1325563"/>
          </a:xfrm>
        </p:spPr>
        <p:txBody>
          <a:bodyPr>
            <a:normAutofit/>
          </a:bodyPr>
          <a:lstStyle/>
          <a:p>
            <a:r>
              <a:rPr lang="en-US" sz="5400" b="1" dirty="0"/>
              <a:t>Creating Relations in SQL</a:t>
            </a:r>
          </a:p>
        </p:txBody>
      </p:sp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609600" y="1447800"/>
            <a:ext cx="3765550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CREATE TABLE Students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sid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: CHAR(20), 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 name: CHAR(20), 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 login: CHAR(10),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 age: INTEGER,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gpa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: REAL)  </a:t>
            </a:r>
          </a:p>
        </p:txBody>
      </p:sp>
      <p:sp>
        <p:nvSpPr>
          <p:cNvPr id="21511" name="Rectangle 8"/>
          <p:cNvSpPr>
            <a:spLocks noChangeArrowheads="1"/>
          </p:cNvSpPr>
          <p:nvPr/>
        </p:nvSpPr>
        <p:spPr bwMode="auto">
          <a:xfrm>
            <a:off x="381000" y="4572000"/>
            <a:ext cx="7772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5105400" y="1600200"/>
            <a:ext cx="2743200" cy="1219200"/>
          </a:xfrm>
          <a:prstGeom prst="wedgeRoundRectCallout">
            <a:avLst>
              <a:gd name="adj1" fmla="val -84679"/>
              <a:gd name="adj2" fmla="val -34148"/>
              <a:gd name="adj3" fmla="val 16667"/>
            </a:avLst>
          </a:prstGeom>
          <a:solidFill>
            <a:schemeClr val="accent3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Relation “Students” has five attributes (data fields)</a:t>
            </a: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381000" y="4800600"/>
            <a:ext cx="1981200" cy="533400"/>
          </a:xfrm>
          <a:prstGeom prst="wedgeRoundRectCallout">
            <a:avLst>
              <a:gd name="adj1" fmla="val 29456"/>
              <a:gd name="adj2" fmla="val -182703"/>
              <a:gd name="adj3" fmla="val 16667"/>
            </a:avLst>
          </a:prstGeom>
          <a:solidFill>
            <a:schemeClr val="accent3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data field</a:t>
            </a: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2781300" y="4992168"/>
            <a:ext cx="2971800" cy="1219200"/>
          </a:xfrm>
          <a:prstGeom prst="wedgeRoundRectCallout">
            <a:avLst>
              <a:gd name="adj1" fmla="val -49196"/>
              <a:gd name="adj2" fmla="val -128303"/>
              <a:gd name="adj3" fmla="val 16667"/>
            </a:avLst>
          </a:prstGeom>
          <a:solidFill>
            <a:schemeClr val="accent3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Domain (type) of the field – enforced by DBMS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4572000" y="3352800"/>
          <a:ext cx="3810000" cy="1219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10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0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7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9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241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>
                          <a:latin typeface="Calibri" pitchFamily="34" charset="0"/>
                          <a:cs typeface="Calibri" pitchFamily="34" charset="0"/>
                        </a:rPr>
                        <a:t>sid</a:t>
                      </a:r>
                      <a:endParaRPr lang="en-US" sz="1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9E78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itchFamily="34" charset="0"/>
                          <a:cs typeface="Calibri" pitchFamily="34" charset="0"/>
                        </a:rPr>
                        <a:t>name</a:t>
                      </a:r>
                    </a:p>
                  </a:txBody>
                  <a:tcPr>
                    <a:solidFill>
                      <a:srgbClr val="9E78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itchFamily="34" charset="0"/>
                          <a:cs typeface="Calibri" pitchFamily="34" charset="0"/>
                        </a:rPr>
                        <a:t>login</a:t>
                      </a:r>
                    </a:p>
                  </a:txBody>
                  <a:tcPr>
                    <a:solidFill>
                      <a:srgbClr val="9E78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itchFamily="34" charset="0"/>
                          <a:cs typeface="Calibri" pitchFamily="34" charset="0"/>
                        </a:rPr>
                        <a:t>age</a:t>
                      </a:r>
                    </a:p>
                  </a:txBody>
                  <a:tcPr>
                    <a:solidFill>
                      <a:srgbClr val="9E78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>
                          <a:latin typeface="Calibri" pitchFamily="34" charset="0"/>
                          <a:cs typeface="Calibri" pitchFamily="34" charset="0"/>
                        </a:rPr>
                        <a:t>gpa</a:t>
                      </a:r>
                      <a:endParaRPr lang="en-US" sz="1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9E78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41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53831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Zhang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alibri" pitchFamily="34" charset="0"/>
                          <a:cs typeface="Calibri" pitchFamily="34" charset="0"/>
                        </a:rPr>
                        <a:t>zhang@ee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41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53650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alibri" pitchFamily="34" charset="0"/>
                          <a:cs typeface="Calibri" pitchFamily="34" charset="0"/>
                        </a:rPr>
                        <a:t>smith@cs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3.9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41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53666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Jones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alibri" pitchFamily="34" charset="0"/>
                          <a:cs typeface="Calibri" pitchFamily="34" charset="0"/>
                        </a:rPr>
                        <a:t>jones@cs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3.4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495800" y="2933152"/>
            <a:ext cx="138371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Students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BBB0FF-2973-45E6-806E-6B7D7D2B56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13" y="5316361"/>
            <a:ext cx="2148623" cy="147866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8DF53C-8760-4125-A413-5E911BC80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AFA2D-D328-402E-8FE7-C94425EE2F7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E37293-01AA-4932-88B2-6E95FC1F4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E7D7F5-7323-4990-94E9-6AF33DDF49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185146"/>
      </p:ext>
    </p:extLst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5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Creating Relations in SQL</a:t>
            </a:r>
          </a:p>
        </p:txBody>
      </p:sp>
      <p:sp>
        <p:nvSpPr>
          <p:cNvPr id="512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848600" cy="1143000"/>
          </a:xfrm>
        </p:spPr>
        <p:txBody>
          <a:bodyPr/>
          <a:lstStyle/>
          <a:p>
            <a:pPr marL="0" indent="0">
              <a:spcAft>
                <a:spcPts val="1200"/>
              </a:spcAft>
              <a:buFont typeface="Wingdings" pitchFamily="2" charset="2"/>
              <a:buNone/>
            </a:pPr>
            <a:r>
              <a:rPr lang="en-US" sz="3200">
                <a:latin typeface="Calibri" pitchFamily="34" charset="0"/>
              </a:rPr>
              <a:t>As another example, the Enrolled table holds information about courses that students take.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838200" y="4572000"/>
            <a:ext cx="7772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106968" y="2906320"/>
            <a:ext cx="4216400" cy="181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CREATE TABLE Enrolled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sid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: CHAR(20), 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 cid: CHAR(20), 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 grade: CHAR(2)) 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98C5BDB-194E-4D7E-ACA9-1DFB206D37F1}"/>
              </a:ext>
            </a:extLst>
          </p:cNvPr>
          <p:cNvGrpSpPr/>
          <p:nvPr/>
        </p:nvGrpSpPr>
        <p:grpSpPr>
          <a:xfrm>
            <a:off x="5158574" y="4197350"/>
            <a:ext cx="3616820" cy="2344738"/>
            <a:chOff x="5146180" y="3657600"/>
            <a:chExt cx="3616820" cy="2344738"/>
          </a:xfrm>
        </p:grpSpPr>
        <p:graphicFrame>
          <p:nvGraphicFramePr>
            <p:cNvPr id="5122" name="Object 6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5222875" y="4114800"/>
            <a:ext cx="3540125" cy="1887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3" imgW="3539880" imgH="1887480" progId="Word.Document.8">
                    <p:embed/>
                  </p:oleObj>
                </mc:Choice>
                <mc:Fallback>
                  <p:oleObj name="Document" r:id="rId3" imgW="3539880" imgH="1887480" progId="Word.Document.8">
                    <p:embed/>
                    <p:pic>
                      <p:nvPicPr>
                        <p:cNvPr id="5122" name="Object 6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22875" y="4114800"/>
                          <a:ext cx="3540125" cy="18875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Rectangle 1"/>
            <p:cNvSpPr/>
            <p:nvPr/>
          </p:nvSpPr>
          <p:spPr>
            <a:xfrm>
              <a:off x="5146180" y="3657600"/>
              <a:ext cx="1293366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50" normalizeH="0" baseline="0" noProof="0" dirty="0">
                  <a:ln w="11430"/>
                  <a:gradFill>
                    <a:gsLst>
                      <a:gs pos="25000">
                        <a:srgbClr val="ED7D31">
                          <a:satMod val="155000"/>
                        </a:srgbClr>
                      </a:gs>
                      <a:gs pos="100000">
                        <a:srgbClr val="ED7D31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Enrolled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D2FEF3F-E4AE-4B22-8446-8ACBE8EC9E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75" y="5229225"/>
            <a:ext cx="3095625" cy="1476375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6" name="Arrow: Bent 5">
            <a:extLst>
              <a:ext uri="{FF2B5EF4-FFF2-40B4-BE49-F238E27FC236}">
                <a16:creationId xmlns:a16="http://schemas.microsoft.com/office/drawing/2014/main" id="{484CFFB4-BF97-4F74-ADC8-F5F4A191F558}"/>
              </a:ext>
            </a:extLst>
          </p:cNvPr>
          <p:cNvSpPr/>
          <p:nvPr/>
        </p:nvSpPr>
        <p:spPr>
          <a:xfrm rot="5400000">
            <a:off x="5456253" y="2769761"/>
            <a:ext cx="766765" cy="2270643"/>
          </a:xfrm>
          <a:prstGeom prst="ben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F5A9B7-A43D-48D0-9CBC-F325E5A5EFEC}"/>
              </a:ext>
            </a:extLst>
          </p:cNvPr>
          <p:cNvSpPr txBox="1"/>
          <p:nvPr/>
        </p:nvSpPr>
        <p:spPr>
          <a:xfrm>
            <a:off x="212651" y="4834235"/>
            <a:ext cx="1540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History105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F1B69BE3-6E96-48FA-8F64-E8A7C5BB42EA}"/>
              </a:ext>
            </a:extLst>
          </p:cNvPr>
          <p:cNvSpPr/>
          <p:nvPr/>
        </p:nvSpPr>
        <p:spPr>
          <a:xfrm>
            <a:off x="2713919" y="5065067"/>
            <a:ext cx="914400" cy="388974"/>
          </a:xfrm>
          <a:prstGeom prst="wedgeRoundRectCallout">
            <a:avLst>
              <a:gd name="adj1" fmla="val -20833"/>
              <a:gd name="adj2" fmla="val 124459"/>
              <a:gd name="adj3" fmla="val 16667"/>
            </a:avLst>
          </a:prstGeom>
          <a:solidFill>
            <a:srgbClr val="DA2EA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53666</a:t>
            </a: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0966DDEA-781B-4D34-A743-F40BACAF7D06}"/>
              </a:ext>
            </a:extLst>
          </p:cNvPr>
          <p:cNvSpPr/>
          <p:nvPr/>
        </p:nvSpPr>
        <p:spPr>
          <a:xfrm>
            <a:off x="5210174" y="5967412"/>
            <a:ext cx="3095625" cy="280988"/>
          </a:xfrm>
          <a:prstGeom prst="flowChartAlternateProcess">
            <a:avLst/>
          </a:prstGeom>
          <a:noFill/>
          <a:ln w="19050">
            <a:solidFill>
              <a:srgbClr val="DA2EA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3901C2-EA8E-4C06-BA50-86CB3350A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4F256A-287A-413D-AB91-B6C94225C303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6097DEE-9EA5-478F-918D-A5FB9FCF3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E7D7F5-7323-4990-94E9-6AF33DDF49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60319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772400" cy="647700"/>
          </a:xfrm>
        </p:spPr>
        <p:txBody>
          <a:bodyPr>
            <a:normAutofit fontScale="90000"/>
          </a:bodyPr>
          <a:lstStyle/>
          <a:p>
            <a:r>
              <a:rPr lang="en-US" dirty="0"/>
              <a:t>Some MySQL Data Types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115"/>
              </p:ext>
            </p:extLst>
          </p:nvPr>
        </p:nvGraphicFramePr>
        <p:xfrm>
          <a:off x="685800" y="1219200"/>
          <a:ext cx="7772400" cy="49682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Char(size)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Fixed</a:t>
                      </a:r>
                      <a:r>
                        <a:rPr lang="en-US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 length character string.   Maximum 255 characters</a:t>
                      </a:r>
                      <a:endParaRPr lang="en-US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VARCHAR(size)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Variable length character string.  Maximum</a:t>
                      </a:r>
                      <a:r>
                        <a:rPr lang="en-US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 255 characters</a:t>
                      </a:r>
                      <a:endParaRPr lang="en-US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Variable character string.</a:t>
                      </a:r>
                      <a:r>
                        <a:rPr lang="en-US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  M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aximum 65,535</a:t>
                      </a:r>
                      <a:r>
                        <a:rPr lang="en-US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characters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BLOB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Binary</a:t>
                      </a:r>
                      <a:r>
                        <a:rPr lang="en-US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 Large Object.  Maximum 65,535 bytes of data</a:t>
                      </a:r>
                      <a:endParaRPr lang="en-US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INT(size)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Integer.</a:t>
                      </a:r>
                      <a:r>
                        <a:rPr lang="en-US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  Maximum display width may be specified in “size” parameter.  A value less than “size” digits is padded with zeros</a:t>
                      </a:r>
                      <a:endParaRPr lang="en-US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FLOAT(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size,d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Maximum number of digits specified in “size” parameter, and maximum number of digits to the right of the decimal point in “d” parameter</a:t>
                      </a:r>
                      <a:endParaRPr lang="en-US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DATE()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A date.  Format</a:t>
                      </a:r>
                      <a:r>
                        <a:rPr lang="en-US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: YYYY-MM-DD</a:t>
                      </a:r>
                      <a:endParaRPr lang="en-US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DATETIME()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A date and time combination.  Format:</a:t>
                      </a:r>
                      <a:r>
                        <a:rPr lang="en-US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 YYYY-MM-DD HH:MI:SS</a:t>
                      </a:r>
                      <a:endParaRPr lang="en-US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TIME()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A time.  </a:t>
                      </a:r>
                      <a:r>
                        <a:rPr lang="en-US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For</a:t>
                      </a:r>
                      <a:r>
                        <a:rPr lang="en-US" baseline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mat</a:t>
                      </a:r>
                      <a:r>
                        <a:rPr lang="en-US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:  HH:MI:SS</a:t>
                      </a:r>
                      <a:endParaRPr lang="en-US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YEAR()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A year in two-digit</a:t>
                      </a:r>
                      <a:r>
                        <a:rPr lang="en-US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</a:rPr>
                        <a:t> YEAR(2) or four digit YEAR(4) format</a:t>
                      </a:r>
                      <a:endParaRPr lang="en-US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8B563A3-8B3B-4580-BEDD-7BA22DB1A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0179-9A5B-4196-BE23-7F39EC8987BD}" type="datetime1">
              <a:rPr lang="en-US" smtClean="0"/>
              <a:t>9/11/2024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3917A0-FDD0-4259-932A-2F3E06768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D7F5-7323-4990-94E9-6AF33DDF49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30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Destroying and Altering Relations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66800" y="2286000"/>
            <a:ext cx="7162800" cy="9906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dirty="0">
                <a:latin typeface="Calibri" pitchFamily="34" charset="0"/>
              </a:rPr>
              <a:t>Removes the relation </a:t>
            </a:r>
            <a:r>
              <a:rPr lang="en-US" b="1" dirty="0">
                <a:latin typeface="Calibri" pitchFamily="34" charset="0"/>
              </a:rPr>
              <a:t>Students</a:t>
            </a:r>
            <a:r>
              <a:rPr lang="en-US" dirty="0">
                <a:latin typeface="Calibri" pitchFamily="34" charset="0"/>
              </a:rPr>
              <a:t>.  The schema information </a:t>
            </a:r>
            <a:r>
              <a:rPr lang="en-US" i="1" dirty="0">
                <a:latin typeface="Calibri" pitchFamily="34" charset="0"/>
              </a:rPr>
              <a:t>and</a:t>
            </a:r>
            <a:r>
              <a:rPr lang="en-US" dirty="0">
                <a:latin typeface="Calibri" pitchFamily="34" charset="0"/>
              </a:rPr>
              <a:t> the tuples are deleted.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609600" y="1639888"/>
            <a:ext cx="3989388" cy="85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3200" dirty="0">
                <a:solidFill>
                  <a:schemeClr val="accent2"/>
                </a:solidFill>
                <a:latin typeface="Calibri" pitchFamily="34" charset="0"/>
              </a:rPr>
              <a:t>DROP TABLE  </a:t>
            </a:r>
            <a:r>
              <a:rPr lang="en-US" sz="3200" b="1" dirty="0">
                <a:latin typeface="Calibri" pitchFamily="34" charset="0"/>
              </a:rPr>
              <a:t>Students</a:t>
            </a:r>
            <a:r>
              <a:rPr lang="en-US" sz="3200" dirty="0">
                <a:latin typeface="Calibri" pitchFamily="34" charset="0"/>
              </a:rPr>
              <a:t> </a:t>
            </a:r>
          </a:p>
          <a:p>
            <a:pPr eaLnBrk="0" hangingPunct="0"/>
            <a:r>
              <a:rPr lang="en-US" dirty="0">
                <a:latin typeface="Book Antiqua" pitchFamily="18" charset="0"/>
              </a:rPr>
              <a:t>	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609600" y="4572000"/>
            <a:ext cx="7772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09600" y="3429000"/>
            <a:ext cx="7620000" cy="2514600"/>
            <a:chOff x="609600" y="3657600"/>
            <a:chExt cx="7620000" cy="2514600"/>
          </a:xfrm>
        </p:grpSpPr>
        <p:sp>
          <p:nvSpPr>
            <p:cNvPr id="22537" name="Rectangle 8"/>
            <p:cNvSpPr>
              <a:spLocks noChangeArrowheads="1"/>
            </p:cNvSpPr>
            <p:nvPr/>
          </p:nvSpPr>
          <p:spPr bwMode="auto">
            <a:xfrm>
              <a:off x="1143000" y="4724400"/>
              <a:ext cx="7086600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Arial" pitchFamily="34" charset="0"/>
                <a:buChar char="•"/>
              </a:pPr>
              <a:r>
                <a:rPr lang="en-US" sz="2800" dirty="0">
                  <a:latin typeface="Calibri" pitchFamily="34" charset="0"/>
                </a:rPr>
                <a:t>The schema of </a:t>
              </a:r>
              <a:r>
                <a:rPr lang="en-US" sz="2800" b="1" dirty="0">
                  <a:latin typeface="Calibri" pitchFamily="34" charset="0"/>
                </a:rPr>
                <a:t>Students</a:t>
              </a:r>
              <a:r>
                <a:rPr lang="en-US" sz="2800" dirty="0">
                  <a:latin typeface="Calibri" pitchFamily="34" charset="0"/>
                </a:rPr>
                <a:t> is altered by adding a new field </a:t>
              </a:r>
              <a:r>
                <a:rPr lang="en-US" sz="2800" b="1" i="1" dirty="0" err="1">
                  <a:latin typeface="Calibri" pitchFamily="34" charset="0"/>
                </a:rPr>
                <a:t>firstyear</a:t>
              </a:r>
              <a:r>
                <a:rPr lang="en-US" sz="2800" dirty="0">
                  <a:latin typeface="Calibri" pitchFamily="34" charset="0"/>
                </a:rPr>
                <a:t> with type integer</a:t>
              </a:r>
            </a:p>
            <a:p>
              <a:pPr marL="342900" indent="-34290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Arial" pitchFamily="34" charset="0"/>
                <a:buChar char="•"/>
              </a:pPr>
              <a:r>
                <a:rPr lang="en-US" sz="2800" dirty="0">
                  <a:latin typeface="Calibri" pitchFamily="34" charset="0"/>
                </a:rPr>
                <a:t>Every tuple in the current instance is extended with a </a:t>
              </a:r>
              <a:r>
                <a:rPr lang="en-US" sz="2800" i="1" dirty="0">
                  <a:solidFill>
                    <a:schemeClr val="accent2"/>
                  </a:solidFill>
                  <a:latin typeface="Calibri" pitchFamily="34" charset="0"/>
                </a:rPr>
                <a:t>null</a:t>
              </a:r>
              <a:r>
                <a:rPr lang="en-US" sz="2800" dirty="0">
                  <a:latin typeface="Calibri" pitchFamily="34" charset="0"/>
                </a:rPr>
                <a:t> value in the new field.</a:t>
              </a:r>
            </a:p>
          </p:txBody>
        </p:sp>
        <p:sp>
          <p:nvSpPr>
            <p:cNvPr id="22538" name="Rectangle 9"/>
            <p:cNvSpPr>
              <a:spLocks noChangeArrowheads="1"/>
            </p:cNvSpPr>
            <p:nvPr/>
          </p:nvSpPr>
          <p:spPr bwMode="auto">
            <a:xfrm>
              <a:off x="609600" y="3657600"/>
              <a:ext cx="5739521" cy="95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800" dirty="0">
                  <a:solidFill>
                    <a:schemeClr val="accent2"/>
                  </a:solidFill>
                  <a:latin typeface="Calibri" pitchFamily="34" charset="0"/>
                </a:rPr>
                <a:t>ALTER TABLE  </a:t>
              </a:r>
              <a:r>
                <a:rPr lang="en-US" sz="2800" b="1" dirty="0">
                  <a:latin typeface="Calibri" pitchFamily="34" charset="0"/>
                </a:rPr>
                <a:t>Students</a:t>
              </a:r>
              <a:r>
                <a:rPr lang="en-US" sz="2800" dirty="0">
                  <a:latin typeface="Calibri" pitchFamily="34" charset="0"/>
                </a:rPr>
                <a:t> </a:t>
              </a:r>
            </a:p>
            <a:p>
              <a:pPr eaLnBrk="0" hangingPunct="0"/>
              <a:r>
                <a:rPr lang="en-US" sz="2800" dirty="0">
                  <a:latin typeface="Calibri" pitchFamily="34" charset="0"/>
                </a:rPr>
                <a:t>	</a:t>
              </a:r>
              <a:r>
                <a:rPr lang="en-US" sz="2800" dirty="0">
                  <a:solidFill>
                    <a:schemeClr val="accent2"/>
                  </a:solidFill>
                  <a:latin typeface="Calibri" pitchFamily="34" charset="0"/>
                </a:rPr>
                <a:t>ADD COLUMN  </a:t>
              </a:r>
              <a:r>
                <a:rPr lang="en-US" sz="2800" b="1" dirty="0" err="1">
                  <a:latin typeface="Calibri" pitchFamily="34" charset="0"/>
                </a:rPr>
                <a:t>firstyear</a:t>
              </a:r>
              <a:r>
                <a:rPr lang="en-US" sz="2800" dirty="0">
                  <a:latin typeface="Calibri" pitchFamily="34" charset="0"/>
                </a:rPr>
                <a:t>: integer</a:t>
              </a:r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651ED9-CB67-48C5-A9C0-981EC9B80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DFE26-F405-4560-91B3-BAE8DB8DDF21}" type="datetime1">
              <a:rPr lang="en-US" smtClean="0"/>
              <a:t>9/11/2024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8CD3D-3596-48B5-89F5-4EED210DB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D7F5-7323-4990-94E9-6AF33DDF49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7084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Destroying and Altering Relations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66800" y="2286000"/>
            <a:ext cx="7162800" cy="9906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dirty="0">
                <a:latin typeface="Calibri" pitchFamily="34" charset="0"/>
              </a:rPr>
              <a:t>Removes the relation Students.  The schema information </a:t>
            </a:r>
            <a:r>
              <a:rPr lang="en-US" i="1" dirty="0">
                <a:latin typeface="Calibri" pitchFamily="34" charset="0"/>
              </a:rPr>
              <a:t>and</a:t>
            </a:r>
            <a:r>
              <a:rPr lang="en-US" dirty="0">
                <a:latin typeface="Calibri" pitchFamily="34" charset="0"/>
              </a:rPr>
              <a:t> the tuples are deleted.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609600" y="1639888"/>
            <a:ext cx="3989388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3200" dirty="0">
                <a:solidFill>
                  <a:schemeClr val="accent2"/>
                </a:solidFill>
                <a:latin typeface="Calibri" pitchFamily="34" charset="0"/>
              </a:rPr>
              <a:t>DROP TABLE  </a:t>
            </a:r>
            <a:r>
              <a:rPr lang="en-US" sz="3200" dirty="0">
                <a:latin typeface="Calibri" pitchFamily="34" charset="0"/>
              </a:rPr>
              <a:t>Students </a:t>
            </a:r>
          </a:p>
          <a:p>
            <a:pPr eaLnBrk="0" hangingPunct="0"/>
            <a:r>
              <a:rPr lang="en-US" dirty="0">
                <a:latin typeface="Book Antiqua" pitchFamily="18" charset="0"/>
              </a:rPr>
              <a:t>	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609600" y="4572000"/>
            <a:ext cx="7772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09600" y="3429000"/>
            <a:ext cx="7620000" cy="2514600"/>
            <a:chOff x="609600" y="3657600"/>
            <a:chExt cx="7620000" cy="2514600"/>
          </a:xfrm>
        </p:grpSpPr>
        <p:sp>
          <p:nvSpPr>
            <p:cNvPr id="22537" name="Rectangle 8"/>
            <p:cNvSpPr>
              <a:spLocks noChangeArrowheads="1"/>
            </p:cNvSpPr>
            <p:nvPr/>
          </p:nvSpPr>
          <p:spPr bwMode="auto">
            <a:xfrm>
              <a:off x="1143000" y="4724400"/>
              <a:ext cx="7086600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Arial" pitchFamily="34" charset="0"/>
                <a:buChar char="•"/>
              </a:pPr>
              <a:r>
                <a:rPr lang="en-US" sz="2800" dirty="0">
                  <a:latin typeface="Calibri" pitchFamily="34" charset="0"/>
                </a:rPr>
                <a:t>The schema of </a:t>
              </a:r>
              <a:r>
                <a:rPr lang="en-US" sz="2800" b="1" dirty="0">
                  <a:latin typeface="Calibri" pitchFamily="34" charset="0"/>
                </a:rPr>
                <a:t>Students</a:t>
              </a:r>
              <a:r>
                <a:rPr lang="en-US" sz="2800" dirty="0">
                  <a:latin typeface="Calibri" pitchFamily="34" charset="0"/>
                </a:rPr>
                <a:t> is altered by adding a new field </a:t>
              </a:r>
              <a:r>
                <a:rPr lang="en-US" sz="2800" b="1" i="1" dirty="0" err="1">
                  <a:latin typeface="Calibri" pitchFamily="34" charset="0"/>
                </a:rPr>
                <a:t>firstyear</a:t>
              </a:r>
              <a:r>
                <a:rPr lang="en-US" sz="2800" dirty="0">
                  <a:latin typeface="Calibri" pitchFamily="34" charset="0"/>
                </a:rPr>
                <a:t> with type integer</a:t>
              </a:r>
            </a:p>
            <a:p>
              <a:pPr marL="342900" indent="-34290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Arial" pitchFamily="34" charset="0"/>
                <a:buChar char="•"/>
              </a:pPr>
              <a:r>
                <a:rPr lang="en-US" sz="2800" dirty="0">
                  <a:latin typeface="Calibri" pitchFamily="34" charset="0"/>
                </a:rPr>
                <a:t>Every tuple in the current instance is extended with a </a:t>
              </a:r>
              <a:r>
                <a:rPr lang="en-US" sz="2800" i="1" dirty="0">
                  <a:solidFill>
                    <a:schemeClr val="accent2"/>
                  </a:solidFill>
                  <a:latin typeface="Calibri" pitchFamily="34" charset="0"/>
                </a:rPr>
                <a:t>null</a:t>
              </a:r>
              <a:r>
                <a:rPr lang="en-US" sz="2800" dirty="0">
                  <a:latin typeface="Calibri" pitchFamily="34" charset="0"/>
                </a:rPr>
                <a:t> value in the new field.</a:t>
              </a:r>
            </a:p>
          </p:txBody>
        </p:sp>
        <p:sp>
          <p:nvSpPr>
            <p:cNvPr id="22538" name="Rectangle 9"/>
            <p:cNvSpPr>
              <a:spLocks noChangeArrowheads="1"/>
            </p:cNvSpPr>
            <p:nvPr/>
          </p:nvSpPr>
          <p:spPr bwMode="auto">
            <a:xfrm>
              <a:off x="609600" y="3657600"/>
              <a:ext cx="5739521" cy="95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800" dirty="0">
                  <a:solidFill>
                    <a:schemeClr val="accent2"/>
                  </a:solidFill>
                  <a:latin typeface="Calibri" pitchFamily="34" charset="0"/>
                </a:rPr>
                <a:t>ALTER TABLE  </a:t>
              </a:r>
              <a:r>
                <a:rPr lang="en-US" sz="2800" dirty="0">
                  <a:latin typeface="Calibri" pitchFamily="34" charset="0"/>
                </a:rPr>
                <a:t>Students </a:t>
              </a:r>
            </a:p>
            <a:p>
              <a:pPr eaLnBrk="0" hangingPunct="0"/>
              <a:r>
                <a:rPr lang="en-US" sz="2800" dirty="0">
                  <a:latin typeface="Calibri" pitchFamily="34" charset="0"/>
                </a:rPr>
                <a:t>	</a:t>
              </a:r>
              <a:r>
                <a:rPr lang="en-US" sz="2800" dirty="0">
                  <a:solidFill>
                    <a:schemeClr val="accent2"/>
                  </a:solidFill>
                  <a:latin typeface="Calibri" pitchFamily="34" charset="0"/>
                </a:rPr>
                <a:t>ADD COLUMN  </a:t>
              </a:r>
              <a:r>
                <a:rPr lang="en-US" sz="2800" dirty="0" err="1">
                  <a:latin typeface="Calibri" pitchFamily="34" charset="0"/>
                </a:rPr>
                <a:t>firstyear</a:t>
              </a:r>
              <a:r>
                <a:rPr lang="en-US" sz="2800" dirty="0">
                  <a:latin typeface="Calibri" pitchFamily="34" charset="0"/>
                </a:rPr>
                <a:t>: integer</a:t>
              </a:r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651ED9-CB67-48C5-A9C0-981EC9B80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DFE26-F405-4560-91B3-BAE8DB8DDF21}" type="datetime1">
              <a:rPr lang="en-US" smtClean="0"/>
              <a:t>9/11/2024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8CD3D-3596-48B5-89F5-4EED210DB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D7F5-7323-4990-94E9-6AF33DDF4934}" type="slidenum">
              <a:rPr lang="en-US" smtClean="0"/>
              <a:t>14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133600" y="4267200"/>
            <a:ext cx="5590032" cy="1676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>
              <a:spcAft>
                <a:spcPts val="600"/>
              </a:spcAft>
            </a:pPr>
            <a:r>
              <a:rPr lang="en-US" sz="2800" u="sng" dirty="0"/>
              <a:t>Drop a column</a:t>
            </a:r>
            <a:r>
              <a:rPr lang="en-US" sz="2800" dirty="0"/>
              <a:t>:</a:t>
            </a:r>
          </a:p>
          <a:p>
            <a:r>
              <a:rPr lang="en-US" sz="2800" dirty="0"/>
              <a:t>ALTER TABLE “table _name” </a:t>
            </a:r>
          </a:p>
          <a:p>
            <a:r>
              <a:rPr lang="en-US" sz="2800" dirty="0"/>
              <a:t>      DROP COLUMN “</a:t>
            </a:r>
            <a:r>
              <a:rPr lang="en-US" sz="2800" dirty="0" err="1"/>
              <a:t>column_name</a:t>
            </a:r>
            <a:r>
              <a:rPr lang="en-US" sz="28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713119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xfrm>
            <a:off x="628650" y="238624"/>
            <a:ext cx="7886700" cy="1325563"/>
          </a:xfrm>
        </p:spPr>
        <p:txBody>
          <a:bodyPr>
            <a:normAutofit/>
          </a:bodyPr>
          <a:lstStyle/>
          <a:p>
            <a:r>
              <a:rPr lang="en-US" sz="4800" b="1" dirty="0"/>
              <a:t>Adding and Deleting Tuples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609600"/>
          </a:xfrm>
        </p:spPr>
        <p:txBody>
          <a:bodyPr/>
          <a:lstStyle/>
          <a:p>
            <a:pPr marL="339725" indent="-339725">
              <a:buSzPct val="80000"/>
              <a:buFont typeface="Wingdings" panose="05000000000000000000" pitchFamily="2" charset="2"/>
              <a:buChar char="v"/>
            </a:pPr>
            <a:r>
              <a:rPr lang="en-US" sz="3600" dirty="0">
                <a:latin typeface="Calibri" pitchFamily="34" charset="0"/>
              </a:rPr>
              <a:t>Can insert a single tuple using: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1295400" y="2209800"/>
            <a:ext cx="7446963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2800" dirty="0">
                <a:solidFill>
                  <a:schemeClr val="tx2"/>
                </a:solidFill>
                <a:latin typeface="Calibri" pitchFamily="34" charset="0"/>
              </a:rPr>
              <a:t>INSERT INTO  Students (</a:t>
            </a:r>
            <a:r>
              <a:rPr lang="en-US" sz="2800" dirty="0" err="1">
                <a:solidFill>
                  <a:srgbClr val="7030A0"/>
                </a:solidFill>
                <a:latin typeface="Calibri" pitchFamily="34" charset="0"/>
              </a:rPr>
              <a:t>sid</a:t>
            </a:r>
            <a:r>
              <a:rPr lang="en-US" sz="2800" dirty="0">
                <a:solidFill>
                  <a:schemeClr val="tx2"/>
                </a:solidFill>
                <a:latin typeface="Calibri" pitchFamily="34" charset="0"/>
              </a:rPr>
              <a:t>, </a:t>
            </a:r>
            <a:r>
              <a:rPr lang="en-US" sz="2800" dirty="0">
                <a:solidFill>
                  <a:srgbClr val="C00000"/>
                </a:solidFill>
                <a:latin typeface="Calibri" pitchFamily="34" charset="0"/>
              </a:rPr>
              <a:t>name</a:t>
            </a:r>
            <a:r>
              <a:rPr lang="en-US" sz="2800" dirty="0">
                <a:solidFill>
                  <a:schemeClr val="tx2"/>
                </a:solidFill>
                <a:latin typeface="Calibri" pitchFamily="34" charset="0"/>
              </a:rPr>
              <a:t>,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login</a:t>
            </a:r>
            <a:r>
              <a:rPr lang="en-US" sz="2800" dirty="0">
                <a:solidFill>
                  <a:schemeClr val="tx2"/>
                </a:solidFill>
                <a:latin typeface="Calibri" pitchFamily="34" charset="0"/>
              </a:rPr>
              <a:t>, </a:t>
            </a:r>
            <a:r>
              <a:rPr lang="en-US" sz="2800" dirty="0">
                <a:solidFill>
                  <a:srgbClr val="0070C0"/>
                </a:solidFill>
                <a:latin typeface="Calibri" pitchFamily="34" charset="0"/>
              </a:rPr>
              <a:t>age</a:t>
            </a:r>
            <a:r>
              <a:rPr lang="en-US" sz="2800" dirty="0">
                <a:solidFill>
                  <a:schemeClr val="tx2"/>
                </a:solidFill>
                <a:latin typeface="Calibri" pitchFamily="34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Calibri" pitchFamily="34" charset="0"/>
              </a:rPr>
              <a:t>gpa</a:t>
            </a:r>
            <a:r>
              <a:rPr lang="en-US" sz="2800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0" hangingPunct="0">
              <a:defRPr/>
            </a:pPr>
            <a:r>
              <a:rPr lang="en-US" sz="2800" dirty="0">
                <a:solidFill>
                  <a:schemeClr val="tx2"/>
                </a:solidFill>
                <a:latin typeface="Calibri" pitchFamily="34" charset="0"/>
              </a:rPr>
              <a:t>VALUES  (</a:t>
            </a:r>
            <a:r>
              <a:rPr lang="en-US" sz="2800" dirty="0">
                <a:solidFill>
                  <a:srgbClr val="7030A0"/>
                </a:solidFill>
                <a:latin typeface="Calibri" pitchFamily="34" charset="0"/>
              </a:rPr>
              <a:t>53688</a:t>
            </a:r>
            <a:r>
              <a:rPr lang="en-US" sz="2800" dirty="0">
                <a:solidFill>
                  <a:schemeClr val="tx2"/>
                </a:solidFill>
                <a:latin typeface="Calibri" pitchFamily="34" charset="0"/>
              </a:rPr>
              <a:t>, ‘</a:t>
            </a:r>
            <a:r>
              <a:rPr lang="en-US" sz="2800" dirty="0">
                <a:solidFill>
                  <a:srgbClr val="C00000"/>
                </a:solidFill>
                <a:latin typeface="Calibri" pitchFamily="34" charset="0"/>
              </a:rPr>
              <a:t>Smith</a:t>
            </a:r>
            <a:r>
              <a:rPr lang="en-US" sz="2800" dirty="0">
                <a:solidFill>
                  <a:schemeClr val="tx2"/>
                </a:solidFill>
                <a:latin typeface="Calibri" pitchFamily="34" charset="0"/>
              </a:rPr>
              <a:t>’, ‘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smith@ee</a:t>
            </a:r>
            <a:r>
              <a:rPr lang="en-US" sz="2800" dirty="0">
                <a:solidFill>
                  <a:schemeClr val="tx2"/>
                </a:solidFill>
                <a:latin typeface="Calibri" pitchFamily="34" charset="0"/>
              </a:rPr>
              <a:t>’, </a:t>
            </a:r>
            <a:r>
              <a:rPr lang="en-US" sz="2800" dirty="0">
                <a:solidFill>
                  <a:srgbClr val="0070C0"/>
                </a:solidFill>
                <a:latin typeface="Calibri" pitchFamily="34" charset="0"/>
              </a:rPr>
              <a:t>18</a:t>
            </a:r>
            <a:r>
              <a:rPr lang="en-US" sz="2800" dirty="0">
                <a:solidFill>
                  <a:schemeClr val="tx2"/>
                </a:solidFill>
                <a:latin typeface="Calibri" pitchFamily="34" charset="0"/>
              </a:rPr>
              <a:t>, </a:t>
            </a:r>
            <a:r>
              <a:rPr lang="en-US" sz="2800" dirty="0">
                <a:solidFill>
                  <a:srgbClr val="00B050"/>
                </a:solidFill>
                <a:latin typeface="Calibri" pitchFamily="34" charset="0"/>
              </a:rPr>
              <a:t>3.2</a:t>
            </a:r>
            <a:r>
              <a:rPr lang="en-US" sz="2800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09600" y="3352800"/>
            <a:ext cx="8362950" cy="3111500"/>
            <a:chOff x="609600" y="3352800"/>
            <a:chExt cx="8362950" cy="3111500"/>
          </a:xfrm>
        </p:grpSpPr>
        <p:sp>
          <p:nvSpPr>
            <p:cNvPr id="23560" name="Rectangle 7"/>
            <p:cNvSpPr>
              <a:spLocks noChangeArrowheads="1"/>
            </p:cNvSpPr>
            <p:nvPr/>
          </p:nvSpPr>
          <p:spPr bwMode="auto">
            <a:xfrm>
              <a:off x="609600" y="3352800"/>
              <a:ext cx="77724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/>
            <a:lstStyle/>
            <a:p>
              <a:pPr marL="342900" indent="-342900" eaLnBrk="0" hangingPunct="0">
                <a:lnSpc>
                  <a:spcPts val="39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v"/>
              </a:pPr>
              <a:r>
                <a:rPr lang="en-US" sz="3600">
                  <a:latin typeface="Calibri" pitchFamily="34" charset="0"/>
                </a:rPr>
                <a:t>Can delete all tuples satisfying some condition (e.g., name = Smith):</a:t>
              </a:r>
            </a:p>
          </p:txBody>
        </p:sp>
        <p:sp>
          <p:nvSpPr>
            <p:cNvPr id="23561" name="Rectangle 8"/>
            <p:cNvSpPr>
              <a:spLocks noChangeArrowheads="1"/>
            </p:cNvSpPr>
            <p:nvPr/>
          </p:nvSpPr>
          <p:spPr bwMode="auto">
            <a:xfrm>
              <a:off x="2500313" y="4495800"/>
              <a:ext cx="3800475" cy="1382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800">
                  <a:solidFill>
                    <a:schemeClr val="tx2"/>
                  </a:solidFill>
                  <a:latin typeface="Calibri" pitchFamily="34" charset="0"/>
                </a:rPr>
                <a:t>DELETE  </a:t>
              </a:r>
            </a:p>
            <a:p>
              <a:pPr eaLnBrk="0" hangingPunct="0"/>
              <a:r>
                <a:rPr lang="en-US" sz="2800">
                  <a:solidFill>
                    <a:schemeClr val="tx2"/>
                  </a:solidFill>
                  <a:latin typeface="Calibri" pitchFamily="34" charset="0"/>
                </a:rPr>
                <a:t>FROM Students S</a:t>
              </a:r>
            </a:p>
            <a:p>
              <a:pPr eaLnBrk="0" hangingPunct="0"/>
              <a:r>
                <a:rPr lang="en-US" sz="2800">
                  <a:solidFill>
                    <a:schemeClr val="tx2"/>
                  </a:solidFill>
                  <a:latin typeface="Calibri" pitchFamily="34" charset="0"/>
                </a:rPr>
                <a:t>WHERE S.name = ‘Smith’</a:t>
              </a:r>
            </a:p>
          </p:txBody>
        </p:sp>
        <p:sp>
          <p:nvSpPr>
            <p:cNvPr id="23562" name="Rectangle 9"/>
            <p:cNvSpPr>
              <a:spLocks noChangeArrowheads="1"/>
            </p:cNvSpPr>
            <p:nvPr/>
          </p:nvSpPr>
          <p:spPr bwMode="auto">
            <a:xfrm>
              <a:off x="671513" y="6005513"/>
              <a:ext cx="8301037" cy="458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buFont typeface="Monotype Sorts"/>
                <a:buChar char="*"/>
              </a:pPr>
              <a:r>
                <a:rPr lang="en-US" i="1">
                  <a:solidFill>
                    <a:srgbClr val="000066"/>
                  </a:solidFill>
                  <a:latin typeface="Calibri" pitchFamily="34" charset="0"/>
                </a:rPr>
                <a:t> Powerful variants of these commands are available; more later!</a:t>
              </a:r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499E6-327B-4773-898B-3C47B7B2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2DCA-DB19-4432-B619-1C69EFEF22E4}" type="datetime1">
              <a:rPr lang="en-US" smtClean="0"/>
              <a:t>9/11/2024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B1189-6C45-417B-AC33-E063495FC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D7F5-7323-4990-94E9-6AF33DDF49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3613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build="p"/>
      <p:bldP spid="225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419100"/>
            <a:ext cx="7772400" cy="647700"/>
          </a:xfrm>
        </p:spPr>
        <p:txBody>
          <a:bodyPr>
            <a:noAutofit/>
          </a:bodyPr>
          <a:lstStyle/>
          <a:p>
            <a:r>
              <a:rPr lang="en-US" sz="4800" b="1" dirty="0"/>
              <a:t>Integrity Constraints (ICs)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275907"/>
            <a:ext cx="8382000" cy="5105400"/>
          </a:xfrm>
        </p:spPr>
        <p:txBody>
          <a:bodyPr/>
          <a:lstStyle/>
          <a:p>
            <a:r>
              <a:rPr lang="en-US" sz="3200" dirty="0">
                <a:solidFill>
                  <a:schemeClr val="accent2"/>
                </a:solidFill>
                <a:latin typeface="Calibri" pitchFamily="34" charset="0"/>
              </a:rPr>
              <a:t>IC:</a:t>
            </a:r>
            <a:r>
              <a:rPr lang="en-US" sz="3200" dirty="0">
                <a:latin typeface="Calibri" pitchFamily="34" charset="0"/>
              </a:rPr>
              <a:t> condition that must be true for </a:t>
            </a:r>
            <a:r>
              <a:rPr lang="en-US" sz="3200" i="1" dirty="0">
                <a:solidFill>
                  <a:schemeClr val="accent2"/>
                </a:solidFill>
                <a:latin typeface="Calibri" pitchFamily="34" charset="0"/>
              </a:rPr>
              <a:t>any </a:t>
            </a:r>
            <a:r>
              <a:rPr lang="en-US" sz="3200" dirty="0">
                <a:latin typeface="Calibri" pitchFamily="34" charset="0"/>
              </a:rPr>
              <a:t>instance of the database; e.g., </a:t>
            </a:r>
            <a:r>
              <a:rPr lang="en-US" sz="3200" i="1" u="sng" dirty="0">
                <a:solidFill>
                  <a:schemeClr val="accent2"/>
                </a:solidFill>
                <a:latin typeface="Calibri" pitchFamily="34" charset="0"/>
              </a:rPr>
              <a:t>domain constraints.</a:t>
            </a:r>
          </a:p>
          <a:p>
            <a:pPr lvl="1">
              <a:buSzPct val="75000"/>
            </a:pPr>
            <a:r>
              <a:rPr lang="en-US" sz="2800" dirty="0">
                <a:latin typeface="Calibri" pitchFamily="34" charset="0"/>
              </a:rPr>
              <a:t>ICs are specified when schema is defined.</a:t>
            </a:r>
          </a:p>
          <a:p>
            <a:pPr lvl="1">
              <a:spcAft>
                <a:spcPts val="1200"/>
              </a:spcAft>
              <a:buSzPct val="75000"/>
            </a:pPr>
            <a:r>
              <a:rPr lang="en-US" sz="2800" dirty="0">
                <a:latin typeface="Calibri" pitchFamily="34" charset="0"/>
              </a:rPr>
              <a:t>ICs are checked when relations are modified.</a:t>
            </a:r>
          </a:p>
          <a:p>
            <a:r>
              <a:rPr lang="en-US" sz="3200" dirty="0">
                <a:latin typeface="Calibri" pitchFamily="34" charset="0"/>
              </a:rPr>
              <a:t>A </a:t>
            </a:r>
            <a:r>
              <a:rPr lang="en-US" sz="3200" i="1" dirty="0">
                <a:solidFill>
                  <a:schemeClr val="accent2"/>
                </a:solidFill>
                <a:latin typeface="Calibri" pitchFamily="34" charset="0"/>
              </a:rPr>
              <a:t>legal</a:t>
            </a:r>
            <a:r>
              <a:rPr lang="en-US" sz="3200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3200" dirty="0">
                <a:latin typeface="Calibri" pitchFamily="34" charset="0"/>
              </a:rPr>
              <a:t>instance of a relation is one that satisfies all specified ICs.  </a:t>
            </a:r>
          </a:p>
          <a:p>
            <a:pPr lvl="1">
              <a:spcAft>
                <a:spcPts val="1200"/>
              </a:spcAft>
              <a:buSzPct val="75000"/>
            </a:pPr>
            <a:r>
              <a:rPr lang="en-US" sz="2800" dirty="0">
                <a:latin typeface="Calibri" pitchFamily="34" charset="0"/>
              </a:rPr>
              <a:t>DBMS should not allow illegal instances.</a:t>
            </a:r>
          </a:p>
          <a:p>
            <a:r>
              <a:rPr lang="en-US" sz="3200" dirty="0">
                <a:latin typeface="Calibri" pitchFamily="34" charset="0"/>
              </a:rPr>
              <a:t>If the DBMS checks ICs, stored data is more faithful to real-world meaning.</a:t>
            </a:r>
          </a:p>
          <a:p>
            <a:pPr lvl="1">
              <a:buSzPct val="75000"/>
            </a:pPr>
            <a:r>
              <a:rPr lang="en-US" sz="2800" dirty="0">
                <a:latin typeface="Calibri" pitchFamily="34" charset="0"/>
              </a:rPr>
              <a:t>Avoids data entry errors, too!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877381-F516-4560-AFF1-B754FE537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9FA61-E045-4541-AACC-FE2F1EFED0D7}" type="datetime1">
              <a:rPr lang="en-US" smtClean="0"/>
              <a:t>9/11/2024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FE5BBE-7F01-4613-8466-CF1AAE200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D7F5-7323-4990-94E9-6AF33DDF49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1444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6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6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6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uiExpand="1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Key Constraints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82000" cy="3143250"/>
          </a:xfrm>
        </p:spPr>
        <p:txBody>
          <a:bodyPr/>
          <a:lstStyle/>
          <a:p>
            <a:pPr marL="457200" indent="-457200">
              <a:spcAft>
                <a:spcPts val="1200"/>
              </a:spcAft>
            </a:pPr>
            <a:r>
              <a:rPr lang="en-US" sz="3200" dirty="0">
                <a:latin typeface="Calibri" pitchFamily="34" charset="0"/>
              </a:rPr>
              <a:t>A set of fields is a </a:t>
            </a:r>
            <a:r>
              <a:rPr lang="en-US" sz="3200" i="1" u="sng" dirty="0">
                <a:solidFill>
                  <a:schemeClr val="accent2"/>
                </a:solidFill>
                <a:latin typeface="Calibri" pitchFamily="34" charset="0"/>
              </a:rPr>
              <a:t>key</a:t>
            </a:r>
            <a:r>
              <a:rPr lang="en-US" sz="3200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3200" dirty="0">
                <a:latin typeface="Calibri" pitchFamily="34" charset="0"/>
              </a:rPr>
              <a:t>for a relation if :</a:t>
            </a:r>
          </a:p>
          <a:p>
            <a:pPr marL="971550" lvl="1" indent="-514350">
              <a:lnSpc>
                <a:spcPts val="31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latin typeface="Calibri" pitchFamily="34" charset="0"/>
              </a:rPr>
              <a:t>No two distinct tuples can have same values in all key fields, and</a:t>
            </a:r>
          </a:p>
          <a:p>
            <a:pPr marL="971550" lvl="1" indent="-514350">
              <a:lnSpc>
                <a:spcPts val="31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latin typeface="Calibri" pitchFamily="34" charset="0"/>
              </a:rPr>
              <a:t>This is not true for any subset of the key.</a:t>
            </a:r>
          </a:p>
          <a:p>
            <a:pPr marL="1485900" lvl="2" indent="-282575">
              <a:lnSpc>
                <a:spcPts val="31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66"/>
                </a:solidFill>
                <a:latin typeface="Calibri" pitchFamily="34" charset="0"/>
              </a:rPr>
              <a:t>Part 2 false ?   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dirty="0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We have a</a:t>
            </a:r>
            <a:r>
              <a:rPr lang="en-US" sz="2800" dirty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Calibri" pitchFamily="34" charset="0"/>
              </a:rPr>
              <a:t>superkey</a:t>
            </a:r>
            <a:endParaRPr lang="en-US" sz="2800" i="1" dirty="0">
              <a:solidFill>
                <a:srgbClr val="C00000"/>
              </a:solidFill>
              <a:latin typeface="Calibri" pitchFamily="34" charset="0"/>
            </a:endParaRPr>
          </a:p>
          <a:p>
            <a:pPr marL="1485900" lvl="2" indent="-282575">
              <a:lnSpc>
                <a:spcPts val="3100"/>
              </a:lnSpc>
              <a:spcAft>
                <a:spcPts val="1200"/>
              </a:spcAft>
            </a:pPr>
            <a:r>
              <a:rPr lang="en-US" sz="2800" i="1" dirty="0">
                <a:solidFill>
                  <a:srgbClr val="000066"/>
                </a:solidFill>
                <a:latin typeface="Calibri" pitchFamily="34" charset="0"/>
              </a:rPr>
              <a:t>&lt;SSN&gt; </a:t>
            </a:r>
            <a:r>
              <a:rPr lang="en-US" sz="2800" dirty="0">
                <a:solidFill>
                  <a:srgbClr val="000066"/>
                </a:solidFill>
                <a:latin typeface="Calibri" pitchFamily="34" charset="0"/>
              </a:rPr>
              <a:t>is a key  </a:t>
            </a:r>
            <a:r>
              <a:rPr lang="en-US" sz="2800" i="1" dirty="0">
                <a:solidFill>
                  <a:srgbClr val="000066"/>
                </a:solidFill>
                <a:latin typeface="Calibri" pitchFamily="34" charset="0"/>
              </a:rPr>
              <a:t>→  &lt;SSN, </a:t>
            </a:r>
            <a:r>
              <a:rPr lang="en-US" sz="2800" i="1" dirty="0">
                <a:solidFill>
                  <a:srgbClr val="C00000"/>
                </a:solidFill>
                <a:latin typeface="Calibri" pitchFamily="34" charset="0"/>
              </a:rPr>
              <a:t>NAME</a:t>
            </a:r>
            <a:r>
              <a:rPr lang="en-US" sz="2800" i="1" dirty="0">
                <a:solidFill>
                  <a:srgbClr val="000066"/>
                </a:solidFill>
                <a:latin typeface="Calibri" pitchFamily="34" charset="0"/>
              </a:rPr>
              <a:t>&gt; </a:t>
            </a:r>
            <a:r>
              <a:rPr lang="en-US" sz="2800" dirty="0">
                <a:solidFill>
                  <a:srgbClr val="000066"/>
                </a:solidFill>
                <a:latin typeface="Calibri" pitchFamily="34" charset="0"/>
              </a:rPr>
              <a:t>is a </a:t>
            </a:r>
            <a:r>
              <a:rPr lang="en-US" sz="2800" dirty="0" err="1">
                <a:solidFill>
                  <a:srgbClr val="000066"/>
                </a:solidFill>
                <a:latin typeface="Calibri" pitchFamily="34" charset="0"/>
              </a:rPr>
              <a:t>superkey</a:t>
            </a:r>
            <a:endParaRPr lang="en-US" sz="2800" dirty="0">
              <a:solidFill>
                <a:srgbClr val="000066"/>
              </a:solidFill>
              <a:latin typeface="Calibri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949317"/>
              </p:ext>
            </p:extLst>
          </p:nvPr>
        </p:nvGraphicFramePr>
        <p:xfrm>
          <a:off x="3771900" y="5150125"/>
          <a:ext cx="3810000" cy="1219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10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0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7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9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2410">
                <a:tc>
                  <a:txBody>
                    <a:bodyPr/>
                    <a:lstStyle/>
                    <a:p>
                      <a:pPr algn="ctr"/>
                      <a:r>
                        <a:rPr lang="en-US" sz="1400" b="1" u="sng" dirty="0" err="1">
                          <a:latin typeface="Calibri" pitchFamily="34" charset="0"/>
                          <a:cs typeface="Calibri" pitchFamily="34" charset="0"/>
                        </a:rPr>
                        <a:t>sid</a:t>
                      </a:r>
                      <a:endParaRPr lang="en-US" sz="1400" b="1" u="sng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9E78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itchFamily="34" charset="0"/>
                          <a:cs typeface="Calibri" pitchFamily="34" charset="0"/>
                        </a:rPr>
                        <a:t>name</a:t>
                      </a:r>
                    </a:p>
                  </a:txBody>
                  <a:tcPr>
                    <a:solidFill>
                      <a:srgbClr val="9E78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itchFamily="34" charset="0"/>
                          <a:cs typeface="Calibri" pitchFamily="34" charset="0"/>
                        </a:rPr>
                        <a:t>login</a:t>
                      </a:r>
                    </a:p>
                  </a:txBody>
                  <a:tcPr>
                    <a:solidFill>
                      <a:srgbClr val="9E78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itchFamily="34" charset="0"/>
                          <a:cs typeface="Calibri" pitchFamily="34" charset="0"/>
                        </a:rPr>
                        <a:t>age</a:t>
                      </a:r>
                    </a:p>
                  </a:txBody>
                  <a:tcPr>
                    <a:solidFill>
                      <a:srgbClr val="9E78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>
                          <a:latin typeface="Calibri" pitchFamily="34" charset="0"/>
                          <a:cs typeface="Calibri" pitchFamily="34" charset="0"/>
                        </a:rPr>
                        <a:t>gpa</a:t>
                      </a:r>
                      <a:endParaRPr lang="en-US" sz="1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9E78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41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53831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Zhang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alibri" pitchFamily="34" charset="0"/>
                          <a:cs typeface="Calibri" pitchFamily="34" charset="0"/>
                        </a:rPr>
                        <a:t>zhang@ee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41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53650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alibri" pitchFamily="34" charset="0"/>
                          <a:cs typeface="Calibri" pitchFamily="34" charset="0"/>
                        </a:rPr>
                        <a:t>smith@cs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3.9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41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53666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Jones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alibri" pitchFamily="34" charset="0"/>
                          <a:cs typeface="Calibri" pitchFamily="34" charset="0"/>
                        </a:rPr>
                        <a:t>jones@cs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itchFamily="34" charset="0"/>
                          <a:cs typeface="Calibri" pitchFamily="34" charset="0"/>
                        </a:rPr>
                        <a:t>3.4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695700" y="4730477"/>
            <a:ext cx="138371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Students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5C103-1A0C-41DD-A13E-F0EBCB066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265B-9EB1-43A8-970C-8843F9210BAD}" type="datetime1">
              <a:rPr lang="en-US" smtClean="0"/>
              <a:t>9/11/2024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82DF2D-F85A-4C1C-A226-8B4A9DBF2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D7F5-7323-4990-94E9-6AF33DDF493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374877"/>
      </p:ext>
    </p:extLst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Key Constraint Example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690689"/>
            <a:ext cx="8001000" cy="10350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i="1" dirty="0" err="1">
                <a:latin typeface="Calibri" pitchFamily="34" charset="0"/>
              </a:rPr>
              <a:t>sid</a:t>
            </a:r>
            <a:r>
              <a:rPr lang="en-US" sz="3200" i="1" dirty="0">
                <a:latin typeface="Calibri" pitchFamily="34" charset="0"/>
              </a:rPr>
              <a:t> </a:t>
            </a:r>
            <a:r>
              <a:rPr lang="en-US" sz="3200" dirty="0">
                <a:latin typeface="Calibri" pitchFamily="34" charset="0"/>
              </a:rPr>
              <a:t>is a key for </a:t>
            </a:r>
            <a:r>
              <a:rPr lang="en-US" sz="3200" i="1" dirty="0">
                <a:latin typeface="Calibri" pitchFamily="34" charset="0"/>
              </a:rPr>
              <a:t>Students</a:t>
            </a:r>
            <a:r>
              <a:rPr lang="en-US" sz="3200" dirty="0">
                <a:latin typeface="Calibri" pitchFamily="34" charset="0"/>
              </a:rPr>
              <a:t>. The set {</a:t>
            </a:r>
            <a:r>
              <a:rPr lang="en-US" sz="3200" i="1" dirty="0" err="1">
                <a:latin typeface="Calibri" pitchFamily="34" charset="0"/>
              </a:rPr>
              <a:t>sid</a:t>
            </a:r>
            <a:r>
              <a:rPr lang="en-US" sz="3200" i="1" dirty="0">
                <a:latin typeface="Calibri" pitchFamily="34" charset="0"/>
              </a:rPr>
              <a:t>, </a:t>
            </a:r>
            <a:r>
              <a:rPr lang="en-US" sz="3200" i="1" dirty="0" err="1">
                <a:latin typeface="Calibri" pitchFamily="34" charset="0"/>
              </a:rPr>
              <a:t>gpa</a:t>
            </a:r>
            <a:r>
              <a:rPr lang="en-US" sz="3200" dirty="0">
                <a:latin typeface="Calibri" pitchFamily="34" charset="0"/>
              </a:rPr>
              <a:t>} is a </a:t>
            </a:r>
            <a:r>
              <a:rPr lang="en-US" sz="3200" dirty="0" err="1">
                <a:latin typeface="Calibri" pitchFamily="34" charset="0"/>
              </a:rPr>
              <a:t>superkey</a:t>
            </a:r>
            <a:r>
              <a:rPr lang="en-US" sz="3200" dirty="0">
                <a:latin typeface="Calibri" pitchFamily="34" charset="0"/>
              </a:rPr>
              <a:t> (i.e., set of fields that contains a key)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431413" y="3169054"/>
            <a:ext cx="4281173" cy="3105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2800" dirty="0">
                <a:solidFill>
                  <a:srgbClr val="7030A0"/>
                </a:solidFill>
                <a:latin typeface="Calibri" pitchFamily="34" charset="0"/>
                <a:cs typeface="+mn-cs"/>
              </a:rPr>
              <a:t>CREATE TABLE Students</a:t>
            </a:r>
          </a:p>
          <a:p>
            <a:pPr eaLnBrk="0" hangingPunct="0">
              <a:defRPr/>
            </a:pPr>
            <a:r>
              <a:rPr lang="en-US" sz="2800" dirty="0">
                <a:solidFill>
                  <a:srgbClr val="7030A0"/>
                </a:solidFill>
                <a:latin typeface="Calibri" pitchFamily="34" charset="0"/>
                <a:cs typeface="+mn-cs"/>
              </a:rPr>
              <a:t>	(</a:t>
            </a:r>
            <a:r>
              <a:rPr lang="en-US" sz="2800" b="1" dirty="0" err="1">
                <a:solidFill>
                  <a:schemeClr val="accent6"/>
                </a:solidFill>
                <a:latin typeface="Calibri" pitchFamily="34" charset="0"/>
                <a:cs typeface="+mn-cs"/>
              </a:rPr>
              <a:t>sid</a:t>
            </a:r>
            <a:r>
              <a:rPr lang="en-US" sz="2800" dirty="0">
                <a:solidFill>
                  <a:srgbClr val="7030A0"/>
                </a:solidFill>
                <a:latin typeface="Calibri" pitchFamily="34" charset="0"/>
                <a:cs typeface="+mn-cs"/>
              </a:rPr>
              <a:t>: CHAR(20), </a:t>
            </a:r>
          </a:p>
          <a:p>
            <a:pPr eaLnBrk="0" hangingPunct="0">
              <a:defRPr/>
            </a:pPr>
            <a:r>
              <a:rPr lang="en-US" sz="2800" dirty="0">
                <a:solidFill>
                  <a:srgbClr val="7030A0"/>
                </a:solidFill>
                <a:latin typeface="Calibri" pitchFamily="34" charset="0"/>
                <a:cs typeface="+mn-cs"/>
              </a:rPr>
              <a:t>	 name: CHAR(20), </a:t>
            </a:r>
          </a:p>
          <a:p>
            <a:pPr eaLnBrk="0" hangingPunct="0">
              <a:defRPr/>
            </a:pPr>
            <a:r>
              <a:rPr lang="en-US" sz="2800" dirty="0">
                <a:solidFill>
                  <a:srgbClr val="7030A0"/>
                </a:solidFill>
                <a:latin typeface="Calibri" pitchFamily="34" charset="0"/>
                <a:cs typeface="+mn-cs"/>
              </a:rPr>
              <a:t>	 login: CHAR(10),</a:t>
            </a:r>
          </a:p>
          <a:p>
            <a:pPr eaLnBrk="0" hangingPunct="0">
              <a:defRPr/>
            </a:pPr>
            <a:r>
              <a:rPr lang="en-US" sz="2800" dirty="0">
                <a:solidFill>
                  <a:srgbClr val="7030A0"/>
                </a:solidFill>
                <a:latin typeface="Calibri" pitchFamily="34" charset="0"/>
                <a:cs typeface="+mn-cs"/>
              </a:rPr>
              <a:t>	 age: INTEGER,</a:t>
            </a:r>
          </a:p>
          <a:p>
            <a:pPr eaLnBrk="0" hangingPunct="0">
              <a:defRPr/>
            </a:pPr>
            <a:r>
              <a:rPr lang="en-US" sz="2800" dirty="0">
                <a:solidFill>
                  <a:srgbClr val="7030A0"/>
                </a:solidFill>
                <a:latin typeface="Calibri" pitchFamily="34" charset="0"/>
                <a:cs typeface="+mn-cs"/>
              </a:rPr>
              <a:t>	 </a:t>
            </a:r>
            <a:r>
              <a:rPr lang="en-US" sz="2800" dirty="0" err="1">
                <a:solidFill>
                  <a:srgbClr val="7030A0"/>
                </a:solidFill>
                <a:latin typeface="Calibri" pitchFamily="34" charset="0"/>
                <a:cs typeface="+mn-cs"/>
              </a:rPr>
              <a:t>gpa</a:t>
            </a:r>
            <a:r>
              <a:rPr lang="en-US" sz="2800" dirty="0">
                <a:solidFill>
                  <a:srgbClr val="7030A0"/>
                </a:solidFill>
                <a:latin typeface="Calibri" pitchFamily="34" charset="0"/>
                <a:cs typeface="+mn-cs"/>
              </a:rPr>
              <a:t>: REAL,</a:t>
            </a:r>
          </a:p>
          <a:p>
            <a:pPr eaLnBrk="0" hangingPunct="0">
              <a:defRPr/>
            </a:pPr>
            <a:r>
              <a:rPr lang="en-US" sz="2800" dirty="0">
                <a:solidFill>
                  <a:srgbClr val="7030A0"/>
                </a:solidFill>
                <a:latin typeface="Calibri" pitchFamily="34" charset="0"/>
              </a:rPr>
              <a:t>            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PRIMARY KEY  (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sid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en-US" sz="2800" dirty="0">
                <a:solidFill>
                  <a:srgbClr val="7030A0"/>
                </a:solidFill>
                <a:latin typeface="Calibri" pitchFamily="34" charset="0"/>
                <a:cs typeface="+mn-cs"/>
              </a:rPr>
              <a:t>) 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+mn-cs"/>
              </a:rPr>
              <a:t> </a:t>
            </a: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6534150" y="3429000"/>
            <a:ext cx="1981200" cy="2133600"/>
          </a:xfrm>
          <a:prstGeom prst="wedgeRoundRectCallout">
            <a:avLst>
              <a:gd name="adj1" fmla="val -77074"/>
              <a:gd name="adj2" fmla="val 61861"/>
              <a:gd name="adj3" fmla="val 16667"/>
            </a:avLst>
          </a:prstGeom>
          <a:solidFill>
            <a:schemeClr val="accent3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en-US" sz="3200" dirty="0">
                <a:solidFill>
                  <a:srgbClr val="FFFF00"/>
                </a:solidFill>
                <a:latin typeface="Calibri" pitchFamily="34" charset="0"/>
                <a:cs typeface="+mn-cs"/>
              </a:rPr>
              <a:t>Key</a:t>
            </a:r>
          </a:p>
          <a:p>
            <a:pPr algn="ctr" eaLnBrk="0" hangingPunct="0">
              <a:defRPr/>
            </a:pP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+mn-cs"/>
              </a:rPr>
              <a:t>No two students can have the same </a:t>
            </a:r>
            <a:r>
              <a:rPr lang="en-US" sz="2400" i="1" dirty="0" err="1">
                <a:solidFill>
                  <a:schemeClr val="bg1"/>
                </a:solidFill>
                <a:latin typeface="Calibri" pitchFamily="34" charset="0"/>
                <a:cs typeface="+mn-cs"/>
              </a:rPr>
              <a:t>sid</a:t>
            </a:r>
            <a:endParaRPr lang="en-US" sz="2400" i="1" dirty="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16386" name="Picture 2" descr="C:\Users\Kien\AppData\Local\Microsoft\Windows\Temporary Internet Files\Content.IE5\6M1LC4DB\MC90044067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51933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Kien\AppData\Local\Microsoft\Windows\Temporary Internet Files\Content.IE5\CYTFN9L1\MC900440673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875932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4568155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023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47800" y="6093023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136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45C2CE-266E-477A-950C-7AAF98BEA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0EA8-3385-4407-8B8D-38F5F93B2778}" type="datetime1">
              <a:rPr lang="en-US" smtClean="0"/>
              <a:t>9/11/2024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9831585-8A9B-43CA-A793-54336D833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D7F5-7323-4990-94E9-6AF33DDF493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620426"/>
      </p:ext>
    </p:extLst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Candidate Keys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2209800"/>
            <a:ext cx="7677150" cy="3187700"/>
          </a:xfrm>
        </p:spPr>
        <p:txBody>
          <a:bodyPr/>
          <a:lstStyle/>
          <a:p>
            <a:pPr marL="0" indent="0">
              <a:lnSpc>
                <a:spcPts val="3400"/>
              </a:lnSpc>
              <a:spcAft>
                <a:spcPts val="1200"/>
              </a:spcAft>
              <a:buNone/>
            </a:pPr>
            <a:r>
              <a:rPr lang="en-US" sz="3200" dirty="0">
                <a:solidFill>
                  <a:srgbClr val="000066"/>
                </a:solidFill>
                <a:latin typeface="Calibri" pitchFamily="34" charset="0"/>
              </a:rPr>
              <a:t>If there is more than one key for a relation, one of the keys is chosen (by DBA) to be the </a:t>
            </a:r>
            <a:r>
              <a:rPr lang="en-US" sz="3200" i="1" dirty="0">
                <a:solidFill>
                  <a:srgbClr val="C00000"/>
                </a:solidFill>
                <a:latin typeface="Calibri" pitchFamily="34" charset="0"/>
              </a:rPr>
              <a:t>primary key</a:t>
            </a:r>
            <a:r>
              <a:rPr lang="en-US" sz="3200" dirty="0">
                <a:solidFill>
                  <a:srgbClr val="000066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CA0BA-8AC3-4B76-819E-806DB70A4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27A64-911E-4682-B671-E1991B334AB1}" type="datetime1">
              <a:rPr lang="en-US" smtClean="0"/>
              <a:t>9/11/2024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65FE31-3D8E-46E3-BE77-65C547C36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D7F5-7323-4990-94E9-6AF33DDF493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66380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en-US"/>
              <a:t>Why Study the Relational Model? 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1476" y="1502708"/>
            <a:ext cx="7772400" cy="3852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rgbClr val="DA2EAD"/>
                </a:solidFill>
                <a:latin typeface="Calibri" pitchFamily="34" charset="0"/>
              </a:rPr>
              <a:t>     Most widely used model</a:t>
            </a:r>
          </a:p>
          <a:p>
            <a:pPr marL="0" indent="0" algn="ctr">
              <a:buNone/>
            </a:pPr>
            <a:endParaRPr lang="en-US" sz="3600" dirty="0">
              <a:solidFill>
                <a:srgbClr val="7030A0"/>
              </a:solidFill>
              <a:latin typeface="Calibri" pitchFamily="34" charset="0"/>
            </a:endParaRPr>
          </a:p>
          <a:p>
            <a:pPr marL="0" indent="0" algn="ctr">
              <a:buNone/>
            </a:pPr>
            <a:endParaRPr lang="en-US" sz="4400" dirty="0">
              <a:solidFill>
                <a:srgbClr val="DA2EAD"/>
              </a:solidFill>
              <a:latin typeface="Calibri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D5530B-1AA0-4BE6-9567-8F253C08E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2823E-4391-471D-82C6-E987DF1E6B01}" type="datetime1">
              <a:rPr lang="en-US" smtClean="0"/>
              <a:t>9/11/2024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ED35BD-6D1D-4FF7-968E-05CBECC95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D7F5-7323-4990-94E9-6AF33DDF4934}" type="slidenum">
              <a:rPr lang="en-US" smtClean="0"/>
              <a:t>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384C83-3615-829D-D3B7-59F115455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2284576"/>
            <a:ext cx="5511053" cy="427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216016"/>
      </p:ext>
    </p:extLst>
  </p:cSld>
  <p:clrMapOvr>
    <a:masterClrMapping/>
  </p:clrMapOvr>
  <p:transition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504825" y="160970"/>
            <a:ext cx="8134350" cy="1325563"/>
          </a:xfrm>
        </p:spPr>
        <p:txBody>
          <a:bodyPr/>
          <a:lstStyle/>
          <a:p>
            <a:r>
              <a:rPr lang="en-US" b="1" dirty="0"/>
              <a:t>Primary and Candidate Keys in SQL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11085" cy="926778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dirty="0">
                <a:latin typeface="Calibri" pitchFamily="34" charset="0"/>
              </a:rPr>
              <a:t>Possibly many 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candidate keys  </a:t>
            </a:r>
            <a:r>
              <a:rPr lang="en-US" dirty="0">
                <a:latin typeface="Calibri" pitchFamily="34" charset="0"/>
              </a:rPr>
              <a:t>(specified using </a:t>
            </a:r>
            <a:r>
              <a:rPr lang="en-US" dirty="0">
                <a:solidFill>
                  <a:schemeClr val="accent2"/>
                </a:solidFill>
                <a:latin typeface="Calibri" pitchFamily="34" charset="0"/>
              </a:rPr>
              <a:t>UNIQUE</a:t>
            </a:r>
            <a:r>
              <a:rPr lang="en-US" dirty="0">
                <a:latin typeface="Calibri" pitchFamily="34" charset="0"/>
              </a:rPr>
              <a:t>), one of which is chosen as the 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primary key</a:t>
            </a:r>
            <a:r>
              <a:rPr lang="en-US" dirty="0">
                <a:latin typeface="Calibri" pitchFamily="34" charset="0"/>
              </a:rPr>
              <a:t>.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838200" y="2667000"/>
            <a:ext cx="3491662" cy="193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400" dirty="0">
                <a:latin typeface="Calibri" pitchFamily="34" charset="0"/>
                <a:cs typeface="Calibri" pitchFamily="34" charset="0"/>
              </a:rPr>
              <a:t>CREATE TABLE Enrolled</a:t>
            </a:r>
          </a:p>
          <a:p>
            <a:pPr eaLnBrk="0" hangingPunct="0"/>
            <a:r>
              <a:rPr lang="en-US" sz="2400" dirty="0">
                <a:latin typeface="Calibri" pitchFamily="34" charset="0"/>
                <a:cs typeface="Calibri" pitchFamily="34" charset="0"/>
              </a:rPr>
              <a:t>   (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sid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CHAR(20)</a:t>
            </a:r>
          </a:p>
          <a:p>
            <a:pPr eaLnBrk="0" hangingPunct="0"/>
            <a:r>
              <a:rPr lang="en-US" sz="2400" dirty="0">
                <a:latin typeface="Calibri" pitchFamily="34" charset="0"/>
                <a:cs typeface="Calibri" pitchFamily="34" charset="0"/>
              </a:rPr>
              <a:t>    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cid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 CHAR(20),</a:t>
            </a:r>
          </a:p>
          <a:p>
            <a:pPr eaLnBrk="0" hangingPunct="0"/>
            <a:r>
              <a:rPr lang="en-US" sz="2400" dirty="0">
                <a:latin typeface="Calibri" pitchFamily="34" charset="0"/>
                <a:cs typeface="Calibri" pitchFamily="34" charset="0"/>
              </a:rPr>
              <a:t>     grade CHAR(2),</a:t>
            </a:r>
          </a:p>
          <a:p>
            <a:pPr eaLnBrk="0" hangingPunct="0"/>
            <a:r>
              <a:rPr lang="en-US" sz="2400" dirty="0">
                <a:latin typeface="Calibri" pitchFamily="34" charset="0"/>
                <a:cs typeface="Calibri" pitchFamily="34" charset="0"/>
              </a:rPr>
              <a:t>     </a:t>
            </a:r>
            <a:r>
              <a:rPr lang="en-US" sz="240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PRIMARY KEY 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(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sid,cid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) )</a:t>
            </a:r>
          </a:p>
        </p:txBody>
      </p:sp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4876800" y="2590800"/>
            <a:ext cx="3188503" cy="230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400" dirty="0">
                <a:latin typeface="Calibri" pitchFamily="34" charset="0"/>
                <a:cs typeface="Calibri" pitchFamily="34" charset="0"/>
              </a:rPr>
              <a:t>CREATE TABLE Enrolled</a:t>
            </a:r>
          </a:p>
          <a:p>
            <a:pPr eaLnBrk="0" hangingPunct="0"/>
            <a:r>
              <a:rPr lang="en-US" sz="2400" dirty="0">
                <a:latin typeface="Calibri" pitchFamily="34" charset="0"/>
                <a:cs typeface="Calibri" pitchFamily="34" charset="0"/>
              </a:rPr>
              <a:t>   (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sid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CHAR(20)</a:t>
            </a:r>
          </a:p>
          <a:p>
            <a:pPr eaLnBrk="0" hangingPunct="0"/>
            <a:r>
              <a:rPr lang="en-US" sz="2400" dirty="0">
                <a:latin typeface="Calibri" pitchFamily="34" charset="0"/>
                <a:cs typeface="Calibri" pitchFamily="34" charset="0"/>
              </a:rPr>
              <a:t>    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cid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 CHAR(20),</a:t>
            </a:r>
          </a:p>
          <a:p>
            <a:pPr eaLnBrk="0" hangingPunct="0"/>
            <a:r>
              <a:rPr lang="en-US" sz="2400" dirty="0">
                <a:latin typeface="Calibri" pitchFamily="34" charset="0"/>
                <a:cs typeface="Calibri" pitchFamily="34" charset="0"/>
              </a:rPr>
              <a:t>     grade CHAR(2),</a:t>
            </a:r>
          </a:p>
          <a:p>
            <a:pPr eaLnBrk="0" hangingPunct="0"/>
            <a:r>
              <a:rPr lang="en-US" sz="2400" dirty="0">
                <a:latin typeface="Calibri" pitchFamily="34" charset="0"/>
                <a:cs typeface="Calibri" pitchFamily="34" charset="0"/>
              </a:rPr>
              <a:t>     </a:t>
            </a:r>
            <a:r>
              <a:rPr lang="en-US" sz="240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PRIMARY KEY 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(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sid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),</a:t>
            </a:r>
          </a:p>
          <a:p>
            <a:pPr eaLnBrk="0" hangingPunct="0"/>
            <a:r>
              <a:rPr lang="en-US" sz="2400" dirty="0">
                <a:latin typeface="Calibri" pitchFamily="34" charset="0"/>
                <a:cs typeface="Calibri" pitchFamily="34" charset="0"/>
              </a:rPr>
              <a:t>     </a:t>
            </a:r>
            <a:r>
              <a:rPr lang="en-US" sz="240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UNIQUE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(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cid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, grade) )</a:t>
            </a: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914400" y="5029200"/>
            <a:ext cx="3124200" cy="1143000"/>
          </a:xfrm>
          <a:prstGeom prst="wedgeRoundRectCallout">
            <a:avLst>
              <a:gd name="adj1" fmla="val -13935"/>
              <a:gd name="adj2" fmla="val -91049"/>
              <a:gd name="adj3" fmla="val 16667"/>
            </a:avLst>
          </a:prstGeom>
          <a:solidFill>
            <a:schemeClr val="accent3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tIns="91440" bIns="0" anchor="ctr"/>
          <a:lstStyle/>
          <a:p>
            <a:pPr algn="ctr" eaLnBrk="0" hangingPunct="0">
              <a:lnSpc>
                <a:spcPts val="2500"/>
              </a:lnSpc>
              <a:defRPr/>
            </a:pP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+mn-cs"/>
              </a:rPr>
              <a:t>There is only one candidate key, chosen as the primary key</a:t>
            </a: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5086350" y="5403851"/>
            <a:ext cx="2743200" cy="914400"/>
          </a:xfrm>
          <a:prstGeom prst="wedgeRoundRectCallout">
            <a:avLst>
              <a:gd name="adj1" fmla="val -13733"/>
              <a:gd name="adj2" fmla="val -110871"/>
              <a:gd name="adj3" fmla="val 16667"/>
            </a:avLst>
          </a:prstGeom>
          <a:solidFill>
            <a:schemeClr val="accent3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tIns="91440" bIns="0" anchor="ctr"/>
          <a:lstStyle/>
          <a:p>
            <a:pPr algn="ctr" eaLnBrk="0" hangingPunct="0">
              <a:lnSpc>
                <a:spcPts val="2600"/>
              </a:lnSpc>
              <a:defRPr/>
            </a:pP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+mn-cs"/>
              </a:rPr>
              <a:t>There are two candidate keys</a:t>
            </a:r>
          </a:p>
        </p:txBody>
      </p:sp>
      <p:pic>
        <p:nvPicPr>
          <p:cNvPr id="16386" name="Picture 2" descr="C:\Users\Kien\AppData\Local\Microsoft\Windows\Temporary Internet Files\Content.IE5\L3925WEY\MC90029794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392" y="2963046"/>
            <a:ext cx="793699" cy="181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Kien\AppData\Local\Microsoft\Windows\Temporary Internet Files\Content.IE5\336BYWZH\MC90029794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73" y="3066136"/>
            <a:ext cx="791870" cy="182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C6249D4-82A5-460A-9FF7-95B8AA6E5C43}"/>
              </a:ext>
            </a:extLst>
          </p:cNvPr>
          <p:cNvSpPr/>
          <p:nvPr/>
        </p:nvSpPr>
        <p:spPr>
          <a:xfrm>
            <a:off x="5214730" y="4114800"/>
            <a:ext cx="2850573" cy="746455"/>
          </a:xfrm>
          <a:prstGeom prst="roundRect">
            <a:avLst>
              <a:gd name="adj" fmla="val 11341"/>
            </a:avLst>
          </a:prstGeom>
          <a:noFill/>
          <a:ln w="19050">
            <a:solidFill>
              <a:srgbClr val="DA2EA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CD09FD-D710-4D9B-B7BB-3CAF3E0BD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5ECB-C3B7-4DBF-9478-06CC1AD4551F}" type="datetime1">
              <a:rPr lang="en-US" smtClean="0"/>
              <a:t>9/11/2024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DFB20-A3BF-4655-9818-2A9CF95C6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D7F5-7323-4990-94E9-6AF33DDF493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8889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  <p:bldP spid="26631" grpId="0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563525" y="152400"/>
            <a:ext cx="8016949" cy="1104900"/>
          </a:xfrm>
        </p:spPr>
        <p:txBody>
          <a:bodyPr>
            <a:noAutofit/>
          </a:bodyPr>
          <a:lstStyle/>
          <a:p>
            <a:r>
              <a:rPr lang="en-US" b="1" dirty="0"/>
              <a:t>Primary and Candidate Keys in SQL</a:t>
            </a:r>
          </a:p>
        </p:txBody>
      </p:sp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609600" y="1219200"/>
            <a:ext cx="4057650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dirty="0">
                <a:latin typeface="Calibri" pitchFamily="34" charset="0"/>
              </a:rPr>
              <a:t>CREATE TABLE </a:t>
            </a:r>
            <a:r>
              <a:rPr lang="en-US" sz="2800" b="1" dirty="0">
                <a:latin typeface="Calibri" pitchFamily="34" charset="0"/>
              </a:rPr>
              <a:t>Enrolled</a:t>
            </a:r>
          </a:p>
          <a:p>
            <a:pPr eaLnBrk="0" hangingPunct="0"/>
            <a:r>
              <a:rPr lang="en-US" sz="2800" dirty="0">
                <a:latin typeface="Calibri" pitchFamily="34" charset="0"/>
              </a:rPr>
              <a:t>   (</a:t>
            </a:r>
            <a:r>
              <a:rPr lang="en-US" sz="2800" dirty="0" err="1">
                <a:latin typeface="Calibri" pitchFamily="34" charset="0"/>
              </a:rPr>
              <a:t>sid</a:t>
            </a:r>
            <a:r>
              <a:rPr lang="en-US" sz="2800" dirty="0">
                <a:latin typeface="Calibri" pitchFamily="34" charset="0"/>
              </a:rPr>
              <a:t> CHAR(20)</a:t>
            </a:r>
          </a:p>
          <a:p>
            <a:pPr eaLnBrk="0" hangingPunct="0"/>
            <a:r>
              <a:rPr lang="en-US" sz="2800" dirty="0">
                <a:latin typeface="Calibri" pitchFamily="34" charset="0"/>
              </a:rPr>
              <a:t>     </a:t>
            </a:r>
            <a:r>
              <a:rPr lang="en-US" sz="2800" dirty="0" err="1">
                <a:latin typeface="Calibri" pitchFamily="34" charset="0"/>
              </a:rPr>
              <a:t>cid</a:t>
            </a:r>
            <a:r>
              <a:rPr lang="en-US" sz="2800" dirty="0">
                <a:latin typeface="Calibri" pitchFamily="34" charset="0"/>
              </a:rPr>
              <a:t>  CHAR(20),</a:t>
            </a:r>
          </a:p>
          <a:p>
            <a:pPr eaLnBrk="0" hangingPunct="0"/>
            <a:r>
              <a:rPr lang="en-US" sz="2800" dirty="0">
                <a:latin typeface="Calibri" pitchFamily="34" charset="0"/>
              </a:rPr>
              <a:t>     grade CHAR(2),</a:t>
            </a:r>
          </a:p>
          <a:p>
            <a:pPr eaLnBrk="0" hangingPunct="0"/>
            <a:r>
              <a:rPr lang="en-US" sz="2800" dirty="0">
                <a:latin typeface="Calibri" pitchFamily="34" charset="0"/>
              </a:rPr>
              <a:t>     </a:t>
            </a:r>
            <a:r>
              <a:rPr lang="en-US" sz="2800" dirty="0">
                <a:solidFill>
                  <a:schemeClr val="accent2"/>
                </a:solidFill>
                <a:latin typeface="Calibri" pitchFamily="34" charset="0"/>
              </a:rPr>
              <a:t>PRIMARY KEY  </a:t>
            </a:r>
            <a:r>
              <a:rPr lang="en-US" sz="2800" dirty="0">
                <a:latin typeface="Calibri" pitchFamily="34" charset="0"/>
              </a:rPr>
              <a:t>(</a:t>
            </a:r>
            <a:r>
              <a:rPr lang="en-US" sz="2800" dirty="0" err="1">
                <a:latin typeface="Calibri" pitchFamily="34" charset="0"/>
              </a:rPr>
              <a:t>sid,cid</a:t>
            </a:r>
            <a:r>
              <a:rPr lang="en-US" sz="2800" dirty="0">
                <a:latin typeface="Calibri" pitchFamily="34" charset="0"/>
              </a:rPr>
              <a:t>) )</a:t>
            </a: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5181600" y="3733800"/>
            <a:ext cx="3702050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dirty="0">
                <a:latin typeface="Calibri" pitchFamily="34" charset="0"/>
              </a:rPr>
              <a:t>CREATE TABLE </a:t>
            </a:r>
            <a:r>
              <a:rPr lang="en-US" sz="2800" b="1" dirty="0">
                <a:latin typeface="Calibri" pitchFamily="34" charset="0"/>
              </a:rPr>
              <a:t>Enrolled</a:t>
            </a:r>
          </a:p>
          <a:p>
            <a:pPr eaLnBrk="0" hangingPunct="0"/>
            <a:r>
              <a:rPr lang="en-US" sz="2800" dirty="0">
                <a:latin typeface="Calibri" pitchFamily="34" charset="0"/>
              </a:rPr>
              <a:t>   (</a:t>
            </a:r>
            <a:r>
              <a:rPr lang="en-US" sz="2800" dirty="0" err="1">
                <a:latin typeface="Calibri" pitchFamily="34" charset="0"/>
              </a:rPr>
              <a:t>sid</a:t>
            </a:r>
            <a:r>
              <a:rPr lang="en-US" sz="2800" dirty="0">
                <a:latin typeface="Calibri" pitchFamily="34" charset="0"/>
              </a:rPr>
              <a:t> CHAR(20)</a:t>
            </a:r>
          </a:p>
          <a:p>
            <a:pPr eaLnBrk="0" hangingPunct="0"/>
            <a:r>
              <a:rPr lang="en-US" sz="2800" dirty="0">
                <a:latin typeface="Calibri" pitchFamily="34" charset="0"/>
              </a:rPr>
              <a:t>     </a:t>
            </a:r>
            <a:r>
              <a:rPr lang="en-US" sz="2800" dirty="0" err="1">
                <a:latin typeface="Calibri" pitchFamily="34" charset="0"/>
              </a:rPr>
              <a:t>cid</a:t>
            </a:r>
            <a:r>
              <a:rPr lang="en-US" sz="2800" dirty="0">
                <a:latin typeface="Calibri" pitchFamily="34" charset="0"/>
              </a:rPr>
              <a:t>  CHAR(20),</a:t>
            </a:r>
          </a:p>
          <a:p>
            <a:pPr eaLnBrk="0" hangingPunct="0"/>
            <a:r>
              <a:rPr lang="en-US" sz="2800" dirty="0">
                <a:latin typeface="Calibri" pitchFamily="34" charset="0"/>
              </a:rPr>
              <a:t>     grade CHAR(2),</a:t>
            </a:r>
          </a:p>
          <a:p>
            <a:pPr eaLnBrk="0" hangingPunct="0"/>
            <a:r>
              <a:rPr lang="en-US" sz="2800" dirty="0">
                <a:latin typeface="Calibri" pitchFamily="34" charset="0"/>
              </a:rPr>
              <a:t>     </a:t>
            </a:r>
            <a:r>
              <a:rPr lang="en-US" sz="2800" dirty="0">
                <a:solidFill>
                  <a:schemeClr val="accent2"/>
                </a:solidFill>
                <a:latin typeface="Calibri" pitchFamily="34" charset="0"/>
              </a:rPr>
              <a:t>PRIMARY KEY  </a:t>
            </a:r>
            <a:r>
              <a:rPr lang="en-US" sz="2800" dirty="0">
                <a:latin typeface="Calibri" pitchFamily="34" charset="0"/>
              </a:rPr>
              <a:t>(</a:t>
            </a:r>
            <a:r>
              <a:rPr lang="en-US" sz="2800" dirty="0" err="1">
                <a:latin typeface="Calibri" pitchFamily="34" charset="0"/>
              </a:rPr>
              <a:t>sid</a:t>
            </a:r>
            <a:r>
              <a:rPr lang="en-US" sz="2800" dirty="0">
                <a:latin typeface="Calibri" pitchFamily="34" charset="0"/>
              </a:rPr>
              <a:t>),</a:t>
            </a:r>
          </a:p>
          <a:p>
            <a:pPr eaLnBrk="0" hangingPunct="0"/>
            <a:r>
              <a:rPr lang="en-US" sz="2800" dirty="0">
                <a:latin typeface="Calibri" pitchFamily="34" charset="0"/>
              </a:rPr>
              <a:t>     </a:t>
            </a:r>
            <a:r>
              <a:rPr lang="en-US" sz="2800" dirty="0">
                <a:solidFill>
                  <a:schemeClr val="accent2"/>
                </a:solidFill>
                <a:latin typeface="Calibri" pitchFamily="34" charset="0"/>
              </a:rPr>
              <a:t>UNIQUE</a:t>
            </a:r>
            <a:r>
              <a:rPr lang="en-US" sz="2800" dirty="0">
                <a:latin typeface="Calibri" pitchFamily="34" charset="0"/>
              </a:rPr>
              <a:t> (</a:t>
            </a:r>
            <a:r>
              <a:rPr lang="en-US" sz="2800" dirty="0" err="1">
                <a:latin typeface="Calibri" pitchFamily="34" charset="0"/>
              </a:rPr>
              <a:t>cid</a:t>
            </a:r>
            <a:r>
              <a:rPr lang="en-US" sz="2800" dirty="0">
                <a:latin typeface="Calibri" pitchFamily="34" charset="0"/>
              </a:rPr>
              <a:t>, grade) )</a:t>
            </a: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4876800" y="1368056"/>
            <a:ext cx="3501656" cy="1222744"/>
          </a:xfrm>
          <a:prstGeom prst="wedgeRoundRectCallout">
            <a:avLst>
              <a:gd name="adj1" fmla="val -58077"/>
              <a:gd name="adj2" fmla="val 93735"/>
              <a:gd name="adj3" fmla="val 16667"/>
            </a:avLst>
          </a:prstGeom>
          <a:solidFill>
            <a:schemeClr val="accent3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eaLnBrk="0" hangingPunct="0">
              <a:lnSpc>
                <a:spcPts val="2500"/>
              </a:lnSpc>
              <a:defRPr/>
            </a:pPr>
            <a:r>
              <a:rPr lang="en-US" sz="2400" b="1" dirty="0">
                <a:solidFill>
                  <a:schemeClr val="bg1"/>
                </a:solidFill>
                <a:latin typeface="Calibri" pitchFamily="34" charset="0"/>
                <a:cs typeface="+mn-cs"/>
              </a:rPr>
              <a:t>Constraint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+mn-cs"/>
              </a:rPr>
              <a:t>:  For a given student and course, there is a single grade</a:t>
            </a: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990600" y="3619500"/>
            <a:ext cx="3810000" cy="1371600"/>
          </a:xfrm>
          <a:prstGeom prst="wedgeRoundRectCallout">
            <a:avLst>
              <a:gd name="adj1" fmla="val 71832"/>
              <a:gd name="adj2" fmla="val 93308"/>
              <a:gd name="adj3" fmla="val 16667"/>
            </a:avLst>
          </a:prstGeom>
          <a:solidFill>
            <a:schemeClr val="accent3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eaLnBrk="0" hangingPunct="0">
              <a:lnSpc>
                <a:spcPts val="2500"/>
              </a:lnSpc>
              <a:defRPr/>
            </a:pPr>
            <a:r>
              <a:rPr lang="en-US" sz="2400" b="1" dirty="0">
                <a:solidFill>
                  <a:schemeClr val="bg1"/>
                </a:solidFill>
                <a:latin typeface="Calibri" pitchFamily="34" charset="0"/>
                <a:cs typeface="+mn-cs"/>
              </a:rPr>
              <a:t>Constraint 1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+mn-cs"/>
              </a:rPr>
              <a:t>:  Students can take only one course, and receive a single grade for that course</a:t>
            </a: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457200" y="5486400"/>
            <a:ext cx="4419600" cy="1104900"/>
          </a:xfrm>
          <a:prstGeom prst="wedgeRoundRectCallout">
            <a:avLst>
              <a:gd name="adj1" fmla="val 66710"/>
              <a:gd name="adj2" fmla="val 7933"/>
              <a:gd name="adj3" fmla="val 16667"/>
            </a:avLst>
          </a:prstGeom>
          <a:solidFill>
            <a:schemeClr val="accent3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eaLnBrk="0" hangingPunct="0">
              <a:lnSpc>
                <a:spcPts val="2500"/>
              </a:lnSpc>
              <a:defRPr/>
            </a:pPr>
            <a:r>
              <a:rPr lang="en-US" sz="2400" b="1" dirty="0">
                <a:solidFill>
                  <a:schemeClr val="bg1"/>
                </a:solidFill>
                <a:latin typeface="Calibri" pitchFamily="34" charset="0"/>
                <a:cs typeface="+mn-cs"/>
              </a:rPr>
              <a:t>Constraint 2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+mn-cs"/>
              </a:rPr>
              <a:t>:  Furthermore, no two students in a course receive the same grade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FB1DE-8A96-4EAE-8950-0EB9614D9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FC99-7FD8-4C9A-A1D5-71E509BA921E}" type="datetime1">
              <a:rPr lang="en-US" smtClean="0"/>
              <a:t>9/11/2024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5C5351-4A88-4F38-B7F5-4FE6C757B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D7F5-7323-4990-94E9-6AF33DDF493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7846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Composite Keys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82650" y="1690689"/>
            <a:ext cx="7677150" cy="1033461"/>
          </a:xfrm>
        </p:spPr>
        <p:txBody>
          <a:bodyPr/>
          <a:lstStyle/>
          <a:p>
            <a:pPr marL="0" indent="0">
              <a:lnSpc>
                <a:spcPts val="3400"/>
              </a:lnSpc>
              <a:spcAft>
                <a:spcPts val="1200"/>
              </a:spcAft>
              <a:buNone/>
            </a:pPr>
            <a:r>
              <a:rPr lang="en-US" sz="3200" dirty="0">
                <a:solidFill>
                  <a:srgbClr val="000066"/>
                </a:solidFill>
                <a:latin typeface="Calibri" pitchFamily="34" charset="0"/>
              </a:rPr>
              <a:t>A composite key consists of more than one attribute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831297" y="2870640"/>
            <a:ext cx="3188503" cy="230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400" dirty="0">
                <a:latin typeface="Calibri" pitchFamily="34" charset="0"/>
                <a:cs typeface="Calibri" pitchFamily="34" charset="0"/>
              </a:rPr>
              <a:t>CREATE TABLE Enrolled</a:t>
            </a:r>
          </a:p>
          <a:p>
            <a:pPr eaLnBrk="0" hangingPunct="0"/>
            <a:r>
              <a:rPr lang="en-US" sz="2400" dirty="0">
                <a:latin typeface="Calibri" pitchFamily="34" charset="0"/>
                <a:cs typeface="Calibri" pitchFamily="34" charset="0"/>
              </a:rPr>
              <a:t>   (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sid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CHAR(20)</a:t>
            </a:r>
          </a:p>
          <a:p>
            <a:pPr eaLnBrk="0" hangingPunct="0"/>
            <a:r>
              <a:rPr lang="en-US" sz="2400" dirty="0">
                <a:latin typeface="Calibri" pitchFamily="34" charset="0"/>
                <a:cs typeface="Calibri" pitchFamily="34" charset="0"/>
              </a:rPr>
              <a:t>    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cid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 CHAR(20),</a:t>
            </a:r>
          </a:p>
          <a:p>
            <a:pPr eaLnBrk="0" hangingPunct="0"/>
            <a:r>
              <a:rPr lang="en-US" sz="2400" dirty="0">
                <a:latin typeface="Calibri" pitchFamily="34" charset="0"/>
                <a:cs typeface="Calibri" pitchFamily="34" charset="0"/>
              </a:rPr>
              <a:t>     grade CHAR(2),</a:t>
            </a:r>
          </a:p>
          <a:p>
            <a:pPr eaLnBrk="0" hangingPunct="0"/>
            <a:r>
              <a:rPr lang="en-US" sz="2400" dirty="0">
                <a:latin typeface="Calibri" pitchFamily="34" charset="0"/>
                <a:cs typeface="Calibri" pitchFamily="34" charset="0"/>
              </a:rPr>
              <a:t>     </a:t>
            </a:r>
            <a:r>
              <a:rPr lang="en-US" sz="240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PRIMARY KEY 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(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sid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),</a:t>
            </a:r>
          </a:p>
          <a:p>
            <a:pPr eaLnBrk="0" hangingPunct="0"/>
            <a:r>
              <a:rPr lang="en-US" sz="2400" dirty="0">
                <a:latin typeface="Calibri" pitchFamily="34" charset="0"/>
                <a:cs typeface="Calibri" pitchFamily="34" charset="0"/>
              </a:rPr>
              <a:t>     </a:t>
            </a:r>
            <a:r>
              <a:rPr lang="en-US" sz="240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UNIQUE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(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cid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, grade) 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187700" y="4719199"/>
            <a:ext cx="2609850" cy="45720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4139799" y="5537200"/>
            <a:ext cx="2318151" cy="527050"/>
          </a:xfrm>
          <a:prstGeom prst="wedgeRoundRectCallout">
            <a:avLst>
              <a:gd name="adj1" fmla="val -11975"/>
              <a:gd name="adj2" fmla="val -125765"/>
              <a:gd name="adj3" fmla="val 16667"/>
            </a:avLst>
          </a:prstGeom>
          <a:solidFill>
            <a:schemeClr val="accent3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tIns="91440" bIns="0" anchor="ctr"/>
          <a:lstStyle/>
          <a:p>
            <a:pPr algn="ctr" eaLnBrk="0" hangingPunct="0">
              <a:lnSpc>
                <a:spcPts val="2600"/>
              </a:lnSpc>
              <a:defRPr/>
            </a:pP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Composite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+mn-cs"/>
              </a:rPr>
              <a:t> keys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F6709F-8813-473D-BC7F-25469AE57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36026-7DA5-46DD-8AFE-4FCADF28DB57}" type="datetime1">
              <a:rPr lang="en-US" smtClean="0"/>
              <a:t>9/11/2024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DAAC1-712C-4A1A-A28D-9FE870A66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D7F5-7323-4990-94E9-6AF33DDF493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86144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808054" y="311944"/>
            <a:ext cx="7772400" cy="723900"/>
          </a:xfrm>
        </p:spPr>
        <p:txBody>
          <a:bodyPr>
            <a:noAutofit/>
          </a:bodyPr>
          <a:lstStyle/>
          <a:p>
            <a:r>
              <a:rPr lang="en-US" sz="4800" b="1" dirty="0"/>
              <a:t>Foreign Keys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610600" cy="2209800"/>
          </a:xfrm>
        </p:spPr>
        <p:txBody>
          <a:bodyPr/>
          <a:lstStyle/>
          <a:p>
            <a:pPr marL="0" indent="0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200" i="1" u="sng" dirty="0">
                <a:solidFill>
                  <a:schemeClr val="accent2"/>
                </a:solidFill>
                <a:latin typeface="Calibri" pitchFamily="34" charset="0"/>
              </a:rPr>
              <a:t>Foreign key</a:t>
            </a:r>
            <a:r>
              <a:rPr lang="en-US" sz="3200" dirty="0">
                <a:solidFill>
                  <a:schemeClr val="accent2"/>
                </a:solidFill>
                <a:latin typeface="Calibri" pitchFamily="34" charset="0"/>
              </a:rPr>
              <a:t> : </a:t>
            </a:r>
            <a:r>
              <a:rPr lang="en-US" sz="3200" dirty="0">
                <a:latin typeface="Calibri" pitchFamily="34" charset="0"/>
              </a:rPr>
              <a:t>Set of fields in one relation that is used to `refer’ to a tuple in another relation. </a:t>
            </a:r>
          </a:p>
          <a:p>
            <a:pPr marL="344488" indent="-344488">
              <a:spcAft>
                <a:spcPts val="0"/>
              </a:spcAft>
              <a:defRPr/>
            </a:pPr>
            <a:r>
              <a:rPr lang="en-US" dirty="0">
                <a:latin typeface="Calibri" pitchFamily="34" charset="0"/>
              </a:rPr>
              <a:t>Must correspond to primary key of the second relation</a:t>
            </a:r>
          </a:p>
          <a:p>
            <a:pPr marL="344488" indent="-344488">
              <a:spcAft>
                <a:spcPts val="1200"/>
              </a:spcAft>
              <a:defRPr/>
            </a:pPr>
            <a:r>
              <a:rPr lang="en-US" dirty="0">
                <a:latin typeface="Calibri" pitchFamily="34" charset="0"/>
              </a:rPr>
              <a:t>Like a `logical pointer’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(for retrieving additional data)</a:t>
            </a:r>
          </a:p>
        </p:txBody>
      </p:sp>
      <p:graphicFrame>
        <p:nvGraphicFramePr>
          <p:cNvPr id="6146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5105400" y="4495800"/>
          <a:ext cx="3454400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4472512" imgH="2464526" progId="Word.Document.8">
                  <p:embed/>
                </p:oleObj>
              </mc:Choice>
              <mc:Fallback>
                <p:oleObj name="Document" r:id="rId3" imgW="4472512" imgH="2464526" progId="Word.Document.8">
                  <p:embed/>
                  <p:pic>
                    <p:nvPicPr>
                      <p:cNvPr id="6146" name="Object 6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495800"/>
                        <a:ext cx="3454400" cy="185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ounded Rectangular Callout 9"/>
          <p:cNvSpPr/>
          <p:nvPr/>
        </p:nvSpPr>
        <p:spPr bwMode="auto">
          <a:xfrm>
            <a:off x="5631712" y="3480197"/>
            <a:ext cx="1717158" cy="654844"/>
          </a:xfrm>
          <a:prstGeom prst="wedgeRoundRectCallout">
            <a:avLst>
              <a:gd name="adj1" fmla="val -42228"/>
              <a:gd name="adj2" fmla="val 119592"/>
              <a:gd name="adj3" fmla="val 16667"/>
            </a:avLst>
          </a:prstGeom>
          <a:solidFill>
            <a:schemeClr val="accent3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+mn-cs"/>
              </a:rPr>
              <a:t>Foreign key</a:t>
            </a:r>
          </a:p>
        </p:txBody>
      </p:sp>
      <p:sp>
        <p:nvSpPr>
          <p:cNvPr id="6158" name="TextBox 11"/>
          <p:cNvSpPr txBox="1">
            <a:spLocks noChangeArrowheads="1"/>
          </p:cNvSpPr>
          <p:nvPr/>
        </p:nvSpPr>
        <p:spPr bwMode="auto">
          <a:xfrm>
            <a:off x="7467600" y="4110038"/>
            <a:ext cx="121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>
                <a:latin typeface="Calibri" pitchFamily="34" charset="0"/>
              </a:rPr>
              <a:t>Enrolled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8586479" y="4495800"/>
            <a:ext cx="24121" cy="170764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4" name="Oval 3"/>
          <p:cNvSpPr/>
          <p:nvPr/>
        </p:nvSpPr>
        <p:spPr bwMode="auto">
          <a:xfrm>
            <a:off x="5105400" y="5453063"/>
            <a:ext cx="914400" cy="457200"/>
          </a:xfrm>
          <a:prstGeom prst="ellipse">
            <a:avLst/>
          </a:prstGeom>
          <a:noFill/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31B0E5FD-5D56-4C92-B664-57EE5FD0F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8C9A-1119-4B38-878B-FA2FA9239E77}" type="datetime1">
              <a:rPr lang="en-US" smtClean="0"/>
              <a:t>9/11/2024</a:t>
            </a:fld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82A6222-7382-4B1D-886E-7C86E0557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D7F5-7323-4990-94E9-6AF33DDF4934}" type="slidenum">
              <a:rPr lang="en-US" smtClean="0"/>
              <a:t>23</a:t>
            </a:fld>
            <a:endParaRPr lang="en-US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D9763C18-63A6-4893-AC24-2F0FED696CA7}"/>
              </a:ext>
            </a:extLst>
          </p:cNvPr>
          <p:cNvSpPr/>
          <p:nvPr/>
        </p:nvSpPr>
        <p:spPr>
          <a:xfrm>
            <a:off x="1536192" y="4322064"/>
            <a:ext cx="2816352" cy="1316736"/>
          </a:xfrm>
          <a:prstGeom prst="wedgeRoundRectCallout">
            <a:avLst>
              <a:gd name="adj1" fmla="val 79427"/>
              <a:gd name="adj2" fmla="val 50833"/>
              <a:gd name="adj3" fmla="val 16667"/>
            </a:avLst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Student 53650 is identified, but no further information</a:t>
            </a:r>
          </a:p>
        </p:txBody>
      </p:sp>
    </p:spTree>
    <p:extLst>
      <p:ext uri="{BB962C8B-B14F-4D97-AF65-F5344CB8AC3E}">
        <p14:creationId xmlns:p14="http://schemas.microsoft.com/office/powerpoint/2010/main" val="83267376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808054" y="311944"/>
            <a:ext cx="7772400" cy="723900"/>
          </a:xfrm>
        </p:spPr>
        <p:txBody>
          <a:bodyPr>
            <a:noAutofit/>
          </a:bodyPr>
          <a:lstStyle/>
          <a:p>
            <a:r>
              <a:rPr lang="en-US" sz="4800" b="1" dirty="0"/>
              <a:t>Foreign Keys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610600" cy="2209800"/>
          </a:xfrm>
        </p:spPr>
        <p:txBody>
          <a:bodyPr/>
          <a:lstStyle/>
          <a:p>
            <a:pPr marL="0" indent="0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200" i="1" u="sng" dirty="0">
                <a:solidFill>
                  <a:schemeClr val="accent2"/>
                </a:solidFill>
                <a:latin typeface="Calibri" pitchFamily="34" charset="0"/>
              </a:rPr>
              <a:t>Foreign key</a:t>
            </a:r>
            <a:r>
              <a:rPr lang="en-US" sz="3200" dirty="0">
                <a:solidFill>
                  <a:schemeClr val="accent2"/>
                </a:solidFill>
                <a:latin typeface="Calibri" pitchFamily="34" charset="0"/>
              </a:rPr>
              <a:t> : </a:t>
            </a:r>
            <a:r>
              <a:rPr lang="en-US" sz="3200" dirty="0">
                <a:latin typeface="Calibri" pitchFamily="34" charset="0"/>
              </a:rPr>
              <a:t>Set of fields in one relation that is used to `refer’ to a tuple in another relation. </a:t>
            </a:r>
          </a:p>
          <a:p>
            <a:pPr marL="344488" indent="-344488">
              <a:spcAft>
                <a:spcPts val="0"/>
              </a:spcAft>
              <a:defRPr/>
            </a:pPr>
            <a:r>
              <a:rPr lang="en-US" dirty="0">
                <a:latin typeface="Calibri" pitchFamily="34" charset="0"/>
              </a:rPr>
              <a:t>Must correspond to primary key of the second relation</a:t>
            </a:r>
          </a:p>
          <a:p>
            <a:pPr marL="344488" indent="-344488">
              <a:spcAft>
                <a:spcPts val="1200"/>
              </a:spcAft>
              <a:defRPr/>
            </a:pPr>
            <a:r>
              <a:rPr lang="en-US" dirty="0">
                <a:latin typeface="Calibri" pitchFamily="34" charset="0"/>
              </a:rPr>
              <a:t>Like a `logical pointer’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(for retrieving additional data)</a:t>
            </a:r>
          </a:p>
        </p:txBody>
      </p:sp>
      <p:graphicFrame>
        <p:nvGraphicFramePr>
          <p:cNvPr id="6146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5105400" y="4495800"/>
          <a:ext cx="3454400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4472512" imgH="2464526" progId="Word.Document.8">
                  <p:embed/>
                </p:oleObj>
              </mc:Choice>
              <mc:Fallback>
                <p:oleObj name="Document" r:id="rId3" imgW="4472512" imgH="2464526" progId="Word.Document.8">
                  <p:embed/>
                  <p:pic>
                    <p:nvPicPr>
                      <p:cNvPr id="6146" name="Object 6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495800"/>
                        <a:ext cx="3454400" cy="185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ounded Rectangular Callout 9"/>
          <p:cNvSpPr/>
          <p:nvPr/>
        </p:nvSpPr>
        <p:spPr bwMode="auto">
          <a:xfrm>
            <a:off x="5631712" y="3480197"/>
            <a:ext cx="1717158" cy="654844"/>
          </a:xfrm>
          <a:prstGeom prst="wedgeRoundRectCallout">
            <a:avLst>
              <a:gd name="adj1" fmla="val -42228"/>
              <a:gd name="adj2" fmla="val 119592"/>
              <a:gd name="adj3" fmla="val 16667"/>
            </a:avLst>
          </a:prstGeom>
          <a:solidFill>
            <a:schemeClr val="accent3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+mn-cs"/>
              </a:rPr>
              <a:t>Foreign key</a:t>
            </a:r>
          </a:p>
        </p:txBody>
      </p:sp>
      <p:sp>
        <p:nvSpPr>
          <p:cNvPr id="6158" name="TextBox 11"/>
          <p:cNvSpPr txBox="1">
            <a:spLocks noChangeArrowheads="1"/>
          </p:cNvSpPr>
          <p:nvPr/>
        </p:nvSpPr>
        <p:spPr bwMode="auto">
          <a:xfrm>
            <a:off x="7467600" y="4110038"/>
            <a:ext cx="121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>
                <a:latin typeface="Calibri" pitchFamily="34" charset="0"/>
              </a:rPr>
              <a:t>Enrolled</a:t>
            </a:r>
          </a:p>
        </p:txBody>
      </p:sp>
      <p:sp>
        <p:nvSpPr>
          <p:cNvPr id="14" name="Freeform 13"/>
          <p:cNvSpPr>
            <a:spLocks noChangeArrowheads="1"/>
          </p:cNvSpPr>
          <p:nvPr/>
        </p:nvSpPr>
        <p:spPr bwMode="auto">
          <a:xfrm>
            <a:off x="979488" y="5738813"/>
            <a:ext cx="4254500" cy="464634"/>
          </a:xfrm>
          <a:custGeom>
            <a:avLst/>
            <a:gdLst>
              <a:gd name="T0" fmla="*/ 4247194 w 4255545"/>
              <a:gd name="T1" fmla="*/ 0 h 461394"/>
              <a:gd name="T2" fmla="*/ 4196954 w 4255545"/>
              <a:gd name="T3" fmla="*/ 32968 h 461394"/>
              <a:gd name="T4" fmla="*/ 4171837 w 4255545"/>
              <a:gd name="T5" fmla="*/ 49452 h 461394"/>
              <a:gd name="T6" fmla="*/ 4163463 w 4255545"/>
              <a:gd name="T7" fmla="*/ 74177 h 461394"/>
              <a:gd name="T8" fmla="*/ 4138346 w 4255545"/>
              <a:gd name="T9" fmla="*/ 90661 h 461394"/>
              <a:gd name="T10" fmla="*/ 4113226 w 4255545"/>
              <a:gd name="T11" fmla="*/ 115387 h 461394"/>
              <a:gd name="T12" fmla="*/ 4062992 w 4255545"/>
              <a:gd name="T13" fmla="*/ 148355 h 461394"/>
              <a:gd name="T14" fmla="*/ 3996015 w 4255545"/>
              <a:gd name="T15" fmla="*/ 197804 h 461394"/>
              <a:gd name="T16" fmla="*/ 3912289 w 4255545"/>
              <a:gd name="T17" fmla="*/ 230773 h 461394"/>
              <a:gd name="T18" fmla="*/ 3878799 w 4255545"/>
              <a:gd name="T19" fmla="*/ 239015 h 461394"/>
              <a:gd name="T20" fmla="*/ 3845308 w 4255545"/>
              <a:gd name="T21" fmla="*/ 255498 h 461394"/>
              <a:gd name="T22" fmla="*/ 3811818 w 4255545"/>
              <a:gd name="T23" fmla="*/ 263740 h 461394"/>
              <a:gd name="T24" fmla="*/ 3769954 w 4255545"/>
              <a:gd name="T25" fmla="*/ 280225 h 461394"/>
              <a:gd name="T26" fmla="*/ 3736464 w 4255545"/>
              <a:gd name="T27" fmla="*/ 288467 h 461394"/>
              <a:gd name="T28" fmla="*/ 3711349 w 4255545"/>
              <a:gd name="T29" fmla="*/ 296708 h 461394"/>
              <a:gd name="T30" fmla="*/ 3677859 w 4255545"/>
              <a:gd name="T31" fmla="*/ 304952 h 461394"/>
              <a:gd name="T32" fmla="*/ 3585759 w 4255545"/>
              <a:gd name="T33" fmla="*/ 329676 h 461394"/>
              <a:gd name="T34" fmla="*/ 3476918 w 4255545"/>
              <a:gd name="T35" fmla="*/ 337917 h 461394"/>
              <a:gd name="T36" fmla="*/ 3409939 w 4255545"/>
              <a:gd name="T37" fmla="*/ 354402 h 461394"/>
              <a:gd name="T38" fmla="*/ 3242486 w 4255545"/>
              <a:gd name="T39" fmla="*/ 379128 h 461394"/>
              <a:gd name="T40" fmla="*/ 3049921 w 4255545"/>
              <a:gd name="T41" fmla="*/ 403852 h 461394"/>
              <a:gd name="T42" fmla="*/ 2949450 w 4255545"/>
              <a:gd name="T43" fmla="*/ 420337 h 461394"/>
              <a:gd name="T44" fmla="*/ 2840609 w 4255545"/>
              <a:gd name="T45" fmla="*/ 436821 h 461394"/>
              <a:gd name="T46" fmla="*/ 2606176 w 4255545"/>
              <a:gd name="T47" fmla="*/ 453304 h 461394"/>
              <a:gd name="T48" fmla="*/ 1727063 w 4255545"/>
              <a:gd name="T49" fmla="*/ 445064 h 461394"/>
              <a:gd name="T50" fmla="*/ 1392163 w 4255545"/>
              <a:gd name="T51" fmla="*/ 428579 h 461394"/>
              <a:gd name="T52" fmla="*/ 1174478 w 4255545"/>
              <a:gd name="T53" fmla="*/ 412097 h 461394"/>
              <a:gd name="T54" fmla="*/ 1115871 w 4255545"/>
              <a:gd name="T55" fmla="*/ 403852 h 461394"/>
              <a:gd name="T56" fmla="*/ 956792 w 4255545"/>
              <a:gd name="T57" fmla="*/ 395612 h 461394"/>
              <a:gd name="T58" fmla="*/ 898181 w 4255545"/>
              <a:gd name="T59" fmla="*/ 379128 h 461394"/>
              <a:gd name="T60" fmla="*/ 797713 w 4255545"/>
              <a:gd name="T61" fmla="*/ 370885 h 461394"/>
              <a:gd name="T62" fmla="*/ 772594 w 4255545"/>
              <a:gd name="T63" fmla="*/ 362644 h 461394"/>
              <a:gd name="T64" fmla="*/ 546539 w 4255545"/>
              <a:gd name="T65" fmla="*/ 346160 h 461394"/>
              <a:gd name="T66" fmla="*/ 504674 w 4255545"/>
              <a:gd name="T67" fmla="*/ 337917 h 461394"/>
              <a:gd name="T68" fmla="*/ 404206 w 4255545"/>
              <a:gd name="T69" fmla="*/ 313193 h 461394"/>
              <a:gd name="T70" fmla="*/ 337223 w 4255545"/>
              <a:gd name="T71" fmla="*/ 296708 h 461394"/>
              <a:gd name="T72" fmla="*/ 286989 w 4255545"/>
              <a:gd name="T73" fmla="*/ 280225 h 461394"/>
              <a:gd name="T74" fmla="*/ 228382 w 4255545"/>
              <a:gd name="T75" fmla="*/ 263740 h 461394"/>
              <a:gd name="T76" fmla="*/ 178144 w 4255545"/>
              <a:gd name="T77" fmla="*/ 230773 h 461394"/>
              <a:gd name="T78" fmla="*/ 153025 w 4255545"/>
              <a:gd name="T79" fmla="*/ 206048 h 461394"/>
              <a:gd name="T80" fmla="*/ 136286 w 4255545"/>
              <a:gd name="T81" fmla="*/ 181322 h 461394"/>
              <a:gd name="T82" fmla="*/ 111168 w 4255545"/>
              <a:gd name="T83" fmla="*/ 148355 h 461394"/>
              <a:gd name="T84" fmla="*/ 94422 w 4255545"/>
              <a:gd name="T85" fmla="*/ 123629 h 461394"/>
              <a:gd name="T86" fmla="*/ 44184 w 4255545"/>
              <a:gd name="T87" fmla="*/ 74177 h 461394"/>
              <a:gd name="T88" fmla="*/ 27438 w 4255545"/>
              <a:gd name="T89" fmla="*/ 49452 h 461394"/>
              <a:gd name="T90" fmla="*/ 2319 w 4255545"/>
              <a:gd name="T91" fmla="*/ 24726 h 46139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255545"/>
              <a:gd name="T139" fmla="*/ 0 h 461394"/>
              <a:gd name="T140" fmla="*/ 4255545 w 4255545"/>
              <a:gd name="T141" fmla="*/ 461394 h 46139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255545" h="461394">
                <a:moveTo>
                  <a:pt x="4255545" y="0"/>
                </a:moveTo>
                <a:lnTo>
                  <a:pt x="4205211" y="33556"/>
                </a:lnTo>
                <a:lnTo>
                  <a:pt x="4180044" y="50334"/>
                </a:lnTo>
                <a:cubicBezTo>
                  <a:pt x="4177248" y="58723"/>
                  <a:pt x="4177179" y="68596"/>
                  <a:pt x="4171655" y="75501"/>
                </a:cubicBezTo>
                <a:cubicBezTo>
                  <a:pt x="4165357" y="83374"/>
                  <a:pt x="4154233" y="85824"/>
                  <a:pt x="4146488" y="92279"/>
                </a:cubicBezTo>
                <a:cubicBezTo>
                  <a:pt x="4137374" y="99874"/>
                  <a:pt x="4130686" y="110162"/>
                  <a:pt x="4121321" y="117446"/>
                </a:cubicBezTo>
                <a:cubicBezTo>
                  <a:pt x="4105404" y="129826"/>
                  <a:pt x="4087119" y="138903"/>
                  <a:pt x="4070987" y="151002"/>
                </a:cubicBezTo>
                <a:cubicBezTo>
                  <a:pt x="4048617" y="167780"/>
                  <a:pt x="4029578" y="190321"/>
                  <a:pt x="4003876" y="201336"/>
                </a:cubicBezTo>
                <a:cubicBezTo>
                  <a:pt x="3973451" y="214375"/>
                  <a:pt x="3950231" y="226250"/>
                  <a:pt x="3919986" y="234891"/>
                </a:cubicBezTo>
                <a:cubicBezTo>
                  <a:pt x="3908900" y="238058"/>
                  <a:pt x="3897225" y="239232"/>
                  <a:pt x="3886430" y="243280"/>
                </a:cubicBezTo>
                <a:cubicBezTo>
                  <a:pt x="3874721" y="247671"/>
                  <a:pt x="3864583" y="255667"/>
                  <a:pt x="3852874" y="260058"/>
                </a:cubicBezTo>
                <a:cubicBezTo>
                  <a:pt x="3842079" y="264106"/>
                  <a:pt x="3830256" y="264801"/>
                  <a:pt x="3819318" y="268447"/>
                </a:cubicBezTo>
                <a:cubicBezTo>
                  <a:pt x="3805032" y="273209"/>
                  <a:pt x="3791659" y="280463"/>
                  <a:pt x="3777373" y="285225"/>
                </a:cubicBezTo>
                <a:cubicBezTo>
                  <a:pt x="3766435" y="288871"/>
                  <a:pt x="3754903" y="290447"/>
                  <a:pt x="3743817" y="293614"/>
                </a:cubicBezTo>
                <a:cubicBezTo>
                  <a:pt x="3735314" y="296043"/>
                  <a:pt x="3727153" y="299574"/>
                  <a:pt x="3718650" y="302003"/>
                </a:cubicBezTo>
                <a:cubicBezTo>
                  <a:pt x="3707564" y="305170"/>
                  <a:pt x="3696137" y="307079"/>
                  <a:pt x="3685094" y="310392"/>
                </a:cubicBezTo>
                <a:cubicBezTo>
                  <a:pt x="3644569" y="322549"/>
                  <a:pt x="3633288" y="331062"/>
                  <a:pt x="3592815" y="335559"/>
                </a:cubicBezTo>
                <a:cubicBezTo>
                  <a:pt x="3556578" y="339585"/>
                  <a:pt x="3520110" y="341152"/>
                  <a:pt x="3483758" y="343948"/>
                </a:cubicBezTo>
                <a:cubicBezTo>
                  <a:pt x="3461387" y="349541"/>
                  <a:pt x="3439527" y="357866"/>
                  <a:pt x="3416646" y="360726"/>
                </a:cubicBezTo>
                <a:cubicBezTo>
                  <a:pt x="3345397" y="369632"/>
                  <a:pt x="3327079" y="370995"/>
                  <a:pt x="3248866" y="385893"/>
                </a:cubicBezTo>
                <a:cubicBezTo>
                  <a:pt x="3104701" y="413353"/>
                  <a:pt x="3245285" y="397534"/>
                  <a:pt x="3055920" y="411060"/>
                </a:cubicBezTo>
                <a:cubicBezTo>
                  <a:pt x="2957068" y="430830"/>
                  <a:pt x="3080118" y="407027"/>
                  <a:pt x="2955252" y="427838"/>
                </a:cubicBezTo>
                <a:cubicBezTo>
                  <a:pt x="2882723" y="439926"/>
                  <a:pt x="2940859" y="435600"/>
                  <a:pt x="2846195" y="444616"/>
                </a:cubicBezTo>
                <a:cubicBezTo>
                  <a:pt x="2792000" y="449777"/>
                  <a:pt x="2661934" y="458019"/>
                  <a:pt x="2611303" y="461394"/>
                </a:cubicBezTo>
                <a:lnTo>
                  <a:pt x="1730459" y="453005"/>
                </a:lnTo>
                <a:cubicBezTo>
                  <a:pt x="1645019" y="451670"/>
                  <a:pt x="1487062" y="441648"/>
                  <a:pt x="1394899" y="436227"/>
                </a:cubicBezTo>
                <a:cubicBezTo>
                  <a:pt x="1258979" y="416810"/>
                  <a:pt x="1421920" y="438306"/>
                  <a:pt x="1176786" y="419449"/>
                </a:cubicBezTo>
                <a:cubicBezTo>
                  <a:pt x="1157071" y="417932"/>
                  <a:pt x="1137778" y="412577"/>
                  <a:pt x="1118063" y="411060"/>
                </a:cubicBezTo>
                <a:cubicBezTo>
                  <a:pt x="1065016" y="406979"/>
                  <a:pt x="1011802" y="405467"/>
                  <a:pt x="958672" y="402671"/>
                </a:cubicBezTo>
                <a:cubicBezTo>
                  <a:pt x="941957" y="397099"/>
                  <a:pt x="916803" y="388000"/>
                  <a:pt x="899949" y="385893"/>
                </a:cubicBezTo>
                <a:cubicBezTo>
                  <a:pt x="866537" y="381716"/>
                  <a:pt x="832837" y="380300"/>
                  <a:pt x="799281" y="377504"/>
                </a:cubicBezTo>
                <a:cubicBezTo>
                  <a:pt x="790892" y="374708"/>
                  <a:pt x="782913" y="369995"/>
                  <a:pt x="774114" y="369115"/>
                </a:cubicBezTo>
                <a:cubicBezTo>
                  <a:pt x="698782" y="361582"/>
                  <a:pt x="547611" y="352337"/>
                  <a:pt x="547611" y="352337"/>
                </a:cubicBezTo>
                <a:cubicBezTo>
                  <a:pt x="533629" y="349541"/>
                  <a:pt x="519559" y="347154"/>
                  <a:pt x="505666" y="343948"/>
                </a:cubicBezTo>
                <a:cubicBezTo>
                  <a:pt x="471963" y="336170"/>
                  <a:pt x="438554" y="327170"/>
                  <a:pt x="404998" y="318781"/>
                </a:cubicBezTo>
                <a:cubicBezTo>
                  <a:pt x="382628" y="313188"/>
                  <a:pt x="359763" y="309295"/>
                  <a:pt x="337887" y="302003"/>
                </a:cubicBezTo>
                <a:cubicBezTo>
                  <a:pt x="321109" y="296410"/>
                  <a:pt x="304711" y="289514"/>
                  <a:pt x="287553" y="285225"/>
                </a:cubicBezTo>
                <a:cubicBezTo>
                  <a:pt x="279655" y="283250"/>
                  <a:pt x="238677" y="273917"/>
                  <a:pt x="228830" y="268447"/>
                </a:cubicBezTo>
                <a:cubicBezTo>
                  <a:pt x="211203" y="258654"/>
                  <a:pt x="192755" y="249150"/>
                  <a:pt x="178496" y="234891"/>
                </a:cubicBezTo>
                <a:cubicBezTo>
                  <a:pt x="170107" y="226502"/>
                  <a:pt x="160924" y="218838"/>
                  <a:pt x="153329" y="209724"/>
                </a:cubicBezTo>
                <a:cubicBezTo>
                  <a:pt x="146875" y="201979"/>
                  <a:pt x="142411" y="192762"/>
                  <a:pt x="136551" y="184558"/>
                </a:cubicBezTo>
                <a:cubicBezTo>
                  <a:pt x="128424" y="173181"/>
                  <a:pt x="119511" y="162379"/>
                  <a:pt x="111384" y="151002"/>
                </a:cubicBezTo>
                <a:cubicBezTo>
                  <a:pt x="105524" y="142798"/>
                  <a:pt x="101304" y="133371"/>
                  <a:pt x="94606" y="125835"/>
                </a:cubicBezTo>
                <a:cubicBezTo>
                  <a:pt x="78842" y="108101"/>
                  <a:pt x="57434" y="95244"/>
                  <a:pt x="44272" y="75501"/>
                </a:cubicBezTo>
                <a:cubicBezTo>
                  <a:pt x="38679" y="67112"/>
                  <a:pt x="34623" y="57463"/>
                  <a:pt x="27494" y="50334"/>
                </a:cubicBezTo>
                <a:cubicBezTo>
                  <a:pt x="0" y="22840"/>
                  <a:pt x="2327" y="46180"/>
                  <a:pt x="2327" y="25167"/>
                </a:cubicBezTo>
              </a:path>
            </a:pathLst>
          </a:custGeom>
          <a:noFill/>
          <a:ln w="12700" algn="ctr">
            <a:solidFill>
              <a:srgbClr val="FF0000"/>
            </a:solidFill>
            <a:round/>
            <a:headEnd type="none" w="sm" len="sm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217313" y="6149515"/>
            <a:ext cx="39142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7030A0"/>
                </a:solidFill>
                <a:latin typeface="Calibri" pitchFamily="34" charset="0"/>
              </a:rPr>
              <a:t>See Students relation for further information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8586479" y="4495800"/>
            <a:ext cx="24121" cy="170764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4" name="Oval 3"/>
          <p:cNvSpPr/>
          <p:nvPr/>
        </p:nvSpPr>
        <p:spPr bwMode="auto">
          <a:xfrm>
            <a:off x="5105400" y="5453063"/>
            <a:ext cx="914400" cy="457200"/>
          </a:xfrm>
          <a:prstGeom prst="ellipse">
            <a:avLst/>
          </a:prstGeom>
          <a:noFill/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57200" y="3578225"/>
            <a:ext cx="4495800" cy="2593975"/>
            <a:chOff x="457200" y="3578225"/>
            <a:chExt cx="4495800" cy="2593975"/>
          </a:xfrm>
        </p:grpSpPr>
        <p:graphicFrame>
          <p:nvGraphicFramePr>
            <p:cNvPr id="6147" name="Object 4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57200" y="4572000"/>
            <a:ext cx="4394200" cy="160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5" imgW="5656307" imgH="2153492" progId="Word.Document.8">
                    <p:embed/>
                  </p:oleObj>
                </mc:Choice>
                <mc:Fallback>
                  <p:oleObj name="Document" r:id="rId5" imgW="5656307" imgH="2153492" progId="Word.Document.8">
                    <p:embed/>
                    <p:pic>
                      <p:nvPicPr>
                        <p:cNvPr id="6147" name="Object 4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4572000"/>
                          <a:ext cx="4394200" cy="1600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" name="Group 6"/>
            <p:cNvGrpSpPr/>
            <p:nvPr/>
          </p:nvGrpSpPr>
          <p:grpSpPr>
            <a:xfrm>
              <a:off x="475291" y="3578225"/>
              <a:ext cx="4477709" cy="2234458"/>
              <a:chOff x="475291" y="3578225"/>
              <a:chExt cx="4477709" cy="2234458"/>
            </a:xfrm>
          </p:grpSpPr>
          <p:cxnSp>
            <p:nvCxnSpPr>
              <p:cNvPr id="6150" name="Straight Connector 16"/>
              <p:cNvCxnSpPr>
                <a:cxnSpLocks noChangeShapeType="1"/>
              </p:cNvCxnSpPr>
              <p:nvPr/>
            </p:nvCxnSpPr>
            <p:spPr bwMode="auto">
              <a:xfrm rot="5400000">
                <a:off x="4266407" y="5180806"/>
                <a:ext cx="1219200" cy="1587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" name="Rounded Rectangular Callout 8"/>
              <p:cNvSpPr/>
              <p:nvPr/>
            </p:nvSpPr>
            <p:spPr bwMode="auto">
              <a:xfrm>
                <a:off x="990599" y="3578225"/>
                <a:ext cx="1773865" cy="531813"/>
              </a:xfrm>
              <a:prstGeom prst="wedgeRoundRectCallout">
                <a:avLst>
                  <a:gd name="adj1" fmla="val -42437"/>
                  <a:gd name="adj2" fmla="val 154041"/>
                  <a:gd name="adj3" fmla="val 16667"/>
                </a:avLst>
              </a:prstGeom>
              <a:solidFill>
                <a:schemeClr val="accent3">
                  <a:lumMod val="7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2400" dirty="0">
                    <a:solidFill>
                      <a:schemeClr val="bg1"/>
                    </a:solidFill>
                    <a:latin typeface="Calibri" pitchFamily="34" charset="0"/>
                    <a:cs typeface="+mn-cs"/>
                  </a:rPr>
                  <a:t>Primary key</a:t>
                </a:r>
              </a:p>
            </p:txBody>
          </p:sp>
          <p:sp>
            <p:nvSpPr>
              <p:cNvPr id="6157" name="TextBox 10"/>
              <p:cNvSpPr txBox="1">
                <a:spLocks noChangeArrowheads="1"/>
              </p:cNvSpPr>
              <p:nvPr/>
            </p:nvSpPr>
            <p:spPr bwMode="auto">
              <a:xfrm>
                <a:off x="3665538" y="4186238"/>
                <a:ext cx="1287462" cy="461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r>
                  <a:rPr lang="en-US">
                    <a:latin typeface="Calibri" pitchFamily="34" charset="0"/>
                  </a:rPr>
                  <a:t>Students</a:t>
                </a:r>
              </a:p>
            </p:txBody>
          </p:sp>
          <p:sp>
            <p:nvSpPr>
              <p:cNvPr id="16" name="Oval 15"/>
              <p:cNvSpPr/>
              <p:nvPr/>
            </p:nvSpPr>
            <p:spPr bwMode="auto">
              <a:xfrm>
                <a:off x="475291" y="5355483"/>
                <a:ext cx="914400" cy="4572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" name="Flowchart: Alternate Process 1">
                <a:extLst>
                  <a:ext uri="{FF2B5EF4-FFF2-40B4-BE49-F238E27FC236}">
                    <a16:creationId xmlns:a16="http://schemas.microsoft.com/office/drawing/2014/main" id="{EF69F65D-6558-40C6-B2FE-9DFB3D5A3AC3}"/>
                  </a:ext>
                </a:extLst>
              </p:cNvPr>
              <p:cNvSpPr/>
              <p:nvPr/>
            </p:nvSpPr>
            <p:spPr>
              <a:xfrm>
                <a:off x="1440657" y="5378161"/>
                <a:ext cx="3358356" cy="413039"/>
              </a:xfrm>
              <a:prstGeom prst="flowChartAlternateProcess">
                <a:avLst/>
              </a:prstGeom>
              <a:solidFill>
                <a:schemeClr val="accent2">
                  <a:lumMod val="40000"/>
                  <a:lumOff val="60000"/>
                  <a:alpha val="3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31B0E5FD-5D56-4C92-B664-57EE5FD0F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8C9A-1119-4B38-878B-FA2FA9239E77}" type="datetime1">
              <a:rPr lang="en-US" smtClean="0"/>
              <a:t>9/11/2024</a:t>
            </a:fld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82A6222-7382-4B1D-886E-7C86E0557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D7F5-7323-4990-94E9-6AF33DDF493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33273"/>
      </p:ext>
    </p:extLst>
  </p:cSld>
  <p:clrMapOvr>
    <a:masterClrMapping/>
  </p:clrMapOvr>
  <p:transition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19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19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76300"/>
          </a:xfrm>
        </p:spPr>
        <p:txBody>
          <a:bodyPr>
            <a:normAutofit/>
          </a:bodyPr>
          <a:lstStyle/>
          <a:p>
            <a:r>
              <a:rPr lang="en-US" sz="4800" b="1" dirty="0"/>
              <a:t>Foreign Keys in SQL</a:t>
            </a:r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2755549" y="1126987"/>
            <a:ext cx="6252034" cy="249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600" dirty="0">
                <a:latin typeface="Calibri" pitchFamily="34" charset="0"/>
              </a:rPr>
              <a:t>CREATE TABLE Enrolled</a:t>
            </a:r>
          </a:p>
          <a:p>
            <a:pPr eaLnBrk="0" hangingPunct="0"/>
            <a:r>
              <a:rPr lang="en-US" sz="2600" dirty="0">
                <a:latin typeface="Calibri" pitchFamily="34" charset="0"/>
              </a:rPr>
              <a:t>    (</a:t>
            </a:r>
            <a:r>
              <a:rPr lang="en-US" sz="2600" dirty="0" err="1">
                <a:latin typeface="Calibri" pitchFamily="34" charset="0"/>
              </a:rPr>
              <a:t>sid</a:t>
            </a:r>
            <a:r>
              <a:rPr lang="en-US" sz="2600" dirty="0">
                <a:latin typeface="Calibri" pitchFamily="34" charset="0"/>
              </a:rPr>
              <a:t> CHAR(20),  </a:t>
            </a:r>
          </a:p>
          <a:p>
            <a:pPr eaLnBrk="0" hangingPunct="0"/>
            <a:r>
              <a:rPr lang="en-US" sz="2600" dirty="0">
                <a:latin typeface="Calibri" pitchFamily="34" charset="0"/>
              </a:rPr>
              <a:t>     </a:t>
            </a:r>
            <a:r>
              <a:rPr lang="en-US" sz="2600" dirty="0" err="1">
                <a:latin typeface="Calibri" pitchFamily="34" charset="0"/>
              </a:rPr>
              <a:t>cid</a:t>
            </a:r>
            <a:r>
              <a:rPr lang="en-US" sz="2600" dirty="0">
                <a:latin typeface="Calibri" pitchFamily="34" charset="0"/>
              </a:rPr>
              <a:t> CHAR(20),  </a:t>
            </a:r>
          </a:p>
          <a:p>
            <a:pPr eaLnBrk="0" hangingPunct="0"/>
            <a:r>
              <a:rPr lang="en-US" sz="2600" dirty="0">
                <a:latin typeface="Calibri" pitchFamily="34" charset="0"/>
              </a:rPr>
              <a:t>     grade CHAR(2),</a:t>
            </a:r>
          </a:p>
          <a:p>
            <a:pPr eaLnBrk="0" hangingPunct="0"/>
            <a:r>
              <a:rPr lang="en-US" sz="2600" dirty="0">
                <a:latin typeface="Calibri" pitchFamily="34" charset="0"/>
              </a:rPr>
              <a:t>     </a:t>
            </a:r>
            <a:r>
              <a:rPr lang="en-US" sz="2600" dirty="0">
                <a:solidFill>
                  <a:schemeClr val="accent2"/>
                </a:solidFill>
                <a:latin typeface="Calibri" pitchFamily="34" charset="0"/>
              </a:rPr>
              <a:t>PRIMARY KEY  </a:t>
            </a:r>
            <a:r>
              <a:rPr lang="en-US" sz="2600" dirty="0">
                <a:latin typeface="Calibri" pitchFamily="34" charset="0"/>
              </a:rPr>
              <a:t>(</a:t>
            </a:r>
            <a:r>
              <a:rPr lang="en-US" sz="2600" dirty="0" err="1">
                <a:latin typeface="Calibri" pitchFamily="34" charset="0"/>
              </a:rPr>
              <a:t>sid,cid</a:t>
            </a:r>
            <a:r>
              <a:rPr lang="en-US" sz="2600" dirty="0">
                <a:latin typeface="Calibri" pitchFamily="34" charset="0"/>
              </a:rPr>
              <a:t>),</a:t>
            </a:r>
          </a:p>
          <a:p>
            <a:pPr eaLnBrk="0" hangingPunct="0"/>
            <a:r>
              <a:rPr lang="en-US" sz="2600" dirty="0">
                <a:latin typeface="Calibri" pitchFamily="34" charset="0"/>
              </a:rPr>
              <a:t>     </a:t>
            </a:r>
            <a:r>
              <a:rPr lang="en-US" sz="2600" dirty="0">
                <a:solidFill>
                  <a:schemeClr val="accent2"/>
                </a:solidFill>
                <a:latin typeface="Calibri" pitchFamily="34" charset="0"/>
              </a:rPr>
              <a:t>FOREIGN KEY </a:t>
            </a:r>
            <a:r>
              <a:rPr lang="en-US" sz="2600" dirty="0">
                <a:latin typeface="Calibri" pitchFamily="34" charset="0"/>
              </a:rPr>
              <a:t>(</a:t>
            </a:r>
            <a:r>
              <a:rPr lang="en-US" sz="2600" dirty="0" err="1">
                <a:latin typeface="Calibri" pitchFamily="34" charset="0"/>
              </a:rPr>
              <a:t>sid</a:t>
            </a:r>
            <a:r>
              <a:rPr lang="en-US" sz="2600" dirty="0">
                <a:latin typeface="Calibri" pitchFamily="34" charset="0"/>
              </a:rPr>
              <a:t>) </a:t>
            </a:r>
            <a:r>
              <a:rPr lang="en-US" sz="2600" dirty="0">
                <a:solidFill>
                  <a:schemeClr val="accent2"/>
                </a:solidFill>
                <a:latin typeface="Calibri" pitchFamily="34" charset="0"/>
              </a:rPr>
              <a:t>REFERENCES </a:t>
            </a:r>
            <a:r>
              <a:rPr lang="en-US" sz="2600" dirty="0">
                <a:latin typeface="Calibri" pitchFamily="34" charset="0"/>
              </a:rPr>
              <a:t>Students )</a:t>
            </a:r>
          </a:p>
        </p:txBody>
      </p:sp>
      <p:graphicFrame>
        <p:nvGraphicFramePr>
          <p:cNvPr id="8194" name="Object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72000" y="4884738"/>
          <a:ext cx="4570413" cy="174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4570200" imgH="1744560" progId="Word.Document.8">
                  <p:embed/>
                </p:oleObj>
              </mc:Choice>
              <mc:Fallback>
                <p:oleObj name="Document" r:id="rId3" imgW="4570200" imgH="1744560" progId="Word.Document.8">
                  <p:embed/>
                  <p:pic>
                    <p:nvPicPr>
                      <p:cNvPr id="8194" name="Object 7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884738"/>
                        <a:ext cx="4570413" cy="174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8">
            <a:hlinkClick r:id="" action="ppaction://ole?verb=0"/>
          </p:cNvPr>
          <p:cNvGraphicFramePr>
            <a:graphicFrameLocks/>
          </p:cNvGraphicFramePr>
          <p:nvPr/>
        </p:nvGraphicFramePr>
        <p:xfrm>
          <a:off x="338138" y="4643438"/>
          <a:ext cx="3540125" cy="188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3539880" imgH="1887480" progId="Word.Document.8">
                  <p:embed/>
                </p:oleObj>
              </mc:Choice>
              <mc:Fallback>
                <p:oleObj name="Document" r:id="rId5" imgW="3539880" imgH="1887480" progId="Word.Document.8">
                  <p:embed/>
                  <p:pic>
                    <p:nvPicPr>
                      <p:cNvPr id="8195" name="Object 8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4643438"/>
                        <a:ext cx="3540125" cy="188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428997" y="5134418"/>
            <a:ext cx="1143003" cy="956820"/>
            <a:chOff x="3428997" y="5081808"/>
            <a:chExt cx="1143003" cy="956820"/>
          </a:xfrm>
        </p:grpSpPr>
        <p:sp>
          <p:nvSpPr>
            <p:cNvPr id="8205" name="Line 9"/>
            <p:cNvSpPr>
              <a:spLocks noChangeShapeType="1"/>
            </p:cNvSpPr>
            <p:nvPr/>
          </p:nvSpPr>
          <p:spPr bwMode="auto">
            <a:xfrm>
              <a:off x="3429000" y="5081808"/>
              <a:ext cx="1143000" cy="175991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6" name="Line 10"/>
            <p:cNvSpPr>
              <a:spLocks noChangeShapeType="1"/>
            </p:cNvSpPr>
            <p:nvPr/>
          </p:nvSpPr>
          <p:spPr bwMode="auto">
            <a:xfrm flipV="1">
              <a:off x="3429000" y="5333998"/>
              <a:ext cx="1143000" cy="7620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7" name="Line 11"/>
            <p:cNvSpPr>
              <a:spLocks noChangeShapeType="1"/>
            </p:cNvSpPr>
            <p:nvPr/>
          </p:nvSpPr>
          <p:spPr bwMode="auto">
            <a:xfrm flipV="1">
              <a:off x="3428998" y="5410200"/>
              <a:ext cx="1143001" cy="628428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Line 12"/>
            <p:cNvSpPr>
              <a:spLocks noChangeShapeType="1"/>
            </p:cNvSpPr>
            <p:nvPr/>
          </p:nvSpPr>
          <p:spPr bwMode="auto">
            <a:xfrm>
              <a:off x="3428997" y="5799136"/>
              <a:ext cx="1143003" cy="144463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02" name="Rectangle 13"/>
          <p:cNvSpPr>
            <a:spLocks noChangeArrowheads="1"/>
          </p:cNvSpPr>
          <p:nvPr/>
        </p:nvSpPr>
        <p:spPr bwMode="auto">
          <a:xfrm>
            <a:off x="290513" y="4153123"/>
            <a:ext cx="121602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400" dirty="0">
                <a:solidFill>
                  <a:srgbClr val="CF0E30"/>
                </a:solidFill>
                <a:latin typeface="Calibri" pitchFamily="34" charset="0"/>
                <a:cs typeface="Calibri" pitchFamily="34" charset="0"/>
              </a:rPr>
              <a:t>Enrolled</a:t>
            </a:r>
          </a:p>
        </p:txBody>
      </p:sp>
      <p:sp>
        <p:nvSpPr>
          <p:cNvPr id="8203" name="Rectangle 14"/>
          <p:cNvSpPr>
            <a:spLocks noChangeArrowheads="1"/>
          </p:cNvSpPr>
          <p:nvPr/>
        </p:nvSpPr>
        <p:spPr bwMode="auto">
          <a:xfrm>
            <a:off x="4557713" y="4381723"/>
            <a:ext cx="128587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400" dirty="0">
                <a:solidFill>
                  <a:srgbClr val="CF0E30"/>
                </a:solidFill>
                <a:latin typeface="Calibri" pitchFamily="34" charset="0"/>
                <a:cs typeface="Calibri" pitchFamily="34" charset="0"/>
              </a:rPr>
              <a:t>Students</a:t>
            </a:r>
          </a:p>
        </p:txBody>
      </p:sp>
      <p:sp>
        <p:nvSpPr>
          <p:cNvPr id="3" name="Rounded Rectangular Callout 2"/>
          <p:cNvSpPr/>
          <p:nvPr/>
        </p:nvSpPr>
        <p:spPr bwMode="auto">
          <a:xfrm>
            <a:off x="290513" y="1900550"/>
            <a:ext cx="2438400" cy="2030192"/>
          </a:xfrm>
          <a:prstGeom prst="wedgeRoundRectCallout">
            <a:avLst>
              <a:gd name="adj1" fmla="val 66796"/>
              <a:gd name="adj2" fmla="val 2175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</a:rPr>
              <a:t>Constraint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</a:rPr>
              <a:t>:  Only students listed in the Students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</a:rPr>
              <a:t> relation should be allowed to enroll for courses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27298-F952-47FD-AFD1-40D8066A7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1774F-D7CC-4252-9460-91DDC27C4C1E}" type="datetime1">
              <a:rPr lang="en-US" smtClean="0"/>
              <a:t>9/11/2024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55DC5A-49F2-46B1-8364-F7A07E574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D7F5-7323-4990-94E9-6AF33DDF493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2239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19100"/>
            <a:ext cx="8001000" cy="800100"/>
          </a:xfrm>
        </p:spPr>
        <p:txBody>
          <a:bodyPr>
            <a:noAutofit/>
          </a:bodyPr>
          <a:lstStyle/>
          <a:p>
            <a:r>
              <a:rPr lang="en-US" b="1" dirty="0"/>
              <a:t> DBMS Ensures Referential Integrity</a:t>
            </a:r>
          </a:p>
        </p:txBody>
      </p:sp>
      <p:graphicFrame>
        <p:nvGraphicFramePr>
          <p:cNvPr id="7170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5885826"/>
              </p:ext>
            </p:extLst>
          </p:nvPr>
        </p:nvGraphicFramePr>
        <p:xfrm>
          <a:off x="5187950" y="2560674"/>
          <a:ext cx="4902200" cy="307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323990" imgH="3984734" progId="Word.Document.8">
                  <p:embed/>
                </p:oleObj>
              </mc:Choice>
              <mc:Fallback>
                <p:oleObj name="Document" r:id="rId3" imgW="6323990" imgH="3984734" progId="Word.Document.8">
                  <p:embed/>
                  <p:pic>
                    <p:nvPicPr>
                      <p:cNvPr id="7170" name="Object 6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7950" y="2560674"/>
                        <a:ext cx="4902200" cy="307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435443" y="5036387"/>
            <a:ext cx="6853579" cy="1282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 eaLnBrk="0" hangingPunct="0">
              <a:lnSpc>
                <a:spcPts val="3100"/>
              </a:lnSpc>
            </a:pPr>
            <a:r>
              <a:rPr lang="en-US" sz="2800" b="1" u="sng" dirty="0">
                <a:solidFill>
                  <a:srgbClr val="7030A0"/>
                </a:solidFill>
                <a:latin typeface="Calibri" pitchFamily="34" charset="0"/>
              </a:rPr>
              <a:t>Referential Integrity</a:t>
            </a:r>
            <a:r>
              <a:rPr lang="en-US" sz="2800" dirty="0">
                <a:solidFill>
                  <a:schemeClr val="tx2"/>
                </a:solidFill>
                <a:latin typeface="Calibri" pitchFamily="34" charset="0"/>
              </a:rPr>
              <a:t>:   If all foreign key constraints are enforced, </a:t>
            </a:r>
            <a:r>
              <a:rPr lang="en-US" sz="2800" dirty="0">
                <a:solidFill>
                  <a:srgbClr val="002060"/>
                </a:solidFill>
                <a:latin typeface="Calibri" pitchFamily="34" charset="0"/>
              </a:rPr>
              <a:t>referential integrity </a:t>
            </a:r>
            <a:r>
              <a:rPr lang="en-US" sz="2800" dirty="0">
                <a:solidFill>
                  <a:schemeClr val="tx2"/>
                </a:solidFill>
                <a:latin typeface="Calibri" pitchFamily="34" charset="0"/>
              </a:rPr>
              <a:t>is achieved, i.e., </a:t>
            </a:r>
            <a:r>
              <a:rPr lang="en-US" sz="2800" b="1" dirty="0">
                <a:solidFill>
                  <a:srgbClr val="C00000"/>
                </a:solidFill>
                <a:latin typeface="Calibri" pitchFamily="34" charset="0"/>
              </a:rPr>
              <a:t>no dangling references</a:t>
            </a:r>
            <a:r>
              <a:rPr lang="en-US" sz="2800" dirty="0">
                <a:solidFill>
                  <a:schemeClr val="tx2"/>
                </a:solidFill>
                <a:latin typeface="Calibri" pitchFamily="34" charset="0"/>
              </a:rPr>
              <a:t>.  </a:t>
            </a:r>
          </a:p>
        </p:txBody>
      </p:sp>
      <p:graphicFrame>
        <p:nvGraphicFramePr>
          <p:cNvPr id="7171" name="Object 4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4618435"/>
              </p:ext>
            </p:extLst>
          </p:nvPr>
        </p:nvGraphicFramePr>
        <p:xfrm>
          <a:off x="443704" y="2555848"/>
          <a:ext cx="43942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5656307" imgH="2153492" progId="Word.Document.8">
                  <p:embed/>
                </p:oleObj>
              </mc:Choice>
              <mc:Fallback>
                <p:oleObj name="Document" r:id="rId5" imgW="5656307" imgH="2153492" progId="Word.Document.8">
                  <p:embed/>
                  <p:pic>
                    <p:nvPicPr>
                      <p:cNvPr id="7171" name="Object 4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704" y="2555848"/>
                        <a:ext cx="43942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174" name="Straight Connector 16"/>
          <p:cNvCxnSpPr>
            <a:cxnSpLocks noChangeShapeType="1"/>
          </p:cNvCxnSpPr>
          <p:nvPr/>
        </p:nvCxnSpPr>
        <p:spPr bwMode="auto">
          <a:xfrm flipH="1">
            <a:off x="4837904" y="2555848"/>
            <a:ext cx="1" cy="1256529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838199" y="1375069"/>
            <a:ext cx="7543800" cy="52065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2800" i="1" dirty="0" err="1">
                <a:solidFill>
                  <a:srgbClr val="C00000"/>
                </a:solidFill>
                <a:latin typeface="Calibri" pitchFamily="34" charset="0"/>
                <a:cs typeface="+mn-cs"/>
              </a:rPr>
              <a:t>sid</a:t>
            </a:r>
            <a:r>
              <a:rPr lang="en-US" sz="2800" dirty="0">
                <a:latin typeface="Calibri" pitchFamily="34" charset="0"/>
                <a:cs typeface="+mn-cs"/>
              </a:rPr>
              <a:t> is a foreign key in Enrolled referring to </a:t>
            </a:r>
            <a:r>
              <a:rPr lang="en-US" sz="2800" dirty="0">
                <a:solidFill>
                  <a:srgbClr val="C00000"/>
                </a:solidFill>
                <a:latin typeface="Calibri" pitchFamily="34" charset="0"/>
                <a:cs typeface="+mn-cs"/>
              </a:rPr>
              <a:t>Students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7500470" y="2099009"/>
            <a:ext cx="129336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Enrolled</a:t>
            </a:r>
            <a:endParaRPr lang="en-US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53177" y="2115541"/>
            <a:ext cx="138371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Students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730105" y="3079750"/>
            <a:ext cx="578495" cy="58834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730105" y="3440483"/>
            <a:ext cx="578495" cy="137088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4908550" y="4327344"/>
            <a:ext cx="406400" cy="270056"/>
          </a:xfrm>
          <a:custGeom>
            <a:avLst/>
            <a:gdLst>
              <a:gd name="connsiteX0" fmla="*/ 406400 w 406400"/>
              <a:gd name="connsiteY0" fmla="*/ 117656 h 270056"/>
              <a:gd name="connsiteX1" fmla="*/ 355600 w 406400"/>
              <a:gd name="connsiteY1" fmla="*/ 66856 h 270056"/>
              <a:gd name="connsiteX2" fmla="*/ 336550 w 406400"/>
              <a:gd name="connsiteY2" fmla="*/ 47806 h 270056"/>
              <a:gd name="connsiteX3" fmla="*/ 304800 w 406400"/>
              <a:gd name="connsiteY3" fmla="*/ 35106 h 270056"/>
              <a:gd name="connsiteX4" fmla="*/ 285750 w 406400"/>
              <a:gd name="connsiteY4" fmla="*/ 22406 h 270056"/>
              <a:gd name="connsiteX5" fmla="*/ 241300 w 406400"/>
              <a:gd name="connsiteY5" fmla="*/ 3356 h 270056"/>
              <a:gd name="connsiteX6" fmla="*/ 171450 w 406400"/>
              <a:gd name="connsiteY6" fmla="*/ 9706 h 270056"/>
              <a:gd name="connsiteX7" fmla="*/ 139700 w 406400"/>
              <a:gd name="connsiteY7" fmla="*/ 98606 h 270056"/>
              <a:gd name="connsiteX8" fmla="*/ 120650 w 406400"/>
              <a:gd name="connsiteY8" fmla="*/ 85906 h 270056"/>
              <a:gd name="connsiteX9" fmla="*/ 95250 w 406400"/>
              <a:gd name="connsiteY9" fmla="*/ 73206 h 270056"/>
              <a:gd name="connsiteX10" fmla="*/ 82550 w 406400"/>
              <a:gd name="connsiteY10" fmla="*/ 54156 h 270056"/>
              <a:gd name="connsiteX11" fmla="*/ 63500 w 406400"/>
              <a:gd name="connsiteY11" fmla="*/ 47806 h 270056"/>
              <a:gd name="connsiteX12" fmla="*/ 44450 w 406400"/>
              <a:gd name="connsiteY12" fmla="*/ 35106 h 270056"/>
              <a:gd name="connsiteX13" fmla="*/ 19050 w 406400"/>
              <a:gd name="connsiteY13" fmla="*/ 47806 h 270056"/>
              <a:gd name="connsiteX14" fmla="*/ 25400 w 406400"/>
              <a:gd name="connsiteY14" fmla="*/ 92256 h 270056"/>
              <a:gd name="connsiteX15" fmla="*/ 38100 w 406400"/>
              <a:gd name="connsiteY15" fmla="*/ 130356 h 270056"/>
              <a:gd name="connsiteX16" fmla="*/ 44450 w 406400"/>
              <a:gd name="connsiteY16" fmla="*/ 155756 h 270056"/>
              <a:gd name="connsiteX17" fmla="*/ 38100 w 406400"/>
              <a:gd name="connsiteY17" fmla="*/ 212906 h 270056"/>
              <a:gd name="connsiteX18" fmla="*/ 19050 w 406400"/>
              <a:gd name="connsiteY18" fmla="*/ 219256 h 270056"/>
              <a:gd name="connsiteX19" fmla="*/ 6350 w 406400"/>
              <a:gd name="connsiteY19" fmla="*/ 238306 h 270056"/>
              <a:gd name="connsiteX20" fmla="*/ 0 w 406400"/>
              <a:gd name="connsiteY20" fmla="*/ 270056 h 27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6400" h="270056">
                <a:moveTo>
                  <a:pt x="406400" y="117656"/>
                </a:moveTo>
                <a:cubicBezTo>
                  <a:pt x="361730" y="61819"/>
                  <a:pt x="401727" y="106393"/>
                  <a:pt x="355600" y="66856"/>
                </a:cubicBezTo>
                <a:cubicBezTo>
                  <a:pt x="348782" y="61012"/>
                  <a:pt x="344165" y="52566"/>
                  <a:pt x="336550" y="47806"/>
                </a:cubicBezTo>
                <a:cubicBezTo>
                  <a:pt x="326884" y="41765"/>
                  <a:pt x="314995" y="40204"/>
                  <a:pt x="304800" y="35106"/>
                </a:cubicBezTo>
                <a:cubicBezTo>
                  <a:pt x="297974" y="31693"/>
                  <a:pt x="292376" y="26192"/>
                  <a:pt x="285750" y="22406"/>
                </a:cubicBezTo>
                <a:cubicBezTo>
                  <a:pt x="263779" y="9851"/>
                  <a:pt x="262672" y="10480"/>
                  <a:pt x="241300" y="3356"/>
                </a:cubicBezTo>
                <a:cubicBezTo>
                  <a:pt x="218017" y="5473"/>
                  <a:pt x="185478" y="-8997"/>
                  <a:pt x="171450" y="9706"/>
                </a:cubicBezTo>
                <a:cubicBezTo>
                  <a:pt x="104698" y="98709"/>
                  <a:pt x="212377" y="116775"/>
                  <a:pt x="139700" y="98606"/>
                </a:cubicBezTo>
                <a:cubicBezTo>
                  <a:pt x="133350" y="94373"/>
                  <a:pt x="127276" y="89692"/>
                  <a:pt x="120650" y="85906"/>
                </a:cubicBezTo>
                <a:cubicBezTo>
                  <a:pt x="112431" y="81210"/>
                  <a:pt x="102522" y="79266"/>
                  <a:pt x="95250" y="73206"/>
                </a:cubicBezTo>
                <a:cubicBezTo>
                  <a:pt x="89387" y="68320"/>
                  <a:pt x="88509" y="58924"/>
                  <a:pt x="82550" y="54156"/>
                </a:cubicBezTo>
                <a:cubicBezTo>
                  <a:pt x="77323" y="49975"/>
                  <a:pt x="69487" y="50799"/>
                  <a:pt x="63500" y="47806"/>
                </a:cubicBezTo>
                <a:cubicBezTo>
                  <a:pt x="56674" y="44393"/>
                  <a:pt x="50800" y="39339"/>
                  <a:pt x="44450" y="35106"/>
                </a:cubicBezTo>
                <a:cubicBezTo>
                  <a:pt x="35983" y="39339"/>
                  <a:pt x="22043" y="38826"/>
                  <a:pt x="19050" y="47806"/>
                </a:cubicBezTo>
                <a:cubicBezTo>
                  <a:pt x="14317" y="62005"/>
                  <a:pt x="22035" y="77672"/>
                  <a:pt x="25400" y="92256"/>
                </a:cubicBezTo>
                <a:cubicBezTo>
                  <a:pt x="28410" y="105300"/>
                  <a:pt x="34853" y="117369"/>
                  <a:pt x="38100" y="130356"/>
                </a:cubicBezTo>
                <a:lnTo>
                  <a:pt x="44450" y="155756"/>
                </a:lnTo>
                <a:cubicBezTo>
                  <a:pt x="42333" y="174806"/>
                  <a:pt x="45219" y="195110"/>
                  <a:pt x="38100" y="212906"/>
                </a:cubicBezTo>
                <a:cubicBezTo>
                  <a:pt x="35614" y="219121"/>
                  <a:pt x="24277" y="215075"/>
                  <a:pt x="19050" y="219256"/>
                </a:cubicBezTo>
                <a:cubicBezTo>
                  <a:pt x="13091" y="224024"/>
                  <a:pt x="10583" y="231956"/>
                  <a:pt x="6350" y="238306"/>
                </a:cubicBezTo>
                <a:lnTo>
                  <a:pt x="0" y="270056"/>
                </a:lnTo>
              </a:path>
            </a:pathLst>
          </a:custGeom>
          <a:noFill/>
          <a:ln w="28575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9450" y="4202285"/>
            <a:ext cx="367009" cy="713501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F49EB-0211-40EB-95D6-D44E6C064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E4400-69FF-4302-84CB-51007E0F7B24}" type="datetime1">
              <a:rPr lang="en-US" smtClean="0"/>
              <a:t>9/11/2024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2703EE-DB47-4410-A7B1-92A78B857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D7F5-7323-4990-94E9-6AF33DDF4934}" type="slidenum">
              <a:rPr lang="en-US" smtClean="0"/>
              <a:t>26</a:t>
            </a:fld>
            <a:endParaRPr lang="en-US"/>
          </a:p>
        </p:txBody>
      </p:sp>
      <p:sp>
        <p:nvSpPr>
          <p:cNvPr id="6" name="Cloud Callout 5"/>
          <p:cNvSpPr/>
          <p:nvPr/>
        </p:nvSpPr>
        <p:spPr>
          <a:xfrm>
            <a:off x="3080130" y="3972307"/>
            <a:ext cx="1201583" cy="680060"/>
          </a:xfrm>
          <a:prstGeom prst="cloudCallout">
            <a:avLst>
              <a:gd name="adj1" fmla="val 72565"/>
              <a:gd name="adj2" fmla="val 9938"/>
            </a:avLst>
          </a:prstGeom>
          <a:solidFill>
            <a:schemeClr val="accent2"/>
          </a:solidFill>
          <a:ln>
            <a:solidFill>
              <a:srgbClr val="9B9B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sz="1600" dirty="0"/>
              <a:t>Who is “11111”?</a:t>
            </a:r>
          </a:p>
        </p:txBody>
      </p:sp>
    </p:spTree>
    <p:extLst>
      <p:ext uri="{BB962C8B-B14F-4D97-AF65-F5344CB8AC3E}">
        <p14:creationId xmlns:p14="http://schemas.microsoft.com/office/powerpoint/2010/main" val="254015379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8">
            <a:hlinkClick r:id="" action="ppaction://ole?verb=0"/>
          </p:cNvPr>
          <p:cNvGraphicFramePr>
            <a:graphicFrameLocks/>
          </p:cNvGraphicFramePr>
          <p:nvPr/>
        </p:nvGraphicFramePr>
        <p:xfrm>
          <a:off x="338138" y="3751263"/>
          <a:ext cx="3540125" cy="188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3539880" imgH="1887480" progId="Word.Document.8">
                  <p:embed/>
                </p:oleObj>
              </mc:Choice>
              <mc:Fallback>
                <p:oleObj name="Document" r:id="rId3" imgW="3539880" imgH="1887480" progId="Word.Document.8">
                  <p:embed/>
                  <p:pic>
                    <p:nvPicPr>
                      <p:cNvPr id="9218" name="Object 8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3751263"/>
                        <a:ext cx="3540125" cy="188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221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419100"/>
            <a:ext cx="7772400" cy="800100"/>
          </a:xfrm>
        </p:spPr>
        <p:txBody>
          <a:bodyPr>
            <a:normAutofit/>
          </a:bodyPr>
          <a:lstStyle/>
          <a:p>
            <a:r>
              <a:rPr lang="en-US" sz="4800" b="1" dirty="0"/>
              <a:t>Enforcing Referential Integrity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6497" y="1381125"/>
            <a:ext cx="8382000" cy="1905000"/>
          </a:xfrm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dirty="0">
                <a:latin typeface="Calibri" pitchFamily="34" charset="0"/>
              </a:rPr>
              <a:t>Consider Students and Enrolled;  </a:t>
            </a:r>
            <a:r>
              <a:rPr lang="en-US" i="1" dirty="0" err="1">
                <a:latin typeface="Calibri" pitchFamily="34" charset="0"/>
              </a:rPr>
              <a:t>sid</a:t>
            </a:r>
            <a:r>
              <a:rPr lang="en-US" dirty="0">
                <a:latin typeface="Calibri" pitchFamily="34" charset="0"/>
              </a:rPr>
              <a:t> in Enrolled is a foreign key that references Students.</a:t>
            </a:r>
          </a:p>
          <a:p>
            <a:pPr marL="569913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dirty="0">
                <a:solidFill>
                  <a:srgbClr val="9E7800"/>
                </a:solidFill>
                <a:latin typeface="Calibri" pitchFamily="34" charset="0"/>
              </a:rPr>
              <a:t>What should be done if an Enrolled tuple with a non-existent student id is inserted?  </a:t>
            </a:r>
          </a:p>
        </p:txBody>
      </p:sp>
      <p:graphicFrame>
        <p:nvGraphicFramePr>
          <p:cNvPr id="9219" name="Object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10087" y="3921125"/>
          <a:ext cx="4570413" cy="174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4570200" imgH="1744560" progId="Word.Document.8">
                  <p:embed/>
                </p:oleObj>
              </mc:Choice>
              <mc:Fallback>
                <p:oleObj name="Document" r:id="rId5" imgW="4570200" imgH="1744560" progId="Word.Document.8">
                  <p:embed/>
                  <p:pic>
                    <p:nvPicPr>
                      <p:cNvPr id="9219" name="Object 7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0087" y="3921125"/>
                        <a:ext cx="4570413" cy="174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Rectangle 13"/>
          <p:cNvSpPr>
            <a:spLocks noChangeArrowheads="1"/>
          </p:cNvSpPr>
          <p:nvPr/>
        </p:nvSpPr>
        <p:spPr bwMode="auto">
          <a:xfrm>
            <a:off x="290513" y="3352800"/>
            <a:ext cx="1354539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400" dirty="0">
                <a:latin typeface="Book Antiqua" pitchFamily="18" charset="0"/>
              </a:rPr>
              <a:t>Enrolled</a:t>
            </a:r>
          </a:p>
        </p:txBody>
      </p:sp>
      <p:sp>
        <p:nvSpPr>
          <p:cNvPr id="9224" name="Rectangle 14"/>
          <p:cNvSpPr>
            <a:spLocks noChangeArrowheads="1"/>
          </p:cNvSpPr>
          <p:nvPr/>
        </p:nvSpPr>
        <p:spPr bwMode="auto">
          <a:xfrm>
            <a:off x="4495800" y="3505200"/>
            <a:ext cx="1376981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400" dirty="0">
                <a:latin typeface="Book Antiqua" pitchFamily="18" charset="0"/>
              </a:rPr>
              <a:t>Students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304800" y="5943601"/>
            <a:ext cx="3276600" cy="430887"/>
            <a:chOff x="304800" y="5943600"/>
            <a:chExt cx="3276600" cy="431562"/>
          </a:xfrm>
        </p:grpSpPr>
        <p:sp>
          <p:nvSpPr>
            <p:cNvPr id="9229" name="TextBox 17"/>
            <p:cNvSpPr txBox="1">
              <a:spLocks noChangeArrowheads="1"/>
            </p:cNvSpPr>
            <p:nvPr/>
          </p:nvSpPr>
          <p:spPr bwMode="auto">
            <a:xfrm>
              <a:off x="304800" y="5943600"/>
              <a:ext cx="3139706" cy="431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200" dirty="0">
                  <a:solidFill>
                    <a:srgbClr val="0070C0"/>
                  </a:solidFill>
                  <a:latin typeface="Calibri" pitchFamily="34" charset="0"/>
                </a:rPr>
                <a:t>12345   COP4710             A</a:t>
              </a:r>
            </a:p>
          </p:txBody>
        </p:sp>
        <p:sp>
          <p:nvSpPr>
            <p:cNvPr id="9230" name="Rectangle 18"/>
            <p:cNvSpPr>
              <a:spLocks noChangeArrowheads="1"/>
            </p:cNvSpPr>
            <p:nvPr/>
          </p:nvSpPr>
          <p:spPr bwMode="auto">
            <a:xfrm>
              <a:off x="381000" y="6019800"/>
              <a:ext cx="3200400" cy="304800"/>
            </a:xfrm>
            <a:prstGeom prst="rect">
              <a:avLst/>
            </a:prstGeom>
            <a:noFill/>
            <a:ln w="12700" algn="ctr">
              <a:solidFill>
                <a:srgbClr val="00206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cxnSp>
          <p:nvCxnSpPr>
            <p:cNvPr id="9231" name="Straight Connector 20"/>
            <p:cNvCxnSpPr>
              <a:cxnSpLocks noChangeShapeType="1"/>
            </p:cNvCxnSpPr>
            <p:nvPr/>
          </p:nvCxnSpPr>
          <p:spPr bwMode="auto">
            <a:xfrm rot="5400000">
              <a:off x="1066403" y="6171803"/>
              <a:ext cx="304800" cy="794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32" name="Straight Connector 24"/>
            <p:cNvCxnSpPr>
              <a:cxnSpLocks noChangeShapeType="1"/>
            </p:cNvCxnSpPr>
            <p:nvPr/>
          </p:nvCxnSpPr>
          <p:spPr bwMode="auto">
            <a:xfrm rot="5400000">
              <a:off x="2742803" y="6171803"/>
              <a:ext cx="304800" cy="794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8" name="Up Arrow 27"/>
          <p:cNvSpPr>
            <a:spLocks noChangeArrowheads="1"/>
          </p:cNvSpPr>
          <p:nvPr/>
        </p:nvSpPr>
        <p:spPr bwMode="auto">
          <a:xfrm>
            <a:off x="1676400" y="5410200"/>
            <a:ext cx="484188" cy="533400"/>
          </a:xfrm>
          <a:prstGeom prst="upArrow">
            <a:avLst>
              <a:gd name="adj1" fmla="val 50000"/>
              <a:gd name="adj2" fmla="val 50048"/>
            </a:avLst>
          </a:prstGeom>
          <a:solidFill>
            <a:srgbClr val="0070C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22536" name="Picture 8" descr="C:\Users\Kien\AppData\Local\Microsoft\Windows\Temporary Internet Files\Content.IE5\77FYSDLD\MCj04113060000[1].wmf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5438775"/>
            <a:ext cx="5334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457950" y="2785290"/>
            <a:ext cx="1789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(</a:t>
            </a:r>
            <a:r>
              <a:rPr lang="en-US" sz="2800" i="1" dirty="0">
                <a:solidFill>
                  <a:srgbClr val="FF0000"/>
                </a:solidFill>
                <a:latin typeface="Calibri" pitchFamily="34" charset="0"/>
              </a:rPr>
              <a:t>Reject it !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203659" y="5516648"/>
            <a:ext cx="1306428" cy="1310390"/>
            <a:chOff x="3351069" y="5181601"/>
            <a:chExt cx="1306428" cy="131039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pic>
          <p:nvPicPr>
            <p:cNvPr id="9243" name="Picture 27" descr="C:\Users\Kien\AppData\Local\Microsoft\Windows\Temporary Internet Files\Content.IE5\YGITZQCP\MC900140903[1].wm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1069" y="5181601"/>
              <a:ext cx="1306428" cy="1310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 rot="21189246">
              <a:off x="3715460" y="5724161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2"/>
                  </a:solidFill>
                  <a:latin typeface="Arial" pitchFamily="34" charset="0"/>
                </a:rPr>
                <a:t>12345</a:t>
              </a:r>
            </a:p>
          </p:txBody>
        </p:sp>
      </p:grp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3FAB524D-EDDC-47A9-AF4E-812151471E68}"/>
              </a:ext>
            </a:extLst>
          </p:cNvPr>
          <p:cNvSpPr/>
          <p:nvPr/>
        </p:nvSpPr>
        <p:spPr>
          <a:xfrm>
            <a:off x="4450115" y="5516648"/>
            <a:ext cx="1649144" cy="719096"/>
          </a:xfrm>
          <a:prstGeom prst="cloudCallout">
            <a:avLst>
              <a:gd name="adj1" fmla="val -67338"/>
              <a:gd name="adj2" fmla="val -1379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Register for COP4710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5C8B5A0-C5AA-4332-A6AA-2112963CA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7019-67DA-4F49-8A9A-A63596D281FE}" type="datetime1">
              <a:rPr lang="en-US" smtClean="0"/>
              <a:t>9/11/2024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FE5825-D6B4-4130-881E-B2CF21F3C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D7F5-7323-4990-94E9-6AF33DDF493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95698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7379 -0.0004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81" y="-2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build="p" autoUpdateAnimBg="0"/>
      <p:bldP spid="28" grpId="0" animBg="1"/>
      <p:bldP spid="30" grpId="0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8">
            <a:hlinkClick r:id="" action="ppaction://ole?verb=0"/>
          </p:cNvPr>
          <p:cNvGraphicFramePr>
            <a:graphicFrameLocks/>
          </p:cNvGraphicFramePr>
          <p:nvPr/>
        </p:nvGraphicFramePr>
        <p:xfrm>
          <a:off x="3733800" y="4513263"/>
          <a:ext cx="3540125" cy="188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3539880" imgH="1887480" progId="Word.Document.8">
                  <p:embed/>
                </p:oleObj>
              </mc:Choice>
              <mc:Fallback>
                <p:oleObj name="Document" r:id="rId3" imgW="3539880" imgH="1887480" progId="Word.Document.8">
                  <p:embed/>
                  <p:pic>
                    <p:nvPicPr>
                      <p:cNvPr id="10242" name="Object 8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513263"/>
                        <a:ext cx="3540125" cy="188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245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419100"/>
            <a:ext cx="7772400" cy="800100"/>
          </a:xfrm>
        </p:spPr>
        <p:txBody>
          <a:bodyPr/>
          <a:lstStyle/>
          <a:p>
            <a:r>
              <a:rPr lang="en-US"/>
              <a:t>Enforcing Referential Integrity</a:t>
            </a:r>
          </a:p>
        </p:txBody>
      </p:sp>
      <p:sp>
        <p:nvSpPr>
          <p:cNvPr id="1024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82000" cy="6096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>
                <a:latin typeface="Calibri" pitchFamily="34" charset="0"/>
              </a:rPr>
              <a:t>What should be done if a Students tuple is deleted?</a:t>
            </a:r>
          </a:p>
        </p:txBody>
      </p:sp>
      <p:graphicFrame>
        <p:nvGraphicFramePr>
          <p:cNvPr id="10243" name="Object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3659188" y="2473325"/>
          <a:ext cx="4570412" cy="174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4570200" imgH="1744560" progId="Word.Document.8">
                  <p:embed/>
                </p:oleObj>
              </mc:Choice>
              <mc:Fallback>
                <p:oleObj name="Document" r:id="rId5" imgW="4570200" imgH="1744560" progId="Word.Document.8">
                  <p:embed/>
                  <p:pic>
                    <p:nvPicPr>
                      <p:cNvPr id="10243" name="Object 7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9188" y="2473325"/>
                        <a:ext cx="4570412" cy="174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7" name="Rectangle 13"/>
          <p:cNvSpPr>
            <a:spLocks noChangeArrowheads="1"/>
          </p:cNvSpPr>
          <p:nvPr/>
        </p:nvSpPr>
        <p:spPr bwMode="auto">
          <a:xfrm>
            <a:off x="3644900" y="4114800"/>
            <a:ext cx="134143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solidFill>
                  <a:srgbClr val="CF0E30"/>
                </a:solidFill>
                <a:latin typeface="Book Antiqua" pitchFamily="18" charset="0"/>
              </a:rPr>
              <a:t>Enrolled</a:t>
            </a:r>
          </a:p>
        </p:txBody>
      </p:sp>
      <p:sp>
        <p:nvSpPr>
          <p:cNvPr id="10248" name="Rectangle 14"/>
          <p:cNvSpPr>
            <a:spLocks noChangeArrowheads="1"/>
          </p:cNvSpPr>
          <p:nvPr/>
        </p:nvSpPr>
        <p:spPr bwMode="auto">
          <a:xfrm>
            <a:off x="3644900" y="2057400"/>
            <a:ext cx="1376363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solidFill>
                  <a:srgbClr val="CF0E30"/>
                </a:solidFill>
                <a:latin typeface="Book Antiqua" pitchFamily="18" charset="0"/>
              </a:rPr>
              <a:t>Students</a:t>
            </a:r>
          </a:p>
        </p:txBody>
      </p:sp>
      <p:pic>
        <p:nvPicPr>
          <p:cNvPr id="105476" name="Picture 4" descr="C:\Users\Kien\AppData\Local\Microsoft\Windows\Temporary Internet Files\Content.IE5\XZMAKGOF\MCj0434689000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38" y="2590800"/>
            <a:ext cx="728662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ight Arrow 19"/>
          <p:cNvSpPr/>
          <p:nvPr/>
        </p:nvSpPr>
        <p:spPr bwMode="auto">
          <a:xfrm>
            <a:off x="2959100" y="2716213"/>
            <a:ext cx="673100" cy="484187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2" name="Bent-Up Arrow 21"/>
          <p:cNvSpPr/>
          <p:nvPr/>
        </p:nvSpPr>
        <p:spPr bwMode="auto">
          <a:xfrm rot="5400000">
            <a:off x="1678782" y="4129881"/>
            <a:ext cx="2819400" cy="1265237"/>
          </a:xfrm>
          <a:prstGeom prst="bentUpArrow">
            <a:avLst>
              <a:gd name="adj1" fmla="val 11281"/>
              <a:gd name="adj2" fmla="val 15497"/>
              <a:gd name="adj3" fmla="val 14572"/>
            </a:avLst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3" name="Right Arrow 22"/>
          <p:cNvSpPr/>
          <p:nvPr/>
        </p:nvSpPr>
        <p:spPr bwMode="auto">
          <a:xfrm>
            <a:off x="2578100" y="5230813"/>
            <a:ext cx="1143000" cy="255587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4" name="Right Arrow 23"/>
          <p:cNvSpPr/>
          <p:nvPr/>
        </p:nvSpPr>
        <p:spPr bwMode="auto">
          <a:xfrm>
            <a:off x="2578100" y="4876800"/>
            <a:ext cx="1143000" cy="25558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447800" y="4038600"/>
            <a:ext cx="9763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Also</a:t>
            </a:r>
          </a:p>
          <a:p>
            <a:pPr eaLnBrk="1" hangingPunct="1"/>
            <a:r>
              <a:rPr lang="en-US">
                <a:latin typeface="Calibri" pitchFamily="34" charset="0"/>
              </a:rPr>
              <a:t>delete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87400" y="1976438"/>
            <a:ext cx="1350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u="sng">
                <a:solidFill>
                  <a:srgbClr val="002060"/>
                </a:solidFill>
                <a:latin typeface="Calibri" pitchFamily="34" charset="0"/>
              </a:rPr>
              <a:t>Option 1</a:t>
            </a:r>
            <a:r>
              <a:rPr lang="en-US">
                <a:solidFill>
                  <a:srgbClr val="002060"/>
                </a:solidFill>
                <a:latin typeface="Calibri" pitchFamily="34" charset="0"/>
              </a:rPr>
              <a:t>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58000" y="4834042"/>
            <a:ext cx="305842" cy="1315465"/>
            <a:chOff x="6858000" y="4834042"/>
            <a:chExt cx="305842" cy="1315465"/>
          </a:xfrm>
        </p:grpSpPr>
        <p:pic>
          <p:nvPicPr>
            <p:cNvPr id="10266" name="Picture 26" descr="C:\Users\Kien\AppData\Local\Microsoft\Windows\Temporary Internet Files\Content.IE5\YGITZQCP\MC900432537[1]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4834042"/>
              <a:ext cx="298346" cy="298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6" descr="C:\Users\Kien\AppData\Local\Microsoft\Windows\Temporary Internet Files\Content.IE5\YGITZQCP\MC900432537[1]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495" y="5211580"/>
              <a:ext cx="298346" cy="298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6" descr="C:\Users\Kien\AppData\Local\Microsoft\Windows\Temporary Internet Files\Content.IE5\YGITZQCP\MC900432537[1]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496" y="5851161"/>
              <a:ext cx="298346" cy="298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8" name="Picture 28" descr="C:\Users\Kien\AppData\Local\Microsoft\Windows\Temporary Internet Files\Content.IE5\43IRJAP4\MC900022509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75" y="4131971"/>
            <a:ext cx="1227125" cy="189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F02E1E-C0B2-48B2-9137-DDF4B38D0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008E-6ED8-47CD-AA9A-82344AF96EDF}" type="datetime1">
              <a:rPr lang="en-US" smtClean="0"/>
              <a:t>9/11/2024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E8331-2A5B-4951-8FEF-9FC1ABF80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D7F5-7323-4990-94E9-6AF33DDF493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49684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/>
      <p:bldP spid="2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8">
            <a:hlinkClick r:id="" action="ppaction://ole?verb=0"/>
          </p:cNvPr>
          <p:cNvGraphicFramePr>
            <a:graphicFrameLocks/>
          </p:cNvGraphicFramePr>
          <p:nvPr/>
        </p:nvGraphicFramePr>
        <p:xfrm>
          <a:off x="3733800" y="4513263"/>
          <a:ext cx="3540125" cy="188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3539880" imgH="1887480" progId="Word.Document.8">
                  <p:embed/>
                </p:oleObj>
              </mc:Choice>
              <mc:Fallback>
                <p:oleObj name="Document" r:id="rId3" imgW="3539880" imgH="1887480" progId="Word.Document.8">
                  <p:embed/>
                  <p:pic>
                    <p:nvPicPr>
                      <p:cNvPr id="11266" name="Object 8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513263"/>
                        <a:ext cx="3540125" cy="188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269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419100"/>
            <a:ext cx="7772400" cy="800100"/>
          </a:xfrm>
        </p:spPr>
        <p:txBody>
          <a:bodyPr/>
          <a:lstStyle/>
          <a:p>
            <a:r>
              <a:rPr lang="en-US"/>
              <a:t>Enforcing Referential Integrity</a:t>
            </a:r>
          </a:p>
        </p:txBody>
      </p:sp>
      <p:sp>
        <p:nvSpPr>
          <p:cNvPr id="1127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82000" cy="6096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>
                <a:latin typeface="Calibri" pitchFamily="34" charset="0"/>
              </a:rPr>
              <a:t>What should be done if a Students tuple is deleted?</a:t>
            </a:r>
          </a:p>
        </p:txBody>
      </p:sp>
      <p:graphicFrame>
        <p:nvGraphicFramePr>
          <p:cNvPr id="11267" name="Object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3659188" y="2473325"/>
          <a:ext cx="4570412" cy="174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4570200" imgH="1744560" progId="Word.Document.8">
                  <p:embed/>
                </p:oleObj>
              </mc:Choice>
              <mc:Fallback>
                <p:oleObj name="Document" r:id="rId5" imgW="4570200" imgH="1744560" progId="Word.Document.8">
                  <p:embed/>
                  <p:pic>
                    <p:nvPicPr>
                      <p:cNvPr id="11267" name="Object 7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9188" y="2473325"/>
                        <a:ext cx="4570412" cy="174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Rectangle 13"/>
          <p:cNvSpPr>
            <a:spLocks noChangeArrowheads="1"/>
          </p:cNvSpPr>
          <p:nvPr/>
        </p:nvSpPr>
        <p:spPr bwMode="auto">
          <a:xfrm>
            <a:off x="3644900" y="4114800"/>
            <a:ext cx="134143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solidFill>
                  <a:srgbClr val="CF0E30"/>
                </a:solidFill>
                <a:latin typeface="Book Antiqua" pitchFamily="18" charset="0"/>
              </a:rPr>
              <a:t>Enrolled</a:t>
            </a:r>
          </a:p>
        </p:txBody>
      </p:sp>
      <p:sp>
        <p:nvSpPr>
          <p:cNvPr id="11272" name="Rectangle 14"/>
          <p:cNvSpPr>
            <a:spLocks noChangeArrowheads="1"/>
          </p:cNvSpPr>
          <p:nvPr/>
        </p:nvSpPr>
        <p:spPr bwMode="auto">
          <a:xfrm>
            <a:off x="3644900" y="2057400"/>
            <a:ext cx="1376363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solidFill>
                  <a:srgbClr val="CF0E30"/>
                </a:solidFill>
                <a:latin typeface="Book Antiqua" pitchFamily="18" charset="0"/>
              </a:rPr>
              <a:t>Students</a:t>
            </a:r>
          </a:p>
        </p:txBody>
      </p:sp>
      <p:pic>
        <p:nvPicPr>
          <p:cNvPr id="105476" name="Picture 4" descr="C:\Users\Kien\AppData\Local\Microsoft\Windows\Temporary Internet Files\Content.IE5\XZMAKGOF\MCj0434689000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38" y="2590800"/>
            <a:ext cx="728662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ight Arrow 19"/>
          <p:cNvSpPr/>
          <p:nvPr/>
        </p:nvSpPr>
        <p:spPr bwMode="auto">
          <a:xfrm>
            <a:off x="2959100" y="2716213"/>
            <a:ext cx="673100" cy="484187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87400" y="1976438"/>
            <a:ext cx="1350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u="sng">
                <a:solidFill>
                  <a:srgbClr val="002060"/>
                </a:solidFill>
                <a:latin typeface="Calibri" pitchFamily="34" charset="0"/>
              </a:rPr>
              <a:t>Option 2</a:t>
            </a:r>
            <a:r>
              <a:rPr lang="en-US">
                <a:solidFill>
                  <a:srgbClr val="002060"/>
                </a:solidFill>
                <a:latin typeface="Calibri" pitchFamily="34" charset="0"/>
              </a:rPr>
              <a:t>:</a:t>
            </a:r>
          </a:p>
        </p:txBody>
      </p:sp>
      <p:pic>
        <p:nvPicPr>
          <p:cNvPr id="17" name="Picture 8" descr="C:\Users\Kien\AppData\Local\Microsoft\Windows\Temporary Internet Files\Content.IE5\77FYSDLD\MCj04113060000[1].wmf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858000"/>
            <a:ext cx="5334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48"/>
          <p:cNvGrpSpPr>
            <a:grpSpLocks/>
          </p:cNvGrpSpPr>
          <p:nvPr/>
        </p:nvGrpSpPr>
        <p:grpSpPr bwMode="auto">
          <a:xfrm>
            <a:off x="1035050" y="3636962"/>
            <a:ext cx="1847850" cy="1260475"/>
            <a:chOff x="6773252" y="3179762"/>
            <a:chExt cx="1847850" cy="1260475"/>
          </a:xfrm>
        </p:grpSpPr>
        <p:pic>
          <p:nvPicPr>
            <p:cNvPr id="15" name="Picture 78" descr="C:\Users\Kien\AppData\Local\Microsoft\Windows\Temporary Internet Files\Content.IE5\I3OA0F0P\MC900438006[1].wmf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3252" y="3179762"/>
              <a:ext cx="1847850" cy="1260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50"/>
            <p:cNvSpPr txBox="1">
              <a:spLocks noChangeArrowheads="1"/>
            </p:cNvSpPr>
            <p:nvPr/>
          </p:nvSpPr>
          <p:spPr bwMode="auto">
            <a:xfrm rot="348143">
              <a:off x="7726885" y="3873891"/>
              <a:ext cx="837944" cy="460382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ts val="1400"/>
                </a:lnSpc>
              </a:pPr>
              <a:r>
                <a:rPr lang="en-US" sz="1400" b="1" dirty="0">
                  <a:solidFill>
                    <a:srgbClr val="FF0000"/>
                  </a:solidFill>
                  <a:latin typeface="Viner Hand ITC" pitchFamily="66" charset="0"/>
                </a:rPr>
                <a:t>Not</a:t>
              </a:r>
            </a:p>
            <a:p>
              <a:pPr algn="ctr" eaLnBrk="1" hangingPunct="1">
                <a:lnSpc>
                  <a:spcPts val="1400"/>
                </a:lnSpc>
              </a:pPr>
              <a:r>
                <a:rPr lang="en-US" sz="1400" b="1" dirty="0">
                  <a:solidFill>
                    <a:srgbClr val="FF0000"/>
                  </a:solidFill>
                  <a:latin typeface="Viner Hand ITC" pitchFamily="66" charset="0"/>
                </a:rPr>
                <a:t>allowed</a:t>
              </a: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765D4-8302-48B8-B888-B735197D4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C806-EA2C-45B0-A99F-33E5451EC9C1}" type="datetime1">
              <a:rPr lang="en-US" smtClean="0"/>
              <a:t>9/11/2024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B21FE9-08E6-461D-BCA3-0141562D3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D7F5-7323-4990-94E9-6AF33DDF493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52724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4.44444E-6 L -0.00833 -0.60348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539702"/>
            <a:ext cx="7886700" cy="846640"/>
          </a:xfrm>
        </p:spPr>
        <p:txBody>
          <a:bodyPr/>
          <a:lstStyle/>
          <a:p>
            <a:r>
              <a:rPr lang="en-US" dirty="0"/>
              <a:t>Relational Database: Definitions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49384" y="1598120"/>
            <a:ext cx="7245232" cy="4800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i="1" dirty="0">
                <a:solidFill>
                  <a:srgbClr val="CF0E30"/>
                </a:solidFill>
                <a:latin typeface="Calibri" pitchFamily="34" charset="0"/>
              </a:rPr>
              <a:t>Relational database</a:t>
            </a:r>
            <a:r>
              <a:rPr lang="en-US" i="1" dirty="0">
                <a:latin typeface="Calibri" pitchFamily="34" charset="0"/>
              </a:rPr>
              <a:t>:</a:t>
            </a:r>
            <a:r>
              <a:rPr lang="en-US" i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a set of </a:t>
            </a:r>
            <a:r>
              <a:rPr lang="en-US" i="1" dirty="0">
                <a:solidFill>
                  <a:schemeClr val="folHlink"/>
                </a:solidFill>
                <a:latin typeface="Calibri" pitchFamily="34" charset="0"/>
              </a:rPr>
              <a:t>relations</a:t>
            </a:r>
            <a:endParaRPr lang="en-US" dirty="0">
              <a:solidFill>
                <a:schemeClr val="accent2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i="1" dirty="0">
                <a:solidFill>
                  <a:srgbClr val="CF0E30"/>
                </a:solidFill>
                <a:latin typeface="Calibri" pitchFamily="34" charset="0"/>
              </a:rPr>
              <a:t>Relation:</a:t>
            </a:r>
            <a:r>
              <a:rPr lang="en-US" dirty="0">
                <a:latin typeface="Calibri" pitchFamily="34" charset="0"/>
              </a:rPr>
              <a:t> made up of 2 parts:</a:t>
            </a:r>
            <a:endParaRPr lang="en-US" i="1" dirty="0">
              <a:solidFill>
                <a:srgbClr val="CF0E30"/>
              </a:solidFill>
              <a:latin typeface="Calibri" pitchFamily="34" charset="0"/>
            </a:endParaRPr>
          </a:p>
          <a:p>
            <a:pPr lvl="1">
              <a:lnSpc>
                <a:spcPct val="90000"/>
              </a:lnSpc>
              <a:buSzPct val="75000"/>
              <a:defRPr/>
            </a:pPr>
            <a:r>
              <a:rPr lang="en-US" sz="2600" b="1" i="1" dirty="0">
                <a:solidFill>
                  <a:srgbClr val="7030A0"/>
                </a:solidFill>
                <a:latin typeface="Calibri" pitchFamily="34" charset="0"/>
              </a:rPr>
              <a:t>Schema</a:t>
            </a:r>
            <a:r>
              <a:rPr lang="en-US" sz="2600" dirty="0">
                <a:solidFill>
                  <a:schemeClr val="tx2"/>
                </a:solidFill>
                <a:latin typeface="Calibri" pitchFamily="34" charset="0"/>
              </a:rPr>
              <a:t>:</a:t>
            </a:r>
            <a:r>
              <a:rPr lang="en-US" sz="2600" i="1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600" dirty="0">
                <a:solidFill>
                  <a:schemeClr val="tx2"/>
                </a:solidFill>
                <a:latin typeface="Calibri" pitchFamily="34" charset="0"/>
              </a:rPr>
              <a:t>specifies</a:t>
            </a:r>
            <a:r>
              <a:rPr lang="en-US" sz="2600" i="1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600" dirty="0">
                <a:solidFill>
                  <a:schemeClr val="tx2"/>
                </a:solidFill>
                <a:latin typeface="Calibri" pitchFamily="34" charset="0"/>
              </a:rPr>
              <a:t>name of relation, plus name and type of each column.</a:t>
            </a:r>
          </a:p>
          <a:p>
            <a:pPr lvl="2"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sz="2400" u="sng" dirty="0">
                <a:solidFill>
                  <a:schemeClr val="tx2"/>
                </a:solidFill>
                <a:latin typeface="Calibri" pitchFamily="34" charset="0"/>
              </a:rPr>
              <a:t>Example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:  Students(</a:t>
            </a:r>
            <a:r>
              <a:rPr lang="en-US" sz="2400" i="1" dirty="0" err="1">
                <a:solidFill>
                  <a:schemeClr val="tx2"/>
                </a:solidFill>
                <a:latin typeface="Calibri" pitchFamily="34" charset="0"/>
              </a:rPr>
              <a:t>sid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: string, </a:t>
            </a:r>
            <a:r>
              <a:rPr lang="en-US" sz="2400" i="1" dirty="0">
                <a:solidFill>
                  <a:schemeClr val="tx2"/>
                </a:solidFill>
                <a:latin typeface="Calibri" pitchFamily="34" charset="0"/>
              </a:rPr>
              <a:t>name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: string,                    	           </a:t>
            </a:r>
            <a:r>
              <a:rPr lang="en-US" sz="2400" i="1" dirty="0">
                <a:solidFill>
                  <a:schemeClr val="tx2"/>
                </a:solidFill>
                <a:latin typeface="Calibri" pitchFamily="34" charset="0"/>
              </a:rPr>
              <a:t>login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: string, </a:t>
            </a:r>
            <a:r>
              <a:rPr lang="en-US" sz="2400" i="1" dirty="0">
                <a:solidFill>
                  <a:schemeClr val="tx2"/>
                </a:solidFill>
                <a:latin typeface="Calibri" pitchFamily="34" charset="0"/>
              </a:rPr>
              <a:t>age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: integer, </a:t>
            </a:r>
            <a:r>
              <a:rPr lang="en-US" sz="2400" i="1" dirty="0" err="1">
                <a:solidFill>
                  <a:schemeClr val="tx2"/>
                </a:solidFill>
                <a:latin typeface="Calibri" pitchFamily="34" charset="0"/>
              </a:rPr>
              <a:t>gpa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: real).</a:t>
            </a:r>
            <a:endParaRPr lang="en-US" sz="2800" b="1" i="1" dirty="0">
              <a:solidFill>
                <a:srgbClr val="7030A0"/>
              </a:solidFill>
              <a:latin typeface="Calibri" pitchFamily="34" charset="0"/>
            </a:endParaRPr>
          </a:p>
          <a:p>
            <a:pPr lvl="1">
              <a:lnSpc>
                <a:spcPct val="90000"/>
              </a:lnSpc>
              <a:spcAft>
                <a:spcPts val="1200"/>
              </a:spcAft>
              <a:buSzPct val="75000"/>
              <a:defRPr/>
            </a:pPr>
            <a:r>
              <a:rPr lang="en-US" sz="2600" b="1" i="1" dirty="0">
                <a:solidFill>
                  <a:srgbClr val="7030A0"/>
                </a:solidFill>
                <a:latin typeface="Calibri" pitchFamily="34" charset="0"/>
              </a:rPr>
              <a:t>Instance</a:t>
            </a:r>
            <a:r>
              <a:rPr lang="en-US" sz="2600" dirty="0">
                <a:solidFill>
                  <a:schemeClr val="tx2"/>
                </a:solidFill>
                <a:latin typeface="Calibri" pitchFamily="34" charset="0"/>
              </a:rPr>
              <a:t>: a </a:t>
            </a:r>
            <a:r>
              <a:rPr lang="en-US" sz="2600" i="1" dirty="0">
                <a:solidFill>
                  <a:schemeClr val="tx2"/>
                </a:solidFill>
                <a:latin typeface="Calibri" pitchFamily="34" charset="0"/>
              </a:rPr>
              <a:t>table</a:t>
            </a:r>
            <a:r>
              <a:rPr lang="en-US" sz="2600" dirty="0">
                <a:solidFill>
                  <a:schemeClr val="tx2"/>
                </a:solidFill>
                <a:latin typeface="Calibri" pitchFamily="34" charset="0"/>
              </a:rPr>
              <a:t>, with rows and columns. </a:t>
            </a:r>
            <a:br>
              <a:rPr lang="en-US" sz="26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en-US" sz="2600" dirty="0">
                <a:solidFill>
                  <a:schemeClr val="tx2"/>
                </a:solidFill>
                <a:latin typeface="Calibri" pitchFamily="34" charset="0"/>
              </a:rPr>
              <a:t>#Rows = </a:t>
            </a:r>
            <a:r>
              <a:rPr lang="en-US" sz="2600" i="1" dirty="0">
                <a:solidFill>
                  <a:schemeClr val="tx2"/>
                </a:solidFill>
                <a:latin typeface="Calibri" pitchFamily="34" charset="0"/>
              </a:rPr>
              <a:t>cardinality</a:t>
            </a:r>
            <a:r>
              <a:rPr lang="en-US" sz="2600" dirty="0">
                <a:solidFill>
                  <a:schemeClr val="tx2"/>
                </a:solidFill>
                <a:latin typeface="Calibri" pitchFamily="34" charset="0"/>
              </a:rPr>
              <a:t>,  #fields = </a:t>
            </a:r>
            <a:r>
              <a:rPr lang="en-US" sz="2600" i="1" dirty="0">
                <a:solidFill>
                  <a:schemeClr val="tx2"/>
                </a:solidFill>
                <a:latin typeface="Calibri" pitchFamily="34" charset="0"/>
              </a:rPr>
              <a:t>degree/</a:t>
            </a:r>
            <a:r>
              <a:rPr lang="en-US" sz="2600" i="1" dirty="0" err="1">
                <a:solidFill>
                  <a:schemeClr val="tx2"/>
                </a:solidFill>
                <a:latin typeface="Calibri" pitchFamily="34" charset="0"/>
              </a:rPr>
              <a:t>arity</a:t>
            </a:r>
            <a:r>
              <a:rPr lang="en-US" sz="2600" i="1" dirty="0">
                <a:solidFill>
                  <a:schemeClr val="tx2"/>
                </a:solidFill>
                <a:latin typeface="Calibri" pitchFamily="34" charset="0"/>
              </a:rPr>
              <a:t>.</a:t>
            </a:r>
            <a:endParaRPr lang="en-US" sz="2600" dirty="0">
              <a:solidFill>
                <a:schemeClr val="tx2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Calibri" pitchFamily="34" charset="0"/>
              </a:rPr>
              <a:t>Can think of a relation as a </a:t>
            </a:r>
            <a:r>
              <a:rPr lang="en-US" i="1" dirty="0">
                <a:solidFill>
                  <a:srgbClr val="CF0E30"/>
                </a:solidFill>
                <a:latin typeface="Calibri" pitchFamily="34" charset="0"/>
              </a:rPr>
              <a:t>set</a:t>
            </a:r>
            <a:r>
              <a:rPr lang="en-US" i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of rows or </a:t>
            </a:r>
            <a:r>
              <a:rPr lang="en-US" i="1" dirty="0">
                <a:solidFill>
                  <a:srgbClr val="CF0E30"/>
                </a:solidFill>
                <a:latin typeface="Calibri" pitchFamily="34" charset="0"/>
              </a:rPr>
              <a:t>tuples </a:t>
            </a:r>
            <a:r>
              <a:rPr lang="en-US" dirty="0">
                <a:latin typeface="Calibri" pitchFamily="34" charset="0"/>
              </a:rPr>
              <a:t>(i.e., all rows are distinct).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DDF78A-37B5-433A-A7A6-0B1E06871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A236-ED5E-4531-ADD9-0447A26EE838}" type="datetime1">
              <a:rPr lang="en-US" smtClean="0"/>
              <a:t>9/11/2024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C61B02-C78B-4EDF-BD25-B2E84C271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D7F5-7323-4990-94E9-6AF33DDF49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8865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8">
            <a:hlinkClick r:id="" action="ppaction://ole?verb=0"/>
          </p:cNvPr>
          <p:cNvGraphicFramePr>
            <a:graphicFrameLocks/>
          </p:cNvGraphicFramePr>
          <p:nvPr/>
        </p:nvGraphicFramePr>
        <p:xfrm>
          <a:off x="3733800" y="4513263"/>
          <a:ext cx="3540125" cy="188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3539880" imgH="1887480" progId="Word.Document.8">
                  <p:embed/>
                </p:oleObj>
              </mc:Choice>
              <mc:Fallback>
                <p:oleObj name="Document" r:id="rId3" imgW="3539880" imgH="1887480" progId="Word.Document.8">
                  <p:embed/>
                  <p:pic>
                    <p:nvPicPr>
                      <p:cNvPr id="12290" name="Object 8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513263"/>
                        <a:ext cx="3540125" cy="188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2293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419100"/>
            <a:ext cx="7772400" cy="800100"/>
          </a:xfrm>
        </p:spPr>
        <p:txBody>
          <a:bodyPr/>
          <a:lstStyle/>
          <a:p>
            <a:r>
              <a:rPr lang="en-US"/>
              <a:t>Enforcing Referential Integrity</a:t>
            </a:r>
          </a:p>
        </p:txBody>
      </p:sp>
      <p:sp>
        <p:nvSpPr>
          <p:cNvPr id="1229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82000" cy="6096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>
                <a:latin typeface="Calibri" pitchFamily="34" charset="0"/>
              </a:rPr>
              <a:t>What should be done if a Students tuple is deleted?</a:t>
            </a:r>
          </a:p>
        </p:txBody>
      </p:sp>
      <p:graphicFrame>
        <p:nvGraphicFramePr>
          <p:cNvPr id="12291" name="Object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3659188" y="2473325"/>
          <a:ext cx="4570412" cy="174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4570200" imgH="1744560" progId="Word.Document.8">
                  <p:embed/>
                </p:oleObj>
              </mc:Choice>
              <mc:Fallback>
                <p:oleObj name="Document" r:id="rId5" imgW="4570200" imgH="1744560" progId="Word.Document.8">
                  <p:embed/>
                  <p:pic>
                    <p:nvPicPr>
                      <p:cNvPr id="12291" name="Object 7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9188" y="2473325"/>
                        <a:ext cx="4570412" cy="174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3644900" y="4114800"/>
            <a:ext cx="134143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solidFill>
                  <a:srgbClr val="CF0E30"/>
                </a:solidFill>
                <a:latin typeface="Book Antiqua" pitchFamily="18" charset="0"/>
              </a:rPr>
              <a:t>Enrolled</a:t>
            </a:r>
          </a:p>
        </p:txBody>
      </p:sp>
      <p:sp>
        <p:nvSpPr>
          <p:cNvPr id="12296" name="Rectangle 14"/>
          <p:cNvSpPr>
            <a:spLocks noChangeArrowheads="1"/>
          </p:cNvSpPr>
          <p:nvPr/>
        </p:nvSpPr>
        <p:spPr bwMode="auto">
          <a:xfrm>
            <a:off x="3644900" y="2057400"/>
            <a:ext cx="1376363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solidFill>
                  <a:srgbClr val="CF0E30"/>
                </a:solidFill>
                <a:latin typeface="Book Antiqua" pitchFamily="18" charset="0"/>
              </a:rPr>
              <a:t>Students</a:t>
            </a:r>
          </a:p>
        </p:txBody>
      </p:sp>
      <p:pic>
        <p:nvPicPr>
          <p:cNvPr id="105476" name="Picture 4" descr="C:\Users\Kien\AppData\Local\Microsoft\Windows\Temporary Internet Files\Content.IE5\XZMAKGOF\MCj0434689000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38" y="2590800"/>
            <a:ext cx="728662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ight Arrow 19"/>
          <p:cNvSpPr/>
          <p:nvPr/>
        </p:nvSpPr>
        <p:spPr bwMode="auto">
          <a:xfrm>
            <a:off x="2959100" y="2716213"/>
            <a:ext cx="673100" cy="484187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87400" y="1976438"/>
            <a:ext cx="1350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u="sng">
                <a:solidFill>
                  <a:srgbClr val="002060"/>
                </a:solidFill>
                <a:latin typeface="Calibri" pitchFamily="34" charset="0"/>
              </a:rPr>
              <a:t>Option 3</a:t>
            </a:r>
            <a:r>
              <a:rPr lang="en-US">
                <a:solidFill>
                  <a:srgbClr val="002060"/>
                </a:solidFill>
                <a:latin typeface="Calibri" pitchFamily="34" charset="0"/>
              </a:rPr>
              <a:t>:</a:t>
            </a:r>
          </a:p>
        </p:txBody>
      </p:sp>
      <p:pic>
        <p:nvPicPr>
          <p:cNvPr id="12300" name="Picture 8" descr="C:\Users\Kien\AppData\Local\Microsoft\Windows\Temporary Internet Files\Content.IE5\77FYSDLD\MCj04113060000[1].wmf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858000"/>
            <a:ext cx="5334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90600" y="4800600"/>
            <a:ext cx="8255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70C0"/>
                </a:solidFill>
                <a:cs typeface="Times New Roman" pitchFamily="18" charset="0"/>
              </a:rPr>
              <a:t>99999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003300" y="5162550"/>
            <a:ext cx="8255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70C0"/>
                </a:solidFill>
                <a:cs typeface="Times New Roman" pitchFamily="18" charset="0"/>
              </a:rPr>
              <a:t>99999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90600" y="5763441"/>
            <a:ext cx="8255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0070C0"/>
                </a:solidFill>
                <a:cs typeface="Times New Roman" pitchFamily="18" charset="0"/>
              </a:rPr>
              <a:t>99999</a:t>
            </a:r>
          </a:p>
        </p:txBody>
      </p:sp>
      <p:sp>
        <p:nvSpPr>
          <p:cNvPr id="23" name="Rounded Rectangular Callout 22"/>
          <p:cNvSpPr/>
          <p:nvPr/>
        </p:nvSpPr>
        <p:spPr bwMode="auto">
          <a:xfrm>
            <a:off x="1257300" y="4060938"/>
            <a:ext cx="1905000" cy="533400"/>
          </a:xfrm>
          <a:prstGeom prst="wedgeRoundRectCallout">
            <a:avLst>
              <a:gd name="adj1" fmla="val 84040"/>
              <a:gd name="adj2" fmla="val 114887"/>
              <a:gd name="adj3" fmla="val 16667"/>
            </a:avLst>
          </a:prstGeom>
          <a:solidFill>
            <a:srgbClr val="00B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+mn-cs"/>
              </a:rPr>
              <a:t>Default </a:t>
            </a:r>
            <a:r>
              <a:rPr lang="en-US" sz="2400" dirty="0" err="1">
                <a:solidFill>
                  <a:schemeClr val="bg1"/>
                </a:solidFill>
                <a:latin typeface="Calibri" pitchFamily="34" charset="0"/>
                <a:cs typeface="+mn-cs"/>
              </a:rPr>
              <a:t>sid</a:t>
            </a:r>
            <a:endParaRPr lang="en-US" sz="2400" dirty="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38AA8-99E9-44A5-B959-1908994AB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5D3BA-3F84-4C10-9767-89D05B90AEBC}" type="datetime1">
              <a:rPr lang="en-US" smtClean="0"/>
              <a:t>9/11/2024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855C21-8C79-4F48-A0EE-79A9F7A2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D7F5-7323-4990-94E9-6AF33DDF493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8028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86 0.00416 L 0.30486 0.0041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47 -0.00416 L 0.30347 -0.00416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2 0.00416 L 0.30486 0.00416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4" grpId="0" animBg="1"/>
      <p:bldP spid="14" grpId="1" animBg="1"/>
      <p:bldP spid="19" grpId="0" animBg="1"/>
      <p:bldP spid="19" grpId="1" animBg="1"/>
      <p:bldP spid="21" grpId="0" animBg="1"/>
      <p:bldP spid="21" grpId="1" animBg="1"/>
      <p:bldP spid="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8">
            <a:hlinkClick r:id="" action="ppaction://ole?verb=0"/>
          </p:cNvPr>
          <p:cNvGraphicFramePr>
            <a:graphicFrameLocks/>
          </p:cNvGraphicFramePr>
          <p:nvPr/>
        </p:nvGraphicFramePr>
        <p:xfrm>
          <a:off x="3733800" y="4513263"/>
          <a:ext cx="3540125" cy="188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3539880" imgH="1887480" progId="Word.Document.8">
                  <p:embed/>
                </p:oleObj>
              </mc:Choice>
              <mc:Fallback>
                <p:oleObj name="Document" r:id="rId3" imgW="3539880" imgH="1887480" progId="Word.Document.8">
                  <p:embed/>
                  <p:pic>
                    <p:nvPicPr>
                      <p:cNvPr id="13314" name="Object 8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513263"/>
                        <a:ext cx="3540125" cy="188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3317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419100"/>
            <a:ext cx="7772400" cy="800100"/>
          </a:xfrm>
        </p:spPr>
        <p:txBody>
          <a:bodyPr/>
          <a:lstStyle/>
          <a:p>
            <a:r>
              <a:rPr lang="en-US"/>
              <a:t>Enforcing Referential Integrity</a:t>
            </a:r>
          </a:p>
        </p:txBody>
      </p:sp>
      <p:sp>
        <p:nvSpPr>
          <p:cNvPr id="1331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82000" cy="6096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>
                <a:latin typeface="Calibri" pitchFamily="34" charset="0"/>
              </a:rPr>
              <a:t>What should be done if a Students tuple is deleted?</a:t>
            </a:r>
          </a:p>
        </p:txBody>
      </p:sp>
      <p:graphicFrame>
        <p:nvGraphicFramePr>
          <p:cNvPr id="13315" name="Object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3659188" y="2473325"/>
          <a:ext cx="4570412" cy="174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4570200" imgH="1744560" progId="Word.Document.8">
                  <p:embed/>
                </p:oleObj>
              </mc:Choice>
              <mc:Fallback>
                <p:oleObj name="Document" r:id="rId5" imgW="4570200" imgH="1744560" progId="Word.Document.8">
                  <p:embed/>
                  <p:pic>
                    <p:nvPicPr>
                      <p:cNvPr id="13315" name="Object 7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9188" y="2473325"/>
                        <a:ext cx="4570412" cy="174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9" name="Rectangle 13"/>
          <p:cNvSpPr>
            <a:spLocks noChangeArrowheads="1"/>
          </p:cNvSpPr>
          <p:nvPr/>
        </p:nvSpPr>
        <p:spPr bwMode="auto">
          <a:xfrm>
            <a:off x="3644900" y="4114800"/>
            <a:ext cx="134143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solidFill>
                  <a:srgbClr val="CF0E30"/>
                </a:solidFill>
                <a:latin typeface="Book Antiqua" pitchFamily="18" charset="0"/>
              </a:rPr>
              <a:t>Enrolled</a:t>
            </a:r>
          </a:p>
        </p:txBody>
      </p:sp>
      <p:sp>
        <p:nvSpPr>
          <p:cNvPr id="13320" name="Rectangle 14"/>
          <p:cNvSpPr>
            <a:spLocks noChangeArrowheads="1"/>
          </p:cNvSpPr>
          <p:nvPr/>
        </p:nvSpPr>
        <p:spPr bwMode="auto">
          <a:xfrm>
            <a:off x="3644900" y="2057400"/>
            <a:ext cx="1376363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solidFill>
                  <a:srgbClr val="CF0E30"/>
                </a:solidFill>
                <a:latin typeface="Book Antiqua" pitchFamily="18" charset="0"/>
              </a:rPr>
              <a:t>Students</a:t>
            </a:r>
          </a:p>
        </p:txBody>
      </p:sp>
      <p:pic>
        <p:nvPicPr>
          <p:cNvPr id="105476" name="Picture 4" descr="C:\Users\Kien\AppData\Local\Microsoft\Windows\Temporary Internet Files\Content.IE5\XZMAKGOF\MCj0434689000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38" y="2590800"/>
            <a:ext cx="728662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ight Arrow 19"/>
          <p:cNvSpPr/>
          <p:nvPr/>
        </p:nvSpPr>
        <p:spPr bwMode="auto">
          <a:xfrm>
            <a:off x="2959100" y="2716213"/>
            <a:ext cx="673100" cy="484187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87400" y="1976438"/>
            <a:ext cx="1350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u="sng">
                <a:solidFill>
                  <a:srgbClr val="002060"/>
                </a:solidFill>
                <a:latin typeface="Calibri" pitchFamily="34" charset="0"/>
              </a:rPr>
              <a:t>Option 4</a:t>
            </a:r>
            <a:r>
              <a:rPr lang="en-US">
                <a:solidFill>
                  <a:srgbClr val="002060"/>
                </a:solidFill>
                <a:latin typeface="Calibri" pitchFamily="34" charset="0"/>
              </a:rPr>
              <a:t>:</a:t>
            </a:r>
          </a:p>
        </p:txBody>
      </p:sp>
      <p:pic>
        <p:nvPicPr>
          <p:cNvPr id="13324" name="Picture 8" descr="C:\Users\Kien\AppData\Local\Microsoft\Windows\Temporary Internet Files\Content.IE5\77FYSDLD\MCj04113060000[1].wmf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858000"/>
            <a:ext cx="5334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90600" y="4800600"/>
            <a:ext cx="7112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70C0"/>
                </a:solidFill>
                <a:cs typeface="Times New Roman" pitchFamily="18" charset="0"/>
              </a:rPr>
              <a:t> null 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003300" y="5162550"/>
            <a:ext cx="709613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70C0"/>
                </a:solidFill>
                <a:cs typeface="Times New Roman" pitchFamily="18" charset="0"/>
              </a:rPr>
              <a:t> null 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90600" y="5715000"/>
            <a:ext cx="646113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70C0"/>
                </a:solidFill>
                <a:cs typeface="Times New Roman" pitchFamily="18" charset="0"/>
              </a:rPr>
              <a:t> null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7EA391-801B-4F15-915C-6B5818727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DB35D-6CD4-4AEC-98CE-BB9D5C458AEA}" type="datetime1">
              <a:rPr lang="en-US" smtClean="0"/>
              <a:t>9/11/2024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6916F7-F1B8-4099-8534-9BF5D9F14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D7F5-7323-4990-94E9-6AF33DDF493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31181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86 0.00416 L 0.30486 0.0041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47 -0.00416 L 0.30347 -0.00416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42 0.00417 L 0.30798 0.00694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69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4" grpId="0" animBg="1"/>
      <p:bldP spid="14" grpId="1" animBg="1"/>
      <p:bldP spid="19" grpId="0" animBg="1"/>
      <p:bldP spid="19" grpId="1" animBg="1"/>
      <p:bldP spid="21" grpId="0" animBg="1"/>
      <p:bldP spid="21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419100"/>
            <a:ext cx="7772400" cy="800100"/>
          </a:xfrm>
        </p:spPr>
        <p:txBody>
          <a:bodyPr/>
          <a:lstStyle/>
          <a:p>
            <a:r>
              <a:rPr lang="en-US"/>
              <a:t>Enforcing Referential Integrity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382000" cy="4800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latin typeface="Calibri" pitchFamily="34" charset="0"/>
              </a:rPr>
              <a:t>Consider Students and Enrolled;  </a:t>
            </a:r>
            <a:r>
              <a:rPr lang="en-US" i="1" dirty="0" err="1">
                <a:latin typeface="Calibri" pitchFamily="34" charset="0"/>
              </a:rPr>
              <a:t>sid</a:t>
            </a:r>
            <a:r>
              <a:rPr lang="en-US" dirty="0">
                <a:latin typeface="Calibri" pitchFamily="34" charset="0"/>
              </a:rPr>
              <a:t> in Enrolled is a foreign key that references Students.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latin typeface="Calibri" pitchFamily="34" charset="0"/>
              </a:rPr>
              <a:t>What should be done if an Enrolled tuple with a non-existent student id is inserted?  </a:t>
            </a:r>
            <a:r>
              <a:rPr lang="en-US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i="1" dirty="0">
                <a:solidFill>
                  <a:schemeClr val="accent2"/>
                </a:solidFill>
                <a:latin typeface="Calibri" pitchFamily="34" charset="0"/>
              </a:rPr>
              <a:t>Reject it!</a:t>
            </a:r>
            <a:r>
              <a:rPr lang="en-US" dirty="0">
                <a:solidFill>
                  <a:schemeClr val="accent2"/>
                </a:solidFill>
                <a:latin typeface="Calibri" pitchFamily="34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alibri" pitchFamily="34" charset="0"/>
              </a:rPr>
              <a:t>What should be done if a Students tuple is deleted?</a:t>
            </a:r>
          </a:p>
          <a:p>
            <a:pPr lvl="1">
              <a:lnSpc>
                <a:spcPct val="90000"/>
              </a:lnSpc>
              <a:buSzPct val="75000"/>
            </a:pPr>
            <a:r>
              <a:rPr lang="en-US" dirty="0">
                <a:latin typeface="Calibri" pitchFamily="34" charset="0"/>
              </a:rPr>
              <a:t>Also delete all Enrolled tuples that refer to it.</a:t>
            </a:r>
          </a:p>
          <a:p>
            <a:pPr lvl="1">
              <a:lnSpc>
                <a:spcPct val="90000"/>
              </a:lnSpc>
              <a:buSzPct val="75000"/>
            </a:pPr>
            <a:r>
              <a:rPr lang="en-US" dirty="0">
                <a:latin typeface="Calibri" pitchFamily="34" charset="0"/>
              </a:rPr>
              <a:t>Disallow deletion of a Students tuple that is referred to.</a:t>
            </a:r>
          </a:p>
          <a:p>
            <a:pPr lvl="1">
              <a:lnSpc>
                <a:spcPct val="90000"/>
              </a:lnSpc>
              <a:buSzPct val="75000"/>
            </a:pPr>
            <a:r>
              <a:rPr lang="en-US" dirty="0">
                <a:latin typeface="Calibri" pitchFamily="34" charset="0"/>
              </a:rPr>
              <a:t>Set </a:t>
            </a:r>
            <a:r>
              <a:rPr lang="en-US" dirty="0" err="1">
                <a:latin typeface="Calibri" pitchFamily="34" charset="0"/>
              </a:rPr>
              <a:t>sid</a:t>
            </a:r>
            <a:r>
              <a:rPr lang="en-US" dirty="0">
                <a:latin typeface="Calibri" pitchFamily="34" charset="0"/>
              </a:rPr>
              <a:t> in Enrolled tuples that refer to it to a </a:t>
            </a:r>
            <a:r>
              <a:rPr lang="en-US" i="1" dirty="0">
                <a:latin typeface="Calibri" pitchFamily="34" charset="0"/>
              </a:rPr>
              <a:t>default </a:t>
            </a:r>
            <a:r>
              <a:rPr lang="en-US" i="1" dirty="0" err="1">
                <a:latin typeface="Calibri" pitchFamily="34" charset="0"/>
              </a:rPr>
              <a:t>sid</a:t>
            </a:r>
            <a:r>
              <a:rPr lang="en-US" dirty="0">
                <a:latin typeface="Calibri" pitchFamily="34" charset="0"/>
              </a:rPr>
              <a:t>.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SzPct val="75000"/>
            </a:pPr>
            <a:r>
              <a:rPr lang="en-US" dirty="0">
                <a:latin typeface="Calibri" pitchFamily="34" charset="0"/>
              </a:rPr>
              <a:t>(In SQL, also: Set </a:t>
            </a:r>
            <a:r>
              <a:rPr lang="en-US" dirty="0" err="1">
                <a:latin typeface="Calibri" pitchFamily="34" charset="0"/>
              </a:rPr>
              <a:t>sid</a:t>
            </a:r>
            <a:r>
              <a:rPr lang="en-US" dirty="0">
                <a:latin typeface="Calibri" pitchFamily="34" charset="0"/>
              </a:rPr>
              <a:t> in Enrolled tuples that refer to it to a special value </a:t>
            </a:r>
            <a:r>
              <a:rPr lang="en-US" i="1" dirty="0">
                <a:solidFill>
                  <a:schemeClr val="accent2"/>
                </a:solidFill>
                <a:latin typeface="Calibri" pitchFamily="34" charset="0"/>
              </a:rPr>
              <a:t>null</a:t>
            </a:r>
            <a:r>
              <a:rPr lang="en-US" i="1" dirty="0">
                <a:latin typeface="Calibri" pitchFamily="34" charset="0"/>
              </a:rPr>
              <a:t>, </a:t>
            </a:r>
            <a:r>
              <a:rPr lang="en-US" dirty="0">
                <a:latin typeface="Calibri" pitchFamily="34" charset="0"/>
              </a:rPr>
              <a:t>denoting </a:t>
            </a:r>
            <a:r>
              <a:rPr lang="en-US" i="1" dirty="0">
                <a:latin typeface="Calibri" pitchFamily="34" charset="0"/>
              </a:rPr>
              <a:t>`unknown’</a:t>
            </a:r>
            <a:r>
              <a:rPr lang="en-US" dirty="0">
                <a:latin typeface="Calibri" pitchFamily="34" charset="0"/>
              </a:rPr>
              <a:t> or </a:t>
            </a:r>
            <a:r>
              <a:rPr lang="en-US" i="1" dirty="0">
                <a:latin typeface="Calibri" pitchFamily="34" charset="0"/>
              </a:rPr>
              <a:t>`inapplicable’</a:t>
            </a:r>
            <a:r>
              <a:rPr lang="en-US" dirty="0">
                <a:latin typeface="Calibri" pitchFamily="34" charset="0"/>
              </a:rPr>
              <a:t>.)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alibri" pitchFamily="34" charset="0"/>
              </a:rPr>
              <a:t>Similarly, if primary key of Students tuple is updated.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34CE49-8D7B-426F-BFED-54BB8478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DE4AC-7DB6-4B56-99E5-D7CCFFE87B81}" type="datetime1">
              <a:rPr lang="en-US" smtClean="0"/>
              <a:t>9/11/2024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A54418-EC51-4940-8425-D5546A1F1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D7F5-7323-4990-94E9-6AF33DDF4934}" type="slidenum">
              <a:rPr lang="en-US" smtClean="0"/>
              <a:t>32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0E1AFA-1DC5-BEF9-CBBF-07880C9F3D72}"/>
              </a:ext>
            </a:extLst>
          </p:cNvPr>
          <p:cNvSpPr txBox="1"/>
          <p:nvPr/>
        </p:nvSpPr>
        <p:spPr>
          <a:xfrm>
            <a:off x="2005149" y="5943600"/>
            <a:ext cx="6309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2C2C2C"/>
                </a:solidFill>
              </a:rPr>
              <a:t>NOTE:  Update is a </a:t>
            </a:r>
            <a:r>
              <a:rPr lang="en-US" sz="2400" b="1" dirty="0">
                <a:solidFill>
                  <a:srgbClr val="2C2C2C"/>
                </a:solidFill>
              </a:rPr>
              <a:t>delete</a:t>
            </a:r>
            <a:r>
              <a:rPr lang="en-US" sz="2400" dirty="0">
                <a:solidFill>
                  <a:srgbClr val="2C2C2C"/>
                </a:solidFill>
              </a:rPr>
              <a:t> followed by an insert</a:t>
            </a:r>
          </a:p>
        </p:txBody>
      </p:sp>
    </p:spTree>
    <p:extLst>
      <p:ext uri="{BB962C8B-B14F-4D97-AF65-F5344CB8AC3E}">
        <p14:creationId xmlns:p14="http://schemas.microsoft.com/office/powerpoint/2010/main" val="332745545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58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58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Referential Integrity in SQL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12841" y="1905000"/>
            <a:ext cx="3828234" cy="4572000"/>
          </a:xfrm>
        </p:spPr>
        <p:txBody>
          <a:bodyPr>
            <a:normAutofit/>
          </a:bodyPr>
          <a:lstStyle/>
          <a:p>
            <a:pPr marL="287338" lvl="1">
              <a:spcAft>
                <a:spcPts val="1200"/>
              </a:spcAft>
              <a:buSzPct val="75000"/>
            </a:pPr>
            <a:r>
              <a:rPr lang="en-US" dirty="0">
                <a:latin typeface="Calibri" pitchFamily="34" charset="0"/>
              </a:rPr>
              <a:t>Default is </a:t>
            </a:r>
            <a:r>
              <a:rPr lang="en-US" b="1" dirty="0">
                <a:solidFill>
                  <a:schemeClr val="accent2"/>
                </a:solidFill>
                <a:latin typeface="Calibri" pitchFamily="34" charset="0"/>
              </a:rPr>
              <a:t>NO ACTION   </a:t>
            </a:r>
            <a:r>
              <a:rPr lang="en-US" dirty="0">
                <a:latin typeface="Calibri" pitchFamily="34" charset="0"/>
              </a:rPr>
              <a:t>(</a:t>
            </a:r>
            <a:r>
              <a:rPr lang="en-US" i="1" dirty="0">
                <a:latin typeface="Calibri" pitchFamily="34" charset="0"/>
              </a:rPr>
              <a:t>delete/update is rejected</a:t>
            </a:r>
            <a:r>
              <a:rPr lang="en-US" dirty="0">
                <a:latin typeface="Calibri" pitchFamily="34" charset="0"/>
              </a:rPr>
              <a:t>)</a:t>
            </a:r>
          </a:p>
          <a:p>
            <a:pPr marL="287338" lvl="1">
              <a:spcAft>
                <a:spcPts val="1200"/>
              </a:spcAft>
              <a:buSzPct val="75000"/>
            </a:pPr>
            <a:r>
              <a:rPr lang="en-US" b="1" dirty="0">
                <a:solidFill>
                  <a:schemeClr val="accent2"/>
                </a:solidFill>
                <a:latin typeface="Calibri" pitchFamily="34" charset="0"/>
              </a:rPr>
              <a:t>CASCADE</a:t>
            </a:r>
            <a:r>
              <a:rPr lang="en-US" dirty="0">
                <a:latin typeface="Calibri" pitchFamily="34" charset="0"/>
              </a:rPr>
              <a:t>  (also delete all tuples that refer to deleted tuple)</a:t>
            </a:r>
          </a:p>
          <a:p>
            <a:pPr marL="287338" lvl="1">
              <a:buSzPct val="75000"/>
            </a:pPr>
            <a:r>
              <a:rPr lang="en-US" b="1" dirty="0">
                <a:solidFill>
                  <a:schemeClr val="accent2"/>
                </a:solidFill>
                <a:latin typeface="Calibri" pitchFamily="34" charset="0"/>
              </a:rPr>
              <a:t>SET NULL / SET DEFAULT</a:t>
            </a:r>
            <a:r>
              <a:rPr lang="en-US" b="1" dirty="0">
                <a:latin typeface="Calibri" pitchFamily="34" charset="0"/>
              </a:rPr>
              <a:t>  </a:t>
            </a:r>
            <a:r>
              <a:rPr lang="en-US" dirty="0">
                <a:latin typeface="Calibri" pitchFamily="34" charset="0"/>
              </a:rPr>
              <a:t>(sets foreign key value of referencing tuple)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09D9235-4630-4DDB-8788-01D992DBE3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234" y="1818322"/>
            <a:ext cx="4365305" cy="249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52077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911352" y="227279"/>
            <a:ext cx="7772400" cy="1104900"/>
          </a:xfrm>
        </p:spPr>
        <p:txBody>
          <a:bodyPr>
            <a:normAutofit/>
          </a:bodyPr>
          <a:lstStyle/>
          <a:p>
            <a:r>
              <a:rPr lang="en-US" sz="4800" b="1" dirty="0"/>
              <a:t>Referential Integrity in SQL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4476696" y="1622095"/>
            <a:ext cx="4207056" cy="3413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 eaLnBrk="0" hangingPunct="0"/>
            <a:r>
              <a:rPr lang="en-US" sz="2400" dirty="0">
                <a:latin typeface="Calibri" pitchFamily="34" charset="0"/>
              </a:rPr>
              <a:t>CREATE TABLE Enrolled</a:t>
            </a:r>
          </a:p>
          <a:p>
            <a:pPr eaLnBrk="0" hangingPunct="0"/>
            <a:r>
              <a:rPr lang="en-US" sz="2400" dirty="0">
                <a:latin typeface="Calibri" pitchFamily="34" charset="0"/>
              </a:rPr>
              <a:t>   (</a:t>
            </a:r>
            <a:r>
              <a:rPr lang="en-US" sz="2400" dirty="0" err="1">
                <a:latin typeface="Calibri" pitchFamily="34" charset="0"/>
              </a:rPr>
              <a:t>sid</a:t>
            </a:r>
            <a:r>
              <a:rPr lang="en-US" sz="2400" dirty="0">
                <a:latin typeface="Calibri" pitchFamily="34" charset="0"/>
              </a:rPr>
              <a:t> CHAR(20),</a:t>
            </a:r>
          </a:p>
          <a:p>
            <a:pPr eaLnBrk="0" hangingPunct="0"/>
            <a:r>
              <a:rPr lang="en-US" sz="2400" dirty="0">
                <a:latin typeface="Calibri" pitchFamily="34" charset="0"/>
              </a:rPr>
              <a:t>    </a:t>
            </a:r>
            <a:r>
              <a:rPr lang="en-US" sz="2400" dirty="0" err="1">
                <a:latin typeface="Calibri" pitchFamily="34" charset="0"/>
              </a:rPr>
              <a:t>cid</a:t>
            </a:r>
            <a:r>
              <a:rPr lang="en-US" sz="2400" dirty="0">
                <a:latin typeface="Calibri" pitchFamily="34" charset="0"/>
              </a:rPr>
              <a:t> CHAR(20),</a:t>
            </a:r>
          </a:p>
          <a:p>
            <a:pPr eaLnBrk="0" hangingPunct="0"/>
            <a:r>
              <a:rPr lang="en-US" sz="2400" dirty="0">
                <a:latin typeface="Calibri" pitchFamily="34" charset="0"/>
              </a:rPr>
              <a:t>    grade CHAR(2),</a:t>
            </a:r>
          </a:p>
          <a:p>
            <a:pPr eaLnBrk="0" hangingPunct="0"/>
            <a:r>
              <a:rPr lang="en-US" sz="2400" dirty="0">
                <a:latin typeface="Calibri" pitchFamily="34" charset="0"/>
              </a:rPr>
              <a:t>    PRIMARY KEY (</a:t>
            </a:r>
            <a:r>
              <a:rPr lang="en-US" sz="2400" dirty="0" err="1">
                <a:latin typeface="Calibri" pitchFamily="34" charset="0"/>
              </a:rPr>
              <a:t>sid,cid</a:t>
            </a:r>
            <a:r>
              <a:rPr lang="en-US" sz="2400" dirty="0">
                <a:latin typeface="Calibri" pitchFamily="34" charset="0"/>
              </a:rPr>
              <a:t>),</a:t>
            </a:r>
          </a:p>
          <a:p>
            <a:pPr eaLnBrk="0" hangingPunct="0"/>
            <a:r>
              <a:rPr lang="en-US" sz="2400" dirty="0">
                <a:latin typeface="Calibri" pitchFamily="34" charset="0"/>
              </a:rPr>
              <a:t>    </a:t>
            </a:r>
            <a:r>
              <a:rPr lang="en-US" sz="2400" dirty="0">
                <a:solidFill>
                  <a:schemeClr val="accent2"/>
                </a:solidFill>
                <a:latin typeface="Calibri" pitchFamily="34" charset="0"/>
              </a:rPr>
              <a:t>FOREIGN KEY </a:t>
            </a:r>
            <a:r>
              <a:rPr lang="en-US" sz="2400" dirty="0">
                <a:latin typeface="Calibri" pitchFamily="34" charset="0"/>
              </a:rPr>
              <a:t>(</a:t>
            </a:r>
            <a:r>
              <a:rPr lang="en-US" sz="2400" dirty="0" err="1">
                <a:latin typeface="Calibri" pitchFamily="34" charset="0"/>
              </a:rPr>
              <a:t>sid</a:t>
            </a:r>
            <a:r>
              <a:rPr lang="en-US" sz="2400" dirty="0">
                <a:latin typeface="Calibri" pitchFamily="34" charset="0"/>
              </a:rPr>
              <a:t>)</a:t>
            </a:r>
          </a:p>
          <a:p>
            <a:pPr eaLnBrk="0" hangingPunct="0"/>
            <a:r>
              <a:rPr lang="en-US" sz="2400" dirty="0">
                <a:latin typeface="Calibri" pitchFamily="34" charset="0"/>
              </a:rPr>
              <a:t>      </a:t>
            </a:r>
            <a:r>
              <a:rPr lang="en-US" sz="2400" dirty="0">
                <a:solidFill>
                  <a:schemeClr val="accent2"/>
                </a:solidFill>
                <a:latin typeface="Calibri" pitchFamily="34" charset="0"/>
              </a:rPr>
              <a:t>REFERENCES </a:t>
            </a:r>
            <a:r>
              <a:rPr lang="en-US" sz="2400" dirty="0">
                <a:latin typeface="Calibri" pitchFamily="34" charset="0"/>
              </a:rPr>
              <a:t>Students</a:t>
            </a:r>
          </a:p>
          <a:p>
            <a:pPr eaLnBrk="0" hangingPunct="0"/>
            <a:r>
              <a:rPr lang="en-US" sz="2400" dirty="0">
                <a:latin typeface="Calibri" pitchFamily="34" charset="0"/>
              </a:rPr>
              <a:t>           </a:t>
            </a:r>
            <a:r>
              <a:rPr lang="en-US" sz="2400" dirty="0">
                <a:solidFill>
                  <a:schemeClr val="accent2"/>
                </a:solidFill>
                <a:latin typeface="Calibri" pitchFamily="34" charset="0"/>
              </a:rPr>
              <a:t>ON DELETE CASCADE</a:t>
            </a:r>
          </a:p>
          <a:p>
            <a:pPr eaLnBrk="0" hangingPunct="0"/>
            <a:r>
              <a:rPr lang="en-US" sz="2400" dirty="0">
                <a:solidFill>
                  <a:schemeClr val="accent2"/>
                </a:solidFill>
                <a:latin typeface="Calibri" pitchFamily="34" charset="0"/>
              </a:rPr>
              <a:t>           ON UPDATE SET DEFAULT </a:t>
            </a:r>
            <a:r>
              <a:rPr lang="en-US" sz="2400" dirty="0">
                <a:latin typeface="Calibri" pitchFamily="34" charset="0"/>
              </a:rPr>
              <a:t>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7B23ABF-F660-457A-A947-706584340FFE}"/>
              </a:ext>
            </a:extLst>
          </p:cNvPr>
          <p:cNvGrpSpPr/>
          <p:nvPr/>
        </p:nvGrpSpPr>
        <p:grpSpPr>
          <a:xfrm>
            <a:off x="568681" y="1410488"/>
            <a:ext cx="3652190" cy="2188590"/>
            <a:chOff x="568681" y="1410488"/>
            <a:chExt cx="3652190" cy="2188590"/>
          </a:xfrm>
        </p:grpSpPr>
        <p:sp>
          <p:nvSpPr>
            <p:cNvPr id="10" name="Rounded Rectangular Callout 8">
              <a:extLst>
                <a:ext uri="{FF2B5EF4-FFF2-40B4-BE49-F238E27FC236}">
                  <a16:creationId xmlns:a16="http://schemas.microsoft.com/office/drawing/2014/main" id="{2D0BE811-CB91-409C-9B7F-E2B292022773}"/>
                </a:ext>
              </a:extLst>
            </p:cNvPr>
            <p:cNvSpPr/>
            <p:nvPr/>
          </p:nvSpPr>
          <p:spPr>
            <a:xfrm>
              <a:off x="568681" y="1410488"/>
              <a:ext cx="3652190" cy="2188590"/>
            </a:xfrm>
            <a:prstGeom prst="wedgeRoundRectCallout">
              <a:avLst>
                <a:gd name="adj1" fmla="val 78577"/>
                <a:gd name="adj2" fmla="val 87753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pic>
          <p:nvPicPr>
            <p:cNvPr id="4" name="Picture 3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41227600-E24C-48DA-8DB9-8785F0BBC4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863" y="1622095"/>
              <a:ext cx="3284525" cy="1785246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4A084B9-0B4A-4E36-975B-CF2018A14CC2}"/>
              </a:ext>
            </a:extLst>
          </p:cNvPr>
          <p:cNvGrpSpPr/>
          <p:nvPr/>
        </p:nvGrpSpPr>
        <p:grpSpPr>
          <a:xfrm>
            <a:off x="662028" y="4226183"/>
            <a:ext cx="3938880" cy="2272868"/>
            <a:chOff x="662028" y="4226183"/>
            <a:chExt cx="3938880" cy="2272868"/>
          </a:xfrm>
        </p:grpSpPr>
        <p:sp>
          <p:nvSpPr>
            <p:cNvPr id="9" name="Rounded Rectangular Callout 8"/>
            <p:cNvSpPr/>
            <p:nvPr/>
          </p:nvSpPr>
          <p:spPr>
            <a:xfrm>
              <a:off x="662028" y="4226183"/>
              <a:ext cx="3938880" cy="2272868"/>
            </a:xfrm>
            <a:prstGeom prst="wedgeRoundRectCallout">
              <a:avLst>
                <a:gd name="adj1" fmla="val 67462"/>
                <a:gd name="adj2" fmla="val -24701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pic>
          <p:nvPicPr>
            <p:cNvPr id="6" name="Picture 5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2571565B-EAEE-4266-B134-D26391DD4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351" y="4471295"/>
              <a:ext cx="3334441" cy="1903200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CCE3E88-2B10-4C67-9F1E-FD82F834CC92}"/>
              </a:ext>
            </a:extLst>
          </p:cNvPr>
          <p:cNvSpPr txBox="1"/>
          <p:nvPr/>
        </p:nvSpPr>
        <p:spPr>
          <a:xfrm>
            <a:off x="5676595" y="5417403"/>
            <a:ext cx="3060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Update is a </a:t>
            </a:r>
            <a:r>
              <a:rPr lang="en-US" sz="2400" b="1" dirty="0"/>
              <a:t>delete</a:t>
            </a:r>
            <a:r>
              <a:rPr lang="en-US" sz="2400" dirty="0"/>
              <a:t> followed by an insert</a:t>
            </a:r>
          </a:p>
        </p:txBody>
      </p:sp>
    </p:spTree>
    <p:extLst>
      <p:ext uri="{BB962C8B-B14F-4D97-AF65-F5344CB8AC3E}">
        <p14:creationId xmlns:p14="http://schemas.microsoft.com/office/powerpoint/2010/main" val="27957861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Referential Integrity in SQL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4572000" y="1514192"/>
            <a:ext cx="4207056" cy="398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 eaLnBrk="0" hangingPunct="0">
              <a:spcAft>
                <a:spcPts val="600"/>
              </a:spcAft>
            </a:pPr>
            <a:endParaRPr lang="en-US" sz="3200" dirty="0">
              <a:solidFill>
                <a:srgbClr val="000066"/>
              </a:solidFill>
              <a:latin typeface="Calibri" pitchFamily="34" charset="0"/>
            </a:endParaRPr>
          </a:p>
          <a:p>
            <a:pPr eaLnBrk="0" hangingPunct="0"/>
            <a:r>
              <a:rPr lang="en-US" sz="2400" dirty="0">
                <a:latin typeface="Calibri" pitchFamily="34" charset="0"/>
              </a:rPr>
              <a:t>CREATE TABLE Enrolled</a:t>
            </a:r>
          </a:p>
          <a:p>
            <a:pPr eaLnBrk="0" hangingPunct="0"/>
            <a:r>
              <a:rPr lang="en-US" sz="2400" dirty="0">
                <a:latin typeface="Calibri" pitchFamily="34" charset="0"/>
              </a:rPr>
              <a:t>   (</a:t>
            </a:r>
            <a:r>
              <a:rPr lang="en-US" sz="2400" dirty="0" err="1">
                <a:latin typeface="Calibri" pitchFamily="34" charset="0"/>
              </a:rPr>
              <a:t>sid</a:t>
            </a:r>
            <a:r>
              <a:rPr lang="en-US" sz="2400" dirty="0">
                <a:latin typeface="Calibri" pitchFamily="34" charset="0"/>
              </a:rPr>
              <a:t> CHAR(20),</a:t>
            </a:r>
          </a:p>
          <a:p>
            <a:pPr eaLnBrk="0" hangingPunct="0"/>
            <a:r>
              <a:rPr lang="en-US" sz="2400" dirty="0">
                <a:latin typeface="Calibri" pitchFamily="34" charset="0"/>
              </a:rPr>
              <a:t>    </a:t>
            </a:r>
            <a:r>
              <a:rPr lang="en-US" sz="2400" dirty="0" err="1">
                <a:latin typeface="Calibri" pitchFamily="34" charset="0"/>
              </a:rPr>
              <a:t>cid</a:t>
            </a:r>
            <a:r>
              <a:rPr lang="en-US" sz="2400" dirty="0">
                <a:latin typeface="Calibri" pitchFamily="34" charset="0"/>
              </a:rPr>
              <a:t> CHAR(20),</a:t>
            </a:r>
          </a:p>
          <a:p>
            <a:pPr eaLnBrk="0" hangingPunct="0"/>
            <a:r>
              <a:rPr lang="en-US" sz="2400" dirty="0">
                <a:latin typeface="Calibri" pitchFamily="34" charset="0"/>
              </a:rPr>
              <a:t>    grade CHAR(2),</a:t>
            </a:r>
          </a:p>
          <a:p>
            <a:pPr eaLnBrk="0" hangingPunct="0"/>
            <a:r>
              <a:rPr lang="en-US" sz="2400" dirty="0">
                <a:latin typeface="Calibri" pitchFamily="34" charset="0"/>
              </a:rPr>
              <a:t>    PRIMARY KEY (</a:t>
            </a:r>
            <a:r>
              <a:rPr lang="en-US" sz="2400" dirty="0" err="1">
                <a:latin typeface="Calibri" pitchFamily="34" charset="0"/>
              </a:rPr>
              <a:t>sid,cid</a:t>
            </a:r>
            <a:r>
              <a:rPr lang="en-US" sz="2400" dirty="0">
                <a:latin typeface="Calibri" pitchFamily="34" charset="0"/>
              </a:rPr>
              <a:t>),</a:t>
            </a:r>
          </a:p>
          <a:p>
            <a:pPr eaLnBrk="0" hangingPunct="0"/>
            <a:r>
              <a:rPr lang="en-US" sz="2400" dirty="0">
                <a:latin typeface="Calibri" pitchFamily="34" charset="0"/>
              </a:rPr>
              <a:t>    </a:t>
            </a:r>
            <a:r>
              <a:rPr lang="en-US" sz="2400" dirty="0">
                <a:solidFill>
                  <a:schemeClr val="accent2"/>
                </a:solidFill>
                <a:latin typeface="Calibri" pitchFamily="34" charset="0"/>
              </a:rPr>
              <a:t>FOREIGN KEY </a:t>
            </a:r>
            <a:r>
              <a:rPr lang="en-US" sz="2400" dirty="0">
                <a:latin typeface="Calibri" pitchFamily="34" charset="0"/>
              </a:rPr>
              <a:t>(</a:t>
            </a:r>
            <a:r>
              <a:rPr lang="en-US" sz="2400" dirty="0" err="1">
                <a:latin typeface="Calibri" pitchFamily="34" charset="0"/>
              </a:rPr>
              <a:t>sid</a:t>
            </a:r>
            <a:r>
              <a:rPr lang="en-US" sz="2400" dirty="0">
                <a:latin typeface="Calibri" pitchFamily="34" charset="0"/>
              </a:rPr>
              <a:t>)</a:t>
            </a:r>
          </a:p>
          <a:p>
            <a:pPr eaLnBrk="0" hangingPunct="0"/>
            <a:r>
              <a:rPr lang="en-US" sz="2400" dirty="0">
                <a:latin typeface="Calibri" pitchFamily="34" charset="0"/>
              </a:rPr>
              <a:t>      </a:t>
            </a:r>
            <a:r>
              <a:rPr lang="en-US" sz="2400" dirty="0">
                <a:solidFill>
                  <a:schemeClr val="accent2"/>
                </a:solidFill>
                <a:latin typeface="Calibri" pitchFamily="34" charset="0"/>
              </a:rPr>
              <a:t>REFERENCES </a:t>
            </a:r>
            <a:r>
              <a:rPr lang="en-US" sz="2400" dirty="0">
                <a:latin typeface="Calibri" pitchFamily="34" charset="0"/>
              </a:rPr>
              <a:t>Students</a:t>
            </a:r>
          </a:p>
          <a:p>
            <a:pPr eaLnBrk="0" hangingPunct="0"/>
            <a:r>
              <a:rPr lang="en-US" sz="2400" dirty="0">
                <a:latin typeface="Calibri" pitchFamily="34" charset="0"/>
              </a:rPr>
              <a:t>           </a:t>
            </a:r>
            <a:r>
              <a:rPr lang="en-US" sz="2400" dirty="0">
                <a:solidFill>
                  <a:schemeClr val="accent2"/>
                </a:solidFill>
                <a:latin typeface="Calibri" pitchFamily="34" charset="0"/>
              </a:rPr>
              <a:t>ON DELETE CASCADE</a:t>
            </a:r>
          </a:p>
          <a:p>
            <a:pPr eaLnBrk="0" hangingPunct="0"/>
            <a:r>
              <a:rPr lang="en-US" sz="2400" dirty="0">
                <a:solidFill>
                  <a:schemeClr val="accent2"/>
                </a:solidFill>
                <a:latin typeface="Calibri" pitchFamily="34" charset="0"/>
              </a:rPr>
              <a:t>           ON UPDATE SET DEFAULT </a:t>
            </a:r>
            <a:r>
              <a:rPr lang="en-US" sz="2400" dirty="0">
                <a:latin typeface="Calibri" pitchFamily="34" charset="0"/>
              </a:rPr>
              <a:t>)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1524000" y="2696621"/>
            <a:ext cx="2692400" cy="1384300"/>
          </a:xfrm>
          <a:prstGeom prst="wedgeRoundRectCallout">
            <a:avLst>
              <a:gd name="adj1" fmla="val 91461"/>
              <a:gd name="adj2" fmla="val 105620"/>
              <a:gd name="adj3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If a student is deleted from Students table, all his enrolled courses are also deleted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984250" y="4595271"/>
            <a:ext cx="2876550" cy="1384300"/>
          </a:xfrm>
          <a:prstGeom prst="wedgeRoundRectCallout">
            <a:avLst>
              <a:gd name="adj1" fmla="val 99591"/>
              <a:gd name="adj2" fmla="val -5390"/>
              <a:gd name="adj3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If an </a:t>
            </a:r>
            <a:r>
              <a:rPr lang="en-US" sz="2000" dirty="0" err="1">
                <a:solidFill>
                  <a:schemeClr val="bg1"/>
                </a:solidFill>
              </a:rPr>
              <a:t>sid</a:t>
            </a:r>
            <a:r>
              <a:rPr lang="en-US" sz="2000" dirty="0">
                <a:solidFill>
                  <a:schemeClr val="bg1"/>
                </a:solidFill>
              </a:rPr>
              <a:t> is updated in Students table, set the corresponding </a:t>
            </a:r>
            <a:r>
              <a:rPr lang="en-US" sz="2000" dirty="0" err="1">
                <a:solidFill>
                  <a:schemeClr val="bg1"/>
                </a:solidFill>
              </a:rPr>
              <a:t>sid</a:t>
            </a:r>
            <a:r>
              <a:rPr lang="en-US" sz="2000" dirty="0">
                <a:solidFill>
                  <a:schemeClr val="bg1"/>
                </a:solidFill>
              </a:rPr>
              <a:t> in enrolled table to ‘99999’</a:t>
            </a:r>
          </a:p>
        </p:txBody>
      </p:sp>
    </p:spTree>
    <p:extLst>
      <p:ext uri="{BB962C8B-B14F-4D97-AF65-F5344CB8AC3E}">
        <p14:creationId xmlns:p14="http://schemas.microsoft.com/office/powerpoint/2010/main" val="2905969807"/>
      </p:ext>
    </p:extLst>
  </p:cSld>
  <p:clrMapOvr>
    <a:masterClrMapping/>
  </p:clrMapOvr>
  <p:transition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78209"/>
            <a:ext cx="7772400" cy="800100"/>
          </a:xfrm>
        </p:spPr>
        <p:txBody>
          <a:bodyPr/>
          <a:lstStyle/>
          <a:p>
            <a:r>
              <a:rPr lang="en-US" b="1" dirty="0"/>
              <a:t>Where do ICs Come From?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7772400" cy="2596594"/>
          </a:xfrm>
        </p:spPr>
        <p:txBody>
          <a:bodyPr/>
          <a:lstStyle/>
          <a:p>
            <a:r>
              <a:rPr lang="en-US" dirty="0">
                <a:latin typeface="Calibri" pitchFamily="34" charset="0"/>
              </a:rPr>
              <a:t>ICs are based upon the semantics of the real-world enterprise that is being described in the database relations. </a:t>
            </a:r>
          </a:p>
          <a:p>
            <a:r>
              <a:rPr lang="en-US" dirty="0">
                <a:latin typeface="Calibri" pitchFamily="34" charset="0"/>
              </a:rPr>
              <a:t>We can check a database instance to see if an IC is violated, but we can </a:t>
            </a:r>
            <a:r>
              <a:rPr lang="en-US" dirty="0">
                <a:solidFill>
                  <a:srgbClr val="CF0E30"/>
                </a:solidFill>
                <a:latin typeface="Calibri" pitchFamily="34" charset="0"/>
              </a:rPr>
              <a:t>NEVER</a:t>
            </a:r>
            <a:r>
              <a:rPr lang="en-US" dirty="0">
                <a:latin typeface="Calibri" pitchFamily="34" charset="0"/>
              </a:rPr>
              <a:t> infer that an IC is true by looking at an instance.</a:t>
            </a:r>
          </a:p>
        </p:txBody>
      </p:sp>
      <p:graphicFrame>
        <p:nvGraphicFramePr>
          <p:cNvPr id="24580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968314"/>
              </p:ext>
            </p:extLst>
          </p:nvPr>
        </p:nvGraphicFramePr>
        <p:xfrm>
          <a:off x="1541462" y="4897676"/>
          <a:ext cx="4564063" cy="182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575031" imgH="2498865" progId="Word.Document.8">
                  <p:embed/>
                </p:oleObj>
              </mc:Choice>
              <mc:Fallback>
                <p:oleObj name="Document" r:id="rId3" imgW="6575031" imgH="2498865" progId="Word.Document.8">
                  <p:embed/>
                  <p:pic>
                    <p:nvPicPr>
                      <p:cNvPr id="24580" name="Object 7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1462" y="4897676"/>
                        <a:ext cx="4564063" cy="182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667500" y="4242905"/>
            <a:ext cx="1295400" cy="2133600"/>
            <a:chOff x="7315200" y="3886199"/>
            <a:chExt cx="1663700" cy="2622517"/>
          </a:xfrm>
        </p:grpSpPr>
        <p:pic>
          <p:nvPicPr>
            <p:cNvPr id="14343" name="Picture 7" descr="C:\Users\Kien\AppData\Local\Microsoft\Windows\Temporary Internet Files\Content.IE5\P82WAN2N\MCj04343890000[1].wm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200" y="3886199"/>
              <a:ext cx="1663700" cy="2622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4" name="TextBox 7"/>
            <p:cNvSpPr txBox="1">
              <a:spLocks noChangeArrowheads="1"/>
            </p:cNvSpPr>
            <p:nvPr/>
          </p:nvSpPr>
          <p:spPr bwMode="auto">
            <a:xfrm>
              <a:off x="7469605" y="4117842"/>
              <a:ext cx="1208903" cy="657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ts val="1700"/>
                </a:lnSpc>
              </a:pPr>
              <a:r>
                <a:rPr lang="en-US" sz="1800" i="1" dirty="0">
                  <a:solidFill>
                    <a:srgbClr val="000066"/>
                  </a:solidFill>
                  <a:latin typeface="Calibri" pitchFamily="34" charset="0"/>
                  <a:cs typeface="Calibri" pitchFamily="34" charset="0"/>
                </a:rPr>
                <a:t>Name</a:t>
              </a:r>
              <a:r>
                <a:rPr lang="en-US" sz="1800" dirty="0">
                  <a:solidFill>
                    <a:srgbClr val="000066"/>
                  </a:solidFill>
                  <a:latin typeface="Calibri" pitchFamily="34" charset="0"/>
                  <a:cs typeface="Calibri" pitchFamily="34" charset="0"/>
                </a:rPr>
                <a:t> is</a:t>
              </a:r>
            </a:p>
            <a:p>
              <a:pPr eaLnBrk="1" hangingPunct="1">
                <a:lnSpc>
                  <a:spcPts val="1700"/>
                </a:lnSpc>
              </a:pPr>
              <a:r>
                <a:rPr lang="en-US" sz="1800" dirty="0">
                  <a:solidFill>
                    <a:srgbClr val="000066"/>
                  </a:solidFill>
                  <a:latin typeface="Calibri" pitchFamily="34" charset="0"/>
                  <a:cs typeface="Calibri" pitchFamily="34" charset="0"/>
                </a:rPr>
                <a:t>a key ?</a:t>
              </a:r>
            </a:p>
          </p:txBody>
        </p:sp>
      </p:grp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rot="5400000">
            <a:off x="5343525" y="5659676"/>
            <a:ext cx="15240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1803716" y="3787220"/>
            <a:ext cx="5245100" cy="837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US" sz="2800" b="1" dirty="0">
                <a:solidFill>
                  <a:srgbClr val="7030A0"/>
                </a:solidFill>
              </a:rPr>
              <a:t>An IC is a statement about all possible instances !!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8119DC4-6F33-4237-87D4-4DD34B6CB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F12C-1F73-4D59-A5A2-9AAEE0837704}" type="datetime1">
              <a:rPr lang="en-US" smtClean="0"/>
              <a:t>9/11/2024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536D24-004B-4E42-9D99-C89A3968B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D7F5-7323-4990-94E9-6AF33DDF4934}" type="slidenum">
              <a:rPr lang="en-US" smtClean="0"/>
              <a:t>36</a:t>
            </a:fld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1A252D0-9EC3-418B-B4CA-F54D4F93F837}"/>
              </a:ext>
            </a:extLst>
          </p:cNvPr>
          <p:cNvSpPr/>
          <p:nvPr/>
        </p:nvSpPr>
        <p:spPr>
          <a:xfrm>
            <a:off x="2348183" y="4798771"/>
            <a:ext cx="855904" cy="1682496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6774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8534400" cy="1104900"/>
          </a:xfrm>
        </p:spPr>
        <p:txBody>
          <a:bodyPr/>
          <a:lstStyle/>
          <a:p>
            <a:r>
              <a:rPr lang="en-US" b="1" dirty="0"/>
              <a:t>Logical DB Design: ER to Relational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24000"/>
            <a:ext cx="5105400" cy="914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600" dirty="0">
                <a:solidFill>
                  <a:schemeClr val="accent2"/>
                </a:solidFill>
                <a:latin typeface="Calibri" pitchFamily="34" charset="0"/>
              </a:rPr>
              <a:t>Entity sets to tables:</a:t>
            </a:r>
            <a:endParaRPr lang="en-US" sz="3600" dirty="0">
              <a:latin typeface="Calibri" pitchFamily="34" charset="0"/>
            </a:endParaRPr>
          </a:p>
          <a:p>
            <a:endParaRPr lang="en-US" sz="2400" dirty="0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4029075" y="2286000"/>
            <a:ext cx="4733925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000" dirty="0">
                <a:latin typeface="Book Antiqua" pitchFamily="18" charset="0"/>
              </a:rPr>
              <a:t>            </a:t>
            </a:r>
            <a:r>
              <a:rPr lang="en-US" sz="2800" dirty="0">
                <a:latin typeface="Calibri" pitchFamily="34" charset="0"/>
              </a:rPr>
              <a:t>CREATE TABLE Employees </a:t>
            </a:r>
          </a:p>
          <a:p>
            <a:pPr eaLnBrk="0" hangingPunct="0"/>
            <a:r>
              <a:rPr lang="en-US" sz="2800" dirty="0">
                <a:latin typeface="Calibri" pitchFamily="34" charset="0"/>
              </a:rPr>
              <a:t>                  (</a:t>
            </a:r>
            <a:r>
              <a:rPr lang="en-US" sz="2800" dirty="0" err="1">
                <a:latin typeface="Calibri" pitchFamily="34" charset="0"/>
              </a:rPr>
              <a:t>ssn</a:t>
            </a:r>
            <a:r>
              <a:rPr lang="en-US" sz="2800" dirty="0">
                <a:latin typeface="Calibri" pitchFamily="34" charset="0"/>
              </a:rPr>
              <a:t> CHAR(11),</a:t>
            </a:r>
          </a:p>
          <a:p>
            <a:pPr eaLnBrk="0" hangingPunct="0"/>
            <a:r>
              <a:rPr lang="en-US" sz="2800" dirty="0">
                <a:latin typeface="Calibri" pitchFamily="34" charset="0"/>
              </a:rPr>
              <a:t>                  name CHAR(20),</a:t>
            </a:r>
          </a:p>
          <a:p>
            <a:pPr eaLnBrk="0" hangingPunct="0"/>
            <a:r>
              <a:rPr lang="en-US" sz="2800" dirty="0">
                <a:latin typeface="Calibri" pitchFamily="34" charset="0"/>
              </a:rPr>
              <a:t>                  lot  INTEGER,</a:t>
            </a:r>
          </a:p>
          <a:p>
            <a:pPr eaLnBrk="0" hangingPunct="0"/>
            <a:r>
              <a:rPr lang="en-US" sz="2800" dirty="0">
                <a:latin typeface="Calibri" pitchFamily="34" charset="0"/>
              </a:rPr>
              <a:t>                  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PRIMARY KEY  (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ssn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)</a:t>
            </a:r>
            <a:r>
              <a:rPr lang="en-US" sz="2800" dirty="0">
                <a:latin typeface="Calibri" pitchFamily="34" charset="0"/>
              </a:rPr>
              <a:t>)</a:t>
            </a:r>
          </a:p>
        </p:txBody>
      </p:sp>
      <p:grpSp>
        <p:nvGrpSpPr>
          <p:cNvPr id="31751" name="Group 19"/>
          <p:cNvGrpSpPr>
            <a:grpSpLocks/>
          </p:cNvGrpSpPr>
          <p:nvPr/>
        </p:nvGrpSpPr>
        <p:grpSpPr bwMode="auto">
          <a:xfrm>
            <a:off x="609600" y="2590800"/>
            <a:ext cx="3708400" cy="1663700"/>
            <a:chOff x="774700" y="3352800"/>
            <a:chExt cx="3708400" cy="1663700"/>
          </a:xfrm>
        </p:grpSpPr>
        <p:grpSp>
          <p:nvGrpSpPr>
            <p:cNvPr id="31752" name="Group 9"/>
            <p:cNvGrpSpPr>
              <a:grpSpLocks/>
            </p:cNvGrpSpPr>
            <p:nvPr/>
          </p:nvGrpSpPr>
          <p:grpSpPr bwMode="auto">
            <a:xfrm>
              <a:off x="1752600" y="4495800"/>
              <a:ext cx="1816100" cy="520700"/>
              <a:chOff x="1104" y="2832"/>
              <a:chExt cx="1144" cy="328"/>
            </a:xfrm>
          </p:grpSpPr>
          <p:sp>
            <p:nvSpPr>
              <p:cNvPr id="31762" name="Rectangle 7"/>
              <p:cNvSpPr>
                <a:spLocks noChangeArrowheads="1"/>
              </p:cNvSpPr>
              <p:nvPr/>
            </p:nvSpPr>
            <p:spPr bwMode="auto">
              <a:xfrm>
                <a:off x="1104" y="2832"/>
                <a:ext cx="1144" cy="32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1763" name="Rectangle 8"/>
              <p:cNvSpPr>
                <a:spLocks noChangeArrowheads="1"/>
              </p:cNvSpPr>
              <p:nvPr/>
            </p:nvSpPr>
            <p:spPr bwMode="auto">
              <a:xfrm>
                <a:off x="1200" y="2875"/>
                <a:ext cx="96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</a:rPr>
                  <a:t>Employees</a:t>
                </a:r>
              </a:p>
            </p:txBody>
          </p:sp>
        </p:grpSp>
        <p:sp>
          <p:nvSpPr>
            <p:cNvPr id="31753" name="Oval 10"/>
            <p:cNvSpPr>
              <a:spLocks noChangeArrowheads="1"/>
            </p:cNvSpPr>
            <p:nvPr/>
          </p:nvSpPr>
          <p:spPr bwMode="auto">
            <a:xfrm>
              <a:off x="774700" y="3594100"/>
              <a:ext cx="1130300" cy="520700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1754" name="Rectangle 11"/>
            <p:cNvSpPr>
              <a:spLocks noChangeArrowheads="1"/>
            </p:cNvSpPr>
            <p:nvPr/>
          </p:nvSpPr>
          <p:spPr bwMode="auto">
            <a:xfrm>
              <a:off x="1030287" y="3594100"/>
              <a:ext cx="619125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b="1" u="sng" dirty="0" err="1">
                  <a:solidFill>
                    <a:schemeClr val="tx2"/>
                  </a:solidFill>
                  <a:latin typeface="Arial" pitchFamily="34" charset="0"/>
                </a:rPr>
                <a:t>ssn</a:t>
              </a:r>
              <a:endParaRPr lang="en-US" sz="2000" b="1" u="sng" dirty="0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31755" name="Oval 12"/>
            <p:cNvSpPr>
              <a:spLocks noChangeArrowheads="1"/>
            </p:cNvSpPr>
            <p:nvPr/>
          </p:nvSpPr>
          <p:spPr bwMode="auto">
            <a:xfrm>
              <a:off x="2057400" y="3352800"/>
              <a:ext cx="1130300" cy="520700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1756" name="Oval 13"/>
            <p:cNvSpPr>
              <a:spLocks noChangeArrowheads="1"/>
            </p:cNvSpPr>
            <p:nvPr/>
          </p:nvSpPr>
          <p:spPr bwMode="auto">
            <a:xfrm>
              <a:off x="3352800" y="3581400"/>
              <a:ext cx="1130300" cy="520700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1757" name="Rectangle 14"/>
            <p:cNvSpPr>
              <a:spLocks noChangeArrowheads="1"/>
            </p:cNvSpPr>
            <p:nvPr/>
          </p:nvSpPr>
          <p:spPr bwMode="auto">
            <a:xfrm>
              <a:off x="2200275" y="3384550"/>
              <a:ext cx="844550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b="1" dirty="0">
                  <a:solidFill>
                    <a:schemeClr val="tx2"/>
                  </a:solidFill>
                  <a:latin typeface="Arial" pitchFamily="34" charset="0"/>
                </a:rPr>
                <a:t>name</a:t>
              </a:r>
            </a:p>
          </p:txBody>
        </p:sp>
        <p:sp>
          <p:nvSpPr>
            <p:cNvPr id="31758" name="Rectangle 15"/>
            <p:cNvSpPr>
              <a:spLocks noChangeArrowheads="1"/>
            </p:cNvSpPr>
            <p:nvPr/>
          </p:nvSpPr>
          <p:spPr bwMode="auto">
            <a:xfrm>
              <a:off x="3672681" y="3613150"/>
              <a:ext cx="490538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b="1" dirty="0">
                  <a:solidFill>
                    <a:schemeClr val="tx2"/>
                  </a:solidFill>
                  <a:latin typeface="Arial" pitchFamily="34" charset="0"/>
                </a:rPr>
                <a:t>lot</a:t>
              </a:r>
            </a:p>
          </p:txBody>
        </p:sp>
        <p:sp>
          <p:nvSpPr>
            <p:cNvPr id="31759" name="Line 16"/>
            <p:cNvSpPr>
              <a:spLocks noChangeShapeType="1"/>
            </p:cNvSpPr>
            <p:nvPr/>
          </p:nvSpPr>
          <p:spPr bwMode="auto">
            <a:xfrm>
              <a:off x="1384300" y="4127500"/>
              <a:ext cx="749300" cy="36830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0" name="Line 17"/>
            <p:cNvSpPr>
              <a:spLocks noChangeShapeType="1"/>
            </p:cNvSpPr>
            <p:nvPr/>
          </p:nvSpPr>
          <p:spPr bwMode="auto">
            <a:xfrm>
              <a:off x="2660650" y="3886200"/>
              <a:ext cx="0" cy="59690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1" name="Line 18"/>
            <p:cNvSpPr>
              <a:spLocks noChangeShapeType="1"/>
            </p:cNvSpPr>
            <p:nvPr/>
          </p:nvSpPr>
          <p:spPr bwMode="auto">
            <a:xfrm flipV="1">
              <a:off x="3276600" y="4102100"/>
              <a:ext cx="469900" cy="39370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Right Arrow 1"/>
          <p:cNvSpPr/>
          <p:nvPr/>
        </p:nvSpPr>
        <p:spPr bwMode="auto">
          <a:xfrm>
            <a:off x="4029075" y="3491484"/>
            <a:ext cx="1241748" cy="484632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242896"/>
              </p:ext>
            </p:extLst>
          </p:nvPr>
        </p:nvGraphicFramePr>
        <p:xfrm>
          <a:off x="4344126" y="4873182"/>
          <a:ext cx="4000824" cy="15544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33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3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36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8729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sng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ssn</a:t>
                      </a:r>
                      <a:endParaRPr lang="en-US" sz="2400" b="0" u="sng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E78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</a:p>
                  </a:txBody>
                  <a:tcPr>
                    <a:solidFill>
                      <a:srgbClr val="9E78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Arial" pitchFamily="34" charset="0"/>
                          <a:cs typeface="Arial" pitchFamily="34" charset="0"/>
                        </a:rPr>
                        <a:t>lot</a:t>
                      </a:r>
                    </a:p>
                  </a:txBody>
                  <a:tcPr>
                    <a:solidFill>
                      <a:srgbClr val="9E78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729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729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729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616927" y="4752708"/>
            <a:ext cx="170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Arial" pitchFamily="34" charset="0"/>
              </a:rPr>
              <a:t>Employees</a:t>
            </a:r>
          </a:p>
        </p:txBody>
      </p:sp>
    </p:spTree>
    <p:extLst>
      <p:ext uri="{BB962C8B-B14F-4D97-AF65-F5344CB8AC3E}">
        <p14:creationId xmlns:p14="http://schemas.microsoft.com/office/powerpoint/2010/main" val="50008233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  <p:bldP spid="2" grpId="0" animBg="1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41E1427A-0DA0-4FFE-89CF-0ED85A2C67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245285"/>
              </p:ext>
            </p:extLst>
          </p:nvPr>
        </p:nvGraphicFramePr>
        <p:xfrm>
          <a:off x="4286250" y="5610701"/>
          <a:ext cx="4038600" cy="5181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2800" b="0" u="sng" dirty="0">
                        <a:solidFill>
                          <a:srgbClr val="005EA4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9144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u="sng" dirty="0">
                        <a:solidFill>
                          <a:srgbClr val="7030A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9144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9144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2771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66700"/>
            <a:ext cx="7772400" cy="1104900"/>
          </a:xfrm>
        </p:spPr>
        <p:txBody>
          <a:bodyPr/>
          <a:lstStyle/>
          <a:p>
            <a:r>
              <a:rPr lang="en-US"/>
              <a:t>Relationship Sets to Tables (1)</a:t>
            </a:r>
          </a:p>
        </p:txBody>
      </p:sp>
      <p:sp>
        <p:nvSpPr>
          <p:cNvPr id="32772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71600"/>
            <a:ext cx="8153400" cy="2133600"/>
          </a:xfrm>
        </p:spPr>
        <p:txBody>
          <a:bodyPr/>
          <a:lstStyle/>
          <a:p>
            <a:pPr marL="0" indent="0">
              <a:lnSpc>
                <a:spcPts val="2500"/>
              </a:lnSpc>
              <a:spcAft>
                <a:spcPts val="600"/>
              </a:spcAft>
              <a:buFont typeface="Wingdings" pitchFamily="2" charset="2"/>
              <a:buNone/>
            </a:pPr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In translating a relationship set to a relation, attributes of the relation must include:</a:t>
            </a:r>
          </a:p>
          <a:p>
            <a:pPr marL="463550" lvl="1" indent="-231775">
              <a:lnSpc>
                <a:spcPts val="2400"/>
              </a:lnSpc>
              <a:buSzPct val="75000"/>
            </a:pPr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Keys for each participating entity set  (as foreign keys).</a:t>
            </a:r>
          </a:p>
          <a:p>
            <a:pPr marL="914400" lvl="2" indent="-231775">
              <a:lnSpc>
                <a:spcPts val="24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This set of attributes forms a </a:t>
            </a:r>
            <a:r>
              <a:rPr lang="en-US" sz="2400" i="1" dirty="0" err="1">
                <a:solidFill>
                  <a:srgbClr val="002060"/>
                </a:solidFill>
                <a:latin typeface="Calibri" pitchFamily="34" charset="0"/>
              </a:rPr>
              <a:t>superkey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 for the relation</a:t>
            </a:r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.</a:t>
            </a:r>
          </a:p>
          <a:p>
            <a:pPr marL="463550" lvl="1" indent="-231775">
              <a:lnSpc>
                <a:spcPts val="2400"/>
              </a:lnSpc>
              <a:buSzPct val="75000"/>
            </a:pPr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All descriptive attributes.</a:t>
            </a:r>
          </a:p>
        </p:txBody>
      </p:sp>
      <p:grpSp>
        <p:nvGrpSpPr>
          <p:cNvPr id="32773" name="Group 37"/>
          <p:cNvGrpSpPr>
            <a:grpSpLocks/>
          </p:cNvGrpSpPr>
          <p:nvPr/>
        </p:nvGrpSpPr>
        <p:grpSpPr bwMode="auto">
          <a:xfrm>
            <a:off x="1008063" y="3641725"/>
            <a:ext cx="5700712" cy="1609725"/>
            <a:chOff x="1008063" y="3641549"/>
            <a:chExt cx="5700712" cy="1609901"/>
          </a:xfrm>
        </p:grpSpPr>
        <p:sp>
          <p:nvSpPr>
            <p:cNvPr id="32785" name="Freeform 6"/>
            <p:cNvSpPr>
              <a:spLocks/>
            </p:cNvSpPr>
            <p:nvPr/>
          </p:nvSpPr>
          <p:spPr bwMode="auto">
            <a:xfrm>
              <a:off x="1757363" y="3711575"/>
              <a:ext cx="838200" cy="428625"/>
            </a:xfrm>
            <a:custGeom>
              <a:avLst/>
              <a:gdLst>
                <a:gd name="T0" fmla="*/ 2147483647 w 528"/>
                <a:gd name="T1" fmla="*/ 2147483647 h 270"/>
                <a:gd name="T2" fmla="*/ 2147483647 w 528"/>
                <a:gd name="T3" fmla="*/ 2147483647 h 270"/>
                <a:gd name="T4" fmla="*/ 2147483647 w 528"/>
                <a:gd name="T5" fmla="*/ 2147483647 h 270"/>
                <a:gd name="T6" fmla="*/ 2147483647 w 528"/>
                <a:gd name="T7" fmla="*/ 2147483647 h 270"/>
                <a:gd name="T8" fmla="*/ 2147483647 w 528"/>
                <a:gd name="T9" fmla="*/ 2147483647 h 270"/>
                <a:gd name="T10" fmla="*/ 2147483647 w 528"/>
                <a:gd name="T11" fmla="*/ 2147483647 h 270"/>
                <a:gd name="T12" fmla="*/ 2147483647 w 528"/>
                <a:gd name="T13" fmla="*/ 2147483647 h 270"/>
                <a:gd name="T14" fmla="*/ 2147483647 w 528"/>
                <a:gd name="T15" fmla="*/ 2147483647 h 270"/>
                <a:gd name="T16" fmla="*/ 2147483647 w 528"/>
                <a:gd name="T17" fmla="*/ 2147483647 h 270"/>
                <a:gd name="T18" fmla="*/ 2147483647 w 528"/>
                <a:gd name="T19" fmla="*/ 2147483647 h 270"/>
                <a:gd name="T20" fmla="*/ 2147483647 w 528"/>
                <a:gd name="T21" fmla="*/ 2147483647 h 270"/>
                <a:gd name="T22" fmla="*/ 2147483647 w 528"/>
                <a:gd name="T23" fmla="*/ 2147483647 h 270"/>
                <a:gd name="T24" fmla="*/ 2147483647 w 528"/>
                <a:gd name="T25" fmla="*/ 2147483647 h 270"/>
                <a:gd name="T26" fmla="*/ 2147483647 w 528"/>
                <a:gd name="T27" fmla="*/ 2147483647 h 270"/>
                <a:gd name="T28" fmla="*/ 2147483647 w 528"/>
                <a:gd name="T29" fmla="*/ 2147483647 h 270"/>
                <a:gd name="T30" fmla="*/ 2147483647 w 528"/>
                <a:gd name="T31" fmla="*/ 2147483647 h 270"/>
                <a:gd name="T32" fmla="*/ 2147483647 w 528"/>
                <a:gd name="T33" fmla="*/ 2147483647 h 270"/>
                <a:gd name="T34" fmla="*/ 2147483647 w 528"/>
                <a:gd name="T35" fmla="*/ 2147483647 h 270"/>
                <a:gd name="T36" fmla="*/ 2147483647 w 528"/>
                <a:gd name="T37" fmla="*/ 2147483647 h 270"/>
                <a:gd name="T38" fmla="*/ 2147483647 w 528"/>
                <a:gd name="T39" fmla="*/ 2147483647 h 270"/>
                <a:gd name="T40" fmla="*/ 2147483647 w 528"/>
                <a:gd name="T41" fmla="*/ 2147483647 h 270"/>
                <a:gd name="T42" fmla="*/ 2147483647 w 528"/>
                <a:gd name="T43" fmla="*/ 2147483647 h 270"/>
                <a:gd name="T44" fmla="*/ 2147483647 w 528"/>
                <a:gd name="T45" fmla="*/ 2147483647 h 270"/>
                <a:gd name="T46" fmla="*/ 2147483647 w 528"/>
                <a:gd name="T47" fmla="*/ 2147483647 h 270"/>
                <a:gd name="T48" fmla="*/ 2147483647 w 528"/>
                <a:gd name="T49" fmla="*/ 2147483647 h 270"/>
                <a:gd name="T50" fmla="*/ 2147483647 w 528"/>
                <a:gd name="T51" fmla="*/ 2147483647 h 270"/>
                <a:gd name="T52" fmla="*/ 2147483647 w 528"/>
                <a:gd name="T53" fmla="*/ 2147483647 h 270"/>
                <a:gd name="T54" fmla="*/ 2147483647 w 528"/>
                <a:gd name="T55" fmla="*/ 2147483647 h 270"/>
                <a:gd name="T56" fmla="*/ 2147483647 w 528"/>
                <a:gd name="T57" fmla="*/ 2147483647 h 270"/>
                <a:gd name="T58" fmla="*/ 2147483647 w 528"/>
                <a:gd name="T59" fmla="*/ 2147483647 h 270"/>
                <a:gd name="T60" fmla="*/ 2147483647 w 528"/>
                <a:gd name="T61" fmla="*/ 2147483647 h 270"/>
                <a:gd name="T62" fmla="*/ 2147483647 w 528"/>
                <a:gd name="T63" fmla="*/ 2147483647 h 270"/>
                <a:gd name="T64" fmla="*/ 2147483647 w 528"/>
                <a:gd name="T65" fmla="*/ 2147483647 h 270"/>
                <a:gd name="T66" fmla="*/ 2147483647 w 528"/>
                <a:gd name="T67" fmla="*/ 2147483647 h 270"/>
                <a:gd name="T68" fmla="*/ 2147483647 w 528"/>
                <a:gd name="T69" fmla="*/ 2147483647 h 270"/>
                <a:gd name="T70" fmla="*/ 2147483647 w 528"/>
                <a:gd name="T71" fmla="*/ 2147483647 h 2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8"/>
                <a:gd name="T109" fmla="*/ 0 h 270"/>
                <a:gd name="T110" fmla="*/ 528 w 528"/>
                <a:gd name="T111" fmla="*/ 270 h 27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8" h="270">
                  <a:moveTo>
                    <a:pt x="527" y="134"/>
                  </a:moveTo>
                  <a:lnTo>
                    <a:pt x="525" y="123"/>
                  </a:lnTo>
                  <a:lnTo>
                    <a:pt x="522" y="111"/>
                  </a:lnTo>
                  <a:lnTo>
                    <a:pt x="517" y="100"/>
                  </a:lnTo>
                  <a:lnTo>
                    <a:pt x="510" y="88"/>
                  </a:lnTo>
                  <a:lnTo>
                    <a:pt x="501" y="78"/>
                  </a:lnTo>
                  <a:lnTo>
                    <a:pt x="490" y="67"/>
                  </a:lnTo>
                  <a:lnTo>
                    <a:pt x="478" y="57"/>
                  </a:lnTo>
                  <a:lnTo>
                    <a:pt x="465" y="48"/>
                  </a:lnTo>
                  <a:lnTo>
                    <a:pt x="449" y="40"/>
                  </a:lnTo>
                  <a:lnTo>
                    <a:pt x="433" y="32"/>
                  </a:lnTo>
                  <a:lnTo>
                    <a:pt x="414" y="24"/>
                  </a:lnTo>
                  <a:lnTo>
                    <a:pt x="394" y="18"/>
                  </a:lnTo>
                  <a:lnTo>
                    <a:pt x="374" y="14"/>
                  </a:lnTo>
                  <a:lnTo>
                    <a:pt x="353" y="8"/>
                  </a:lnTo>
                  <a:lnTo>
                    <a:pt x="331" y="5"/>
                  </a:lnTo>
                  <a:lnTo>
                    <a:pt x="309" y="2"/>
                  </a:lnTo>
                  <a:lnTo>
                    <a:pt x="286" y="1"/>
                  </a:lnTo>
                  <a:lnTo>
                    <a:pt x="262" y="0"/>
                  </a:lnTo>
                  <a:lnTo>
                    <a:pt x="240" y="1"/>
                  </a:lnTo>
                  <a:lnTo>
                    <a:pt x="218" y="2"/>
                  </a:lnTo>
                  <a:lnTo>
                    <a:pt x="195" y="5"/>
                  </a:lnTo>
                  <a:lnTo>
                    <a:pt x="173" y="8"/>
                  </a:lnTo>
                  <a:lnTo>
                    <a:pt x="152" y="14"/>
                  </a:lnTo>
                  <a:lnTo>
                    <a:pt x="132" y="18"/>
                  </a:lnTo>
                  <a:lnTo>
                    <a:pt x="112" y="24"/>
                  </a:lnTo>
                  <a:lnTo>
                    <a:pt x="94" y="32"/>
                  </a:lnTo>
                  <a:lnTo>
                    <a:pt x="77" y="40"/>
                  </a:lnTo>
                  <a:lnTo>
                    <a:pt x="62" y="48"/>
                  </a:lnTo>
                  <a:lnTo>
                    <a:pt x="48" y="57"/>
                  </a:lnTo>
                  <a:lnTo>
                    <a:pt x="36" y="67"/>
                  </a:lnTo>
                  <a:lnTo>
                    <a:pt x="25" y="78"/>
                  </a:lnTo>
                  <a:lnTo>
                    <a:pt x="16" y="88"/>
                  </a:lnTo>
                  <a:lnTo>
                    <a:pt x="9" y="100"/>
                  </a:lnTo>
                  <a:lnTo>
                    <a:pt x="4" y="111"/>
                  </a:lnTo>
                  <a:lnTo>
                    <a:pt x="1" y="123"/>
                  </a:lnTo>
                  <a:lnTo>
                    <a:pt x="0" y="134"/>
                  </a:lnTo>
                  <a:lnTo>
                    <a:pt x="1" y="145"/>
                  </a:lnTo>
                  <a:lnTo>
                    <a:pt x="4" y="158"/>
                  </a:lnTo>
                  <a:lnTo>
                    <a:pt x="9" y="168"/>
                  </a:lnTo>
                  <a:lnTo>
                    <a:pt x="16" y="180"/>
                  </a:lnTo>
                  <a:lnTo>
                    <a:pt x="25" y="190"/>
                  </a:lnTo>
                  <a:lnTo>
                    <a:pt x="36" y="201"/>
                  </a:lnTo>
                  <a:lnTo>
                    <a:pt x="48" y="211"/>
                  </a:lnTo>
                  <a:lnTo>
                    <a:pt x="62" y="220"/>
                  </a:lnTo>
                  <a:lnTo>
                    <a:pt x="77" y="228"/>
                  </a:lnTo>
                  <a:lnTo>
                    <a:pt x="94" y="237"/>
                  </a:lnTo>
                  <a:lnTo>
                    <a:pt x="112" y="244"/>
                  </a:lnTo>
                  <a:lnTo>
                    <a:pt x="132" y="250"/>
                  </a:lnTo>
                  <a:lnTo>
                    <a:pt x="152" y="256"/>
                  </a:lnTo>
                  <a:lnTo>
                    <a:pt x="173" y="260"/>
                  </a:lnTo>
                  <a:lnTo>
                    <a:pt x="195" y="264"/>
                  </a:lnTo>
                  <a:lnTo>
                    <a:pt x="218" y="266"/>
                  </a:lnTo>
                  <a:lnTo>
                    <a:pt x="240" y="267"/>
                  </a:lnTo>
                  <a:lnTo>
                    <a:pt x="262" y="269"/>
                  </a:lnTo>
                  <a:lnTo>
                    <a:pt x="286" y="267"/>
                  </a:lnTo>
                  <a:lnTo>
                    <a:pt x="309" y="266"/>
                  </a:lnTo>
                  <a:lnTo>
                    <a:pt x="331" y="264"/>
                  </a:lnTo>
                  <a:lnTo>
                    <a:pt x="353" y="260"/>
                  </a:lnTo>
                  <a:lnTo>
                    <a:pt x="374" y="256"/>
                  </a:lnTo>
                  <a:lnTo>
                    <a:pt x="394" y="250"/>
                  </a:lnTo>
                  <a:lnTo>
                    <a:pt x="414" y="244"/>
                  </a:lnTo>
                  <a:lnTo>
                    <a:pt x="433" y="237"/>
                  </a:lnTo>
                  <a:lnTo>
                    <a:pt x="449" y="228"/>
                  </a:lnTo>
                  <a:lnTo>
                    <a:pt x="465" y="220"/>
                  </a:lnTo>
                  <a:lnTo>
                    <a:pt x="478" y="211"/>
                  </a:lnTo>
                  <a:lnTo>
                    <a:pt x="490" y="201"/>
                  </a:lnTo>
                  <a:lnTo>
                    <a:pt x="501" y="190"/>
                  </a:lnTo>
                  <a:lnTo>
                    <a:pt x="510" y="180"/>
                  </a:lnTo>
                  <a:lnTo>
                    <a:pt x="517" y="168"/>
                  </a:lnTo>
                  <a:lnTo>
                    <a:pt x="522" y="158"/>
                  </a:lnTo>
                  <a:lnTo>
                    <a:pt x="525" y="145"/>
                  </a:lnTo>
                  <a:lnTo>
                    <a:pt x="527" y="13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6" name="Freeform 7"/>
            <p:cNvSpPr>
              <a:spLocks/>
            </p:cNvSpPr>
            <p:nvPr/>
          </p:nvSpPr>
          <p:spPr bwMode="auto">
            <a:xfrm>
              <a:off x="4343400" y="4038600"/>
              <a:ext cx="833438" cy="427037"/>
            </a:xfrm>
            <a:custGeom>
              <a:avLst/>
              <a:gdLst>
                <a:gd name="T0" fmla="*/ 2147483647 w 525"/>
                <a:gd name="T1" fmla="*/ 2147483647 h 269"/>
                <a:gd name="T2" fmla="*/ 2147483647 w 525"/>
                <a:gd name="T3" fmla="*/ 2147483647 h 269"/>
                <a:gd name="T4" fmla="*/ 2147483647 w 525"/>
                <a:gd name="T5" fmla="*/ 2147483647 h 269"/>
                <a:gd name="T6" fmla="*/ 2147483647 w 525"/>
                <a:gd name="T7" fmla="*/ 2147483647 h 269"/>
                <a:gd name="T8" fmla="*/ 2147483647 w 525"/>
                <a:gd name="T9" fmla="*/ 2147483647 h 269"/>
                <a:gd name="T10" fmla="*/ 2147483647 w 525"/>
                <a:gd name="T11" fmla="*/ 2147483647 h 269"/>
                <a:gd name="T12" fmla="*/ 2147483647 w 525"/>
                <a:gd name="T13" fmla="*/ 2147483647 h 269"/>
                <a:gd name="T14" fmla="*/ 2147483647 w 525"/>
                <a:gd name="T15" fmla="*/ 2147483647 h 269"/>
                <a:gd name="T16" fmla="*/ 2147483647 w 525"/>
                <a:gd name="T17" fmla="*/ 0 h 269"/>
                <a:gd name="T18" fmla="*/ 2147483647 w 525"/>
                <a:gd name="T19" fmla="*/ 0 h 269"/>
                <a:gd name="T20" fmla="*/ 2147483647 w 525"/>
                <a:gd name="T21" fmla="*/ 2147483647 h 269"/>
                <a:gd name="T22" fmla="*/ 2147483647 w 525"/>
                <a:gd name="T23" fmla="*/ 2147483647 h 269"/>
                <a:gd name="T24" fmla="*/ 2147483647 w 525"/>
                <a:gd name="T25" fmla="*/ 2147483647 h 269"/>
                <a:gd name="T26" fmla="*/ 2147483647 w 525"/>
                <a:gd name="T27" fmla="*/ 2147483647 h 269"/>
                <a:gd name="T28" fmla="*/ 2147483647 w 525"/>
                <a:gd name="T29" fmla="*/ 2147483647 h 269"/>
                <a:gd name="T30" fmla="*/ 2147483647 w 525"/>
                <a:gd name="T31" fmla="*/ 2147483647 h 269"/>
                <a:gd name="T32" fmla="*/ 2147483647 w 525"/>
                <a:gd name="T33" fmla="*/ 2147483647 h 269"/>
                <a:gd name="T34" fmla="*/ 2147483647 w 525"/>
                <a:gd name="T35" fmla="*/ 2147483647 h 269"/>
                <a:gd name="T36" fmla="*/ 2147483647 w 525"/>
                <a:gd name="T37" fmla="*/ 2147483647 h 269"/>
                <a:gd name="T38" fmla="*/ 2147483647 w 525"/>
                <a:gd name="T39" fmla="*/ 2147483647 h 269"/>
                <a:gd name="T40" fmla="*/ 2147483647 w 525"/>
                <a:gd name="T41" fmla="*/ 2147483647 h 269"/>
                <a:gd name="T42" fmla="*/ 2147483647 w 525"/>
                <a:gd name="T43" fmla="*/ 2147483647 h 269"/>
                <a:gd name="T44" fmla="*/ 2147483647 w 525"/>
                <a:gd name="T45" fmla="*/ 2147483647 h 269"/>
                <a:gd name="T46" fmla="*/ 2147483647 w 525"/>
                <a:gd name="T47" fmla="*/ 2147483647 h 269"/>
                <a:gd name="T48" fmla="*/ 2147483647 w 525"/>
                <a:gd name="T49" fmla="*/ 2147483647 h 269"/>
                <a:gd name="T50" fmla="*/ 2147483647 w 525"/>
                <a:gd name="T51" fmla="*/ 2147483647 h 269"/>
                <a:gd name="T52" fmla="*/ 2147483647 w 525"/>
                <a:gd name="T53" fmla="*/ 2147483647 h 269"/>
                <a:gd name="T54" fmla="*/ 2147483647 w 525"/>
                <a:gd name="T55" fmla="*/ 2147483647 h 269"/>
                <a:gd name="T56" fmla="*/ 2147483647 w 525"/>
                <a:gd name="T57" fmla="*/ 2147483647 h 269"/>
                <a:gd name="T58" fmla="*/ 2147483647 w 525"/>
                <a:gd name="T59" fmla="*/ 2147483647 h 269"/>
                <a:gd name="T60" fmla="*/ 2147483647 w 525"/>
                <a:gd name="T61" fmla="*/ 2147483647 h 269"/>
                <a:gd name="T62" fmla="*/ 2147483647 w 525"/>
                <a:gd name="T63" fmla="*/ 2147483647 h 269"/>
                <a:gd name="T64" fmla="*/ 2147483647 w 525"/>
                <a:gd name="T65" fmla="*/ 2147483647 h 269"/>
                <a:gd name="T66" fmla="*/ 2147483647 w 525"/>
                <a:gd name="T67" fmla="*/ 2147483647 h 269"/>
                <a:gd name="T68" fmla="*/ 2147483647 w 525"/>
                <a:gd name="T69" fmla="*/ 2147483647 h 269"/>
                <a:gd name="T70" fmla="*/ 2147483647 w 525"/>
                <a:gd name="T71" fmla="*/ 2147483647 h 2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5"/>
                <a:gd name="T109" fmla="*/ 0 h 269"/>
                <a:gd name="T110" fmla="*/ 525 w 525"/>
                <a:gd name="T111" fmla="*/ 269 h 2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5" h="269">
                  <a:moveTo>
                    <a:pt x="524" y="133"/>
                  </a:moveTo>
                  <a:lnTo>
                    <a:pt x="522" y="121"/>
                  </a:lnTo>
                  <a:lnTo>
                    <a:pt x="519" y="110"/>
                  </a:lnTo>
                  <a:lnTo>
                    <a:pt x="515" y="98"/>
                  </a:lnTo>
                  <a:lnTo>
                    <a:pt x="507" y="87"/>
                  </a:lnTo>
                  <a:lnTo>
                    <a:pt x="500" y="77"/>
                  </a:lnTo>
                  <a:lnTo>
                    <a:pt x="489" y="65"/>
                  </a:lnTo>
                  <a:lnTo>
                    <a:pt x="476" y="57"/>
                  </a:lnTo>
                  <a:lnTo>
                    <a:pt x="463" y="47"/>
                  </a:lnTo>
                  <a:lnTo>
                    <a:pt x="446" y="38"/>
                  </a:lnTo>
                  <a:lnTo>
                    <a:pt x="430" y="31"/>
                  </a:lnTo>
                  <a:lnTo>
                    <a:pt x="412" y="24"/>
                  </a:lnTo>
                  <a:lnTo>
                    <a:pt x="392" y="17"/>
                  </a:lnTo>
                  <a:lnTo>
                    <a:pt x="372" y="12"/>
                  </a:lnTo>
                  <a:lnTo>
                    <a:pt x="351" y="8"/>
                  </a:lnTo>
                  <a:lnTo>
                    <a:pt x="329" y="4"/>
                  </a:lnTo>
                  <a:lnTo>
                    <a:pt x="307" y="1"/>
                  </a:lnTo>
                  <a:lnTo>
                    <a:pt x="284" y="0"/>
                  </a:lnTo>
                  <a:lnTo>
                    <a:pt x="262" y="0"/>
                  </a:lnTo>
                  <a:lnTo>
                    <a:pt x="239" y="0"/>
                  </a:lnTo>
                  <a:lnTo>
                    <a:pt x="216" y="1"/>
                  </a:lnTo>
                  <a:lnTo>
                    <a:pt x="194" y="4"/>
                  </a:lnTo>
                  <a:lnTo>
                    <a:pt x="171" y="8"/>
                  </a:lnTo>
                  <a:lnTo>
                    <a:pt x="151" y="12"/>
                  </a:lnTo>
                  <a:lnTo>
                    <a:pt x="130" y="17"/>
                  </a:lnTo>
                  <a:lnTo>
                    <a:pt x="111" y="24"/>
                  </a:lnTo>
                  <a:lnTo>
                    <a:pt x="93" y="31"/>
                  </a:lnTo>
                  <a:lnTo>
                    <a:pt x="76" y="38"/>
                  </a:lnTo>
                  <a:lnTo>
                    <a:pt x="60" y="47"/>
                  </a:lnTo>
                  <a:lnTo>
                    <a:pt x="46" y="57"/>
                  </a:lnTo>
                  <a:lnTo>
                    <a:pt x="34" y="65"/>
                  </a:lnTo>
                  <a:lnTo>
                    <a:pt x="23" y="77"/>
                  </a:lnTo>
                  <a:lnTo>
                    <a:pt x="15" y="87"/>
                  </a:lnTo>
                  <a:lnTo>
                    <a:pt x="8" y="98"/>
                  </a:lnTo>
                  <a:lnTo>
                    <a:pt x="3" y="110"/>
                  </a:lnTo>
                  <a:lnTo>
                    <a:pt x="1" y="121"/>
                  </a:lnTo>
                  <a:lnTo>
                    <a:pt x="0" y="133"/>
                  </a:lnTo>
                  <a:lnTo>
                    <a:pt x="1" y="144"/>
                  </a:lnTo>
                  <a:lnTo>
                    <a:pt x="3" y="157"/>
                  </a:lnTo>
                  <a:lnTo>
                    <a:pt x="8" y="167"/>
                  </a:lnTo>
                  <a:lnTo>
                    <a:pt x="15" y="179"/>
                  </a:lnTo>
                  <a:lnTo>
                    <a:pt x="23" y="190"/>
                  </a:lnTo>
                  <a:lnTo>
                    <a:pt x="34" y="200"/>
                  </a:lnTo>
                  <a:lnTo>
                    <a:pt x="46" y="210"/>
                  </a:lnTo>
                  <a:lnTo>
                    <a:pt x="60" y="219"/>
                  </a:lnTo>
                  <a:lnTo>
                    <a:pt x="76" y="227"/>
                  </a:lnTo>
                  <a:lnTo>
                    <a:pt x="93" y="236"/>
                  </a:lnTo>
                  <a:lnTo>
                    <a:pt x="111" y="243"/>
                  </a:lnTo>
                  <a:lnTo>
                    <a:pt x="130" y="249"/>
                  </a:lnTo>
                  <a:lnTo>
                    <a:pt x="151" y="255"/>
                  </a:lnTo>
                  <a:lnTo>
                    <a:pt x="171" y="259"/>
                  </a:lnTo>
                  <a:lnTo>
                    <a:pt x="194" y="263"/>
                  </a:lnTo>
                  <a:lnTo>
                    <a:pt x="216" y="265"/>
                  </a:lnTo>
                  <a:lnTo>
                    <a:pt x="239" y="268"/>
                  </a:lnTo>
                  <a:lnTo>
                    <a:pt x="262" y="268"/>
                  </a:lnTo>
                  <a:lnTo>
                    <a:pt x="284" y="268"/>
                  </a:lnTo>
                  <a:lnTo>
                    <a:pt x="307" y="265"/>
                  </a:lnTo>
                  <a:lnTo>
                    <a:pt x="329" y="263"/>
                  </a:lnTo>
                  <a:lnTo>
                    <a:pt x="351" y="259"/>
                  </a:lnTo>
                  <a:lnTo>
                    <a:pt x="372" y="255"/>
                  </a:lnTo>
                  <a:lnTo>
                    <a:pt x="392" y="249"/>
                  </a:lnTo>
                  <a:lnTo>
                    <a:pt x="412" y="243"/>
                  </a:lnTo>
                  <a:lnTo>
                    <a:pt x="430" y="236"/>
                  </a:lnTo>
                  <a:lnTo>
                    <a:pt x="446" y="227"/>
                  </a:lnTo>
                  <a:lnTo>
                    <a:pt x="463" y="219"/>
                  </a:lnTo>
                  <a:lnTo>
                    <a:pt x="476" y="210"/>
                  </a:lnTo>
                  <a:lnTo>
                    <a:pt x="489" y="200"/>
                  </a:lnTo>
                  <a:lnTo>
                    <a:pt x="500" y="190"/>
                  </a:lnTo>
                  <a:lnTo>
                    <a:pt x="507" y="179"/>
                  </a:lnTo>
                  <a:lnTo>
                    <a:pt x="515" y="167"/>
                  </a:lnTo>
                  <a:lnTo>
                    <a:pt x="519" y="157"/>
                  </a:lnTo>
                  <a:lnTo>
                    <a:pt x="522" y="144"/>
                  </a:lnTo>
                  <a:lnTo>
                    <a:pt x="524" y="13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7" name="Freeform 8"/>
            <p:cNvSpPr>
              <a:spLocks/>
            </p:cNvSpPr>
            <p:nvPr/>
          </p:nvSpPr>
          <p:spPr bwMode="auto">
            <a:xfrm>
              <a:off x="5875338" y="4038600"/>
              <a:ext cx="833437" cy="427037"/>
            </a:xfrm>
            <a:custGeom>
              <a:avLst/>
              <a:gdLst>
                <a:gd name="T0" fmla="*/ 2147483647 w 525"/>
                <a:gd name="T1" fmla="*/ 2147483647 h 269"/>
                <a:gd name="T2" fmla="*/ 2147483647 w 525"/>
                <a:gd name="T3" fmla="*/ 2147483647 h 269"/>
                <a:gd name="T4" fmla="*/ 2147483647 w 525"/>
                <a:gd name="T5" fmla="*/ 2147483647 h 269"/>
                <a:gd name="T6" fmla="*/ 2147483647 w 525"/>
                <a:gd name="T7" fmla="*/ 2147483647 h 269"/>
                <a:gd name="T8" fmla="*/ 2147483647 w 525"/>
                <a:gd name="T9" fmla="*/ 2147483647 h 269"/>
                <a:gd name="T10" fmla="*/ 2147483647 w 525"/>
                <a:gd name="T11" fmla="*/ 2147483647 h 269"/>
                <a:gd name="T12" fmla="*/ 2147483647 w 525"/>
                <a:gd name="T13" fmla="*/ 2147483647 h 269"/>
                <a:gd name="T14" fmla="*/ 2147483647 w 525"/>
                <a:gd name="T15" fmla="*/ 2147483647 h 269"/>
                <a:gd name="T16" fmla="*/ 2147483647 w 525"/>
                <a:gd name="T17" fmla="*/ 2147483647 h 269"/>
                <a:gd name="T18" fmla="*/ 2147483647 w 525"/>
                <a:gd name="T19" fmla="*/ 2147483647 h 269"/>
                <a:gd name="T20" fmla="*/ 2147483647 w 525"/>
                <a:gd name="T21" fmla="*/ 2147483647 h 269"/>
                <a:gd name="T22" fmla="*/ 2147483647 w 525"/>
                <a:gd name="T23" fmla="*/ 2147483647 h 269"/>
                <a:gd name="T24" fmla="*/ 2147483647 w 525"/>
                <a:gd name="T25" fmla="*/ 2147483647 h 269"/>
                <a:gd name="T26" fmla="*/ 2147483647 w 525"/>
                <a:gd name="T27" fmla="*/ 2147483647 h 269"/>
                <a:gd name="T28" fmla="*/ 2147483647 w 525"/>
                <a:gd name="T29" fmla="*/ 2147483647 h 269"/>
                <a:gd name="T30" fmla="*/ 2147483647 w 525"/>
                <a:gd name="T31" fmla="*/ 2147483647 h 269"/>
                <a:gd name="T32" fmla="*/ 2147483647 w 525"/>
                <a:gd name="T33" fmla="*/ 2147483647 h 269"/>
                <a:gd name="T34" fmla="*/ 2147483647 w 525"/>
                <a:gd name="T35" fmla="*/ 2147483647 h 269"/>
                <a:gd name="T36" fmla="*/ 2147483647 w 525"/>
                <a:gd name="T37" fmla="*/ 2147483647 h 269"/>
                <a:gd name="T38" fmla="*/ 2147483647 w 525"/>
                <a:gd name="T39" fmla="*/ 2147483647 h 269"/>
                <a:gd name="T40" fmla="*/ 2147483647 w 525"/>
                <a:gd name="T41" fmla="*/ 2147483647 h 269"/>
                <a:gd name="T42" fmla="*/ 2147483647 w 525"/>
                <a:gd name="T43" fmla="*/ 2147483647 h 269"/>
                <a:gd name="T44" fmla="*/ 2147483647 w 525"/>
                <a:gd name="T45" fmla="*/ 2147483647 h 269"/>
                <a:gd name="T46" fmla="*/ 2147483647 w 525"/>
                <a:gd name="T47" fmla="*/ 2147483647 h 269"/>
                <a:gd name="T48" fmla="*/ 2147483647 w 525"/>
                <a:gd name="T49" fmla="*/ 2147483647 h 269"/>
                <a:gd name="T50" fmla="*/ 2147483647 w 525"/>
                <a:gd name="T51" fmla="*/ 2147483647 h 269"/>
                <a:gd name="T52" fmla="*/ 2147483647 w 525"/>
                <a:gd name="T53" fmla="*/ 0 h 269"/>
                <a:gd name="T54" fmla="*/ 2147483647 w 525"/>
                <a:gd name="T55" fmla="*/ 0 h 269"/>
                <a:gd name="T56" fmla="*/ 2147483647 w 525"/>
                <a:gd name="T57" fmla="*/ 2147483647 h 269"/>
                <a:gd name="T58" fmla="*/ 2147483647 w 525"/>
                <a:gd name="T59" fmla="*/ 2147483647 h 269"/>
                <a:gd name="T60" fmla="*/ 2147483647 w 525"/>
                <a:gd name="T61" fmla="*/ 2147483647 h 269"/>
                <a:gd name="T62" fmla="*/ 2147483647 w 525"/>
                <a:gd name="T63" fmla="*/ 2147483647 h 269"/>
                <a:gd name="T64" fmla="*/ 2147483647 w 525"/>
                <a:gd name="T65" fmla="*/ 2147483647 h 269"/>
                <a:gd name="T66" fmla="*/ 2147483647 w 525"/>
                <a:gd name="T67" fmla="*/ 2147483647 h 269"/>
                <a:gd name="T68" fmla="*/ 2147483647 w 525"/>
                <a:gd name="T69" fmla="*/ 2147483647 h 269"/>
                <a:gd name="T70" fmla="*/ 2147483647 w 525"/>
                <a:gd name="T71" fmla="*/ 2147483647 h 2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5"/>
                <a:gd name="T109" fmla="*/ 0 h 269"/>
                <a:gd name="T110" fmla="*/ 525 w 525"/>
                <a:gd name="T111" fmla="*/ 269 h 2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5" h="269">
                  <a:moveTo>
                    <a:pt x="0" y="134"/>
                  </a:moveTo>
                  <a:lnTo>
                    <a:pt x="1" y="144"/>
                  </a:lnTo>
                  <a:lnTo>
                    <a:pt x="4" y="157"/>
                  </a:lnTo>
                  <a:lnTo>
                    <a:pt x="8" y="167"/>
                  </a:lnTo>
                  <a:lnTo>
                    <a:pt x="16" y="179"/>
                  </a:lnTo>
                  <a:lnTo>
                    <a:pt x="25" y="190"/>
                  </a:lnTo>
                  <a:lnTo>
                    <a:pt x="34" y="200"/>
                  </a:lnTo>
                  <a:lnTo>
                    <a:pt x="47" y="210"/>
                  </a:lnTo>
                  <a:lnTo>
                    <a:pt x="61" y="219"/>
                  </a:lnTo>
                  <a:lnTo>
                    <a:pt x="77" y="227"/>
                  </a:lnTo>
                  <a:lnTo>
                    <a:pt x="93" y="236"/>
                  </a:lnTo>
                  <a:lnTo>
                    <a:pt x="111" y="243"/>
                  </a:lnTo>
                  <a:lnTo>
                    <a:pt x="131" y="249"/>
                  </a:lnTo>
                  <a:lnTo>
                    <a:pt x="151" y="255"/>
                  </a:lnTo>
                  <a:lnTo>
                    <a:pt x="172" y="259"/>
                  </a:lnTo>
                  <a:lnTo>
                    <a:pt x="194" y="263"/>
                  </a:lnTo>
                  <a:lnTo>
                    <a:pt x="216" y="265"/>
                  </a:lnTo>
                  <a:lnTo>
                    <a:pt x="239" y="268"/>
                  </a:lnTo>
                  <a:lnTo>
                    <a:pt x="262" y="268"/>
                  </a:lnTo>
                  <a:lnTo>
                    <a:pt x="284" y="268"/>
                  </a:lnTo>
                  <a:lnTo>
                    <a:pt x="307" y="265"/>
                  </a:lnTo>
                  <a:lnTo>
                    <a:pt x="330" y="263"/>
                  </a:lnTo>
                  <a:lnTo>
                    <a:pt x="352" y="259"/>
                  </a:lnTo>
                  <a:lnTo>
                    <a:pt x="372" y="255"/>
                  </a:lnTo>
                  <a:lnTo>
                    <a:pt x="393" y="249"/>
                  </a:lnTo>
                  <a:lnTo>
                    <a:pt x="412" y="243"/>
                  </a:lnTo>
                  <a:lnTo>
                    <a:pt x="430" y="236"/>
                  </a:lnTo>
                  <a:lnTo>
                    <a:pt x="447" y="227"/>
                  </a:lnTo>
                  <a:lnTo>
                    <a:pt x="463" y="219"/>
                  </a:lnTo>
                  <a:lnTo>
                    <a:pt x="477" y="210"/>
                  </a:lnTo>
                  <a:lnTo>
                    <a:pt x="489" y="200"/>
                  </a:lnTo>
                  <a:lnTo>
                    <a:pt x="500" y="190"/>
                  </a:lnTo>
                  <a:lnTo>
                    <a:pt x="508" y="179"/>
                  </a:lnTo>
                  <a:lnTo>
                    <a:pt x="515" y="167"/>
                  </a:lnTo>
                  <a:lnTo>
                    <a:pt x="520" y="157"/>
                  </a:lnTo>
                  <a:lnTo>
                    <a:pt x="522" y="144"/>
                  </a:lnTo>
                  <a:lnTo>
                    <a:pt x="524" y="133"/>
                  </a:lnTo>
                  <a:lnTo>
                    <a:pt x="522" y="121"/>
                  </a:lnTo>
                  <a:lnTo>
                    <a:pt x="520" y="110"/>
                  </a:lnTo>
                  <a:lnTo>
                    <a:pt x="515" y="98"/>
                  </a:lnTo>
                  <a:lnTo>
                    <a:pt x="508" y="87"/>
                  </a:lnTo>
                  <a:lnTo>
                    <a:pt x="500" y="77"/>
                  </a:lnTo>
                  <a:lnTo>
                    <a:pt x="489" y="65"/>
                  </a:lnTo>
                  <a:lnTo>
                    <a:pt x="477" y="55"/>
                  </a:lnTo>
                  <a:lnTo>
                    <a:pt x="463" y="47"/>
                  </a:lnTo>
                  <a:lnTo>
                    <a:pt x="447" y="38"/>
                  </a:lnTo>
                  <a:lnTo>
                    <a:pt x="430" y="31"/>
                  </a:lnTo>
                  <a:lnTo>
                    <a:pt x="412" y="22"/>
                  </a:lnTo>
                  <a:lnTo>
                    <a:pt x="393" y="17"/>
                  </a:lnTo>
                  <a:lnTo>
                    <a:pt x="372" y="12"/>
                  </a:lnTo>
                  <a:lnTo>
                    <a:pt x="352" y="7"/>
                  </a:lnTo>
                  <a:lnTo>
                    <a:pt x="329" y="4"/>
                  </a:lnTo>
                  <a:lnTo>
                    <a:pt x="307" y="1"/>
                  </a:lnTo>
                  <a:lnTo>
                    <a:pt x="284" y="0"/>
                  </a:lnTo>
                  <a:lnTo>
                    <a:pt x="262" y="0"/>
                  </a:lnTo>
                  <a:lnTo>
                    <a:pt x="239" y="0"/>
                  </a:lnTo>
                  <a:lnTo>
                    <a:pt x="216" y="1"/>
                  </a:lnTo>
                  <a:lnTo>
                    <a:pt x="194" y="4"/>
                  </a:lnTo>
                  <a:lnTo>
                    <a:pt x="172" y="8"/>
                  </a:lnTo>
                  <a:lnTo>
                    <a:pt x="151" y="12"/>
                  </a:lnTo>
                  <a:lnTo>
                    <a:pt x="131" y="17"/>
                  </a:lnTo>
                  <a:lnTo>
                    <a:pt x="111" y="24"/>
                  </a:lnTo>
                  <a:lnTo>
                    <a:pt x="93" y="31"/>
                  </a:lnTo>
                  <a:lnTo>
                    <a:pt x="77" y="38"/>
                  </a:lnTo>
                  <a:lnTo>
                    <a:pt x="61" y="47"/>
                  </a:lnTo>
                  <a:lnTo>
                    <a:pt x="47" y="57"/>
                  </a:lnTo>
                  <a:lnTo>
                    <a:pt x="34" y="67"/>
                  </a:lnTo>
                  <a:lnTo>
                    <a:pt x="25" y="77"/>
                  </a:lnTo>
                  <a:lnTo>
                    <a:pt x="16" y="87"/>
                  </a:lnTo>
                  <a:lnTo>
                    <a:pt x="8" y="98"/>
                  </a:lnTo>
                  <a:lnTo>
                    <a:pt x="4" y="110"/>
                  </a:lnTo>
                  <a:lnTo>
                    <a:pt x="1" y="121"/>
                  </a:lnTo>
                  <a:lnTo>
                    <a:pt x="0" y="13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8" name="Freeform 9"/>
            <p:cNvSpPr>
              <a:spLocks/>
            </p:cNvSpPr>
            <p:nvPr/>
          </p:nvSpPr>
          <p:spPr bwMode="auto">
            <a:xfrm>
              <a:off x="3425825" y="3657600"/>
              <a:ext cx="833438" cy="427037"/>
            </a:xfrm>
            <a:custGeom>
              <a:avLst/>
              <a:gdLst>
                <a:gd name="T0" fmla="*/ 2147483647 w 525"/>
                <a:gd name="T1" fmla="*/ 2147483647 h 269"/>
                <a:gd name="T2" fmla="*/ 2147483647 w 525"/>
                <a:gd name="T3" fmla="*/ 2147483647 h 269"/>
                <a:gd name="T4" fmla="*/ 2147483647 w 525"/>
                <a:gd name="T5" fmla="*/ 2147483647 h 269"/>
                <a:gd name="T6" fmla="*/ 2147483647 w 525"/>
                <a:gd name="T7" fmla="*/ 2147483647 h 269"/>
                <a:gd name="T8" fmla="*/ 2147483647 w 525"/>
                <a:gd name="T9" fmla="*/ 2147483647 h 269"/>
                <a:gd name="T10" fmla="*/ 2147483647 w 525"/>
                <a:gd name="T11" fmla="*/ 2147483647 h 269"/>
                <a:gd name="T12" fmla="*/ 2147483647 w 525"/>
                <a:gd name="T13" fmla="*/ 2147483647 h 269"/>
                <a:gd name="T14" fmla="*/ 2147483647 w 525"/>
                <a:gd name="T15" fmla="*/ 2147483647 h 269"/>
                <a:gd name="T16" fmla="*/ 2147483647 w 525"/>
                <a:gd name="T17" fmla="*/ 2147483647 h 269"/>
                <a:gd name="T18" fmla="*/ 2147483647 w 525"/>
                <a:gd name="T19" fmla="*/ 2147483647 h 269"/>
                <a:gd name="T20" fmla="*/ 2147483647 w 525"/>
                <a:gd name="T21" fmla="*/ 2147483647 h 269"/>
                <a:gd name="T22" fmla="*/ 2147483647 w 525"/>
                <a:gd name="T23" fmla="*/ 2147483647 h 269"/>
                <a:gd name="T24" fmla="*/ 2147483647 w 525"/>
                <a:gd name="T25" fmla="*/ 2147483647 h 269"/>
                <a:gd name="T26" fmla="*/ 2147483647 w 525"/>
                <a:gd name="T27" fmla="*/ 2147483647 h 269"/>
                <a:gd name="T28" fmla="*/ 2147483647 w 525"/>
                <a:gd name="T29" fmla="*/ 2147483647 h 269"/>
                <a:gd name="T30" fmla="*/ 2147483647 w 525"/>
                <a:gd name="T31" fmla="*/ 2147483647 h 269"/>
                <a:gd name="T32" fmla="*/ 2147483647 w 525"/>
                <a:gd name="T33" fmla="*/ 2147483647 h 269"/>
                <a:gd name="T34" fmla="*/ 2147483647 w 525"/>
                <a:gd name="T35" fmla="*/ 2147483647 h 269"/>
                <a:gd name="T36" fmla="*/ 2147483647 w 525"/>
                <a:gd name="T37" fmla="*/ 2147483647 h 269"/>
                <a:gd name="T38" fmla="*/ 2147483647 w 525"/>
                <a:gd name="T39" fmla="*/ 2147483647 h 269"/>
                <a:gd name="T40" fmla="*/ 2147483647 w 525"/>
                <a:gd name="T41" fmla="*/ 2147483647 h 269"/>
                <a:gd name="T42" fmla="*/ 2147483647 w 525"/>
                <a:gd name="T43" fmla="*/ 2147483647 h 269"/>
                <a:gd name="T44" fmla="*/ 2147483647 w 525"/>
                <a:gd name="T45" fmla="*/ 2147483647 h 269"/>
                <a:gd name="T46" fmla="*/ 2147483647 w 525"/>
                <a:gd name="T47" fmla="*/ 2147483647 h 269"/>
                <a:gd name="T48" fmla="*/ 2147483647 w 525"/>
                <a:gd name="T49" fmla="*/ 2147483647 h 269"/>
                <a:gd name="T50" fmla="*/ 2147483647 w 525"/>
                <a:gd name="T51" fmla="*/ 2147483647 h 269"/>
                <a:gd name="T52" fmla="*/ 2147483647 w 525"/>
                <a:gd name="T53" fmla="*/ 0 h 269"/>
                <a:gd name="T54" fmla="*/ 2147483647 w 525"/>
                <a:gd name="T55" fmla="*/ 0 h 269"/>
                <a:gd name="T56" fmla="*/ 2147483647 w 525"/>
                <a:gd name="T57" fmla="*/ 2147483647 h 269"/>
                <a:gd name="T58" fmla="*/ 2147483647 w 525"/>
                <a:gd name="T59" fmla="*/ 2147483647 h 269"/>
                <a:gd name="T60" fmla="*/ 2147483647 w 525"/>
                <a:gd name="T61" fmla="*/ 2147483647 h 269"/>
                <a:gd name="T62" fmla="*/ 2147483647 w 525"/>
                <a:gd name="T63" fmla="*/ 2147483647 h 269"/>
                <a:gd name="T64" fmla="*/ 2147483647 w 525"/>
                <a:gd name="T65" fmla="*/ 2147483647 h 269"/>
                <a:gd name="T66" fmla="*/ 2147483647 w 525"/>
                <a:gd name="T67" fmla="*/ 2147483647 h 269"/>
                <a:gd name="T68" fmla="*/ 2147483647 w 525"/>
                <a:gd name="T69" fmla="*/ 2147483647 h 269"/>
                <a:gd name="T70" fmla="*/ 2147483647 w 525"/>
                <a:gd name="T71" fmla="*/ 2147483647 h 2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5"/>
                <a:gd name="T109" fmla="*/ 0 h 269"/>
                <a:gd name="T110" fmla="*/ 525 w 525"/>
                <a:gd name="T111" fmla="*/ 269 h 2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5" h="269">
                  <a:moveTo>
                    <a:pt x="0" y="134"/>
                  </a:moveTo>
                  <a:lnTo>
                    <a:pt x="1" y="146"/>
                  </a:lnTo>
                  <a:lnTo>
                    <a:pt x="4" y="157"/>
                  </a:lnTo>
                  <a:lnTo>
                    <a:pt x="8" y="169"/>
                  </a:lnTo>
                  <a:lnTo>
                    <a:pt x="16" y="180"/>
                  </a:lnTo>
                  <a:lnTo>
                    <a:pt x="25" y="190"/>
                  </a:lnTo>
                  <a:lnTo>
                    <a:pt x="35" y="200"/>
                  </a:lnTo>
                  <a:lnTo>
                    <a:pt x="47" y="210"/>
                  </a:lnTo>
                  <a:lnTo>
                    <a:pt x="60" y="220"/>
                  </a:lnTo>
                  <a:lnTo>
                    <a:pt x="77" y="229"/>
                  </a:lnTo>
                  <a:lnTo>
                    <a:pt x="93" y="236"/>
                  </a:lnTo>
                  <a:lnTo>
                    <a:pt x="111" y="243"/>
                  </a:lnTo>
                  <a:lnTo>
                    <a:pt x="131" y="250"/>
                  </a:lnTo>
                  <a:lnTo>
                    <a:pt x="151" y="256"/>
                  </a:lnTo>
                  <a:lnTo>
                    <a:pt x="172" y="260"/>
                  </a:lnTo>
                  <a:lnTo>
                    <a:pt x="194" y="263"/>
                  </a:lnTo>
                  <a:lnTo>
                    <a:pt x="216" y="266"/>
                  </a:lnTo>
                  <a:lnTo>
                    <a:pt x="239" y="268"/>
                  </a:lnTo>
                  <a:lnTo>
                    <a:pt x="263" y="268"/>
                  </a:lnTo>
                  <a:lnTo>
                    <a:pt x="284" y="268"/>
                  </a:lnTo>
                  <a:lnTo>
                    <a:pt x="307" y="265"/>
                  </a:lnTo>
                  <a:lnTo>
                    <a:pt x="330" y="263"/>
                  </a:lnTo>
                  <a:lnTo>
                    <a:pt x="352" y="260"/>
                  </a:lnTo>
                  <a:lnTo>
                    <a:pt x="372" y="255"/>
                  </a:lnTo>
                  <a:lnTo>
                    <a:pt x="393" y="250"/>
                  </a:lnTo>
                  <a:lnTo>
                    <a:pt x="413" y="243"/>
                  </a:lnTo>
                  <a:lnTo>
                    <a:pt x="430" y="236"/>
                  </a:lnTo>
                  <a:lnTo>
                    <a:pt x="447" y="227"/>
                  </a:lnTo>
                  <a:lnTo>
                    <a:pt x="463" y="219"/>
                  </a:lnTo>
                  <a:lnTo>
                    <a:pt x="477" y="210"/>
                  </a:lnTo>
                  <a:lnTo>
                    <a:pt x="489" y="200"/>
                  </a:lnTo>
                  <a:lnTo>
                    <a:pt x="500" y="190"/>
                  </a:lnTo>
                  <a:lnTo>
                    <a:pt x="508" y="180"/>
                  </a:lnTo>
                  <a:lnTo>
                    <a:pt x="515" y="169"/>
                  </a:lnTo>
                  <a:lnTo>
                    <a:pt x="520" y="157"/>
                  </a:lnTo>
                  <a:lnTo>
                    <a:pt x="524" y="146"/>
                  </a:lnTo>
                  <a:lnTo>
                    <a:pt x="524" y="134"/>
                  </a:lnTo>
                  <a:lnTo>
                    <a:pt x="524" y="121"/>
                  </a:lnTo>
                  <a:lnTo>
                    <a:pt x="520" y="110"/>
                  </a:lnTo>
                  <a:lnTo>
                    <a:pt x="515" y="98"/>
                  </a:lnTo>
                  <a:lnTo>
                    <a:pt x="508" y="87"/>
                  </a:lnTo>
                  <a:lnTo>
                    <a:pt x="500" y="77"/>
                  </a:lnTo>
                  <a:lnTo>
                    <a:pt x="489" y="67"/>
                  </a:lnTo>
                  <a:lnTo>
                    <a:pt x="477" y="57"/>
                  </a:lnTo>
                  <a:lnTo>
                    <a:pt x="463" y="47"/>
                  </a:lnTo>
                  <a:lnTo>
                    <a:pt x="447" y="38"/>
                  </a:lnTo>
                  <a:lnTo>
                    <a:pt x="430" y="31"/>
                  </a:lnTo>
                  <a:lnTo>
                    <a:pt x="413" y="24"/>
                  </a:lnTo>
                  <a:lnTo>
                    <a:pt x="393" y="18"/>
                  </a:lnTo>
                  <a:lnTo>
                    <a:pt x="372" y="12"/>
                  </a:lnTo>
                  <a:lnTo>
                    <a:pt x="352" y="8"/>
                  </a:lnTo>
                  <a:lnTo>
                    <a:pt x="330" y="4"/>
                  </a:lnTo>
                  <a:lnTo>
                    <a:pt x="307" y="1"/>
                  </a:lnTo>
                  <a:lnTo>
                    <a:pt x="284" y="0"/>
                  </a:lnTo>
                  <a:lnTo>
                    <a:pt x="262" y="0"/>
                  </a:lnTo>
                  <a:lnTo>
                    <a:pt x="239" y="0"/>
                  </a:lnTo>
                  <a:lnTo>
                    <a:pt x="216" y="1"/>
                  </a:lnTo>
                  <a:lnTo>
                    <a:pt x="194" y="4"/>
                  </a:lnTo>
                  <a:lnTo>
                    <a:pt x="172" y="8"/>
                  </a:lnTo>
                  <a:lnTo>
                    <a:pt x="151" y="12"/>
                  </a:lnTo>
                  <a:lnTo>
                    <a:pt x="130" y="18"/>
                  </a:lnTo>
                  <a:lnTo>
                    <a:pt x="111" y="24"/>
                  </a:lnTo>
                  <a:lnTo>
                    <a:pt x="93" y="31"/>
                  </a:lnTo>
                  <a:lnTo>
                    <a:pt x="77" y="38"/>
                  </a:lnTo>
                  <a:lnTo>
                    <a:pt x="60" y="47"/>
                  </a:lnTo>
                  <a:lnTo>
                    <a:pt x="47" y="57"/>
                  </a:lnTo>
                  <a:lnTo>
                    <a:pt x="34" y="67"/>
                  </a:lnTo>
                  <a:lnTo>
                    <a:pt x="25" y="77"/>
                  </a:lnTo>
                  <a:lnTo>
                    <a:pt x="16" y="87"/>
                  </a:lnTo>
                  <a:lnTo>
                    <a:pt x="8" y="98"/>
                  </a:lnTo>
                  <a:lnTo>
                    <a:pt x="4" y="111"/>
                  </a:lnTo>
                  <a:lnTo>
                    <a:pt x="1" y="121"/>
                  </a:lnTo>
                  <a:lnTo>
                    <a:pt x="0" y="13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9" name="Freeform 10"/>
            <p:cNvSpPr>
              <a:spLocks/>
            </p:cNvSpPr>
            <p:nvPr/>
          </p:nvSpPr>
          <p:spPr bwMode="auto">
            <a:xfrm>
              <a:off x="1008063" y="4025900"/>
              <a:ext cx="835025" cy="428625"/>
            </a:xfrm>
            <a:custGeom>
              <a:avLst/>
              <a:gdLst>
                <a:gd name="T0" fmla="*/ 2147483647 w 526"/>
                <a:gd name="T1" fmla="*/ 2147483647 h 270"/>
                <a:gd name="T2" fmla="*/ 2147483647 w 526"/>
                <a:gd name="T3" fmla="*/ 2147483647 h 270"/>
                <a:gd name="T4" fmla="*/ 2147483647 w 526"/>
                <a:gd name="T5" fmla="*/ 2147483647 h 270"/>
                <a:gd name="T6" fmla="*/ 2147483647 w 526"/>
                <a:gd name="T7" fmla="*/ 2147483647 h 270"/>
                <a:gd name="T8" fmla="*/ 2147483647 w 526"/>
                <a:gd name="T9" fmla="*/ 2147483647 h 270"/>
                <a:gd name="T10" fmla="*/ 2147483647 w 526"/>
                <a:gd name="T11" fmla="*/ 2147483647 h 270"/>
                <a:gd name="T12" fmla="*/ 2147483647 w 526"/>
                <a:gd name="T13" fmla="*/ 2147483647 h 270"/>
                <a:gd name="T14" fmla="*/ 2147483647 w 526"/>
                <a:gd name="T15" fmla="*/ 2147483647 h 270"/>
                <a:gd name="T16" fmla="*/ 2147483647 w 526"/>
                <a:gd name="T17" fmla="*/ 2147483647 h 270"/>
                <a:gd name="T18" fmla="*/ 2147483647 w 526"/>
                <a:gd name="T19" fmla="*/ 2147483647 h 270"/>
                <a:gd name="T20" fmla="*/ 2147483647 w 526"/>
                <a:gd name="T21" fmla="*/ 2147483647 h 270"/>
                <a:gd name="T22" fmla="*/ 2147483647 w 526"/>
                <a:gd name="T23" fmla="*/ 2147483647 h 270"/>
                <a:gd name="T24" fmla="*/ 2147483647 w 526"/>
                <a:gd name="T25" fmla="*/ 2147483647 h 270"/>
                <a:gd name="T26" fmla="*/ 2147483647 w 526"/>
                <a:gd name="T27" fmla="*/ 2147483647 h 270"/>
                <a:gd name="T28" fmla="*/ 2147483647 w 526"/>
                <a:gd name="T29" fmla="*/ 2147483647 h 270"/>
                <a:gd name="T30" fmla="*/ 2147483647 w 526"/>
                <a:gd name="T31" fmla="*/ 2147483647 h 270"/>
                <a:gd name="T32" fmla="*/ 2147483647 w 526"/>
                <a:gd name="T33" fmla="*/ 2147483647 h 270"/>
                <a:gd name="T34" fmla="*/ 2147483647 w 526"/>
                <a:gd name="T35" fmla="*/ 2147483647 h 270"/>
                <a:gd name="T36" fmla="*/ 2147483647 w 526"/>
                <a:gd name="T37" fmla="*/ 2147483647 h 270"/>
                <a:gd name="T38" fmla="*/ 2147483647 w 526"/>
                <a:gd name="T39" fmla="*/ 2147483647 h 270"/>
                <a:gd name="T40" fmla="*/ 2147483647 w 526"/>
                <a:gd name="T41" fmla="*/ 2147483647 h 270"/>
                <a:gd name="T42" fmla="*/ 2147483647 w 526"/>
                <a:gd name="T43" fmla="*/ 2147483647 h 270"/>
                <a:gd name="T44" fmla="*/ 2147483647 w 526"/>
                <a:gd name="T45" fmla="*/ 2147483647 h 270"/>
                <a:gd name="T46" fmla="*/ 2147483647 w 526"/>
                <a:gd name="T47" fmla="*/ 2147483647 h 270"/>
                <a:gd name="T48" fmla="*/ 2147483647 w 526"/>
                <a:gd name="T49" fmla="*/ 2147483647 h 270"/>
                <a:gd name="T50" fmla="*/ 2147483647 w 526"/>
                <a:gd name="T51" fmla="*/ 2147483647 h 270"/>
                <a:gd name="T52" fmla="*/ 2147483647 w 526"/>
                <a:gd name="T53" fmla="*/ 2147483647 h 270"/>
                <a:gd name="T54" fmla="*/ 2147483647 w 526"/>
                <a:gd name="T55" fmla="*/ 2147483647 h 270"/>
                <a:gd name="T56" fmla="*/ 2147483647 w 526"/>
                <a:gd name="T57" fmla="*/ 2147483647 h 270"/>
                <a:gd name="T58" fmla="*/ 2147483647 w 526"/>
                <a:gd name="T59" fmla="*/ 2147483647 h 270"/>
                <a:gd name="T60" fmla="*/ 2147483647 w 526"/>
                <a:gd name="T61" fmla="*/ 2147483647 h 270"/>
                <a:gd name="T62" fmla="*/ 2147483647 w 526"/>
                <a:gd name="T63" fmla="*/ 2147483647 h 270"/>
                <a:gd name="T64" fmla="*/ 2147483647 w 526"/>
                <a:gd name="T65" fmla="*/ 2147483647 h 270"/>
                <a:gd name="T66" fmla="*/ 2147483647 w 526"/>
                <a:gd name="T67" fmla="*/ 2147483647 h 270"/>
                <a:gd name="T68" fmla="*/ 2147483647 w 526"/>
                <a:gd name="T69" fmla="*/ 2147483647 h 270"/>
                <a:gd name="T70" fmla="*/ 2147483647 w 526"/>
                <a:gd name="T71" fmla="*/ 2147483647 h 2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6"/>
                <a:gd name="T109" fmla="*/ 0 h 270"/>
                <a:gd name="T110" fmla="*/ 526 w 526"/>
                <a:gd name="T111" fmla="*/ 270 h 27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6" h="270">
                  <a:moveTo>
                    <a:pt x="525" y="134"/>
                  </a:moveTo>
                  <a:lnTo>
                    <a:pt x="523" y="123"/>
                  </a:lnTo>
                  <a:lnTo>
                    <a:pt x="520" y="110"/>
                  </a:lnTo>
                  <a:lnTo>
                    <a:pt x="516" y="100"/>
                  </a:lnTo>
                  <a:lnTo>
                    <a:pt x="508" y="88"/>
                  </a:lnTo>
                  <a:lnTo>
                    <a:pt x="500" y="77"/>
                  </a:lnTo>
                  <a:lnTo>
                    <a:pt x="489" y="67"/>
                  </a:lnTo>
                  <a:lnTo>
                    <a:pt x="477" y="57"/>
                  </a:lnTo>
                  <a:lnTo>
                    <a:pt x="463" y="48"/>
                  </a:lnTo>
                  <a:lnTo>
                    <a:pt x="447" y="40"/>
                  </a:lnTo>
                  <a:lnTo>
                    <a:pt x="431" y="31"/>
                  </a:lnTo>
                  <a:lnTo>
                    <a:pt x="413" y="24"/>
                  </a:lnTo>
                  <a:lnTo>
                    <a:pt x="393" y="18"/>
                  </a:lnTo>
                  <a:lnTo>
                    <a:pt x="373" y="12"/>
                  </a:lnTo>
                  <a:lnTo>
                    <a:pt x="352" y="8"/>
                  </a:lnTo>
                  <a:lnTo>
                    <a:pt x="330" y="4"/>
                  </a:lnTo>
                  <a:lnTo>
                    <a:pt x="307" y="2"/>
                  </a:lnTo>
                  <a:lnTo>
                    <a:pt x="284" y="1"/>
                  </a:lnTo>
                  <a:lnTo>
                    <a:pt x="261" y="0"/>
                  </a:lnTo>
                  <a:lnTo>
                    <a:pt x="240" y="1"/>
                  </a:lnTo>
                  <a:lnTo>
                    <a:pt x="217" y="2"/>
                  </a:lnTo>
                  <a:lnTo>
                    <a:pt x="194" y="4"/>
                  </a:lnTo>
                  <a:lnTo>
                    <a:pt x="172" y="8"/>
                  </a:lnTo>
                  <a:lnTo>
                    <a:pt x="151" y="12"/>
                  </a:lnTo>
                  <a:lnTo>
                    <a:pt x="131" y="18"/>
                  </a:lnTo>
                  <a:lnTo>
                    <a:pt x="111" y="24"/>
                  </a:lnTo>
                  <a:lnTo>
                    <a:pt x="94" y="31"/>
                  </a:lnTo>
                  <a:lnTo>
                    <a:pt x="77" y="40"/>
                  </a:lnTo>
                  <a:lnTo>
                    <a:pt x="61" y="48"/>
                  </a:lnTo>
                  <a:lnTo>
                    <a:pt x="47" y="57"/>
                  </a:lnTo>
                  <a:lnTo>
                    <a:pt x="35" y="67"/>
                  </a:lnTo>
                  <a:lnTo>
                    <a:pt x="25" y="77"/>
                  </a:lnTo>
                  <a:lnTo>
                    <a:pt x="16" y="88"/>
                  </a:lnTo>
                  <a:lnTo>
                    <a:pt x="8" y="100"/>
                  </a:lnTo>
                  <a:lnTo>
                    <a:pt x="4" y="110"/>
                  </a:lnTo>
                  <a:lnTo>
                    <a:pt x="1" y="123"/>
                  </a:lnTo>
                  <a:lnTo>
                    <a:pt x="0" y="134"/>
                  </a:lnTo>
                  <a:lnTo>
                    <a:pt x="1" y="145"/>
                  </a:lnTo>
                  <a:lnTo>
                    <a:pt x="4" y="157"/>
                  </a:lnTo>
                  <a:lnTo>
                    <a:pt x="8" y="168"/>
                  </a:lnTo>
                  <a:lnTo>
                    <a:pt x="16" y="180"/>
                  </a:lnTo>
                  <a:lnTo>
                    <a:pt x="25" y="190"/>
                  </a:lnTo>
                  <a:lnTo>
                    <a:pt x="35" y="201"/>
                  </a:lnTo>
                  <a:lnTo>
                    <a:pt x="47" y="211"/>
                  </a:lnTo>
                  <a:lnTo>
                    <a:pt x="61" y="220"/>
                  </a:lnTo>
                  <a:lnTo>
                    <a:pt x="77" y="228"/>
                  </a:lnTo>
                  <a:lnTo>
                    <a:pt x="94" y="236"/>
                  </a:lnTo>
                  <a:lnTo>
                    <a:pt x="111" y="244"/>
                  </a:lnTo>
                  <a:lnTo>
                    <a:pt x="131" y="250"/>
                  </a:lnTo>
                  <a:lnTo>
                    <a:pt x="151" y="254"/>
                  </a:lnTo>
                  <a:lnTo>
                    <a:pt x="172" y="260"/>
                  </a:lnTo>
                  <a:lnTo>
                    <a:pt x="194" y="263"/>
                  </a:lnTo>
                  <a:lnTo>
                    <a:pt x="217" y="266"/>
                  </a:lnTo>
                  <a:lnTo>
                    <a:pt x="240" y="267"/>
                  </a:lnTo>
                  <a:lnTo>
                    <a:pt x="261" y="269"/>
                  </a:lnTo>
                  <a:lnTo>
                    <a:pt x="284" y="267"/>
                  </a:lnTo>
                  <a:lnTo>
                    <a:pt x="307" y="266"/>
                  </a:lnTo>
                  <a:lnTo>
                    <a:pt x="330" y="263"/>
                  </a:lnTo>
                  <a:lnTo>
                    <a:pt x="352" y="260"/>
                  </a:lnTo>
                  <a:lnTo>
                    <a:pt x="373" y="254"/>
                  </a:lnTo>
                  <a:lnTo>
                    <a:pt x="393" y="250"/>
                  </a:lnTo>
                  <a:lnTo>
                    <a:pt x="413" y="244"/>
                  </a:lnTo>
                  <a:lnTo>
                    <a:pt x="431" y="236"/>
                  </a:lnTo>
                  <a:lnTo>
                    <a:pt x="447" y="228"/>
                  </a:lnTo>
                  <a:lnTo>
                    <a:pt x="463" y="220"/>
                  </a:lnTo>
                  <a:lnTo>
                    <a:pt x="477" y="211"/>
                  </a:lnTo>
                  <a:lnTo>
                    <a:pt x="489" y="201"/>
                  </a:lnTo>
                  <a:lnTo>
                    <a:pt x="500" y="190"/>
                  </a:lnTo>
                  <a:lnTo>
                    <a:pt x="508" y="180"/>
                  </a:lnTo>
                  <a:lnTo>
                    <a:pt x="516" y="168"/>
                  </a:lnTo>
                  <a:lnTo>
                    <a:pt x="520" y="157"/>
                  </a:lnTo>
                  <a:lnTo>
                    <a:pt x="523" y="145"/>
                  </a:lnTo>
                  <a:lnTo>
                    <a:pt x="525" y="13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0" name="Freeform 11"/>
            <p:cNvSpPr>
              <a:spLocks/>
            </p:cNvSpPr>
            <p:nvPr/>
          </p:nvSpPr>
          <p:spPr bwMode="auto">
            <a:xfrm>
              <a:off x="2541588" y="4025900"/>
              <a:ext cx="833437" cy="428625"/>
            </a:xfrm>
            <a:custGeom>
              <a:avLst/>
              <a:gdLst>
                <a:gd name="T0" fmla="*/ 2147483647 w 525"/>
                <a:gd name="T1" fmla="*/ 2147483647 h 270"/>
                <a:gd name="T2" fmla="*/ 2147483647 w 525"/>
                <a:gd name="T3" fmla="*/ 2147483647 h 270"/>
                <a:gd name="T4" fmla="*/ 2147483647 w 525"/>
                <a:gd name="T5" fmla="*/ 2147483647 h 270"/>
                <a:gd name="T6" fmla="*/ 2147483647 w 525"/>
                <a:gd name="T7" fmla="*/ 2147483647 h 270"/>
                <a:gd name="T8" fmla="*/ 2147483647 w 525"/>
                <a:gd name="T9" fmla="*/ 2147483647 h 270"/>
                <a:gd name="T10" fmla="*/ 2147483647 w 525"/>
                <a:gd name="T11" fmla="*/ 2147483647 h 270"/>
                <a:gd name="T12" fmla="*/ 2147483647 w 525"/>
                <a:gd name="T13" fmla="*/ 2147483647 h 270"/>
                <a:gd name="T14" fmla="*/ 2147483647 w 525"/>
                <a:gd name="T15" fmla="*/ 2147483647 h 270"/>
                <a:gd name="T16" fmla="*/ 2147483647 w 525"/>
                <a:gd name="T17" fmla="*/ 2147483647 h 270"/>
                <a:gd name="T18" fmla="*/ 2147483647 w 525"/>
                <a:gd name="T19" fmla="*/ 2147483647 h 270"/>
                <a:gd name="T20" fmla="*/ 2147483647 w 525"/>
                <a:gd name="T21" fmla="*/ 2147483647 h 270"/>
                <a:gd name="T22" fmla="*/ 2147483647 w 525"/>
                <a:gd name="T23" fmla="*/ 2147483647 h 270"/>
                <a:gd name="T24" fmla="*/ 2147483647 w 525"/>
                <a:gd name="T25" fmla="*/ 2147483647 h 270"/>
                <a:gd name="T26" fmla="*/ 2147483647 w 525"/>
                <a:gd name="T27" fmla="*/ 2147483647 h 270"/>
                <a:gd name="T28" fmla="*/ 2147483647 w 525"/>
                <a:gd name="T29" fmla="*/ 2147483647 h 270"/>
                <a:gd name="T30" fmla="*/ 2147483647 w 525"/>
                <a:gd name="T31" fmla="*/ 2147483647 h 270"/>
                <a:gd name="T32" fmla="*/ 2147483647 w 525"/>
                <a:gd name="T33" fmla="*/ 2147483647 h 270"/>
                <a:gd name="T34" fmla="*/ 2147483647 w 525"/>
                <a:gd name="T35" fmla="*/ 2147483647 h 270"/>
                <a:gd name="T36" fmla="*/ 2147483647 w 525"/>
                <a:gd name="T37" fmla="*/ 2147483647 h 270"/>
                <a:gd name="T38" fmla="*/ 2147483647 w 525"/>
                <a:gd name="T39" fmla="*/ 2147483647 h 270"/>
                <a:gd name="T40" fmla="*/ 2147483647 w 525"/>
                <a:gd name="T41" fmla="*/ 2147483647 h 270"/>
                <a:gd name="T42" fmla="*/ 2147483647 w 525"/>
                <a:gd name="T43" fmla="*/ 2147483647 h 270"/>
                <a:gd name="T44" fmla="*/ 2147483647 w 525"/>
                <a:gd name="T45" fmla="*/ 2147483647 h 270"/>
                <a:gd name="T46" fmla="*/ 2147483647 w 525"/>
                <a:gd name="T47" fmla="*/ 2147483647 h 270"/>
                <a:gd name="T48" fmla="*/ 2147483647 w 525"/>
                <a:gd name="T49" fmla="*/ 2147483647 h 270"/>
                <a:gd name="T50" fmla="*/ 2147483647 w 525"/>
                <a:gd name="T51" fmla="*/ 2147483647 h 270"/>
                <a:gd name="T52" fmla="*/ 2147483647 w 525"/>
                <a:gd name="T53" fmla="*/ 2147483647 h 270"/>
                <a:gd name="T54" fmla="*/ 2147483647 w 525"/>
                <a:gd name="T55" fmla="*/ 2147483647 h 270"/>
                <a:gd name="T56" fmla="*/ 2147483647 w 525"/>
                <a:gd name="T57" fmla="*/ 2147483647 h 270"/>
                <a:gd name="T58" fmla="*/ 2147483647 w 525"/>
                <a:gd name="T59" fmla="*/ 2147483647 h 270"/>
                <a:gd name="T60" fmla="*/ 2147483647 w 525"/>
                <a:gd name="T61" fmla="*/ 2147483647 h 270"/>
                <a:gd name="T62" fmla="*/ 2147483647 w 525"/>
                <a:gd name="T63" fmla="*/ 2147483647 h 270"/>
                <a:gd name="T64" fmla="*/ 2147483647 w 525"/>
                <a:gd name="T65" fmla="*/ 2147483647 h 270"/>
                <a:gd name="T66" fmla="*/ 2147483647 w 525"/>
                <a:gd name="T67" fmla="*/ 2147483647 h 270"/>
                <a:gd name="T68" fmla="*/ 2147483647 w 525"/>
                <a:gd name="T69" fmla="*/ 2147483647 h 270"/>
                <a:gd name="T70" fmla="*/ 2147483647 w 525"/>
                <a:gd name="T71" fmla="*/ 2147483647 h 2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5"/>
                <a:gd name="T109" fmla="*/ 0 h 270"/>
                <a:gd name="T110" fmla="*/ 525 w 525"/>
                <a:gd name="T111" fmla="*/ 270 h 27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5" h="270">
                  <a:moveTo>
                    <a:pt x="0" y="134"/>
                  </a:moveTo>
                  <a:lnTo>
                    <a:pt x="1" y="145"/>
                  </a:lnTo>
                  <a:lnTo>
                    <a:pt x="3" y="157"/>
                  </a:lnTo>
                  <a:lnTo>
                    <a:pt x="8" y="168"/>
                  </a:lnTo>
                  <a:lnTo>
                    <a:pt x="15" y="180"/>
                  </a:lnTo>
                  <a:lnTo>
                    <a:pt x="23" y="190"/>
                  </a:lnTo>
                  <a:lnTo>
                    <a:pt x="34" y="201"/>
                  </a:lnTo>
                  <a:lnTo>
                    <a:pt x="46" y="211"/>
                  </a:lnTo>
                  <a:lnTo>
                    <a:pt x="60" y="220"/>
                  </a:lnTo>
                  <a:lnTo>
                    <a:pt x="76" y="228"/>
                  </a:lnTo>
                  <a:lnTo>
                    <a:pt x="93" y="236"/>
                  </a:lnTo>
                  <a:lnTo>
                    <a:pt x="111" y="244"/>
                  </a:lnTo>
                  <a:lnTo>
                    <a:pt x="130" y="250"/>
                  </a:lnTo>
                  <a:lnTo>
                    <a:pt x="151" y="254"/>
                  </a:lnTo>
                  <a:lnTo>
                    <a:pt x="171" y="260"/>
                  </a:lnTo>
                  <a:lnTo>
                    <a:pt x="194" y="263"/>
                  </a:lnTo>
                  <a:lnTo>
                    <a:pt x="216" y="266"/>
                  </a:lnTo>
                  <a:lnTo>
                    <a:pt x="239" y="267"/>
                  </a:lnTo>
                  <a:lnTo>
                    <a:pt x="262" y="269"/>
                  </a:lnTo>
                  <a:lnTo>
                    <a:pt x="284" y="267"/>
                  </a:lnTo>
                  <a:lnTo>
                    <a:pt x="307" y="266"/>
                  </a:lnTo>
                  <a:lnTo>
                    <a:pt x="329" y="263"/>
                  </a:lnTo>
                  <a:lnTo>
                    <a:pt x="351" y="260"/>
                  </a:lnTo>
                  <a:lnTo>
                    <a:pt x="372" y="254"/>
                  </a:lnTo>
                  <a:lnTo>
                    <a:pt x="392" y="250"/>
                  </a:lnTo>
                  <a:lnTo>
                    <a:pt x="412" y="243"/>
                  </a:lnTo>
                  <a:lnTo>
                    <a:pt x="430" y="236"/>
                  </a:lnTo>
                  <a:lnTo>
                    <a:pt x="446" y="228"/>
                  </a:lnTo>
                  <a:lnTo>
                    <a:pt x="462" y="220"/>
                  </a:lnTo>
                  <a:lnTo>
                    <a:pt x="476" y="210"/>
                  </a:lnTo>
                  <a:lnTo>
                    <a:pt x="489" y="201"/>
                  </a:lnTo>
                  <a:lnTo>
                    <a:pt x="498" y="190"/>
                  </a:lnTo>
                  <a:lnTo>
                    <a:pt x="507" y="180"/>
                  </a:lnTo>
                  <a:lnTo>
                    <a:pt x="515" y="168"/>
                  </a:lnTo>
                  <a:lnTo>
                    <a:pt x="519" y="157"/>
                  </a:lnTo>
                  <a:lnTo>
                    <a:pt x="522" y="145"/>
                  </a:lnTo>
                  <a:lnTo>
                    <a:pt x="524" y="134"/>
                  </a:lnTo>
                  <a:lnTo>
                    <a:pt x="522" y="123"/>
                  </a:lnTo>
                  <a:lnTo>
                    <a:pt x="519" y="110"/>
                  </a:lnTo>
                  <a:lnTo>
                    <a:pt x="515" y="100"/>
                  </a:lnTo>
                  <a:lnTo>
                    <a:pt x="507" y="88"/>
                  </a:lnTo>
                  <a:lnTo>
                    <a:pt x="498" y="77"/>
                  </a:lnTo>
                  <a:lnTo>
                    <a:pt x="489" y="67"/>
                  </a:lnTo>
                  <a:lnTo>
                    <a:pt x="476" y="57"/>
                  </a:lnTo>
                  <a:lnTo>
                    <a:pt x="462" y="48"/>
                  </a:lnTo>
                  <a:lnTo>
                    <a:pt x="446" y="40"/>
                  </a:lnTo>
                  <a:lnTo>
                    <a:pt x="430" y="31"/>
                  </a:lnTo>
                  <a:lnTo>
                    <a:pt x="412" y="24"/>
                  </a:lnTo>
                  <a:lnTo>
                    <a:pt x="392" y="18"/>
                  </a:lnTo>
                  <a:lnTo>
                    <a:pt x="372" y="12"/>
                  </a:lnTo>
                  <a:lnTo>
                    <a:pt x="351" y="8"/>
                  </a:lnTo>
                  <a:lnTo>
                    <a:pt x="329" y="4"/>
                  </a:lnTo>
                  <a:lnTo>
                    <a:pt x="307" y="2"/>
                  </a:lnTo>
                  <a:lnTo>
                    <a:pt x="284" y="1"/>
                  </a:lnTo>
                  <a:lnTo>
                    <a:pt x="262" y="0"/>
                  </a:lnTo>
                  <a:lnTo>
                    <a:pt x="239" y="1"/>
                  </a:lnTo>
                  <a:lnTo>
                    <a:pt x="216" y="2"/>
                  </a:lnTo>
                  <a:lnTo>
                    <a:pt x="193" y="4"/>
                  </a:lnTo>
                  <a:lnTo>
                    <a:pt x="171" y="8"/>
                  </a:lnTo>
                  <a:lnTo>
                    <a:pt x="151" y="12"/>
                  </a:lnTo>
                  <a:lnTo>
                    <a:pt x="130" y="18"/>
                  </a:lnTo>
                  <a:lnTo>
                    <a:pt x="111" y="24"/>
                  </a:lnTo>
                  <a:lnTo>
                    <a:pt x="93" y="31"/>
                  </a:lnTo>
                  <a:lnTo>
                    <a:pt x="76" y="40"/>
                  </a:lnTo>
                  <a:lnTo>
                    <a:pt x="60" y="48"/>
                  </a:lnTo>
                  <a:lnTo>
                    <a:pt x="46" y="57"/>
                  </a:lnTo>
                  <a:lnTo>
                    <a:pt x="34" y="67"/>
                  </a:lnTo>
                  <a:lnTo>
                    <a:pt x="23" y="77"/>
                  </a:lnTo>
                  <a:lnTo>
                    <a:pt x="15" y="88"/>
                  </a:lnTo>
                  <a:lnTo>
                    <a:pt x="8" y="100"/>
                  </a:lnTo>
                  <a:lnTo>
                    <a:pt x="3" y="110"/>
                  </a:lnTo>
                  <a:lnTo>
                    <a:pt x="1" y="123"/>
                  </a:lnTo>
                  <a:lnTo>
                    <a:pt x="0" y="13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1" name="Freeform 13"/>
            <p:cNvSpPr>
              <a:spLocks/>
            </p:cNvSpPr>
            <p:nvPr/>
          </p:nvSpPr>
          <p:spPr bwMode="auto">
            <a:xfrm>
              <a:off x="5092700" y="4724400"/>
              <a:ext cx="1350963" cy="441325"/>
            </a:xfrm>
            <a:custGeom>
              <a:avLst/>
              <a:gdLst>
                <a:gd name="T0" fmla="*/ 2147483647 w 851"/>
                <a:gd name="T1" fmla="*/ 2147483647 h 278"/>
                <a:gd name="T2" fmla="*/ 2147483647 w 851"/>
                <a:gd name="T3" fmla="*/ 0 h 278"/>
                <a:gd name="T4" fmla="*/ 0 w 851"/>
                <a:gd name="T5" fmla="*/ 0 h 278"/>
                <a:gd name="T6" fmla="*/ 0 w 851"/>
                <a:gd name="T7" fmla="*/ 2147483647 h 278"/>
                <a:gd name="T8" fmla="*/ 2147483647 w 851"/>
                <a:gd name="T9" fmla="*/ 2147483647 h 2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1"/>
                <a:gd name="T16" fmla="*/ 0 h 278"/>
                <a:gd name="T17" fmla="*/ 851 w 851"/>
                <a:gd name="T18" fmla="*/ 278 h 2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1" h="278">
                  <a:moveTo>
                    <a:pt x="850" y="277"/>
                  </a:moveTo>
                  <a:lnTo>
                    <a:pt x="850" y="0"/>
                  </a:lnTo>
                  <a:lnTo>
                    <a:pt x="0" y="0"/>
                  </a:lnTo>
                  <a:lnTo>
                    <a:pt x="0" y="277"/>
                  </a:lnTo>
                  <a:lnTo>
                    <a:pt x="850" y="27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2" name="Freeform 14"/>
            <p:cNvSpPr>
              <a:spLocks/>
            </p:cNvSpPr>
            <p:nvPr/>
          </p:nvSpPr>
          <p:spPr bwMode="auto">
            <a:xfrm>
              <a:off x="1654175" y="4713287"/>
              <a:ext cx="1154113" cy="439738"/>
            </a:xfrm>
            <a:custGeom>
              <a:avLst/>
              <a:gdLst>
                <a:gd name="T0" fmla="*/ 2147483647 w 727"/>
                <a:gd name="T1" fmla="*/ 2147483647 h 277"/>
                <a:gd name="T2" fmla="*/ 2147483647 w 727"/>
                <a:gd name="T3" fmla="*/ 0 h 277"/>
                <a:gd name="T4" fmla="*/ 0 w 727"/>
                <a:gd name="T5" fmla="*/ 0 h 277"/>
                <a:gd name="T6" fmla="*/ 0 w 727"/>
                <a:gd name="T7" fmla="*/ 2147483647 h 277"/>
                <a:gd name="T8" fmla="*/ 2147483647 w 727"/>
                <a:gd name="T9" fmla="*/ 2147483647 h 2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7"/>
                <a:gd name="T16" fmla="*/ 0 h 277"/>
                <a:gd name="T17" fmla="*/ 727 w 727"/>
                <a:gd name="T18" fmla="*/ 277 h 2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7" h="277">
                  <a:moveTo>
                    <a:pt x="726" y="276"/>
                  </a:moveTo>
                  <a:lnTo>
                    <a:pt x="726" y="0"/>
                  </a:lnTo>
                  <a:lnTo>
                    <a:pt x="0" y="0"/>
                  </a:lnTo>
                  <a:lnTo>
                    <a:pt x="0" y="276"/>
                  </a:lnTo>
                  <a:lnTo>
                    <a:pt x="726" y="27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3" name="Freeform 15"/>
            <p:cNvSpPr>
              <a:spLocks/>
            </p:cNvSpPr>
            <p:nvPr/>
          </p:nvSpPr>
          <p:spPr bwMode="auto">
            <a:xfrm>
              <a:off x="5092700" y="3725862"/>
              <a:ext cx="835025" cy="427038"/>
            </a:xfrm>
            <a:custGeom>
              <a:avLst/>
              <a:gdLst>
                <a:gd name="T0" fmla="*/ 2147483647 w 526"/>
                <a:gd name="T1" fmla="*/ 2147483647 h 269"/>
                <a:gd name="T2" fmla="*/ 2147483647 w 526"/>
                <a:gd name="T3" fmla="*/ 2147483647 h 269"/>
                <a:gd name="T4" fmla="*/ 2147483647 w 526"/>
                <a:gd name="T5" fmla="*/ 2147483647 h 269"/>
                <a:gd name="T6" fmla="*/ 2147483647 w 526"/>
                <a:gd name="T7" fmla="*/ 2147483647 h 269"/>
                <a:gd name="T8" fmla="*/ 2147483647 w 526"/>
                <a:gd name="T9" fmla="*/ 2147483647 h 269"/>
                <a:gd name="T10" fmla="*/ 2147483647 w 526"/>
                <a:gd name="T11" fmla="*/ 2147483647 h 269"/>
                <a:gd name="T12" fmla="*/ 2147483647 w 526"/>
                <a:gd name="T13" fmla="*/ 2147483647 h 269"/>
                <a:gd name="T14" fmla="*/ 2147483647 w 526"/>
                <a:gd name="T15" fmla="*/ 2147483647 h 269"/>
                <a:gd name="T16" fmla="*/ 2147483647 w 526"/>
                <a:gd name="T17" fmla="*/ 0 h 269"/>
                <a:gd name="T18" fmla="*/ 2147483647 w 526"/>
                <a:gd name="T19" fmla="*/ 0 h 269"/>
                <a:gd name="T20" fmla="*/ 2147483647 w 526"/>
                <a:gd name="T21" fmla="*/ 2147483647 h 269"/>
                <a:gd name="T22" fmla="*/ 2147483647 w 526"/>
                <a:gd name="T23" fmla="*/ 2147483647 h 269"/>
                <a:gd name="T24" fmla="*/ 2147483647 w 526"/>
                <a:gd name="T25" fmla="*/ 2147483647 h 269"/>
                <a:gd name="T26" fmla="*/ 2147483647 w 526"/>
                <a:gd name="T27" fmla="*/ 2147483647 h 269"/>
                <a:gd name="T28" fmla="*/ 2147483647 w 526"/>
                <a:gd name="T29" fmla="*/ 2147483647 h 269"/>
                <a:gd name="T30" fmla="*/ 2147483647 w 526"/>
                <a:gd name="T31" fmla="*/ 2147483647 h 269"/>
                <a:gd name="T32" fmla="*/ 2147483647 w 526"/>
                <a:gd name="T33" fmla="*/ 2147483647 h 269"/>
                <a:gd name="T34" fmla="*/ 2147483647 w 526"/>
                <a:gd name="T35" fmla="*/ 2147483647 h 269"/>
                <a:gd name="T36" fmla="*/ 2147483647 w 526"/>
                <a:gd name="T37" fmla="*/ 2147483647 h 269"/>
                <a:gd name="T38" fmla="*/ 2147483647 w 526"/>
                <a:gd name="T39" fmla="*/ 2147483647 h 269"/>
                <a:gd name="T40" fmla="*/ 2147483647 w 526"/>
                <a:gd name="T41" fmla="*/ 2147483647 h 269"/>
                <a:gd name="T42" fmla="*/ 2147483647 w 526"/>
                <a:gd name="T43" fmla="*/ 2147483647 h 269"/>
                <a:gd name="T44" fmla="*/ 2147483647 w 526"/>
                <a:gd name="T45" fmla="*/ 2147483647 h 269"/>
                <a:gd name="T46" fmla="*/ 2147483647 w 526"/>
                <a:gd name="T47" fmla="*/ 2147483647 h 269"/>
                <a:gd name="T48" fmla="*/ 2147483647 w 526"/>
                <a:gd name="T49" fmla="*/ 2147483647 h 269"/>
                <a:gd name="T50" fmla="*/ 2147483647 w 526"/>
                <a:gd name="T51" fmla="*/ 2147483647 h 269"/>
                <a:gd name="T52" fmla="*/ 2147483647 w 526"/>
                <a:gd name="T53" fmla="*/ 2147483647 h 269"/>
                <a:gd name="T54" fmla="*/ 2147483647 w 526"/>
                <a:gd name="T55" fmla="*/ 2147483647 h 269"/>
                <a:gd name="T56" fmla="*/ 2147483647 w 526"/>
                <a:gd name="T57" fmla="*/ 2147483647 h 269"/>
                <a:gd name="T58" fmla="*/ 2147483647 w 526"/>
                <a:gd name="T59" fmla="*/ 2147483647 h 269"/>
                <a:gd name="T60" fmla="*/ 2147483647 w 526"/>
                <a:gd name="T61" fmla="*/ 2147483647 h 269"/>
                <a:gd name="T62" fmla="*/ 2147483647 w 526"/>
                <a:gd name="T63" fmla="*/ 2147483647 h 269"/>
                <a:gd name="T64" fmla="*/ 2147483647 w 526"/>
                <a:gd name="T65" fmla="*/ 2147483647 h 269"/>
                <a:gd name="T66" fmla="*/ 2147483647 w 526"/>
                <a:gd name="T67" fmla="*/ 2147483647 h 269"/>
                <a:gd name="T68" fmla="*/ 2147483647 w 526"/>
                <a:gd name="T69" fmla="*/ 2147483647 h 269"/>
                <a:gd name="T70" fmla="*/ 2147483647 w 526"/>
                <a:gd name="T71" fmla="*/ 2147483647 h 2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6"/>
                <a:gd name="T109" fmla="*/ 0 h 269"/>
                <a:gd name="T110" fmla="*/ 526 w 526"/>
                <a:gd name="T111" fmla="*/ 269 h 2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6" h="269">
                  <a:moveTo>
                    <a:pt x="525" y="134"/>
                  </a:moveTo>
                  <a:lnTo>
                    <a:pt x="523" y="121"/>
                  </a:lnTo>
                  <a:lnTo>
                    <a:pt x="521" y="110"/>
                  </a:lnTo>
                  <a:lnTo>
                    <a:pt x="516" y="98"/>
                  </a:lnTo>
                  <a:lnTo>
                    <a:pt x="509" y="88"/>
                  </a:lnTo>
                  <a:lnTo>
                    <a:pt x="501" y="77"/>
                  </a:lnTo>
                  <a:lnTo>
                    <a:pt x="490" y="67"/>
                  </a:lnTo>
                  <a:lnTo>
                    <a:pt x="478" y="57"/>
                  </a:lnTo>
                  <a:lnTo>
                    <a:pt x="464" y="47"/>
                  </a:lnTo>
                  <a:lnTo>
                    <a:pt x="448" y="38"/>
                  </a:lnTo>
                  <a:lnTo>
                    <a:pt x="431" y="31"/>
                  </a:lnTo>
                  <a:lnTo>
                    <a:pt x="412" y="24"/>
                  </a:lnTo>
                  <a:lnTo>
                    <a:pt x="393" y="18"/>
                  </a:lnTo>
                  <a:lnTo>
                    <a:pt x="373" y="12"/>
                  </a:lnTo>
                  <a:lnTo>
                    <a:pt x="351" y="8"/>
                  </a:lnTo>
                  <a:lnTo>
                    <a:pt x="330" y="4"/>
                  </a:lnTo>
                  <a:lnTo>
                    <a:pt x="308" y="1"/>
                  </a:lnTo>
                  <a:lnTo>
                    <a:pt x="285" y="0"/>
                  </a:lnTo>
                  <a:lnTo>
                    <a:pt x="262" y="0"/>
                  </a:lnTo>
                  <a:lnTo>
                    <a:pt x="239" y="0"/>
                  </a:lnTo>
                  <a:lnTo>
                    <a:pt x="216" y="1"/>
                  </a:lnTo>
                  <a:lnTo>
                    <a:pt x="194" y="4"/>
                  </a:lnTo>
                  <a:lnTo>
                    <a:pt x="173" y="8"/>
                  </a:lnTo>
                  <a:lnTo>
                    <a:pt x="151" y="12"/>
                  </a:lnTo>
                  <a:lnTo>
                    <a:pt x="130" y="18"/>
                  </a:lnTo>
                  <a:lnTo>
                    <a:pt x="112" y="24"/>
                  </a:lnTo>
                  <a:lnTo>
                    <a:pt x="93" y="31"/>
                  </a:lnTo>
                  <a:lnTo>
                    <a:pt x="76" y="38"/>
                  </a:lnTo>
                  <a:lnTo>
                    <a:pt x="60" y="47"/>
                  </a:lnTo>
                  <a:lnTo>
                    <a:pt x="46" y="57"/>
                  </a:lnTo>
                  <a:lnTo>
                    <a:pt x="34" y="67"/>
                  </a:lnTo>
                  <a:lnTo>
                    <a:pt x="23" y="77"/>
                  </a:lnTo>
                  <a:lnTo>
                    <a:pt x="15" y="88"/>
                  </a:lnTo>
                  <a:lnTo>
                    <a:pt x="8" y="98"/>
                  </a:lnTo>
                  <a:lnTo>
                    <a:pt x="3" y="110"/>
                  </a:lnTo>
                  <a:lnTo>
                    <a:pt x="1" y="121"/>
                  </a:lnTo>
                  <a:lnTo>
                    <a:pt x="0" y="134"/>
                  </a:lnTo>
                  <a:lnTo>
                    <a:pt x="1" y="146"/>
                  </a:lnTo>
                  <a:lnTo>
                    <a:pt x="3" y="157"/>
                  </a:lnTo>
                  <a:lnTo>
                    <a:pt x="8" y="169"/>
                  </a:lnTo>
                  <a:lnTo>
                    <a:pt x="15" y="180"/>
                  </a:lnTo>
                  <a:lnTo>
                    <a:pt x="23" y="190"/>
                  </a:lnTo>
                  <a:lnTo>
                    <a:pt x="34" y="200"/>
                  </a:lnTo>
                  <a:lnTo>
                    <a:pt x="46" y="210"/>
                  </a:lnTo>
                  <a:lnTo>
                    <a:pt x="60" y="220"/>
                  </a:lnTo>
                  <a:lnTo>
                    <a:pt x="76" y="229"/>
                  </a:lnTo>
                  <a:lnTo>
                    <a:pt x="93" y="236"/>
                  </a:lnTo>
                  <a:lnTo>
                    <a:pt x="112" y="243"/>
                  </a:lnTo>
                  <a:lnTo>
                    <a:pt x="130" y="250"/>
                  </a:lnTo>
                  <a:lnTo>
                    <a:pt x="151" y="256"/>
                  </a:lnTo>
                  <a:lnTo>
                    <a:pt x="173" y="260"/>
                  </a:lnTo>
                  <a:lnTo>
                    <a:pt x="194" y="263"/>
                  </a:lnTo>
                  <a:lnTo>
                    <a:pt x="216" y="266"/>
                  </a:lnTo>
                  <a:lnTo>
                    <a:pt x="239" y="268"/>
                  </a:lnTo>
                  <a:lnTo>
                    <a:pt x="262" y="268"/>
                  </a:lnTo>
                  <a:lnTo>
                    <a:pt x="285" y="268"/>
                  </a:lnTo>
                  <a:lnTo>
                    <a:pt x="308" y="266"/>
                  </a:lnTo>
                  <a:lnTo>
                    <a:pt x="330" y="263"/>
                  </a:lnTo>
                  <a:lnTo>
                    <a:pt x="351" y="260"/>
                  </a:lnTo>
                  <a:lnTo>
                    <a:pt x="373" y="256"/>
                  </a:lnTo>
                  <a:lnTo>
                    <a:pt x="393" y="250"/>
                  </a:lnTo>
                  <a:lnTo>
                    <a:pt x="412" y="243"/>
                  </a:lnTo>
                  <a:lnTo>
                    <a:pt x="431" y="236"/>
                  </a:lnTo>
                  <a:lnTo>
                    <a:pt x="448" y="229"/>
                  </a:lnTo>
                  <a:lnTo>
                    <a:pt x="464" y="220"/>
                  </a:lnTo>
                  <a:lnTo>
                    <a:pt x="478" y="210"/>
                  </a:lnTo>
                  <a:lnTo>
                    <a:pt x="490" y="200"/>
                  </a:lnTo>
                  <a:lnTo>
                    <a:pt x="501" y="190"/>
                  </a:lnTo>
                  <a:lnTo>
                    <a:pt x="509" y="180"/>
                  </a:lnTo>
                  <a:lnTo>
                    <a:pt x="516" y="169"/>
                  </a:lnTo>
                  <a:lnTo>
                    <a:pt x="521" y="157"/>
                  </a:lnTo>
                  <a:lnTo>
                    <a:pt x="523" y="146"/>
                  </a:lnTo>
                  <a:lnTo>
                    <a:pt x="525" y="13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4" name="Rectangle 16"/>
            <p:cNvSpPr>
              <a:spLocks noChangeArrowheads="1"/>
            </p:cNvSpPr>
            <p:nvPr/>
          </p:nvSpPr>
          <p:spPr bwMode="auto">
            <a:xfrm>
              <a:off x="2774950" y="4079875"/>
              <a:ext cx="4286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lot</a:t>
              </a:r>
            </a:p>
          </p:txBody>
        </p:sp>
        <p:sp>
          <p:nvSpPr>
            <p:cNvPr id="32795" name="Rectangle 17"/>
            <p:cNvSpPr>
              <a:spLocks noChangeArrowheads="1"/>
            </p:cNvSpPr>
            <p:nvPr/>
          </p:nvSpPr>
          <p:spPr bwMode="auto">
            <a:xfrm>
              <a:off x="5110163" y="3765550"/>
              <a:ext cx="8366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dname</a:t>
              </a:r>
            </a:p>
          </p:txBody>
        </p:sp>
        <p:sp>
          <p:nvSpPr>
            <p:cNvPr id="32796" name="Rectangle 18"/>
            <p:cNvSpPr>
              <a:spLocks noChangeArrowheads="1"/>
            </p:cNvSpPr>
            <p:nvPr/>
          </p:nvSpPr>
          <p:spPr bwMode="auto">
            <a:xfrm>
              <a:off x="5845175" y="4089400"/>
              <a:ext cx="858838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budget</a:t>
              </a:r>
            </a:p>
          </p:txBody>
        </p:sp>
        <p:sp>
          <p:nvSpPr>
            <p:cNvPr id="32797" name="Rectangle 19"/>
            <p:cNvSpPr>
              <a:spLocks noChangeArrowheads="1"/>
            </p:cNvSpPr>
            <p:nvPr/>
          </p:nvSpPr>
          <p:spPr bwMode="auto">
            <a:xfrm>
              <a:off x="4476397" y="4017786"/>
              <a:ext cx="567464" cy="397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b="1" u="sng" dirty="0">
                  <a:solidFill>
                    <a:srgbClr val="7030A0"/>
                  </a:solidFill>
                  <a:latin typeface="Arial" pitchFamily="34" charset="0"/>
                </a:rPr>
                <a:t>did</a:t>
              </a:r>
            </a:p>
          </p:txBody>
        </p:sp>
        <p:sp>
          <p:nvSpPr>
            <p:cNvPr id="2" name="Rectangle 20"/>
            <p:cNvSpPr>
              <a:spLocks noChangeArrowheads="1"/>
            </p:cNvSpPr>
            <p:nvPr/>
          </p:nvSpPr>
          <p:spPr bwMode="auto">
            <a:xfrm>
              <a:off x="3429000" y="3641549"/>
              <a:ext cx="838200" cy="396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defRPr/>
              </a:pPr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</a:rPr>
                <a:t>since</a:t>
              </a:r>
            </a:p>
          </p:txBody>
        </p:sp>
        <p:sp>
          <p:nvSpPr>
            <p:cNvPr id="32799" name="Rectangle 21"/>
            <p:cNvSpPr>
              <a:spLocks noChangeArrowheads="1"/>
            </p:cNvSpPr>
            <p:nvPr/>
          </p:nvSpPr>
          <p:spPr bwMode="auto">
            <a:xfrm>
              <a:off x="1822450" y="3754437"/>
              <a:ext cx="7112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name</a:t>
              </a:r>
            </a:p>
          </p:txBody>
        </p:sp>
        <p:grpSp>
          <p:nvGrpSpPr>
            <p:cNvPr id="32800" name="Group 34"/>
            <p:cNvGrpSpPr>
              <a:grpSpLocks/>
            </p:cNvGrpSpPr>
            <p:nvPr/>
          </p:nvGrpSpPr>
          <p:grpSpPr bwMode="auto">
            <a:xfrm>
              <a:off x="3382963" y="4549698"/>
              <a:ext cx="1250950" cy="701752"/>
              <a:chOff x="4294188" y="5722861"/>
              <a:chExt cx="1250950" cy="701752"/>
            </a:xfrm>
          </p:grpSpPr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4294188" y="5722861"/>
                <a:ext cx="1250950" cy="701752"/>
              </a:xfrm>
              <a:custGeom>
                <a:avLst/>
                <a:gdLst/>
                <a:ahLst/>
                <a:cxnLst>
                  <a:cxn ang="0">
                    <a:pos x="0" y="221"/>
                  </a:cxn>
                  <a:cxn ang="0">
                    <a:pos x="388" y="0"/>
                  </a:cxn>
                  <a:cxn ang="0">
                    <a:pos x="787" y="229"/>
                  </a:cxn>
                  <a:cxn ang="0">
                    <a:pos x="388" y="441"/>
                  </a:cxn>
                  <a:cxn ang="0">
                    <a:pos x="0" y="221"/>
                  </a:cxn>
                </a:cxnLst>
                <a:rect l="0" t="0" r="r" b="b"/>
                <a:pathLst>
                  <a:path w="788" h="442">
                    <a:moveTo>
                      <a:pt x="0" y="221"/>
                    </a:moveTo>
                    <a:lnTo>
                      <a:pt x="388" y="0"/>
                    </a:lnTo>
                    <a:lnTo>
                      <a:pt x="787" y="229"/>
                    </a:lnTo>
                    <a:lnTo>
                      <a:pt x="388" y="441"/>
                    </a:lnTo>
                    <a:lnTo>
                      <a:pt x="0" y="221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2814" name="Rectangle 22"/>
              <p:cNvSpPr>
                <a:spLocks noChangeArrowheads="1"/>
              </p:cNvSpPr>
              <p:nvPr/>
            </p:nvSpPr>
            <p:spPr bwMode="auto">
              <a:xfrm>
                <a:off x="4419600" y="5929313"/>
                <a:ext cx="985838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400" b="1" dirty="0" err="1">
                    <a:solidFill>
                      <a:srgbClr val="000000"/>
                    </a:solidFill>
                    <a:latin typeface="Arial" pitchFamily="34" charset="0"/>
                  </a:rPr>
                  <a:t>Works_In</a:t>
                </a:r>
                <a:endParaRPr lang="en-US" sz="1400" b="1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32801" name="Rectangle 23"/>
            <p:cNvSpPr>
              <a:spLocks noChangeArrowheads="1"/>
            </p:cNvSpPr>
            <p:nvPr/>
          </p:nvSpPr>
          <p:spPr bwMode="auto">
            <a:xfrm>
              <a:off x="5057775" y="4778375"/>
              <a:ext cx="14224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Departments</a:t>
              </a:r>
            </a:p>
          </p:txBody>
        </p:sp>
        <p:sp>
          <p:nvSpPr>
            <p:cNvPr id="32802" name="Rectangle 24"/>
            <p:cNvSpPr>
              <a:spLocks noChangeArrowheads="1"/>
            </p:cNvSpPr>
            <p:nvPr/>
          </p:nvSpPr>
          <p:spPr bwMode="auto">
            <a:xfrm>
              <a:off x="1592263" y="4778375"/>
              <a:ext cx="12541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Employees</a:t>
              </a:r>
            </a:p>
          </p:txBody>
        </p:sp>
        <p:sp>
          <p:nvSpPr>
            <p:cNvPr id="32803" name="Rectangle 25"/>
            <p:cNvSpPr>
              <a:spLocks noChangeArrowheads="1"/>
            </p:cNvSpPr>
            <p:nvPr/>
          </p:nvSpPr>
          <p:spPr bwMode="auto">
            <a:xfrm>
              <a:off x="1136474" y="3995561"/>
              <a:ext cx="625172" cy="397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b="1" u="sng" dirty="0" err="1">
                  <a:solidFill>
                    <a:srgbClr val="005EA4"/>
                  </a:solidFill>
                  <a:latin typeface="Arial" pitchFamily="34" charset="0"/>
                </a:rPr>
                <a:t>ssn</a:t>
              </a:r>
              <a:endParaRPr lang="en-US" sz="2000" b="1" u="sng" dirty="0">
                <a:solidFill>
                  <a:srgbClr val="005EA4"/>
                </a:solidFill>
                <a:latin typeface="Arial" pitchFamily="34" charset="0"/>
              </a:endParaRPr>
            </a:p>
          </p:txBody>
        </p:sp>
        <p:sp>
          <p:nvSpPr>
            <p:cNvPr id="32804" name="Line 26"/>
            <p:cNvSpPr>
              <a:spLocks noChangeShapeType="1"/>
            </p:cNvSpPr>
            <p:nvPr/>
          </p:nvSpPr>
          <p:spPr bwMode="auto">
            <a:xfrm>
              <a:off x="2143124" y="4124324"/>
              <a:ext cx="66675" cy="60007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5" name="Line 27"/>
            <p:cNvSpPr>
              <a:spLocks noChangeShapeType="1"/>
            </p:cNvSpPr>
            <p:nvPr/>
          </p:nvSpPr>
          <p:spPr bwMode="auto">
            <a:xfrm>
              <a:off x="1385888" y="4470400"/>
              <a:ext cx="627062" cy="24765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6" name="Line 28"/>
            <p:cNvSpPr>
              <a:spLocks noChangeShapeType="1"/>
            </p:cNvSpPr>
            <p:nvPr/>
          </p:nvSpPr>
          <p:spPr bwMode="auto">
            <a:xfrm flipH="1">
              <a:off x="2562225" y="4453468"/>
              <a:ext cx="316442" cy="24235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7" name="Line 29"/>
            <p:cNvSpPr>
              <a:spLocks noChangeShapeType="1"/>
            </p:cNvSpPr>
            <p:nvPr/>
          </p:nvSpPr>
          <p:spPr bwMode="auto">
            <a:xfrm flipH="1">
              <a:off x="2786063" y="4897437"/>
              <a:ext cx="581025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8" name="Line 30"/>
            <p:cNvSpPr>
              <a:spLocks noChangeShapeType="1"/>
            </p:cNvSpPr>
            <p:nvPr/>
          </p:nvSpPr>
          <p:spPr bwMode="auto">
            <a:xfrm>
              <a:off x="4633913" y="4914899"/>
              <a:ext cx="457376" cy="141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9" name="Line 31"/>
            <p:cNvSpPr>
              <a:spLocks noChangeShapeType="1"/>
            </p:cNvSpPr>
            <p:nvPr/>
          </p:nvSpPr>
          <p:spPr bwMode="auto">
            <a:xfrm>
              <a:off x="3889375" y="4084637"/>
              <a:ext cx="98425" cy="45243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0" name="Line 32"/>
            <p:cNvSpPr>
              <a:spLocks noChangeShapeType="1"/>
            </p:cNvSpPr>
            <p:nvPr/>
          </p:nvSpPr>
          <p:spPr bwMode="auto">
            <a:xfrm>
              <a:off x="4978400" y="4436533"/>
              <a:ext cx="341313" cy="27199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1" name="Line 33"/>
            <p:cNvSpPr>
              <a:spLocks noChangeShapeType="1"/>
            </p:cNvSpPr>
            <p:nvPr/>
          </p:nvSpPr>
          <p:spPr bwMode="auto">
            <a:xfrm>
              <a:off x="5484813" y="4176712"/>
              <a:ext cx="119062" cy="55880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2" name="Line 34"/>
            <p:cNvSpPr>
              <a:spLocks noChangeShapeType="1"/>
            </p:cNvSpPr>
            <p:nvPr/>
          </p:nvSpPr>
          <p:spPr bwMode="auto">
            <a:xfrm flipH="1">
              <a:off x="5953125" y="4462462"/>
              <a:ext cx="317500" cy="246063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84" name="TextBox 36"/>
          <p:cNvSpPr txBox="1">
            <a:spLocks noChangeArrowheads="1"/>
          </p:cNvSpPr>
          <p:nvPr/>
        </p:nvSpPr>
        <p:spPr bwMode="auto">
          <a:xfrm>
            <a:off x="2895600" y="5638800"/>
            <a:ext cx="1390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Works_In</a:t>
            </a:r>
          </a:p>
        </p:txBody>
      </p:sp>
      <p:sp>
        <p:nvSpPr>
          <p:cNvPr id="38" name="Rectangle 25"/>
          <p:cNvSpPr>
            <a:spLocks noChangeArrowheads="1"/>
          </p:cNvSpPr>
          <p:nvPr/>
        </p:nvSpPr>
        <p:spPr bwMode="auto">
          <a:xfrm>
            <a:off x="1129843" y="3988714"/>
            <a:ext cx="625172" cy="39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 u="sng" dirty="0" err="1">
                <a:solidFill>
                  <a:srgbClr val="005EA4"/>
                </a:solidFill>
                <a:latin typeface="Arial" pitchFamily="34" charset="0"/>
              </a:rPr>
              <a:t>ssn</a:t>
            </a:r>
            <a:endParaRPr lang="en-US" sz="2000" b="1" u="sng" dirty="0">
              <a:solidFill>
                <a:srgbClr val="005EA4"/>
              </a:solidFill>
              <a:latin typeface="Arial" pitchFamily="34" charset="0"/>
            </a:endParaRPr>
          </a:p>
        </p:txBody>
      </p:sp>
      <p:sp>
        <p:nvSpPr>
          <p:cNvPr id="39" name="Rectangle 19"/>
          <p:cNvSpPr>
            <a:spLocks noChangeArrowheads="1"/>
          </p:cNvSpPr>
          <p:nvPr/>
        </p:nvSpPr>
        <p:spPr bwMode="auto">
          <a:xfrm>
            <a:off x="4468314" y="4018865"/>
            <a:ext cx="567464" cy="39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 u="sng" dirty="0">
                <a:solidFill>
                  <a:srgbClr val="7030A0"/>
                </a:solidFill>
                <a:latin typeface="Arial" pitchFamily="34" charset="0"/>
              </a:rPr>
              <a:t>did</a:t>
            </a:r>
          </a:p>
        </p:txBody>
      </p:sp>
      <p:sp>
        <p:nvSpPr>
          <p:cNvPr id="40" name="Rectangle 20"/>
          <p:cNvSpPr>
            <a:spLocks noChangeArrowheads="1"/>
          </p:cNvSpPr>
          <p:nvPr/>
        </p:nvSpPr>
        <p:spPr bwMode="auto">
          <a:xfrm>
            <a:off x="3429000" y="3639599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since</a:t>
            </a:r>
          </a:p>
        </p:txBody>
      </p:sp>
      <p:sp>
        <p:nvSpPr>
          <p:cNvPr id="3" name="Oval Callout 2"/>
          <p:cNvSpPr/>
          <p:nvPr/>
        </p:nvSpPr>
        <p:spPr bwMode="auto">
          <a:xfrm>
            <a:off x="7239000" y="4605415"/>
            <a:ext cx="1447800" cy="728585"/>
          </a:xfrm>
          <a:prstGeom prst="wedgeEllipseCallout">
            <a:avLst>
              <a:gd name="adj1" fmla="val -24468"/>
              <a:gd name="adj2" fmla="val 97713"/>
            </a:avLst>
          </a:prstGeom>
          <a:solidFill>
            <a:srgbClr val="CDCDDD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</a:rPr>
              <a:t>Descriptive attribute</a:t>
            </a:r>
          </a:p>
        </p:txBody>
      </p:sp>
    </p:spTree>
    <p:extLst>
      <p:ext uri="{BB962C8B-B14F-4D97-AF65-F5344CB8AC3E}">
        <p14:creationId xmlns:p14="http://schemas.microsoft.com/office/powerpoint/2010/main" val="371412709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2851E-6 L 0.38247 0.239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15" y="119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68441E-6 L 0.16614 0.2353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99" y="117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4158 0.2932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81" y="1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3795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66700"/>
            <a:ext cx="7772400" cy="1104900"/>
          </a:xfrm>
        </p:spPr>
        <p:txBody>
          <a:bodyPr/>
          <a:lstStyle/>
          <a:p>
            <a:r>
              <a:rPr lang="en-US"/>
              <a:t>Relationship Sets to Tables (2)</a:t>
            </a:r>
          </a:p>
        </p:txBody>
      </p:sp>
      <p:sp>
        <p:nvSpPr>
          <p:cNvPr id="33796" name="Rectangle 6"/>
          <p:cNvSpPr>
            <a:spLocks noChangeArrowheads="1"/>
          </p:cNvSpPr>
          <p:nvPr/>
        </p:nvSpPr>
        <p:spPr bwMode="auto">
          <a:xfrm>
            <a:off x="685800" y="3649663"/>
            <a:ext cx="6172200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400" dirty="0">
                <a:latin typeface="Calibri" pitchFamily="34" charset="0"/>
              </a:rPr>
              <a:t>CREATE TABLE </a:t>
            </a:r>
            <a:r>
              <a:rPr lang="en-US" sz="2400" dirty="0" err="1">
                <a:latin typeface="Calibri" pitchFamily="34" charset="0"/>
              </a:rPr>
              <a:t>Works_In</a:t>
            </a:r>
            <a:r>
              <a:rPr lang="en-US" sz="2400" dirty="0">
                <a:latin typeface="Calibri" pitchFamily="34" charset="0"/>
              </a:rPr>
              <a:t>(</a:t>
            </a:r>
          </a:p>
          <a:p>
            <a:pPr eaLnBrk="0" hangingPunct="0"/>
            <a:r>
              <a:rPr lang="en-US" sz="2400" dirty="0">
                <a:latin typeface="Calibri" pitchFamily="34" charset="0"/>
              </a:rPr>
              <a:t>  </a:t>
            </a:r>
            <a:r>
              <a:rPr lang="en-US" sz="2400" dirty="0" err="1">
                <a:latin typeface="Calibri" pitchFamily="34" charset="0"/>
              </a:rPr>
              <a:t>ssn</a:t>
            </a:r>
            <a:r>
              <a:rPr lang="en-US" sz="2400" dirty="0">
                <a:latin typeface="Calibri" pitchFamily="34" charset="0"/>
              </a:rPr>
              <a:t>  CHAR</a:t>
            </a:r>
            <a:r>
              <a:rPr lang="en-US" sz="2400">
                <a:latin typeface="Calibri" pitchFamily="34" charset="0"/>
              </a:rPr>
              <a:t>(11),</a:t>
            </a:r>
            <a:endParaRPr lang="en-US" sz="2400" dirty="0">
              <a:latin typeface="Calibri" pitchFamily="34" charset="0"/>
            </a:endParaRPr>
          </a:p>
          <a:p>
            <a:pPr eaLnBrk="0" hangingPunct="0"/>
            <a:r>
              <a:rPr lang="en-US" sz="2400" dirty="0">
                <a:latin typeface="Calibri" pitchFamily="34" charset="0"/>
              </a:rPr>
              <a:t>  did  INTEGER,</a:t>
            </a:r>
          </a:p>
          <a:p>
            <a:pPr eaLnBrk="0" hangingPunct="0"/>
            <a:r>
              <a:rPr lang="en-US" sz="2400" dirty="0">
                <a:latin typeface="Calibri" pitchFamily="34" charset="0"/>
              </a:rPr>
              <a:t>  since  DATE,</a:t>
            </a:r>
          </a:p>
          <a:p>
            <a:pPr eaLnBrk="0" hangingPunct="0"/>
            <a:r>
              <a:rPr lang="en-US" sz="2400" dirty="0">
                <a:latin typeface="Calibri" pitchFamily="34" charset="0"/>
              </a:rPr>
              <a:t> 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PRIMARY KEY (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ssn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, did),</a:t>
            </a:r>
          </a:p>
          <a:p>
            <a:pPr eaLnBrk="0" hangingPunct="0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  FOREIGN KEY (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ssn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) REFERENCES Employees,</a:t>
            </a:r>
          </a:p>
          <a:p>
            <a:pPr eaLnBrk="0" hangingPunct="0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  FOREIGN KEY (did) REFERENCES Departments</a:t>
            </a:r>
            <a:r>
              <a:rPr lang="en-US" sz="2400" dirty="0">
                <a:latin typeface="Calibri" pitchFamily="34" charset="0"/>
              </a:rPr>
              <a:t>)</a:t>
            </a: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382128"/>
              </p:ext>
            </p:extLst>
          </p:nvPr>
        </p:nvGraphicFramePr>
        <p:xfrm>
          <a:off x="4585053" y="3885289"/>
          <a:ext cx="4038600" cy="5181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b="0" u="sng" dirty="0" err="1">
                          <a:solidFill>
                            <a:srgbClr val="005EA4"/>
                          </a:solidFill>
                          <a:latin typeface="Calibri" pitchFamily="34" charset="0"/>
                          <a:cs typeface="Calibri" pitchFamily="34" charset="0"/>
                        </a:rPr>
                        <a:t>ssn</a:t>
                      </a:r>
                      <a:endParaRPr lang="en-US" sz="2800" b="0" u="sng" dirty="0">
                        <a:solidFill>
                          <a:srgbClr val="005EA4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9144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u="sng" dirty="0">
                          <a:solidFill>
                            <a:srgbClr val="7030A0"/>
                          </a:solidFill>
                          <a:latin typeface="Calibri" pitchFamily="34" charset="0"/>
                          <a:cs typeface="Calibri" pitchFamily="34" charset="0"/>
                        </a:rPr>
                        <a:t>did</a:t>
                      </a:r>
                    </a:p>
                  </a:txBody>
                  <a:tcPr marT="0" marB="9144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since</a:t>
                      </a:r>
                    </a:p>
                  </a:txBody>
                  <a:tcPr marT="0" marB="9144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807" name="TextBox 37"/>
          <p:cNvSpPr txBox="1">
            <a:spLocks noChangeArrowheads="1"/>
          </p:cNvSpPr>
          <p:nvPr/>
        </p:nvSpPr>
        <p:spPr bwMode="auto">
          <a:xfrm>
            <a:off x="4484688" y="3443255"/>
            <a:ext cx="1390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dirty="0" err="1">
                <a:latin typeface="Calibri" pitchFamily="34" charset="0"/>
                <a:cs typeface="Calibri" pitchFamily="34" charset="0"/>
              </a:rPr>
              <a:t>Works_In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3808" name="Group 38"/>
          <p:cNvGrpSpPr>
            <a:grpSpLocks/>
          </p:cNvGrpSpPr>
          <p:nvPr/>
        </p:nvGrpSpPr>
        <p:grpSpPr bwMode="auto">
          <a:xfrm>
            <a:off x="1905000" y="1524000"/>
            <a:ext cx="5700713" cy="1609725"/>
            <a:chOff x="1008063" y="3641549"/>
            <a:chExt cx="5700712" cy="1609901"/>
          </a:xfrm>
        </p:grpSpPr>
        <p:sp>
          <p:nvSpPr>
            <p:cNvPr id="33809" name="Freeform 6"/>
            <p:cNvSpPr>
              <a:spLocks/>
            </p:cNvSpPr>
            <p:nvPr/>
          </p:nvSpPr>
          <p:spPr bwMode="auto">
            <a:xfrm>
              <a:off x="1757363" y="3711575"/>
              <a:ext cx="838200" cy="428625"/>
            </a:xfrm>
            <a:custGeom>
              <a:avLst/>
              <a:gdLst>
                <a:gd name="T0" fmla="*/ 2147483647 w 528"/>
                <a:gd name="T1" fmla="*/ 2147483647 h 270"/>
                <a:gd name="T2" fmla="*/ 2147483647 w 528"/>
                <a:gd name="T3" fmla="*/ 2147483647 h 270"/>
                <a:gd name="T4" fmla="*/ 2147483647 w 528"/>
                <a:gd name="T5" fmla="*/ 2147483647 h 270"/>
                <a:gd name="T6" fmla="*/ 2147483647 w 528"/>
                <a:gd name="T7" fmla="*/ 2147483647 h 270"/>
                <a:gd name="T8" fmla="*/ 2147483647 w 528"/>
                <a:gd name="T9" fmla="*/ 2147483647 h 270"/>
                <a:gd name="T10" fmla="*/ 2147483647 w 528"/>
                <a:gd name="T11" fmla="*/ 2147483647 h 270"/>
                <a:gd name="T12" fmla="*/ 2147483647 w 528"/>
                <a:gd name="T13" fmla="*/ 2147483647 h 270"/>
                <a:gd name="T14" fmla="*/ 2147483647 w 528"/>
                <a:gd name="T15" fmla="*/ 2147483647 h 270"/>
                <a:gd name="T16" fmla="*/ 2147483647 w 528"/>
                <a:gd name="T17" fmla="*/ 2147483647 h 270"/>
                <a:gd name="T18" fmla="*/ 2147483647 w 528"/>
                <a:gd name="T19" fmla="*/ 2147483647 h 270"/>
                <a:gd name="T20" fmla="*/ 2147483647 w 528"/>
                <a:gd name="T21" fmla="*/ 2147483647 h 270"/>
                <a:gd name="T22" fmla="*/ 2147483647 w 528"/>
                <a:gd name="T23" fmla="*/ 2147483647 h 270"/>
                <a:gd name="T24" fmla="*/ 2147483647 w 528"/>
                <a:gd name="T25" fmla="*/ 2147483647 h 270"/>
                <a:gd name="T26" fmla="*/ 2147483647 w 528"/>
                <a:gd name="T27" fmla="*/ 2147483647 h 270"/>
                <a:gd name="T28" fmla="*/ 2147483647 w 528"/>
                <a:gd name="T29" fmla="*/ 2147483647 h 270"/>
                <a:gd name="T30" fmla="*/ 2147483647 w 528"/>
                <a:gd name="T31" fmla="*/ 2147483647 h 270"/>
                <a:gd name="T32" fmla="*/ 2147483647 w 528"/>
                <a:gd name="T33" fmla="*/ 2147483647 h 270"/>
                <a:gd name="T34" fmla="*/ 2147483647 w 528"/>
                <a:gd name="T35" fmla="*/ 2147483647 h 270"/>
                <a:gd name="T36" fmla="*/ 2147483647 w 528"/>
                <a:gd name="T37" fmla="*/ 2147483647 h 270"/>
                <a:gd name="T38" fmla="*/ 2147483647 w 528"/>
                <a:gd name="T39" fmla="*/ 2147483647 h 270"/>
                <a:gd name="T40" fmla="*/ 2147483647 w 528"/>
                <a:gd name="T41" fmla="*/ 2147483647 h 270"/>
                <a:gd name="T42" fmla="*/ 2147483647 w 528"/>
                <a:gd name="T43" fmla="*/ 2147483647 h 270"/>
                <a:gd name="T44" fmla="*/ 2147483647 w 528"/>
                <a:gd name="T45" fmla="*/ 2147483647 h 270"/>
                <a:gd name="T46" fmla="*/ 2147483647 w 528"/>
                <a:gd name="T47" fmla="*/ 2147483647 h 270"/>
                <a:gd name="T48" fmla="*/ 2147483647 w 528"/>
                <a:gd name="T49" fmla="*/ 2147483647 h 270"/>
                <a:gd name="T50" fmla="*/ 2147483647 w 528"/>
                <a:gd name="T51" fmla="*/ 2147483647 h 270"/>
                <a:gd name="T52" fmla="*/ 2147483647 w 528"/>
                <a:gd name="T53" fmla="*/ 2147483647 h 270"/>
                <a:gd name="T54" fmla="*/ 2147483647 w 528"/>
                <a:gd name="T55" fmla="*/ 2147483647 h 270"/>
                <a:gd name="T56" fmla="*/ 2147483647 w 528"/>
                <a:gd name="T57" fmla="*/ 2147483647 h 270"/>
                <a:gd name="T58" fmla="*/ 2147483647 w 528"/>
                <a:gd name="T59" fmla="*/ 2147483647 h 270"/>
                <a:gd name="T60" fmla="*/ 2147483647 w 528"/>
                <a:gd name="T61" fmla="*/ 2147483647 h 270"/>
                <a:gd name="T62" fmla="*/ 2147483647 w 528"/>
                <a:gd name="T63" fmla="*/ 2147483647 h 270"/>
                <a:gd name="T64" fmla="*/ 2147483647 w 528"/>
                <a:gd name="T65" fmla="*/ 2147483647 h 270"/>
                <a:gd name="T66" fmla="*/ 2147483647 w 528"/>
                <a:gd name="T67" fmla="*/ 2147483647 h 270"/>
                <a:gd name="T68" fmla="*/ 2147483647 w 528"/>
                <a:gd name="T69" fmla="*/ 2147483647 h 270"/>
                <a:gd name="T70" fmla="*/ 2147483647 w 528"/>
                <a:gd name="T71" fmla="*/ 2147483647 h 2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8"/>
                <a:gd name="T109" fmla="*/ 0 h 270"/>
                <a:gd name="T110" fmla="*/ 528 w 528"/>
                <a:gd name="T111" fmla="*/ 270 h 27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8" h="270">
                  <a:moveTo>
                    <a:pt x="527" y="134"/>
                  </a:moveTo>
                  <a:lnTo>
                    <a:pt x="525" y="123"/>
                  </a:lnTo>
                  <a:lnTo>
                    <a:pt x="522" y="111"/>
                  </a:lnTo>
                  <a:lnTo>
                    <a:pt x="517" y="100"/>
                  </a:lnTo>
                  <a:lnTo>
                    <a:pt x="510" y="88"/>
                  </a:lnTo>
                  <a:lnTo>
                    <a:pt x="501" y="78"/>
                  </a:lnTo>
                  <a:lnTo>
                    <a:pt x="490" y="67"/>
                  </a:lnTo>
                  <a:lnTo>
                    <a:pt x="478" y="57"/>
                  </a:lnTo>
                  <a:lnTo>
                    <a:pt x="465" y="48"/>
                  </a:lnTo>
                  <a:lnTo>
                    <a:pt x="449" y="40"/>
                  </a:lnTo>
                  <a:lnTo>
                    <a:pt x="433" y="32"/>
                  </a:lnTo>
                  <a:lnTo>
                    <a:pt x="414" y="24"/>
                  </a:lnTo>
                  <a:lnTo>
                    <a:pt x="394" y="18"/>
                  </a:lnTo>
                  <a:lnTo>
                    <a:pt x="374" y="14"/>
                  </a:lnTo>
                  <a:lnTo>
                    <a:pt x="353" y="8"/>
                  </a:lnTo>
                  <a:lnTo>
                    <a:pt x="331" y="5"/>
                  </a:lnTo>
                  <a:lnTo>
                    <a:pt x="309" y="2"/>
                  </a:lnTo>
                  <a:lnTo>
                    <a:pt x="286" y="1"/>
                  </a:lnTo>
                  <a:lnTo>
                    <a:pt x="262" y="0"/>
                  </a:lnTo>
                  <a:lnTo>
                    <a:pt x="240" y="1"/>
                  </a:lnTo>
                  <a:lnTo>
                    <a:pt x="218" y="2"/>
                  </a:lnTo>
                  <a:lnTo>
                    <a:pt x="195" y="5"/>
                  </a:lnTo>
                  <a:lnTo>
                    <a:pt x="173" y="8"/>
                  </a:lnTo>
                  <a:lnTo>
                    <a:pt x="152" y="14"/>
                  </a:lnTo>
                  <a:lnTo>
                    <a:pt x="132" y="18"/>
                  </a:lnTo>
                  <a:lnTo>
                    <a:pt x="112" y="24"/>
                  </a:lnTo>
                  <a:lnTo>
                    <a:pt x="94" y="32"/>
                  </a:lnTo>
                  <a:lnTo>
                    <a:pt x="77" y="40"/>
                  </a:lnTo>
                  <a:lnTo>
                    <a:pt x="62" y="48"/>
                  </a:lnTo>
                  <a:lnTo>
                    <a:pt x="48" y="57"/>
                  </a:lnTo>
                  <a:lnTo>
                    <a:pt x="36" y="67"/>
                  </a:lnTo>
                  <a:lnTo>
                    <a:pt x="25" y="78"/>
                  </a:lnTo>
                  <a:lnTo>
                    <a:pt x="16" y="88"/>
                  </a:lnTo>
                  <a:lnTo>
                    <a:pt x="9" y="100"/>
                  </a:lnTo>
                  <a:lnTo>
                    <a:pt x="4" y="111"/>
                  </a:lnTo>
                  <a:lnTo>
                    <a:pt x="1" y="123"/>
                  </a:lnTo>
                  <a:lnTo>
                    <a:pt x="0" y="134"/>
                  </a:lnTo>
                  <a:lnTo>
                    <a:pt x="1" y="145"/>
                  </a:lnTo>
                  <a:lnTo>
                    <a:pt x="4" y="158"/>
                  </a:lnTo>
                  <a:lnTo>
                    <a:pt x="9" y="168"/>
                  </a:lnTo>
                  <a:lnTo>
                    <a:pt x="16" y="180"/>
                  </a:lnTo>
                  <a:lnTo>
                    <a:pt x="25" y="190"/>
                  </a:lnTo>
                  <a:lnTo>
                    <a:pt x="36" y="201"/>
                  </a:lnTo>
                  <a:lnTo>
                    <a:pt x="48" y="211"/>
                  </a:lnTo>
                  <a:lnTo>
                    <a:pt x="62" y="220"/>
                  </a:lnTo>
                  <a:lnTo>
                    <a:pt x="77" y="228"/>
                  </a:lnTo>
                  <a:lnTo>
                    <a:pt x="94" y="237"/>
                  </a:lnTo>
                  <a:lnTo>
                    <a:pt x="112" y="244"/>
                  </a:lnTo>
                  <a:lnTo>
                    <a:pt x="132" y="250"/>
                  </a:lnTo>
                  <a:lnTo>
                    <a:pt x="152" y="256"/>
                  </a:lnTo>
                  <a:lnTo>
                    <a:pt x="173" y="260"/>
                  </a:lnTo>
                  <a:lnTo>
                    <a:pt x="195" y="264"/>
                  </a:lnTo>
                  <a:lnTo>
                    <a:pt x="218" y="266"/>
                  </a:lnTo>
                  <a:lnTo>
                    <a:pt x="240" y="267"/>
                  </a:lnTo>
                  <a:lnTo>
                    <a:pt x="262" y="269"/>
                  </a:lnTo>
                  <a:lnTo>
                    <a:pt x="286" y="267"/>
                  </a:lnTo>
                  <a:lnTo>
                    <a:pt x="309" y="266"/>
                  </a:lnTo>
                  <a:lnTo>
                    <a:pt x="331" y="264"/>
                  </a:lnTo>
                  <a:lnTo>
                    <a:pt x="353" y="260"/>
                  </a:lnTo>
                  <a:lnTo>
                    <a:pt x="374" y="256"/>
                  </a:lnTo>
                  <a:lnTo>
                    <a:pt x="394" y="250"/>
                  </a:lnTo>
                  <a:lnTo>
                    <a:pt x="414" y="244"/>
                  </a:lnTo>
                  <a:lnTo>
                    <a:pt x="433" y="237"/>
                  </a:lnTo>
                  <a:lnTo>
                    <a:pt x="449" y="228"/>
                  </a:lnTo>
                  <a:lnTo>
                    <a:pt x="465" y="220"/>
                  </a:lnTo>
                  <a:lnTo>
                    <a:pt x="478" y="211"/>
                  </a:lnTo>
                  <a:lnTo>
                    <a:pt x="490" y="201"/>
                  </a:lnTo>
                  <a:lnTo>
                    <a:pt x="501" y="190"/>
                  </a:lnTo>
                  <a:lnTo>
                    <a:pt x="510" y="180"/>
                  </a:lnTo>
                  <a:lnTo>
                    <a:pt x="517" y="168"/>
                  </a:lnTo>
                  <a:lnTo>
                    <a:pt x="522" y="158"/>
                  </a:lnTo>
                  <a:lnTo>
                    <a:pt x="525" y="145"/>
                  </a:lnTo>
                  <a:lnTo>
                    <a:pt x="527" y="13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0" name="Freeform 7"/>
            <p:cNvSpPr>
              <a:spLocks/>
            </p:cNvSpPr>
            <p:nvPr/>
          </p:nvSpPr>
          <p:spPr bwMode="auto">
            <a:xfrm>
              <a:off x="4343400" y="4038600"/>
              <a:ext cx="833438" cy="427037"/>
            </a:xfrm>
            <a:custGeom>
              <a:avLst/>
              <a:gdLst>
                <a:gd name="T0" fmla="*/ 2147483647 w 525"/>
                <a:gd name="T1" fmla="*/ 2147483647 h 269"/>
                <a:gd name="T2" fmla="*/ 2147483647 w 525"/>
                <a:gd name="T3" fmla="*/ 2147483647 h 269"/>
                <a:gd name="T4" fmla="*/ 2147483647 w 525"/>
                <a:gd name="T5" fmla="*/ 2147483647 h 269"/>
                <a:gd name="T6" fmla="*/ 2147483647 w 525"/>
                <a:gd name="T7" fmla="*/ 2147483647 h 269"/>
                <a:gd name="T8" fmla="*/ 2147483647 w 525"/>
                <a:gd name="T9" fmla="*/ 2147483647 h 269"/>
                <a:gd name="T10" fmla="*/ 2147483647 w 525"/>
                <a:gd name="T11" fmla="*/ 2147483647 h 269"/>
                <a:gd name="T12" fmla="*/ 2147483647 w 525"/>
                <a:gd name="T13" fmla="*/ 2147483647 h 269"/>
                <a:gd name="T14" fmla="*/ 2147483647 w 525"/>
                <a:gd name="T15" fmla="*/ 2147483647 h 269"/>
                <a:gd name="T16" fmla="*/ 2147483647 w 525"/>
                <a:gd name="T17" fmla="*/ 0 h 269"/>
                <a:gd name="T18" fmla="*/ 2147483647 w 525"/>
                <a:gd name="T19" fmla="*/ 0 h 269"/>
                <a:gd name="T20" fmla="*/ 2147483647 w 525"/>
                <a:gd name="T21" fmla="*/ 2147483647 h 269"/>
                <a:gd name="T22" fmla="*/ 2147483647 w 525"/>
                <a:gd name="T23" fmla="*/ 2147483647 h 269"/>
                <a:gd name="T24" fmla="*/ 2147483647 w 525"/>
                <a:gd name="T25" fmla="*/ 2147483647 h 269"/>
                <a:gd name="T26" fmla="*/ 2147483647 w 525"/>
                <a:gd name="T27" fmla="*/ 2147483647 h 269"/>
                <a:gd name="T28" fmla="*/ 2147483647 w 525"/>
                <a:gd name="T29" fmla="*/ 2147483647 h 269"/>
                <a:gd name="T30" fmla="*/ 2147483647 w 525"/>
                <a:gd name="T31" fmla="*/ 2147483647 h 269"/>
                <a:gd name="T32" fmla="*/ 2147483647 w 525"/>
                <a:gd name="T33" fmla="*/ 2147483647 h 269"/>
                <a:gd name="T34" fmla="*/ 2147483647 w 525"/>
                <a:gd name="T35" fmla="*/ 2147483647 h 269"/>
                <a:gd name="T36" fmla="*/ 2147483647 w 525"/>
                <a:gd name="T37" fmla="*/ 2147483647 h 269"/>
                <a:gd name="T38" fmla="*/ 2147483647 w 525"/>
                <a:gd name="T39" fmla="*/ 2147483647 h 269"/>
                <a:gd name="T40" fmla="*/ 2147483647 w 525"/>
                <a:gd name="T41" fmla="*/ 2147483647 h 269"/>
                <a:gd name="T42" fmla="*/ 2147483647 w 525"/>
                <a:gd name="T43" fmla="*/ 2147483647 h 269"/>
                <a:gd name="T44" fmla="*/ 2147483647 w 525"/>
                <a:gd name="T45" fmla="*/ 2147483647 h 269"/>
                <a:gd name="T46" fmla="*/ 2147483647 w 525"/>
                <a:gd name="T47" fmla="*/ 2147483647 h 269"/>
                <a:gd name="T48" fmla="*/ 2147483647 w 525"/>
                <a:gd name="T49" fmla="*/ 2147483647 h 269"/>
                <a:gd name="T50" fmla="*/ 2147483647 w 525"/>
                <a:gd name="T51" fmla="*/ 2147483647 h 269"/>
                <a:gd name="T52" fmla="*/ 2147483647 w 525"/>
                <a:gd name="T53" fmla="*/ 2147483647 h 269"/>
                <a:gd name="T54" fmla="*/ 2147483647 w 525"/>
                <a:gd name="T55" fmla="*/ 2147483647 h 269"/>
                <a:gd name="T56" fmla="*/ 2147483647 w 525"/>
                <a:gd name="T57" fmla="*/ 2147483647 h 269"/>
                <a:gd name="T58" fmla="*/ 2147483647 w 525"/>
                <a:gd name="T59" fmla="*/ 2147483647 h 269"/>
                <a:gd name="T60" fmla="*/ 2147483647 w 525"/>
                <a:gd name="T61" fmla="*/ 2147483647 h 269"/>
                <a:gd name="T62" fmla="*/ 2147483647 w 525"/>
                <a:gd name="T63" fmla="*/ 2147483647 h 269"/>
                <a:gd name="T64" fmla="*/ 2147483647 w 525"/>
                <a:gd name="T65" fmla="*/ 2147483647 h 269"/>
                <a:gd name="T66" fmla="*/ 2147483647 w 525"/>
                <a:gd name="T67" fmla="*/ 2147483647 h 269"/>
                <a:gd name="T68" fmla="*/ 2147483647 w 525"/>
                <a:gd name="T69" fmla="*/ 2147483647 h 269"/>
                <a:gd name="T70" fmla="*/ 2147483647 w 525"/>
                <a:gd name="T71" fmla="*/ 2147483647 h 2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5"/>
                <a:gd name="T109" fmla="*/ 0 h 269"/>
                <a:gd name="T110" fmla="*/ 525 w 525"/>
                <a:gd name="T111" fmla="*/ 269 h 2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5" h="269">
                  <a:moveTo>
                    <a:pt x="524" y="133"/>
                  </a:moveTo>
                  <a:lnTo>
                    <a:pt x="522" y="121"/>
                  </a:lnTo>
                  <a:lnTo>
                    <a:pt x="519" y="110"/>
                  </a:lnTo>
                  <a:lnTo>
                    <a:pt x="515" y="98"/>
                  </a:lnTo>
                  <a:lnTo>
                    <a:pt x="507" y="87"/>
                  </a:lnTo>
                  <a:lnTo>
                    <a:pt x="500" y="77"/>
                  </a:lnTo>
                  <a:lnTo>
                    <a:pt x="489" y="65"/>
                  </a:lnTo>
                  <a:lnTo>
                    <a:pt x="476" y="57"/>
                  </a:lnTo>
                  <a:lnTo>
                    <a:pt x="463" y="47"/>
                  </a:lnTo>
                  <a:lnTo>
                    <a:pt x="446" y="38"/>
                  </a:lnTo>
                  <a:lnTo>
                    <a:pt x="430" y="31"/>
                  </a:lnTo>
                  <a:lnTo>
                    <a:pt x="412" y="24"/>
                  </a:lnTo>
                  <a:lnTo>
                    <a:pt x="392" y="17"/>
                  </a:lnTo>
                  <a:lnTo>
                    <a:pt x="372" y="12"/>
                  </a:lnTo>
                  <a:lnTo>
                    <a:pt x="351" y="8"/>
                  </a:lnTo>
                  <a:lnTo>
                    <a:pt x="329" y="4"/>
                  </a:lnTo>
                  <a:lnTo>
                    <a:pt x="307" y="1"/>
                  </a:lnTo>
                  <a:lnTo>
                    <a:pt x="284" y="0"/>
                  </a:lnTo>
                  <a:lnTo>
                    <a:pt x="262" y="0"/>
                  </a:lnTo>
                  <a:lnTo>
                    <a:pt x="239" y="0"/>
                  </a:lnTo>
                  <a:lnTo>
                    <a:pt x="216" y="1"/>
                  </a:lnTo>
                  <a:lnTo>
                    <a:pt x="194" y="4"/>
                  </a:lnTo>
                  <a:lnTo>
                    <a:pt x="171" y="8"/>
                  </a:lnTo>
                  <a:lnTo>
                    <a:pt x="151" y="12"/>
                  </a:lnTo>
                  <a:lnTo>
                    <a:pt x="130" y="17"/>
                  </a:lnTo>
                  <a:lnTo>
                    <a:pt x="111" y="24"/>
                  </a:lnTo>
                  <a:lnTo>
                    <a:pt x="93" y="31"/>
                  </a:lnTo>
                  <a:lnTo>
                    <a:pt x="76" y="38"/>
                  </a:lnTo>
                  <a:lnTo>
                    <a:pt x="60" y="47"/>
                  </a:lnTo>
                  <a:lnTo>
                    <a:pt x="46" y="57"/>
                  </a:lnTo>
                  <a:lnTo>
                    <a:pt x="34" y="65"/>
                  </a:lnTo>
                  <a:lnTo>
                    <a:pt x="23" y="77"/>
                  </a:lnTo>
                  <a:lnTo>
                    <a:pt x="15" y="87"/>
                  </a:lnTo>
                  <a:lnTo>
                    <a:pt x="8" y="98"/>
                  </a:lnTo>
                  <a:lnTo>
                    <a:pt x="3" y="110"/>
                  </a:lnTo>
                  <a:lnTo>
                    <a:pt x="1" y="121"/>
                  </a:lnTo>
                  <a:lnTo>
                    <a:pt x="0" y="133"/>
                  </a:lnTo>
                  <a:lnTo>
                    <a:pt x="1" y="144"/>
                  </a:lnTo>
                  <a:lnTo>
                    <a:pt x="3" y="157"/>
                  </a:lnTo>
                  <a:lnTo>
                    <a:pt x="8" y="167"/>
                  </a:lnTo>
                  <a:lnTo>
                    <a:pt x="15" y="179"/>
                  </a:lnTo>
                  <a:lnTo>
                    <a:pt x="23" y="190"/>
                  </a:lnTo>
                  <a:lnTo>
                    <a:pt x="34" y="200"/>
                  </a:lnTo>
                  <a:lnTo>
                    <a:pt x="46" y="210"/>
                  </a:lnTo>
                  <a:lnTo>
                    <a:pt x="60" y="219"/>
                  </a:lnTo>
                  <a:lnTo>
                    <a:pt x="76" y="227"/>
                  </a:lnTo>
                  <a:lnTo>
                    <a:pt x="93" y="236"/>
                  </a:lnTo>
                  <a:lnTo>
                    <a:pt x="111" y="243"/>
                  </a:lnTo>
                  <a:lnTo>
                    <a:pt x="130" y="249"/>
                  </a:lnTo>
                  <a:lnTo>
                    <a:pt x="151" y="255"/>
                  </a:lnTo>
                  <a:lnTo>
                    <a:pt x="171" y="259"/>
                  </a:lnTo>
                  <a:lnTo>
                    <a:pt x="194" y="263"/>
                  </a:lnTo>
                  <a:lnTo>
                    <a:pt x="216" y="265"/>
                  </a:lnTo>
                  <a:lnTo>
                    <a:pt x="239" y="268"/>
                  </a:lnTo>
                  <a:lnTo>
                    <a:pt x="262" y="268"/>
                  </a:lnTo>
                  <a:lnTo>
                    <a:pt x="284" y="268"/>
                  </a:lnTo>
                  <a:lnTo>
                    <a:pt x="307" y="265"/>
                  </a:lnTo>
                  <a:lnTo>
                    <a:pt x="329" y="263"/>
                  </a:lnTo>
                  <a:lnTo>
                    <a:pt x="351" y="259"/>
                  </a:lnTo>
                  <a:lnTo>
                    <a:pt x="372" y="255"/>
                  </a:lnTo>
                  <a:lnTo>
                    <a:pt x="392" y="249"/>
                  </a:lnTo>
                  <a:lnTo>
                    <a:pt x="412" y="243"/>
                  </a:lnTo>
                  <a:lnTo>
                    <a:pt x="430" y="236"/>
                  </a:lnTo>
                  <a:lnTo>
                    <a:pt x="446" y="227"/>
                  </a:lnTo>
                  <a:lnTo>
                    <a:pt x="463" y="219"/>
                  </a:lnTo>
                  <a:lnTo>
                    <a:pt x="476" y="210"/>
                  </a:lnTo>
                  <a:lnTo>
                    <a:pt x="489" y="200"/>
                  </a:lnTo>
                  <a:lnTo>
                    <a:pt x="500" y="190"/>
                  </a:lnTo>
                  <a:lnTo>
                    <a:pt x="507" y="179"/>
                  </a:lnTo>
                  <a:lnTo>
                    <a:pt x="515" y="167"/>
                  </a:lnTo>
                  <a:lnTo>
                    <a:pt x="519" y="157"/>
                  </a:lnTo>
                  <a:lnTo>
                    <a:pt x="522" y="144"/>
                  </a:lnTo>
                  <a:lnTo>
                    <a:pt x="524" y="13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1" name="Freeform 8"/>
            <p:cNvSpPr>
              <a:spLocks/>
            </p:cNvSpPr>
            <p:nvPr/>
          </p:nvSpPr>
          <p:spPr bwMode="auto">
            <a:xfrm>
              <a:off x="5875338" y="4038600"/>
              <a:ext cx="833437" cy="427037"/>
            </a:xfrm>
            <a:custGeom>
              <a:avLst/>
              <a:gdLst>
                <a:gd name="T0" fmla="*/ 2147483647 w 525"/>
                <a:gd name="T1" fmla="*/ 2147483647 h 269"/>
                <a:gd name="T2" fmla="*/ 2147483647 w 525"/>
                <a:gd name="T3" fmla="*/ 2147483647 h 269"/>
                <a:gd name="T4" fmla="*/ 2147483647 w 525"/>
                <a:gd name="T5" fmla="*/ 2147483647 h 269"/>
                <a:gd name="T6" fmla="*/ 2147483647 w 525"/>
                <a:gd name="T7" fmla="*/ 2147483647 h 269"/>
                <a:gd name="T8" fmla="*/ 2147483647 w 525"/>
                <a:gd name="T9" fmla="*/ 2147483647 h 269"/>
                <a:gd name="T10" fmla="*/ 2147483647 w 525"/>
                <a:gd name="T11" fmla="*/ 2147483647 h 269"/>
                <a:gd name="T12" fmla="*/ 2147483647 w 525"/>
                <a:gd name="T13" fmla="*/ 2147483647 h 269"/>
                <a:gd name="T14" fmla="*/ 2147483647 w 525"/>
                <a:gd name="T15" fmla="*/ 2147483647 h 269"/>
                <a:gd name="T16" fmla="*/ 2147483647 w 525"/>
                <a:gd name="T17" fmla="*/ 2147483647 h 269"/>
                <a:gd name="T18" fmla="*/ 2147483647 w 525"/>
                <a:gd name="T19" fmla="*/ 2147483647 h 269"/>
                <a:gd name="T20" fmla="*/ 2147483647 w 525"/>
                <a:gd name="T21" fmla="*/ 2147483647 h 269"/>
                <a:gd name="T22" fmla="*/ 2147483647 w 525"/>
                <a:gd name="T23" fmla="*/ 2147483647 h 269"/>
                <a:gd name="T24" fmla="*/ 2147483647 w 525"/>
                <a:gd name="T25" fmla="*/ 2147483647 h 269"/>
                <a:gd name="T26" fmla="*/ 2147483647 w 525"/>
                <a:gd name="T27" fmla="*/ 2147483647 h 269"/>
                <a:gd name="T28" fmla="*/ 2147483647 w 525"/>
                <a:gd name="T29" fmla="*/ 2147483647 h 269"/>
                <a:gd name="T30" fmla="*/ 2147483647 w 525"/>
                <a:gd name="T31" fmla="*/ 2147483647 h 269"/>
                <a:gd name="T32" fmla="*/ 2147483647 w 525"/>
                <a:gd name="T33" fmla="*/ 2147483647 h 269"/>
                <a:gd name="T34" fmla="*/ 2147483647 w 525"/>
                <a:gd name="T35" fmla="*/ 2147483647 h 269"/>
                <a:gd name="T36" fmla="*/ 2147483647 w 525"/>
                <a:gd name="T37" fmla="*/ 2147483647 h 269"/>
                <a:gd name="T38" fmla="*/ 2147483647 w 525"/>
                <a:gd name="T39" fmla="*/ 2147483647 h 269"/>
                <a:gd name="T40" fmla="*/ 2147483647 w 525"/>
                <a:gd name="T41" fmla="*/ 2147483647 h 269"/>
                <a:gd name="T42" fmla="*/ 2147483647 w 525"/>
                <a:gd name="T43" fmla="*/ 2147483647 h 269"/>
                <a:gd name="T44" fmla="*/ 2147483647 w 525"/>
                <a:gd name="T45" fmla="*/ 2147483647 h 269"/>
                <a:gd name="T46" fmla="*/ 2147483647 w 525"/>
                <a:gd name="T47" fmla="*/ 2147483647 h 269"/>
                <a:gd name="T48" fmla="*/ 2147483647 w 525"/>
                <a:gd name="T49" fmla="*/ 2147483647 h 269"/>
                <a:gd name="T50" fmla="*/ 2147483647 w 525"/>
                <a:gd name="T51" fmla="*/ 2147483647 h 269"/>
                <a:gd name="T52" fmla="*/ 2147483647 w 525"/>
                <a:gd name="T53" fmla="*/ 0 h 269"/>
                <a:gd name="T54" fmla="*/ 2147483647 w 525"/>
                <a:gd name="T55" fmla="*/ 0 h 269"/>
                <a:gd name="T56" fmla="*/ 2147483647 w 525"/>
                <a:gd name="T57" fmla="*/ 2147483647 h 269"/>
                <a:gd name="T58" fmla="*/ 2147483647 w 525"/>
                <a:gd name="T59" fmla="*/ 2147483647 h 269"/>
                <a:gd name="T60" fmla="*/ 2147483647 w 525"/>
                <a:gd name="T61" fmla="*/ 2147483647 h 269"/>
                <a:gd name="T62" fmla="*/ 2147483647 w 525"/>
                <a:gd name="T63" fmla="*/ 2147483647 h 269"/>
                <a:gd name="T64" fmla="*/ 2147483647 w 525"/>
                <a:gd name="T65" fmla="*/ 2147483647 h 269"/>
                <a:gd name="T66" fmla="*/ 2147483647 w 525"/>
                <a:gd name="T67" fmla="*/ 2147483647 h 269"/>
                <a:gd name="T68" fmla="*/ 2147483647 w 525"/>
                <a:gd name="T69" fmla="*/ 2147483647 h 269"/>
                <a:gd name="T70" fmla="*/ 2147483647 w 525"/>
                <a:gd name="T71" fmla="*/ 2147483647 h 2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5"/>
                <a:gd name="T109" fmla="*/ 0 h 269"/>
                <a:gd name="T110" fmla="*/ 525 w 525"/>
                <a:gd name="T111" fmla="*/ 269 h 2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5" h="269">
                  <a:moveTo>
                    <a:pt x="0" y="134"/>
                  </a:moveTo>
                  <a:lnTo>
                    <a:pt x="1" y="144"/>
                  </a:lnTo>
                  <a:lnTo>
                    <a:pt x="4" y="157"/>
                  </a:lnTo>
                  <a:lnTo>
                    <a:pt x="8" y="167"/>
                  </a:lnTo>
                  <a:lnTo>
                    <a:pt x="16" y="179"/>
                  </a:lnTo>
                  <a:lnTo>
                    <a:pt x="25" y="190"/>
                  </a:lnTo>
                  <a:lnTo>
                    <a:pt x="34" y="200"/>
                  </a:lnTo>
                  <a:lnTo>
                    <a:pt x="47" y="210"/>
                  </a:lnTo>
                  <a:lnTo>
                    <a:pt x="61" y="219"/>
                  </a:lnTo>
                  <a:lnTo>
                    <a:pt x="77" y="227"/>
                  </a:lnTo>
                  <a:lnTo>
                    <a:pt x="93" y="236"/>
                  </a:lnTo>
                  <a:lnTo>
                    <a:pt x="111" y="243"/>
                  </a:lnTo>
                  <a:lnTo>
                    <a:pt x="131" y="249"/>
                  </a:lnTo>
                  <a:lnTo>
                    <a:pt x="151" y="255"/>
                  </a:lnTo>
                  <a:lnTo>
                    <a:pt x="172" y="259"/>
                  </a:lnTo>
                  <a:lnTo>
                    <a:pt x="194" y="263"/>
                  </a:lnTo>
                  <a:lnTo>
                    <a:pt x="216" y="265"/>
                  </a:lnTo>
                  <a:lnTo>
                    <a:pt x="239" y="268"/>
                  </a:lnTo>
                  <a:lnTo>
                    <a:pt x="262" y="268"/>
                  </a:lnTo>
                  <a:lnTo>
                    <a:pt x="284" y="268"/>
                  </a:lnTo>
                  <a:lnTo>
                    <a:pt x="307" y="265"/>
                  </a:lnTo>
                  <a:lnTo>
                    <a:pt x="330" y="263"/>
                  </a:lnTo>
                  <a:lnTo>
                    <a:pt x="352" y="259"/>
                  </a:lnTo>
                  <a:lnTo>
                    <a:pt x="372" y="255"/>
                  </a:lnTo>
                  <a:lnTo>
                    <a:pt x="393" y="249"/>
                  </a:lnTo>
                  <a:lnTo>
                    <a:pt x="412" y="243"/>
                  </a:lnTo>
                  <a:lnTo>
                    <a:pt x="430" y="236"/>
                  </a:lnTo>
                  <a:lnTo>
                    <a:pt x="447" y="227"/>
                  </a:lnTo>
                  <a:lnTo>
                    <a:pt x="463" y="219"/>
                  </a:lnTo>
                  <a:lnTo>
                    <a:pt x="477" y="210"/>
                  </a:lnTo>
                  <a:lnTo>
                    <a:pt x="489" y="200"/>
                  </a:lnTo>
                  <a:lnTo>
                    <a:pt x="500" y="190"/>
                  </a:lnTo>
                  <a:lnTo>
                    <a:pt x="508" y="179"/>
                  </a:lnTo>
                  <a:lnTo>
                    <a:pt x="515" y="167"/>
                  </a:lnTo>
                  <a:lnTo>
                    <a:pt x="520" y="157"/>
                  </a:lnTo>
                  <a:lnTo>
                    <a:pt x="522" y="144"/>
                  </a:lnTo>
                  <a:lnTo>
                    <a:pt x="524" y="133"/>
                  </a:lnTo>
                  <a:lnTo>
                    <a:pt x="522" y="121"/>
                  </a:lnTo>
                  <a:lnTo>
                    <a:pt x="520" y="110"/>
                  </a:lnTo>
                  <a:lnTo>
                    <a:pt x="515" y="98"/>
                  </a:lnTo>
                  <a:lnTo>
                    <a:pt x="508" y="87"/>
                  </a:lnTo>
                  <a:lnTo>
                    <a:pt x="500" y="77"/>
                  </a:lnTo>
                  <a:lnTo>
                    <a:pt x="489" y="65"/>
                  </a:lnTo>
                  <a:lnTo>
                    <a:pt x="477" y="55"/>
                  </a:lnTo>
                  <a:lnTo>
                    <a:pt x="463" y="47"/>
                  </a:lnTo>
                  <a:lnTo>
                    <a:pt x="447" y="38"/>
                  </a:lnTo>
                  <a:lnTo>
                    <a:pt x="430" y="31"/>
                  </a:lnTo>
                  <a:lnTo>
                    <a:pt x="412" y="22"/>
                  </a:lnTo>
                  <a:lnTo>
                    <a:pt x="393" y="17"/>
                  </a:lnTo>
                  <a:lnTo>
                    <a:pt x="372" y="12"/>
                  </a:lnTo>
                  <a:lnTo>
                    <a:pt x="352" y="7"/>
                  </a:lnTo>
                  <a:lnTo>
                    <a:pt x="329" y="4"/>
                  </a:lnTo>
                  <a:lnTo>
                    <a:pt x="307" y="1"/>
                  </a:lnTo>
                  <a:lnTo>
                    <a:pt x="284" y="0"/>
                  </a:lnTo>
                  <a:lnTo>
                    <a:pt x="262" y="0"/>
                  </a:lnTo>
                  <a:lnTo>
                    <a:pt x="239" y="0"/>
                  </a:lnTo>
                  <a:lnTo>
                    <a:pt x="216" y="1"/>
                  </a:lnTo>
                  <a:lnTo>
                    <a:pt x="194" y="4"/>
                  </a:lnTo>
                  <a:lnTo>
                    <a:pt x="172" y="8"/>
                  </a:lnTo>
                  <a:lnTo>
                    <a:pt x="151" y="12"/>
                  </a:lnTo>
                  <a:lnTo>
                    <a:pt x="131" y="17"/>
                  </a:lnTo>
                  <a:lnTo>
                    <a:pt x="111" y="24"/>
                  </a:lnTo>
                  <a:lnTo>
                    <a:pt x="93" y="31"/>
                  </a:lnTo>
                  <a:lnTo>
                    <a:pt x="77" y="38"/>
                  </a:lnTo>
                  <a:lnTo>
                    <a:pt x="61" y="47"/>
                  </a:lnTo>
                  <a:lnTo>
                    <a:pt x="47" y="57"/>
                  </a:lnTo>
                  <a:lnTo>
                    <a:pt x="34" y="67"/>
                  </a:lnTo>
                  <a:lnTo>
                    <a:pt x="25" y="77"/>
                  </a:lnTo>
                  <a:lnTo>
                    <a:pt x="16" y="87"/>
                  </a:lnTo>
                  <a:lnTo>
                    <a:pt x="8" y="98"/>
                  </a:lnTo>
                  <a:lnTo>
                    <a:pt x="4" y="110"/>
                  </a:lnTo>
                  <a:lnTo>
                    <a:pt x="1" y="121"/>
                  </a:lnTo>
                  <a:lnTo>
                    <a:pt x="0" y="13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2" name="Freeform 9"/>
            <p:cNvSpPr>
              <a:spLocks/>
            </p:cNvSpPr>
            <p:nvPr/>
          </p:nvSpPr>
          <p:spPr bwMode="auto">
            <a:xfrm>
              <a:off x="3425825" y="3657600"/>
              <a:ext cx="833438" cy="427037"/>
            </a:xfrm>
            <a:custGeom>
              <a:avLst/>
              <a:gdLst>
                <a:gd name="T0" fmla="*/ 2147483647 w 525"/>
                <a:gd name="T1" fmla="*/ 2147483647 h 269"/>
                <a:gd name="T2" fmla="*/ 2147483647 w 525"/>
                <a:gd name="T3" fmla="*/ 2147483647 h 269"/>
                <a:gd name="T4" fmla="*/ 2147483647 w 525"/>
                <a:gd name="T5" fmla="*/ 2147483647 h 269"/>
                <a:gd name="T6" fmla="*/ 2147483647 w 525"/>
                <a:gd name="T7" fmla="*/ 2147483647 h 269"/>
                <a:gd name="T8" fmla="*/ 2147483647 w 525"/>
                <a:gd name="T9" fmla="*/ 2147483647 h 269"/>
                <a:gd name="T10" fmla="*/ 2147483647 w 525"/>
                <a:gd name="T11" fmla="*/ 2147483647 h 269"/>
                <a:gd name="T12" fmla="*/ 2147483647 w 525"/>
                <a:gd name="T13" fmla="*/ 2147483647 h 269"/>
                <a:gd name="T14" fmla="*/ 2147483647 w 525"/>
                <a:gd name="T15" fmla="*/ 2147483647 h 269"/>
                <a:gd name="T16" fmla="*/ 2147483647 w 525"/>
                <a:gd name="T17" fmla="*/ 2147483647 h 269"/>
                <a:gd name="T18" fmla="*/ 2147483647 w 525"/>
                <a:gd name="T19" fmla="*/ 2147483647 h 269"/>
                <a:gd name="T20" fmla="*/ 2147483647 w 525"/>
                <a:gd name="T21" fmla="*/ 2147483647 h 269"/>
                <a:gd name="T22" fmla="*/ 2147483647 w 525"/>
                <a:gd name="T23" fmla="*/ 2147483647 h 269"/>
                <a:gd name="T24" fmla="*/ 2147483647 w 525"/>
                <a:gd name="T25" fmla="*/ 2147483647 h 269"/>
                <a:gd name="T26" fmla="*/ 2147483647 w 525"/>
                <a:gd name="T27" fmla="*/ 2147483647 h 269"/>
                <a:gd name="T28" fmla="*/ 2147483647 w 525"/>
                <a:gd name="T29" fmla="*/ 2147483647 h 269"/>
                <a:gd name="T30" fmla="*/ 2147483647 w 525"/>
                <a:gd name="T31" fmla="*/ 2147483647 h 269"/>
                <a:gd name="T32" fmla="*/ 2147483647 w 525"/>
                <a:gd name="T33" fmla="*/ 2147483647 h 269"/>
                <a:gd name="T34" fmla="*/ 2147483647 w 525"/>
                <a:gd name="T35" fmla="*/ 2147483647 h 269"/>
                <a:gd name="T36" fmla="*/ 2147483647 w 525"/>
                <a:gd name="T37" fmla="*/ 2147483647 h 269"/>
                <a:gd name="T38" fmla="*/ 2147483647 w 525"/>
                <a:gd name="T39" fmla="*/ 2147483647 h 269"/>
                <a:gd name="T40" fmla="*/ 2147483647 w 525"/>
                <a:gd name="T41" fmla="*/ 2147483647 h 269"/>
                <a:gd name="T42" fmla="*/ 2147483647 w 525"/>
                <a:gd name="T43" fmla="*/ 2147483647 h 269"/>
                <a:gd name="T44" fmla="*/ 2147483647 w 525"/>
                <a:gd name="T45" fmla="*/ 2147483647 h 269"/>
                <a:gd name="T46" fmla="*/ 2147483647 w 525"/>
                <a:gd name="T47" fmla="*/ 2147483647 h 269"/>
                <a:gd name="T48" fmla="*/ 2147483647 w 525"/>
                <a:gd name="T49" fmla="*/ 2147483647 h 269"/>
                <a:gd name="T50" fmla="*/ 2147483647 w 525"/>
                <a:gd name="T51" fmla="*/ 2147483647 h 269"/>
                <a:gd name="T52" fmla="*/ 2147483647 w 525"/>
                <a:gd name="T53" fmla="*/ 0 h 269"/>
                <a:gd name="T54" fmla="*/ 2147483647 w 525"/>
                <a:gd name="T55" fmla="*/ 0 h 269"/>
                <a:gd name="T56" fmla="*/ 2147483647 w 525"/>
                <a:gd name="T57" fmla="*/ 2147483647 h 269"/>
                <a:gd name="T58" fmla="*/ 2147483647 w 525"/>
                <a:gd name="T59" fmla="*/ 2147483647 h 269"/>
                <a:gd name="T60" fmla="*/ 2147483647 w 525"/>
                <a:gd name="T61" fmla="*/ 2147483647 h 269"/>
                <a:gd name="T62" fmla="*/ 2147483647 w 525"/>
                <a:gd name="T63" fmla="*/ 2147483647 h 269"/>
                <a:gd name="T64" fmla="*/ 2147483647 w 525"/>
                <a:gd name="T65" fmla="*/ 2147483647 h 269"/>
                <a:gd name="T66" fmla="*/ 2147483647 w 525"/>
                <a:gd name="T67" fmla="*/ 2147483647 h 269"/>
                <a:gd name="T68" fmla="*/ 2147483647 w 525"/>
                <a:gd name="T69" fmla="*/ 2147483647 h 269"/>
                <a:gd name="T70" fmla="*/ 2147483647 w 525"/>
                <a:gd name="T71" fmla="*/ 2147483647 h 2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5"/>
                <a:gd name="T109" fmla="*/ 0 h 269"/>
                <a:gd name="T110" fmla="*/ 525 w 525"/>
                <a:gd name="T111" fmla="*/ 269 h 2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5" h="269">
                  <a:moveTo>
                    <a:pt x="0" y="134"/>
                  </a:moveTo>
                  <a:lnTo>
                    <a:pt x="1" y="146"/>
                  </a:lnTo>
                  <a:lnTo>
                    <a:pt x="4" y="157"/>
                  </a:lnTo>
                  <a:lnTo>
                    <a:pt x="8" y="169"/>
                  </a:lnTo>
                  <a:lnTo>
                    <a:pt x="16" y="180"/>
                  </a:lnTo>
                  <a:lnTo>
                    <a:pt x="25" y="190"/>
                  </a:lnTo>
                  <a:lnTo>
                    <a:pt x="35" y="200"/>
                  </a:lnTo>
                  <a:lnTo>
                    <a:pt x="47" y="210"/>
                  </a:lnTo>
                  <a:lnTo>
                    <a:pt x="60" y="220"/>
                  </a:lnTo>
                  <a:lnTo>
                    <a:pt x="77" y="229"/>
                  </a:lnTo>
                  <a:lnTo>
                    <a:pt x="93" y="236"/>
                  </a:lnTo>
                  <a:lnTo>
                    <a:pt x="111" y="243"/>
                  </a:lnTo>
                  <a:lnTo>
                    <a:pt x="131" y="250"/>
                  </a:lnTo>
                  <a:lnTo>
                    <a:pt x="151" y="256"/>
                  </a:lnTo>
                  <a:lnTo>
                    <a:pt x="172" y="260"/>
                  </a:lnTo>
                  <a:lnTo>
                    <a:pt x="194" y="263"/>
                  </a:lnTo>
                  <a:lnTo>
                    <a:pt x="216" y="266"/>
                  </a:lnTo>
                  <a:lnTo>
                    <a:pt x="239" y="268"/>
                  </a:lnTo>
                  <a:lnTo>
                    <a:pt x="263" y="268"/>
                  </a:lnTo>
                  <a:lnTo>
                    <a:pt x="284" y="268"/>
                  </a:lnTo>
                  <a:lnTo>
                    <a:pt x="307" y="265"/>
                  </a:lnTo>
                  <a:lnTo>
                    <a:pt x="330" y="263"/>
                  </a:lnTo>
                  <a:lnTo>
                    <a:pt x="352" y="260"/>
                  </a:lnTo>
                  <a:lnTo>
                    <a:pt x="372" y="255"/>
                  </a:lnTo>
                  <a:lnTo>
                    <a:pt x="393" y="250"/>
                  </a:lnTo>
                  <a:lnTo>
                    <a:pt x="413" y="243"/>
                  </a:lnTo>
                  <a:lnTo>
                    <a:pt x="430" y="236"/>
                  </a:lnTo>
                  <a:lnTo>
                    <a:pt x="447" y="227"/>
                  </a:lnTo>
                  <a:lnTo>
                    <a:pt x="463" y="219"/>
                  </a:lnTo>
                  <a:lnTo>
                    <a:pt x="477" y="210"/>
                  </a:lnTo>
                  <a:lnTo>
                    <a:pt x="489" y="200"/>
                  </a:lnTo>
                  <a:lnTo>
                    <a:pt x="500" y="190"/>
                  </a:lnTo>
                  <a:lnTo>
                    <a:pt x="508" y="180"/>
                  </a:lnTo>
                  <a:lnTo>
                    <a:pt x="515" y="169"/>
                  </a:lnTo>
                  <a:lnTo>
                    <a:pt x="520" y="157"/>
                  </a:lnTo>
                  <a:lnTo>
                    <a:pt x="524" y="146"/>
                  </a:lnTo>
                  <a:lnTo>
                    <a:pt x="524" y="134"/>
                  </a:lnTo>
                  <a:lnTo>
                    <a:pt x="524" y="121"/>
                  </a:lnTo>
                  <a:lnTo>
                    <a:pt x="520" y="110"/>
                  </a:lnTo>
                  <a:lnTo>
                    <a:pt x="515" y="98"/>
                  </a:lnTo>
                  <a:lnTo>
                    <a:pt x="508" y="87"/>
                  </a:lnTo>
                  <a:lnTo>
                    <a:pt x="500" y="77"/>
                  </a:lnTo>
                  <a:lnTo>
                    <a:pt x="489" y="67"/>
                  </a:lnTo>
                  <a:lnTo>
                    <a:pt x="477" y="57"/>
                  </a:lnTo>
                  <a:lnTo>
                    <a:pt x="463" y="47"/>
                  </a:lnTo>
                  <a:lnTo>
                    <a:pt x="447" y="38"/>
                  </a:lnTo>
                  <a:lnTo>
                    <a:pt x="430" y="31"/>
                  </a:lnTo>
                  <a:lnTo>
                    <a:pt x="413" y="24"/>
                  </a:lnTo>
                  <a:lnTo>
                    <a:pt x="393" y="18"/>
                  </a:lnTo>
                  <a:lnTo>
                    <a:pt x="372" y="12"/>
                  </a:lnTo>
                  <a:lnTo>
                    <a:pt x="352" y="8"/>
                  </a:lnTo>
                  <a:lnTo>
                    <a:pt x="330" y="4"/>
                  </a:lnTo>
                  <a:lnTo>
                    <a:pt x="307" y="1"/>
                  </a:lnTo>
                  <a:lnTo>
                    <a:pt x="284" y="0"/>
                  </a:lnTo>
                  <a:lnTo>
                    <a:pt x="262" y="0"/>
                  </a:lnTo>
                  <a:lnTo>
                    <a:pt x="239" y="0"/>
                  </a:lnTo>
                  <a:lnTo>
                    <a:pt x="216" y="1"/>
                  </a:lnTo>
                  <a:lnTo>
                    <a:pt x="194" y="4"/>
                  </a:lnTo>
                  <a:lnTo>
                    <a:pt x="172" y="8"/>
                  </a:lnTo>
                  <a:lnTo>
                    <a:pt x="151" y="12"/>
                  </a:lnTo>
                  <a:lnTo>
                    <a:pt x="130" y="18"/>
                  </a:lnTo>
                  <a:lnTo>
                    <a:pt x="111" y="24"/>
                  </a:lnTo>
                  <a:lnTo>
                    <a:pt x="93" y="31"/>
                  </a:lnTo>
                  <a:lnTo>
                    <a:pt x="77" y="38"/>
                  </a:lnTo>
                  <a:lnTo>
                    <a:pt x="60" y="47"/>
                  </a:lnTo>
                  <a:lnTo>
                    <a:pt x="47" y="57"/>
                  </a:lnTo>
                  <a:lnTo>
                    <a:pt x="34" y="67"/>
                  </a:lnTo>
                  <a:lnTo>
                    <a:pt x="25" y="77"/>
                  </a:lnTo>
                  <a:lnTo>
                    <a:pt x="16" y="87"/>
                  </a:lnTo>
                  <a:lnTo>
                    <a:pt x="8" y="98"/>
                  </a:lnTo>
                  <a:lnTo>
                    <a:pt x="4" y="111"/>
                  </a:lnTo>
                  <a:lnTo>
                    <a:pt x="1" y="121"/>
                  </a:lnTo>
                  <a:lnTo>
                    <a:pt x="0" y="13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3" name="Freeform 10"/>
            <p:cNvSpPr>
              <a:spLocks/>
            </p:cNvSpPr>
            <p:nvPr/>
          </p:nvSpPr>
          <p:spPr bwMode="auto">
            <a:xfrm>
              <a:off x="1008063" y="4025900"/>
              <a:ext cx="835025" cy="428625"/>
            </a:xfrm>
            <a:custGeom>
              <a:avLst/>
              <a:gdLst>
                <a:gd name="T0" fmla="*/ 2147483647 w 526"/>
                <a:gd name="T1" fmla="*/ 2147483647 h 270"/>
                <a:gd name="T2" fmla="*/ 2147483647 w 526"/>
                <a:gd name="T3" fmla="*/ 2147483647 h 270"/>
                <a:gd name="T4" fmla="*/ 2147483647 w 526"/>
                <a:gd name="T5" fmla="*/ 2147483647 h 270"/>
                <a:gd name="T6" fmla="*/ 2147483647 w 526"/>
                <a:gd name="T7" fmla="*/ 2147483647 h 270"/>
                <a:gd name="T8" fmla="*/ 2147483647 w 526"/>
                <a:gd name="T9" fmla="*/ 2147483647 h 270"/>
                <a:gd name="T10" fmla="*/ 2147483647 w 526"/>
                <a:gd name="T11" fmla="*/ 2147483647 h 270"/>
                <a:gd name="T12" fmla="*/ 2147483647 w 526"/>
                <a:gd name="T13" fmla="*/ 2147483647 h 270"/>
                <a:gd name="T14" fmla="*/ 2147483647 w 526"/>
                <a:gd name="T15" fmla="*/ 2147483647 h 270"/>
                <a:gd name="T16" fmla="*/ 2147483647 w 526"/>
                <a:gd name="T17" fmla="*/ 2147483647 h 270"/>
                <a:gd name="T18" fmla="*/ 2147483647 w 526"/>
                <a:gd name="T19" fmla="*/ 2147483647 h 270"/>
                <a:gd name="T20" fmla="*/ 2147483647 w 526"/>
                <a:gd name="T21" fmla="*/ 2147483647 h 270"/>
                <a:gd name="T22" fmla="*/ 2147483647 w 526"/>
                <a:gd name="T23" fmla="*/ 2147483647 h 270"/>
                <a:gd name="T24" fmla="*/ 2147483647 w 526"/>
                <a:gd name="T25" fmla="*/ 2147483647 h 270"/>
                <a:gd name="T26" fmla="*/ 2147483647 w 526"/>
                <a:gd name="T27" fmla="*/ 2147483647 h 270"/>
                <a:gd name="T28" fmla="*/ 2147483647 w 526"/>
                <a:gd name="T29" fmla="*/ 2147483647 h 270"/>
                <a:gd name="T30" fmla="*/ 2147483647 w 526"/>
                <a:gd name="T31" fmla="*/ 2147483647 h 270"/>
                <a:gd name="T32" fmla="*/ 2147483647 w 526"/>
                <a:gd name="T33" fmla="*/ 2147483647 h 270"/>
                <a:gd name="T34" fmla="*/ 2147483647 w 526"/>
                <a:gd name="T35" fmla="*/ 2147483647 h 270"/>
                <a:gd name="T36" fmla="*/ 2147483647 w 526"/>
                <a:gd name="T37" fmla="*/ 2147483647 h 270"/>
                <a:gd name="T38" fmla="*/ 2147483647 w 526"/>
                <a:gd name="T39" fmla="*/ 2147483647 h 270"/>
                <a:gd name="T40" fmla="*/ 2147483647 w 526"/>
                <a:gd name="T41" fmla="*/ 2147483647 h 270"/>
                <a:gd name="T42" fmla="*/ 2147483647 w 526"/>
                <a:gd name="T43" fmla="*/ 2147483647 h 270"/>
                <a:gd name="T44" fmla="*/ 2147483647 w 526"/>
                <a:gd name="T45" fmla="*/ 2147483647 h 270"/>
                <a:gd name="T46" fmla="*/ 2147483647 w 526"/>
                <a:gd name="T47" fmla="*/ 2147483647 h 270"/>
                <a:gd name="T48" fmla="*/ 2147483647 w 526"/>
                <a:gd name="T49" fmla="*/ 2147483647 h 270"/>
                <a:gd name="T50" fmla="*/ 2147483647 w 526"/>
                <a:gd name="T51" fmla="*/ 2147483647 h 270"/>
                <a:gd name="T52" fmla="*/ 2147483647 w 526"/>
                <a:gd name="T53" fmla="*/ 2147483647 h 270"/>
                <a:gd name="T54" fmla="*/ 2147483647 w 526"/>
                <a:gd name="T55" fmla="*/ 2147483647 h 270"/>
                <a:gd name="T56" fmla="*/ 2147483647 w 526"/>
                <a:gd name="T57" fmla="*/ 2147483647 h 270"/>
                <a:gd name="T58" fmla="*/ 2147483647 w 526"/>
                <a:gd name="T59" fmla="*/ 2147483647 h 270"/>
                <a:gd name="T60" fmla="*/ 2147483647 w 526"/>
                <a:gd name="T61" fmla="*/ 2147483647 h 270"/>
                <a:gd name="T62" fmla="*/ 2147483647 w 526"/>
                <a:gd name="T63" fmla="*/ 2147483647 h 270"/>
                <a:gd name="T64" fmla="*/ 2147483647 w 526"/>
                <a:gd name="T65" fmla="*/ 2147483647 h 270"/>
                <a:gd name="T66" fmla="*/ 2147483647 w 526"/>
                <a:gd name="T67" fmla="*/ 2147483647 h 270"/>
                <a:gd name="T68" fmla="*/ 2147483647 w 526"/>
                <a:gd name="T69" fmla="*/ 2147483647 h 270"/>
                <a:gd name="T70" fmla="*/ 2147483647 w 526"/>
                <a:gd name="T71" fmla="*/ 2147483647 h 2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6"/>
                <a:gd name="T109" fmla="*/ 0 h 270"/>
                <a:gd name="T110" fmla="*/ 526 w 526"/>
                <a:gd name="T111" fmla="*/ 270 h 27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6" h="270">
                  <a:moveTo>
                    <a:pt x="525" y="134"/>
                  </a:moveTo>
                  <a:lnTo>
                    <a:pt x="523" y="123"/>
                  </a:lnTo>
                  <a:lnTo>
                    <a:pt x="520" y="110"/>
                  </a:lnTo>
                  <a:lnTo>
                    <a:pt x="516" y="100"/>
                  </a:lnTo>
                  <a:lnTo>
                    <a:pt x="508" y="88"/>
                  </a:lnTo>
                  <a:lnTo>
                    <a:pt x="500" y="77"/>
                  </a:lnTo>
                  <a:lnTo>
                    <a:pt x="489" y="67"/>
                  </a:lnTo>
                  <a:lnTo>
                    <a:pt x="477" y="57"/>
                  </a:lnTo>
                  <a:lnTo>
                    <a:pt x="463" y="48"/>
                  </a:lnTo>
                  <a:lnTo>
                    <a:pt x="447" y="40"/>
                  </a:lnTo>
                  <a:lnTo>
                    <a:pt x="431" y="31"/>
                  </a:lnTo>
                  <a:lnTo>
                    <a:pt x="413" y="24"/>
                  </a:lnTo>
                  <a:lnTo>
                    <a:pt x="393" y="18"/>
                  </a:lnTo>
                  <a:lnTo>
                    <a:pt x="373" y="12"/>
                  </a:lnTo>
                  <a:lnTo>
                    <a:pt x="352" y="8"/>
                  </a:lnTo>
                  <a:lnTo>
                    <a:pt x="330" y="4"/>
                  </a:lnTo>
                  <a:lnTo>
                    <a:pt x="307" y="2"/>
                  </a:lnTo>
                  <a:lnTo>
                    <a:pt x="284" y="1"/>
                  </a:lnTo>
                  <a:lnTo>
                    <a:pt x="261" y="0"/>
                  </a:lnTo>
                  <a:lnTo>
                    <a:pt x="240" y="1"/>
                  </a:lnTo>
                  <a:lnTo>
                    <a:pt x="217" y="2"/>
                  </a:lnTo>
                  <a:lnTo>
                    <a:pt x="194" y="4"/>
                  </a:lnTo>
                  <a:lnTo>
                    <a:pt x="172" y="8"/>
                  </a:lnTo>
                  <a:lnTo>
                    <a:pt x="151" y="12"/>
                  </a:lnTo>
                  <a:lnTo>
                    <a:pt x="131" y="18"/>
                  </a:lnTo>
                  <a:lnTo>
                    <a:pt x="111" y="24"/>
                  </a:lnTo>
                  <a:lnTo>
                    <a:pt x="94" y="31"/>
                  </a:lnTo>
                  <a:lnTo>
                    <a:pt x="77" y="40"/>
                  </a:lnTo>
                  <a:lnTo>
                    <a:pt x="61" y="48"/>
                  </a:lnTo>
                  <a:lnTo>
                    <a:pt x="47" y="57"/>
                  </a:lnTo>
                  <a:lnTo>
                    <a:pt x="35" y="67"/>
                  </a:lnTo>
                  <a:lnTo>
                    <a:pt x="25" y="77"/>
                  </a:lnTo>
                  <a:lnTo>
                    <a:pt x="16" y="88"/>
                  </a:lnTo>
                  <a:lnTo>
                    <a:pt x="8" y="100"/>
                  </a:lnTo>
                  <a:lnTo>
                    <a:pt x="4" y="110"/>
                  </a:lnTo>
                  <a:lnTo>
                    <a:pt x="1" y="123"/>
                  </a:lnTo>
                  <a:lnTo>
                    <a:pt x="0" y="134"/>
                  </a:lnTo>
                  <a:lnTo>
                    <a:pt x="1" y="145"/>
                  </a:lnTo>
                  <a:lnTo>
                    <a:pt x="4" y="157"/>
                  </a:lnTo>
                  <a:lnTo>
                    <a:pt x="8" y="168"/>
                  </a:lnTo>
                  <a:lnTo>
                    <a:pt x="16" y="180"/>
                  </a:lnTo>
                  <a:lnTo>
                    <a:pt x="25" y="190"/>
                  </a:lnTo>
                  <a:lnTo>
                    <a:pt x="35" y="201"/>
                  </a:lnTo>
                  <a:lnTo>
                    <a:pt x="47" y="211"/>
                  </a:lnTo>
                  <a:lnTo>
                    <a:pt x="61" y="220"/>
                  </a:lnTo>
                  <a:lnTo>
                    <a:pt x="77" y="228"/>
                  </a:lnTo>
                  <a:lnTo>
                    <a:pt x="94" y="236"/>
                  </a:lnTo>
                  <a:lnTo>
                    <a:pt x="111" y="244"/>
                  </a:lnTo>
                  <a:lnTo>
                    <a:pt x="131" y="250"/>
                  </a:lnTo>
                  <a:lnTo>
                    <a:pt x="151" y="254"/>
                  </a:lnTo>
                  <a:lnTo>
                    <a:pt x="172" y="260"/>
                  </a:lnTo>
                  <a:lnTo>
                    <a:pt x="194" y="263"/>
                  </a:lnTo>
                  <a:lnTo>
                    <a:pt x="217" y="266"/>
                  </a:lnTo>
                  <a:lnTo>
                    <a:pt x="240" y="267"/>
                  </a:lnTo>
                  <a:lnTo>
                    <a:pt x="261" y="269"/>
                  </a:lnTo>
                  <a:lnTo>
                    <a:pt x="284" y="267"/>
                  </a:lnTo>
                  <a:lnTo>
                    <a:pt x="307" y="266"/>
                  </a:lnTo>
                  <a:lnTo>
                    <a:pt x="330" y="263"/>
                  </a:lnTo>
                  <a:lnTo>
                    <a:pt x="352" y="260"/>
                  </a:lnTo>
                  <a:lnTo>
                    <a:pt x="373" y="254"/>
                  </a:lnTo>
                  <a:lnTo>
                    <a:pt x="393" y="250"/>
                  </a:lnTo>
                  <a:lnTo>
                    <a:pt x="413" y="244"/>
                  </a:lnTo>
                  <a:lnTo>
                    <a:pt x="431" y="236"/>
                  </a:lnTo>
                  <a:lnTo>
                    <a:pt x="447" y="228"/>
                  </a:lnTo>
                  <a:lnTo>
                    <a:pt x="463" y="220"/>
                  </a:lnTo>
                  <a:lnTo>
                    <a:pt x="477" y="211"/>
                  </a:lnTo>
                  <a:lnTo>
                    <a:pt x="489" y="201"/>
                  </a:lnTo>
                  <a:lnTo>
                    <a:pt x="500" y="190"/>
                  </a:lnTo>
                  <a:lnTo>
                    <a:pt x="508" y="180"/>
                  </a:lnTo>
                  <a:lnTo>
                    <a:pt x="516" y="168"/>
                  </a:lnTo>
                  <a:lnTo>
                    <a:pt x="520" y="157"/>
                  </a:lnTo>
                  <a:lnTo>
                    <a:pt x="523" y="145"/>
                  </a:lnTo>
                  <a:lnTo>
                    <a:pt x="525" y="13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4" name="Freeform 11"/>
            <p:cNvSpPr>
              <a:spLocks/>
            </p:cNvSpPr>
            <p:nvPr/>
          </p:nvSpPr>
          <p:spPr bwMode="auto">
            <a:xfrm>
              <a:off x="2541588" y="4025900"/>
              <a:ext cx="833437" cy="428625"/>
            </a:xfrm>
            <a:custGeom>
              <a:avLst/>
              <a:gdLst>
                <a:gd name="T0" fmla="*/ 2147483647 w 525"/>
                <a:gd name="T1" fmla="*/ 2147483647 h 270"/>
                <a:gd name="T2" fmla="*/ 2147483647 w 525"/>
                <a:gd name="T3" fmla="*/ 2147483647 h 270"/>
                <a:gd name="T4" fmla="*/ 2147483647 w 525"/>
                <a:gd name="T5" fmla="*/ 2147483647 h 270"/>
                <a:gd name="T6" fmla="*/ 2147483647 w 525"/>
                <a:gd name="T7" fmla="*/ 2147483647 h 270"/>
                <a:gd name="T8" fmla="*/ 2147483647 w 525"/>
                <a:gd name="T9" fmla="*/ 2147483647 h 270"/>
                <a:gd name="T10" fmla="*/ 2147483647 w 525"/>
                <a:gd name="T11" fmla="*/ 2147483647 h 270"/>
                <a:gd name="T12" fmla="*/ 2147483647 w 525"/>
                <a:gd name="T13" fmla="*/ 2147483647 h 270"/>
                <a:gd name="T14" fmla="*/ 2147483647 w 525"/>
                <a:gd name="T15" fmla="*/ 2147483647 h 270"/>
                <a:gd name="T16" fmla="*/ 2147483647 w 525"/>
                <a:gd name="T17" fmla="*/ 2147483647 h 270"/>
                <a:gd name="T18" fmla="*/ 2147483647 w 525"/>
                <a:gd name="T19" fmla="*/ 2147483647 h 270"/>
                <a:gd name="T20" fmla="*/ 2147483647 w 525"/>
                <a:gd name="T21" fmla="*/ 2147483647 h 270"/>
                <a:gd name="T22" fmla="*/ 2147483647 w 525"/>
                <a:gd name="T23" fmla="*/ 2147483647 h 270"/>
                <a:gd name="T24" fmla="*/ 2147483647 w 525"/>
                <a:gd name="T25" fmla="*/ 2147483647 h 270"/>
                <a:gd name="T26" fmla="*/ 2147483647 w 525"/>
                <a:gd name="T27" fmla="*/ 2147483647 h 270"/>
                <a:gd name="T28" fmla="*/ 2147483647 w 525"/>
                <a:gd name="T29" fmla="*/ 2147483647 h 270"/>
                <a:gd name="T30" fmla="*/ 2147483647 w 525"/>
                <a:gd name="T31" fmla="*/ 2147483647 h 270"/>
                <a:gd name="T32" fmla="*/ 2147483647 w 525"/>
                <a:gd name="T33" fmla="*/ 2147483647 h 270"/>
                <a:gd name="T34" fmla="*/ 2147483647 w 525"/>
                <a:gd name="T35" fmla="*/ 2147483647 h 270"/>
                <a:gd name="T36" fmla="*/ 2147483647 w 525"/>
                <a:gd name="T37" fmla="*/ 2147483647 h 270"/>
                <a:gd name="T38" fmla="*/ 2147483647 w 525"/>
                <a:gd name="T39" fmla="*/ 2147483647 h 270"/>
                <a:gd name="T40" fmla="*/ 2147483647 w 525"/>
                <a:gd name="T41" fmla="*/ 2147483647 h 270"/>
                <a:gd name="T42" fmla="*/ 2147483647 w 525"/>
                <a:gd name="T43" fmla="*/ 2147483647 h 270"/>
                <a:gd name="T44" fmla="*/ 2147483647 w 525"/>
                <a:gd name="T45" fmla="*/ 2147483647 h 270"/>
                <a:gd name="T46" fmla="*/ 2147483647 w 525"/>
                <a:gd name="T47" fmla="*/ 2147483647 h 270"/>
                <a:gd name="T48" fmla="*/ 2147483647 w 525"/>
                <a:gd name="T49" fmla="*/ 2147483647 h 270"/>
                <a:gd name="T50" fmla="*/ 2147483647 w 525"/>
                <a:gd name="T51" fmla="*/ 2147483647 h 270"/>
                <a:gd name="T52" fmla="*/ 2147483647 w 525"/>
                <a:gd name="T53" fmla="*/ 2147483647 h 270"/>
                <a:gd name="T54" fmla="*/ 2147483647 w 525"/>
                <a:gd name="T55" fmla="*/ 2147483647 h 270"/>
                <a:gd name="T56" fmla="*/ 2147483647 w 525"/>
                <a:gd name="T57" fmla="*/ 2147483647 h 270"/>
                <a:gd name="T58" fmla="*/ 2147483647 w 525"/>
                <a:gd name="T59" fmla="*/ 2147483647 h 270"/>
                <a:gd name="T60" fmla="*/ 2147483647 w 525"/>
                <a:gd name="T61" fmla="*/ 2147483647 h 270"/>
                <a:gd name="T62" fmla="*/ 2147483647 w 525"/>
                <a:gd name="T63" fmla="*/ 2147483647 h 270"/>
                <a:gd name="T64" fmla="*/ 2147483647 w 525"/>
                <a:gd name="T65" fmla="*/ 2147483647 h 270"/>
                <a:gd name="T66" fmla="*/ 2147483647 w 525"/>
                <a:gd name="T67" fmla="*/ 2147483647 h 270"/>
                <a:gd name="T68" fmla="*/ 2147483647 w 525"/>
                <a:gd name="T69" fmla="*/ 2147483647 h 270"/>
                <a:gd name="T70" fmla="*/ 2147483647 w 525"/>
                <a:gd name="T71" fmla="*/ 2147483647 h 2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5"/>
                <a:gd name="T109" fmla="*/ 0 h 270"/>
                <a:gd name="T110" fmla="*/ 525 w 525"/>
                <a:gd name="T111" fmla="*/ 270 h 27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5" h="270">
                  <a:moveTo>
                    <a:pt x="0" y="134"/>
                  </a:moveTo>
                  <a:lnTo>
                    <a:pt x="1" y="145"/>
                  </a:lnTo>
                  <a:lnTo>
                    <a:pt x="3" y="157"/>
                  </a:lnTo>
                  <a:lnTo>
                    <a:pt x="8" y="168"/>
                  </a:lnTo>
                  <a:lnTo>
                    <a:pt x="15" y="180"/>
                  </a:lnTo>
                  <a:lnTo>
                    <a:pt x="23" y="190"/>
                  </a:lnTo>
                  <a:lnTo>
                    <a:pt x="34" y="201"/>
                  </a:lnTo>
                  <a:lnTo>
                    <a:pt x="46" y="211"/>
                  </a:lnTo>
                  <a:lnTo>
                    <a:pt x="60" y="220"/>
                  </a:lnTo>
                  <a:lnTo>
                    <a:pt x="76" y="228"/>
                  </a:lnTo>
                  <a:lnTo>
                    <a:pt x="93" y="236"/>
                  </a:lnTo>
                  <a:lnTo>
                    <a:pt x="111" y="244"/>
                  </a:lnTo>
                  <a:lnTo>
                    <a:pt x="130" y="250"/>
                  </a:lnTo>
                  <a:lnTo>
                    <a:pt x="151" y="254"/>
                  </a:lnTo>
                  <a:lnTo>
                    <a:pt x="171" y="260"/>
                  </a:lnTo>
                  <a:lnTo>
                    <a:pt x="194" y="263"/>
                  </a:lnTo>
                  <a:lnTo>
                    <a:pt x="216" y="266"/>
                  </a:lnTo>
                  <a:lnTo>
                    <a:pt x="239" y="267"/>
                  </a:lnTo>
                  <a:lnTo>
                    <a:pt x="262" y="269"/>
                  </a:lnTo>
                  <a:lnTo>
                    <a:pt x="284" y="267"/>
                  </a:lnTo>
                  <a:lnTo>
                    <a:pt x="307" y="266"/>
                  </a:lnTo>
                  <a:lnTo>
                    <a:pt x="329" y="263"/>
                  </a:lnTo>
                  <a:lnTo>
                    <a:pt x="351" y="260"/>
                  </a:lnTo>
                  <a:lnTo>
                    <a:pt x="372" y="254"/>
                  </a:lnTo>
                  <a:lnTo>
                    <a:pt x="392" y="250"/>
                  </a:lnTo>
                  <a:lnTo>
                    <a:pt x="412" y="243"/>
                  </a:lnTo>
                  <a:lnTo>
                    <a:pt x="430" y="236"/>
                  </a:lnTo>
                  <a:lnTo>
                    <a:pt x="446" y="228"/>
                  </a:lnTo>
                  <a:lnTo>
                    <a:pt x="462" y="220"/>
                  </a:lnTo>
                  <a:lnTo>
                    <a:pt x="476" y="210"/>
                  </a:lnTo>
                  <a:lnTo>
                    <a:pt x="489" y="201"/>
                  </a:lnTo>
                  <a:lnTo>
                    <a:pt x="498" y="190"/>
                  </a:lnTo>
                  <a:lnTo>
                    <a:pt x="507" y="180"/>
                  </a:lnTo>
                  <a:lnTo>
                    <a:pt x="515" y="168"/>
                  </a:lnTo>
                  <a:lnTo>
                    <a:pt x="519" y="157"/>
                  </a:lnTo>
                  <a:lnTo>
                    <a:pt x="522" y="145"/>
                  </a:lnTo>
                  <a:lnTo>
                    <a:pt x="524" y="134"/>
                  </a:lnTo>
                  <a:lnTo>
                    <a:pt x="522" y="123"/>
                  </a:lnTo>
                  <a:lnTo>
                    <a:pt x="519" y="110"/>
                  </a:lnTo>
                  <a:lnTo>
                    <a:pt x="515" y="100"/>
                  </a:lnTo>
                  <a:lnTo>
                    <a:pt x="507" y="88"/>
                  </a:lnTo>
                  <a:lnTo>
                    <a:pt x="498" y="77"/>
                  </a:lnTo>
                  <a:lnTo>
                    <a:pt x="489" y="67"/>
                  </a:lnTo>
                  <a:lnTo>
                    <a:pt x="476" y="57"/>
                  </a:lnTo>
                  <a:lnTo>
                    <a:pt x="462" y="48"/>
                  </a:lnTo>
                  <a:lnTo>
                    <a:pt x="446" y="40"/>
                  </a:lnTo>
                  <a:lnTo>
                    <a:pt x="430" y="31"/>
                  </a:lnTo>
                  <a:lnTo>
                    <a:pt x="412" y="24"/>
                  </a:lnTo>
                  <a:lnTo>
                    <a:pt x="392" y="18"/>
                  </a:lnTo>
                  <a:lnTo>
                    <a:pt x="372" y="12"/>
                  </a:lnTo>
                  <a:lnTo>
                    <a:pt x="351" y="8"/>
                  </a:lnTo>
                  <a:lnTo>
                    <a:pt x="329" y="4"/>
                  </a:lnTo>
                  <a:lnTo>
                    <a:pt x="307" y="2"/>
                  </a:lnTo>
                  <a:lnTo>
                    <a:pt x="284" y="1"/>
                  </a:lnTo>
                  <a:lnTo>
                    <a:pt x="262" y="0"/>
                  </a:lnTo>
                  <a:lnTo>
                    <a:pt x="239" y="1"/>
                  </a:lnTo>
                  <a:lnTo>
                    <a:pt x="216" y="2"/>
                  </a:lnTo>
                  <a:lnTo>
                    <a:pt x="193" y="4"/>
                  </a:lnTo>
                  <a:lnTo>
                    <a:pt x="171" y="8"/>
                  </a:lnTo>
                  <a:lnTo>
                    <a:pt x="151" y="12"/>
                  </a:lnTo>
                  <a:lnTo>
                    <a:pt x="130" y="18"/>
                  </a:lnTo>
                  <a:lnTo>
                    <a:pt x="111" y="24"/>
                  </a:lnTo>
                  <a:lnTo>
                    <a:pt x="93" y="31"/>
                  </a:lnTo>
                  <a:lnTo>
                    <a:pt x="76" y="40"/>
                  </a:lnTo>
                  <a:lnTo>
                    <a:pt x="60" y="48"/>
                  </a:lnTo>
                  <a:lnTo>
                    <a:pt x="46" y="57"/>
                  </a:lnTo>
                  <a:lnTo>
                    <a:pt x="34" y="67"/>
                  </a:lnTo>
                  <a:lnTo>
                    <a:pt x="23" y="77"/>
                  </a:lnTo>
                  <a:lnTo>
                    <a:pt x="15" y="88"/>
                  </a:lnTo>
                  <a:lnTo>
                    <a:pt x="8" y="100"/>
                  </a:lnTo>
                  <a:lnTo>
                    <a:pt x="3" y="110"/>
                  </a:lnTo>
                  <a:lnTo>
                    <a:pt x="1" y="123"/>
                  </a:lnTo>
                  <a:lnTo>
                    <a:pt x="0" y="13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5" name="Freeform 13"/>
            <p:cNvSpPr>
              <a:spLocks/>
            </p:cNvSpPr>
            <p:nvPr/>
          </p:nvSpPr>
          <p:spPr bwMode="auto">
            <a:xfrm>
              <a:off x="5092700" y="4724400"/>
              <a:ext cx="1350963" cy="441325"/>
            </a:xfrm>
            <a:custGeom>
              <a:avLst/>
              <a:gdLst>
                <a:gd name="T0" fmla="*/ 2147483647 w 851"/>
                <a:gd name="T1" fmla="*/ 2147483647 h 278"/>
                <a:gd name="T2" fmla="*/ 2147483647 w 851"/>
                <a:gd name="T3" fmla="*/ 0 h 278"/>
                <a:gd name="T4" fmla="*/ 0 w 851"/>
                <a:gd name="T5" fmla="*/ 0 h 278"/>
                <a:gd name="T6" fmla="*/ 0 w 851"/>
                <a:gd name="T7" fmla="*/ 2147483647 h 278"/>
                <a:gd name="T8" fmla="*/ 2147483647 w 851"/>
                <a:gd name="T9" fmla="*/ 2147483647 h 2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1"/>
                <a:gd name="T16" fmla="*/ 0 h 278"/>
                <a:gd name="T17" fmla="*/ 851 w 851"/>
                <a:gd name="T18" fmla="*/ 278 h 2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1" h="278">
                  <a:moveTo>
                    <a:pt x="850" y="277"/>
                  </a:moveTo>
                  <a:lnTo>
                    <a:pt x="850" y="0"/>
                  </a:lnTo>
                  <a:lnTo>
                    <a:pt x="0" y="0"/>
                  </a:lnTo>
                  <a:lnTo>
                    <a:pt x="0" y="277"/>
                  </a:lnTo>
                  <a:lnTo>
                    <a:pt x="850" y="277"/>
                  </a:lnTo>
                </a:path>
              </a:pathLst>
            </a:custGeom>
            <a:solidFill>
              <a:srgbClr val="D1B2E8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6" name="Freeform 14"/>
            <p:cNvSpPr>
              <a:spLocks/>
            </p:cNvSpPr>
            <p:nvPr/>
          </p:nvSpPr>
          <p:spPr bwMode="auto">
            <a:xfrm>
              <a:off x="1592263" y="4713287"/>
              <a:ext cx="1216025" cy="439738"/>
            </a:xfrm>
            <a:custGeom>
              <a:avLst/>
              <a:gdLst>
                <a:gd name="T0" fmla="*/ 2147483647 w 727"/>
                <a:gd name="T1" fmla="*/ 2147483647 h 277"/>
                <a:gd name="T2" fmla="*/ 2147483647 w 727"/>
                <a:gd name="T3" fmla="*/ 0 h 277"/>
                <a:gd name="T4" fmla="*/ 0 w 727"/>
                <a:gd name="T5" fmla="*/ 0 h 277"/>
                <a:gd name="T6" fmla="*/ 0 w 727"/>
                <a:gd name="T7" fmla="*/ 2147483647 h 277"/>
                <a:gd name="T8" fmla="*/ 2147483647 w 727"/>
                <a:gd name="T9" fmla="*/ 2147483647 h 2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7"/>
                <a:gd name="T16" fmla="*/ 0 h 277"/>
                <a:gd name="T17" fmla="*/ 727 w 727"/>
                <a:gd name="T18" fmla="*/ 277 h 2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7" h="277">
                  <a:moveTo>
                    <a:pt x="726" y="276"/>
                  </a:moveTo>
                  <a:lnTo>
                    <a:pt x="726" y="0"/>
                  </a:lnTo>
                  <a:lnTo>
                    <a:pt x="0" y="0"/>
                  </a:lnTo>
                  <a:lnTo>
                    <a:pt x="0" y="276"/>
                  </a:lnTo>
                  <a:lnTo>
                    <a:pt x="726" y="276"/>
                  </a:lnTo>
                </a:path>
              </a:pathLst>
            </a:custGeom>
            <a:solidFill>
              <a:srgbClr val="66CCFF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7" name="Freeform 15"/>
            <p:cNvSpPr>
              <a:spLocks/>
            </p:cNvSpPr>
            <p:nvPr/>
          </p:nvSpPr>
          <p:spPr bwMode="auto">
            <a:xfrm>
              <a:off x="5092700" y="3725862"/>
              <a:ext cx="835025" cy="427038"/>
            </a:xfrm>
            <a:custGeom>
              <a:avLst/>
              <a:gdLst>
                <a:gd name="T0" fmla="*/ 2147483647 w 526"/>
                <a:gd name="T1" fmla="*/ 2147483647 h 269"/>
                <a:gd name="T2" fmla="*/ 2147483647 w 526"/>
                <a:gd name="T3" fmla="*/ 2147483647 h 269"/>
                <a:gd name="T4" fmla="*/ 2147483647 w 526"/>
                <a:gd name="T5" fmla="*/ 2147483647 h 269"/>
                <a:gd name="T6" fmla="*/ 2147483647 w 526"/>
                <a:gd name="T7" fmla="*/ 2147483647 h 269"/>
                <a:gd name="T8" fmla="*/ 2147483647 w 526"/>
                <a:gd name="T9" fmla="*/ 2147483647 h 269"/>
                <a:gd name="T10" fmla="*/ 2147483647 w 526"/>
                <a:gd name="T11" fmla="*/ 2147483647 h 269"/>
                <a:gd name="T12" fmla="*/ 2147483647 w 526"/>
                <a:gd name="T13" fmla="*/ 2147483647 h 269"/>
                <a:gd name="T14" fmla="*/ 2147483647 w 526"/>
                <a:gd name="T15" fmla="*/ 2147483647 h 269"/>
                <a:gd name="T16" fmla="*/ 2147483647 w 526"/>
                <a:gd name="T17" fmla="*/ 0 h 269"/>
                <a:gd name="T18" fmla="*/ 2147483647 w 526"/>
                <a:gd name="T19" fmla="*/ 0 h 269"/>
                <a:gd name="T20" fmla="*/ 2147483647 w 526"/>
                <a:gd name="T21" fmla="*/ 2147483647 h 269"/>
                <a:gd name="T22" fmla="*/ 2147483647 w 526"/>
                <a:gd name="T23" fmla="*/ 2147483647 h 269"/>
                <a:gd name="T24" fmla="*/ 2147483647 w 526"/>
                <a:gd name="T25" fmla="*/ 2147483647 h 269"/>
                <a:gd name="T26" fmla="*/ 2147483647 w 526"/>
                <a:gd name="T27" fmla="*/ 2147483647 h 269"/>
                <a:gd name="T28" fmla="*/ 2147483647 w 526"/>
                <a:gd name="T29" fmla="*/ 2147483647 h 269"/>
                <a:gd name="T30" fmla="*/ 2147483647 w 526"/>
                <a:gd name="T31" fmla="*/ 2147483647 h 269"/>
                <a:gd name="T32" fmla="*/ 2147483647 w 526"/>
                <a:gd name="T33" fmla="*/ 2147483647 h 269"/>
                <a:gd name="T34" fmla="*/ 2147483647 w 526"/>
                <a:gd name="T35" fmla="*/ 2147483647 h 269"/>
                <a:gd name="T36" fmla="*/ 2147483647 w 526"/>
                <a:gd name="T37" fmla="*/ 2147483647 h 269"/>
                <a:gd name="T38" fmla="*/ 2147483647 w 526"/>
                <a:gd name="T39" fmla="*/ 2147483647 h 269"/>
                <a:gd name="T40" fmla="*/ 2147483647 w 526"/>
                <a:gd name="T41" fmla="*/ 2147483647 h 269"/>
                <a:gd name="T42" fmla="*/ 2147483647 w 526"/>
                <a:gd name="T43" fmla="*/ 2147483647 h 269"/>
                <a:gd name="T44" fmla="*/ 2147483647 w 526"/>
                <a:gd name="T45" fmla="*/ 2147483647 h 269"/>
                <a:gd name="T46" fmla="*/ 2147483647 w 526"/>
                <a:gd name="T47" fmla="*/ 2147483647 h 269"/>
                <a:gd name="T48" fmla="*/ 2147483647 w 526"/>
                <a:gd name="T49" fmla="*/ 2147483647 h 269"/>
                <a:gd name="T50" fmla="*/ 2147483647 w 526"/>
                <a:gd name="T51" fmla="*/ 2147483647 h 269"/>
                <a:gd name="T52" fmla="*/ 2147483647 w 526"/>
                <a:gd name="T53" fmla="*/ 2147483647 h 269"/>
                <a:gd name="T54" fmla="*/ 2147483647 w 526"/>
                <a:gd name="T55" fmla="*/ 2147483647 h 269"/>
                <a:gd name="T56" fmla="*/ 2147483647 w 526"/>
                <a:gd name="T57" fmla="*/ 2147483647 h 269"/>
                <a:gd name="T58" fmla="*/ 2147483647 w 526"/>
                <a:gd name="T59" fmla="*/ 2147483647 h 269"/>
                <a:gd name="T60" fmla="*/ 2147483647 w 526"/>
                <a:gd name="T61" fmla="*/ 2147483647 h 269"/>
                <a:gd name="T62" fmla="*/ 2147483647 w 526"/>
                <a:gd name="T63" fmla="*/ 2147483647 h 269"/>
                <a:gd name="T64" fmla="*/ 2147483647 w 526"/>
                <a:gd name="T65" fmla="*/ 2147483647 h 269"/>
                <a:gd name="T66" fmla="*/ 2147483647 w 526"/>
                <a:gd name="T67" fmla="*/ 2147483647 h 269"/>
                <a:gd name="T68" fmla="*/ 2147483647 w 526"/>
                <a:gd name="T69" fmla="*/ 2147483647 h 269"/>
                <a:gd name="T70" fmla="*/ 2147483647 w 526"/>
                <a:gd name="T71" fmla="*/ 2147483647 h 2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6"/>
                <a:gd name="T109" fmla="*/ 0 h 269"/>
                <a:gd name="T110" fmla="*/ 526 w 526"/>
                <a:gd name="T111" fmla="*/ 269 h 2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6" h="269">
                  <a:moveTo>
                    <a:pt x="525" y="134"/>
                  </a:moveTo>
                  <a:lnTo>
                    <a:pt x="523" y="121"/>
                  </a:lnTo>
                  <a:lnTo>
                    <a:pt x="521" y="110"/>
                  </a:lnTo>
                  <a:lnTo>
                    <a:pt x="516" y="98"/>
                  </a:lnTo>
                  <a:lnTo>
                    <a:pt x="509" y="88"/>
                  </a:lnTo>
                  <a:lnTo>
                    <a:pt x="501" y="77"/>
                  </a:lnTo>
                  <a:lnTo>
                    <a:pt x="490" y="67"/>
                  </a:lnTo>
                  <a:lnTo>
                    <a:pt x="478" y="57"/>
                  </a:lnTo>
                  <a:lnTo>
                    <a:pt x="464" y="47"/>
                  </a:lnTo>
                  <a:lnTo>
                    <a:pt x="448" y="38"/>
                  </a:lnTo>
                  <a:lnTo>
                    <a:pt x="431" y="31"/>
                  </a:lnTo>
                  <a:lnTo>
                    <a:pt x="412" y="24"/>
                  </a:lnTo>
                  <a:lnTo>
                    <a:pt x="393" y="18"/>
                  </a:lnTo>
                  <a:lnTo>
                    <a:pt x="373" y="12"/>
                  </a:lnTo>
                  <a:lnTo>
                    <a:pt x="351" y="8"/>
                  </a:lnTo>
                  <a:lnTo>
                    <a:pt x="330" y="4"/>
                  </a:lnTo>
                  <a:lnTo>
                    <a:pt x="308" y="1"/>
                  </a:lnTo>
                  <a:lnTo>
                    <a:pt x="285" y="0"/>
                  </a:lnTo>
                  <a:lnTo>
                    <a:pt x="262" y="0"/>
                  </a:lnTo>
                  <a:lnTo>
                    <a:pt x="239" y="0"/>
                  </a:lnTo>
                  <a:lnTo>
                    <a:pt x="216" y="1"/>
                  </a:lnTo>
                  <a:lnTo>
                    <a:pt x="194" y="4"/>
                  </a:lnTo>
                  <a:lnTo>
                    <a:pt x="173" y="8"/>
                  </a:lnTo>
                  <a:lnTo>
                    <a:pt x="151" y="12"/>
                  </a:lnTo>
                  <a:lnTo>
                    <a:pt x="130" y="18"/>
                  </a:lnTo>
                  <a:lnTo>
                    <a:pt x="112" y="24"/>
                  </a:lnTo>
                  <a:lnTo>
                    <a:pt x="93" y="31"/>
                  </a:lnTo>
                  <a:lnTo>
                    <a:pt x="76" y="38"/>
                  </a:lnTo>
                  <a:lnTo>
                    <a:pt x="60" y="47"/>
                  </a:lnTo>
                  <a:lnTo>
                    <a:pt x="46" y="57"/>
                  </a:lnTo>
                  <a:lnTo>
                    <a:pt x="34" y="67"/>
                  </a:lnTo>
                  <a:lnTo>
                    <a:pt x="23" y="77"/>
                  </a:lnTo>
                  <a:lnTo>
                    <a:pt x="15" y="88"/>
                  </a:lnTo>
                  <a:lnTo>
                    <a:pt x="8" y="98"/>
                  </a:lnTo>
                  <a:lnTo>
                    <a:pt x="3" y="110"/>
                  </a:lnTo>
                  <a:lnTo>
                    <a:pt x="1" y="121"/>
                  </a:lnTo>
                  <a:lnTo>
                    <a:pt x="0" y="134"/>
                  </a:lnTo>
                  <a:lnTo>
                    <a:pt x="1" y="146"/>
                  </a:lnTo>
                  <a:lnTo>
                    <a:pt x="3" y="157"/>
                  </a:lnTo>
                  <a:lnTo>
                    <a:pt x="8" y="169"/>
                  </a:lnTo>
                  <a:lnTo>
                    <a:pt x="15" y="180"/>
                  </a:lnTo>
                  <a:lnTo>
                    <a:pt x="23" y="190"/>
                  </a:lnTo>
                  <a:lnTo>
                    <a:pt x="34" y="200"/>
                  </a:lnTo>
                  <a:lnTo>
                    <a:pt x="46" y="210"/>
                  </a:lnTo>
                  <a:lnTo>
                    <a:pt x="60" y="220"/>
                  </a:lnTo>
                  <a:lnTo>
                    <a:pt x="76" y="229"/>
                  </a:lnTo>
                  <a:lnTo>
                    <a:pt x="93" y="236"/>
                  </a:lnTo>
                  <a:lnTo>
                    <a:pt x="112" y="243"/>
                  </a:lnTo>
                  <a:lnTo>
                    <a:pt x="130" y="250"/>
                  </a:lnTo>
                  <a:lnTo>
                    <a:pt x="151" y="256"/>
                  </a:lnTo>
                  <a:lnTo>
                    <a:pt x="173" y="260"/>
                  </a:lnTo>
                  <a:lnTo>
                    <a:pt x="194" y="263"/>
                  </a:lnTo>
                  <a:lnTo>
                    <a:pt x="216" y="266"/>
                  </a:lnTo>
                  <a:lnTo>
                    <a:pt x="239" y="268"/>
                  </a:lnTo>
                  <a:lnTo>
                    <a:pt x="262" y="268"/>
                  </a:lnTo>
                  <a:lnTo>
                    <a:pt x="285" y="268"/>
                  </a:lnTo>
                  <a:lnTo>
                    <a:pt x="308" y="266"/>
                  </a:lnTo>
                  <a:lnTo>
                    <a:pt x="330" y="263"/>
                  </a:lnTo>
                  <a:lnTo>
                    <a:pt x="351" y="260"/>
                  </a:lnTo>
                  <a:lnTo>
                    <a:pt x="373" y="256"/>
                  </a:lnTo>
                  <a:lnTo>
                    <a:pt x="393" y="250"/>
                  </a:lnTo>
                  <a:lnTo>
                    <a:pt x="412" y="243"/>
                  </a:lnTo>
                  <a:lnTo>
                    <a:pt x="431" y="236"/>
                  </a:lnTo>
                  <a:lnTo>
                    <a:pt x="448" y="229"/>
                  </a:lnTo>
                  <a:lnTo>
                    <a:pt x="464" y="220"/>
                  </a:lnTo>
                  <a:lnTo>
                    <a:pt x="478" y="210"/>
                  </a:lnTo>
                  <a:lnTo>
                    <a:pt x="490" y="200"/>
                  </a:lnTo>
                  <a:lnTo>
                    <a:pt x="501" y="190"/>
                  </a:lnTo>
                  <a:lnTo>
                    <a:pt x="509" y="180"/>
                  </a:lnTo>
                  <a:lnTo>
                    <a:pt x="516" y="169"/>
                  </a:lnTo>
                  <a:lnTo>
                    <a:pt x="521" y="157"/>
                  </a:lnTo>
                  <a:lnTo>
                    <a:pt x="523" y="146"/>
                  </a:lnTo>
                  <a:lnTo>
                    <a:pt x="525" y="13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8" name="Rectangle 16"/>
            <p:cNvSpPr>
              <a:spLocks noChangeArrowheads="1"/>
            </p:cNvSpPr>
            <p:nvPr/>
          </p:nvSpPr>
          <p:spPr bwMode="auto">
            <a:xfrm>
              <a:off x="2774950" y="4079875"/>
              <a:ext cx="4286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lot</a:t>
              </a:r>
            </a:p>
          </p:txBody>
        </p:sp>
        <p:sp>
          <p:nvSpPr>
            <p:cNvPr id="33819" name="Rectangle 17"/>
            <p:cNvSpPr>
              <a:spLocks noChangeArrowheads="1"/>
            </p:cNvSpPr>
            <p:nvPr/>
          </p:nvSpPr>
          <p:spPr bwMode="auto">
            <a:xfrm>
              <a:off x="5110163" y="3765550"/>
              <a:ext cx="8366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dname</a:t>
              </a:r>
            </a:p>
          </p:txBody>
        </p:sp>
        <p:sp>
          <p:nvSpPr>
            <p:cNvPr id="33820" name="Rectangle 18"/>
            <p:cNvSpPr>
              <a:spLocks noChangeArrowheads="1"/>
            </p:cNvSpPr>
            <p:nvPr/>
          </p:nvSpPr>
          <p:spPr bwMode="auto">
            <a:xfrm>
              <a:off x="5845175" y="4089400"/>
              <a:ext cx="858838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budget</a:t>
              </a:r>
            </a:p>
          </p:txBody>
        </p:sp>
        <p:sp>
          <p:nvSpPr>
            <p:cNvPr id="33821" name="Rectangle 19"/>
            <p:cNvSpPr>
              <a:spLocks noChangeArrowheads="1"/>
            </p:cNvSpPr>
            <p:nvPr/>
          </p:nvSpPr>
          <p:spPr bwMode="auto">
            <a:xfrm>
              <a:off x="4476397" y="4017786"/>
              <a:ext cx="567464" cy="397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b="1" u="sng">
                  <a:solidFill>
                    <a:srgbClr val="7030A0"/>
                  </a:solidFill>
                  <a:latin typeface="Arial" pitchFamily="34" charset="0"/>
                </a:rPr>
                <a:t>did</a:t>
              </a:r>
            </a:p>
          </p:txBody>
        </p:sp>
        <p:sp>
          <p:nvSpPr>
            <p:cNvPr id="53" name="Rectangle 20"/>
            <p:cNvSpPr>
              <a:spLocks noChangeArrowheads="1"/>
            </p:cNvSpPr>
            <p:nvPr/>
          </p:nvSpPr>
          <p:spPr bwMode="auto">
            <a:xfrm>
              <a:off x="3441701" y="3641549"/>
              <a:ext cx="838200" cy="396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defRPr/>
              </a:pPr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</a:rPr>
                <a:t>since</a:t>
              </a:r>
            </a:p>
          </p:txBody>
        </p:sp>
        <p:sp>
          <p:nvSpPr>
            <p:cNvPr id="33823" name="Rectangle 21"/>
            <p:cNvSpPr>
              <a:spLocks noChangeArrowheads="1"/>
            </p:cNvSpPr>
            <p:nvPr/>
          </p:nvSpPr>
          <p:spPr bwMode="auto">
            <a:xfrm>
              <a:off x="1822450" y="3754437"/>
              <a:ext cx="7112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name</a:t>
              </a:r>
            </a:p>
          </p:txBody>
        </p:sp>
        <p:grpSp>
          <p:nvGrpSpPr>
            <p:cNvPr id="33824" name="Group 34"/>
            <p:cNvGrpSpPr>
              <a:grpSpLocks/>
            </p:cNvGrpSpPr>
            <p:nvPr/>
          </p:nvGrpSpPr>
          <p:grpSpPr bwMode="auto">
            <a:xfrm>
              <a:off x="3382963" y="4549775"/>
              <a:ext cx="1250950" cy="701675"/>
              <a:chOff x="4294188" y="5722938"/>
              <a:chExt cx="1250950" cy="701675"/>
            </a:xfrm>
          </p:grpSpPr>
          <p:sp>
            <p:nvSpPr>
              <p:cNvPr id="68" name="Freeform 67"/>
              <p:cNvSpPr>
                <a:spLocks/>
              </p:cNvSpPr>
              <p:nvPr/>
            </p:nvSpPr>
            <p:spPr bwMode="auto">
              <a:xfrm>
                <a:off x="4294188" y="5722861"/>
                <a:ext cx="1250950" cy="701752"/>
              </a:xfrm>
              <a:custGeom>
                <a:avLst/>
                <a:gdLst/>
                <a:ahLst/>
                <a:cxnLst>
                  <a:cxn ang="0">
                    <a:pos x="0" y="221"/>
                  </a:cxn>
                  <a:cxn ang="0">
                    <a:pos x="388" y="0"/>
                  </a:cxn>
                  <a:cxn ang="0">
                    <a:pos x="787" y="229"/>
                  </a:cxn>
                  <a:cxn ang="0">
                    <a:pos x="388" y="441"/>
                  </a:cxn>
                  <a:cxn ang="0">
                    <a:pos x="0" y="221"/>
                  </a:cxn>
                </a:cxnLst>
                <a:rect l="0" t="0" r="r" b="b"/>
                <a:pathLst>
                  <a:path w="788" h="442">
                    <a:moveTo>
                      <a:pt x="0" y="221"/>
                    </a:moveTo>
                    <a:lnTo>
                      <a:pt x="388" y="0"/>
                    </a:lnTo>
                    <a:lnTo>
                      <a:pt x="787" y="229"/>
                    </a:lnTo>
                    <a:lnTo>
                      <a:pt x="388" y="441"/>
                    </a:lnTo>
                    <a:lnTo>
                      <a:pt x="0" y="221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838" name="Rectangle 68"/>
              <p:cNvSpPr>
                <a:spLocks noChangeArrowheads="1"/>
              </p:cNvSpPr>
              <p:nvPr/>
            </p:nvSpPr>
            <p:spPr bwMode="auto">
              <a:xfrm>
                <a:off x="4419600" y="5929313"/>
                <a:ext cx="985838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400" b="1">
                    <a:solidFill>
                      <a:srgbClr val="000000"/>
                    </a:solidFill>
                    <a:latin typeface="Arial" pitchFamily="34" charset="0"/>
                  </a:rPr>
                  <a:t>Works_In</a:t>
                </a:r>
              </a:p>
            </p:txBody>
          </p:sp>
        </p:grpSp>
        <p:sp>
          <p:nvSpPr>
            <p:cNvPr id="33825" name="Rectangle 23"/>
            <p:cNvSpPr>
              <a:spLocks noChangeArrowheads="1"/>
            </p:cNvSpPr>
            <p:nvPr/>
          </p:nvSpPr>
          <p:spPr bwMode="auto">
            <a:xfrm>
              <a:off x="5057775" y="4778375"/>
              <a:ext cx="14224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Departments</a:t>
              </a:r>
            </a:p>
          </p:txBody>
        </p:sp>
        <p:sp>
          <p:nvSpPr>
            <p:cNvPr id="33826" name="Rectangle 24"/>
            <p:cNvSpPr>
              <a:spLocks noChangeArrowheads="1"/>
            </p:cNvSpPr>
            <p:nvPr/>
          </p:nvSpPr>
          <p:spPr bwMode="auto">
            <a:xfrm>
              <a:off x="1592263" y="4778375"/>
              <a:ext cx="12541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Employees</a:t>
              </a:r>
            </a:p>
          </p:txBody>
        </p:sp>
        <p:sp>
          <p:nvSpPr>
            <p:cNvPr id="33827" name="Rectangle 25"/>
            <p:cNvSpPr>
              <a:spLocks noChangeArrowheads="1"/>
            </p:cNvSpPr>
            <p:nvPr/>
          </p:nvSpPr>
          <p:spPr bwMode="auto">
            <a:xfrm>
              <a:off x="1136474" y="3995561"/>
              <a:ext cx="625172" cy="397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b="1" u="sng">
                  <a:solidFill>
                    <a:srgbClr val="005EA4"/>
                  </a:solidFill>
                  <a:latin typeface="Arial" pitchFamily="34" charset="0"/>
                </a:rPr>
                <a:t>ssn</a:t>
              </a:r>
            </a:p>
          </p:txBody>
        </p:sp>
        <p:sp>
          <p:nvSpPr>
            <p:cNvPr id="33828" name="Line 26"/>
            <p:cNvSpPr>
              <a:spLocks noChangeShapeType="1"/>
            </p:cNvSpPr>
            <p:nvPr/>
          </p:nvSpPr>
          <p:spPr bwMode="auto">
            <a:xfrm>
              <a:off x="2143124" y="4124324"/>
              <a:ext cx="66675" cy="60007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9" name="Line 27"/>
            <p:cNvSpPr>
              <a:spLocks noChangeShapeType="1"/>
            </p:cNvSpPr>
            <p:nvPr/>
          </p:nvSpPr>
          <p:spPr bwMode="auto">
            <a:xfrm>
              <a:off x="1596282" y="4433240"/>
              <a:ext cx="416667" cy="28481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0" name="Line 28"/>
            <p:cNvSpPr>
              <a:spLocks noChangeShapeType="1"/>
            </p:cNvSpPr>
            <p:nvPr/>
          </p:nvSpPr>
          <p:spPr bwMode="auto">
            <a:xfrm flipH="1">
              <a:off x="2562225" y="4453468"/>
              <a:ext cx="316442" cy="24235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1" name="Line 29"/>
            <p:cNvSpPr>
              <a:spLocks noChangeShapeType="1"/>
            </p:cNvSpPr>
            <p:nvPr/>
          </p:nvSpPr>
          <p:spPr bwMode="auto">
            <a:xfrm flipH="1">
              <a:off x="2786063" y="4897437"/>
              <a:ext cx="581025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2" name="Line 30"/>
            <p:cNvSpPr>
              <a:spLocks noChangeShapeType="1"/>
            </p:cNvSpPr>
            <p:nvPr/>
          </p:nvSpPr>
          <p:spPr bwMode="auto">
            <a:xfrm>
              <a:off x="4633913" y="4914900"/>
              <a:ext cx="422275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3" name="Line 31"/>
            <p:cNvSpPr>
              <a:spLocks noChangeShapeType="1"/>
            </p:cNvSpPr>
            <p:nvPr/>
          </p:nvSpPr>
          <p:spPr bwMode="auto">
            <a:xfrm>
              <a:off x="3889375" y="4084637"/>
              <a:ext cx="98425" cy="45243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4" name="Line 32"/>
            <p:cNvSpPr>
              <a:spLocks noChangeShapeType="1"/>
            </p:cNvSpPr>
            <p:nvPr/>
          </p:nvSpPr>
          <p:spPr bwMode="auto">
            <a:xfrm>
              <a:off x="4978400" y="4436533"/>
              <a:ext cx="341313" cy="27199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5" name="Line 33"/>
            <p:cNvSpPr>
              <a:spLocks noChangeShapeType="1"/>
            </p:cNvSpPr>
            <p:nvPr/>
          </p:nvSpPr>
          <p:spPr bwMode="auto">
            <a:xfrm>
              <a:off x="5497283" y="4156915"/>
              <a:ext cx="106591" cy="57859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6" name="Line 34"/>
            <p:cNvSpPr>
              <a:spLocks noChangeShapeType="1"/>
            </p:cNvSpPr>
            <p:nvPr/>
          </p:nvSpPr>
          <p:spPr bwMode="auto">
            <a:xfrm flipH="1">
              <a:off x="5953125" y="4462462"/>
              <a:ext cx="317500" cy="246063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33651086"/>
      </p:ext>
    </p:extLst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98876"/>
            <a:ext cx="8229600" cy="1104900"/>
          </a:xfrm>
        </p:spPr>
        <p:txBody>
          <a:bodyPr>
            <a:noAutofit/>
          </a:bodyPr>
          <a:lstStyle/>
          <a:p>
            <a:r>
              <a:rPr lang="en-US" sz="3800" dirty="0"/>
              <a:t>Example Instance of “Students” Relation</a:t>
            </a:r>
          </a:p>
        </p:txBody>
      </p:sp>
      <p:graphicFrame>
        <p:nvGraphicFramePr>
          <p:cNvPr id="1026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1371600" y="2286000"/>
          <a:ext cx="6507163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507000" imgH="2514240" progId="Word.Document.8">
                  <p:embed/>
                </p:oleObj>
              </mc:Choice>
              <mc:Fallback>
                <p:oleObj name="Document" r:id="rId3" imgW="6507000" imgH="2514240" progId="Word.Document.8">
                  <p:embed/>
                  <p:pic>
                    <p:nvPicPr>
                      <p:cNvPr id="1026" name="Object 5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286000"/>
                        <a:ext cx="6507163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762000" y="4724400"/>
            <a:ext cx="7937500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buSzPct val="75000"/>
              <a:defRPr/>
            </a:pPr>
            <a:r>
              <a:rPr lang="en-US" sz="3200" dirty="0">
                <a:latin typeface="Calibri" pitchFamily="34" charset="0"/>
                <a:cs typeface="+mn-cs"/>
              </a:rPr>
              <a:t> Cardinality = 3,  degree = 5,  all rows distinct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*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832100" y="5842069"/>
            <a:ext cx="586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buSzPct val="75000"/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*In practice, commercial systems allows duplicate rows </a:t>
            </a:r>
          </a:p>
        </p:txBody>
      </p:sp>
      <p:sp>
        <p:nvSpPr>
          <p:cNvPr id="2" name="Rectangle 1"/>
          <p:cNvSpPr/>
          <p:nvPr/>
        </p:nvSpPr>
        <p:spPr>
          <a:xfrm>
            <a:off x="1362179" y="1676400"/>
            <a:ext cx="17620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Students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B9D3E3DF-BDF6-4184-BD23-4BC2520CB929}"/>
              </a:ext>
            </a:extLst>
          </p:cNvPr>
          <p:cNvSpPr/>
          <p:nvPr/>
        </p:nvSpPr>
        <p:spPr>
          <a:xfrm>
            <a:off x="1328789" y="2205227"/>
            <a:ext cx="6453032" cy="630737"/>
          </a:xfrm>
          <a:prstGeom prst="flowChartAlternateProcess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3D511F-1CE2-4762-8AC8-3E77BE982478}"/>
              </a:ext>
            </a:extLst>
          </p:cNvPr>
          <p:cNvSpPr txBox="1"/>
          <p:nvPr/>
        </p:nvSpPr>
        <p:spPr>
          <a:xfrm>
            <a:off x="6824870" y="1457739"/>
            <a:ext cx="1164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Schema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F782175-E448-441A-8425-7A0095E8D6D1}"/>
              </a:ext>
            </a:extLst>
          </p:cNvPr>
          <p:cNvCxnSpPr/>
          <p:nvPr/>
        </p:nvCxnSpPr>
        <p:spPr>
          <a:xfrm flipH="1">
            <a:off x="7169426" y="1817688"/>
            <a:ext cx="165652" cy="38753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00091"/>
      </p:ext>
    </p:extLst>
  </p:cSld>
  <p:clrMapOvr>
    <a:masterClrMapping/>
  </p:clrMapOvr>
  <p:transition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66700"/>
            <a:ext cx="7239000" cy="1104900"/>
          </a:xfrm>
        </p:spPr>
        <p:txBody>
          <a:bodyPr/>
          <a:lstStyle/>
          <a:p>
            <a:r>
              <a:rPr lang="en-US" b="1" dirty="0"/>
              <a:t>Review: Key Constraints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76400"/>
            <a:ext cx="8534400" cy="16002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3200">
                <a:latin typeface="Calibri" pitchFamily="34" charset="0"/>
              </a:rPr>
              <a:t>Each dept has at most one manager, according to the </a:t>
            </a:r>
            <a:r>
              <a:rPr lang="en-US" sz="3200" i="1" u="sng">
                <a:solidFill>
                  <a:schemeClr val="accent2"/>
                </a:solidFill>
                <a:latin typeface="Calibri" pitchFamily="34" charset="0"/>
              </a:rPr>
              <a:t>key constraint</a:t>
            </a:r>
            <a:r>
              <a:rPr lang="en-US" sz="3200" i="1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3200">
                <a:latin typeface="Calibri" pitchFamily="34" charset="0"/>
              </a:rPr>
              <a:t>on Manages.</a:t>
            </a:r>
          </a:p>
        </p:txBody>
      </p:sp>
      <p:sp>
        <p:nvSpPr>
          <p:cNvPr id="34822" name="Freeform 8"/>
          <p:cNvSpPr>
            <a:spLocks/>
          </p:cNvSpPr>
          <p:nvPr/>
        </p:nvSpPr>
        <p:spPr bwMode="auto">
          <a:xfrm>
            <a:off x="1068387" y="3865023"/>
            <a:ext cx="338138" cy="2149475"/>
          </a:xfrm>
          <a:custGeom>
            <a:avLst/>
            <a:gdLst>
              <a:gd name="T0" fmla="*/ 2147483647 w 213"/>
              <a:gd name="T1" fmla="*/ 2147483647 h 1354"/>
              <a:gd name="T2" fmla="*/ 2147483647 w 213"/>
              <a:gd name="T3" fmla="*/ 2147483647 h 1354"/>
              <a:gd name="T4" fmla="*/ 2147483647 w 213"/>
              <a:gd name="T5" fmla="*/ 2147483647 h 1354"/>
              <a:gd name="T6" fmla="*/ 2147483647 w 213"/>
              <a:gd name="T7" fmla="*/ 2147483647 h 1354"/>
              <a:gd name="T8" fmla="*/ 2147483647 w 213"/>
              <a:gd name="T9" fmla="*/ 2147483647 h 1354"/>
              <a:gd name="T10" fmla="*/ 2147483647 w 213"/>
              <a:gd name="T11" fmla="*/ 2147483647 h 1354"/>
              <a:gd name="T12" fmla="*/ 2147483647 w 213"/>
              <a:gd name="T13" fmla="*/ 2147483647 h 1354"/>
              <a:gd name="T14" fmla="*/ 2147483647 w 213"/>
              <a:gd name="T15" fmla="*/ 2147483647 h 1354"/>
              <a:gd name="T16" fmla="*/ 2147483647 w 213"/>
              <a:gd name="T17" fmla="*/ 2147483647 h 1354"/>
              <a:gd name="T18" fmla="*/ 2147483647 w 213"/>
              <a:gd name="T19" fmla="*/ 2147483647 h 1354"/>
              <a:gd name="T20" fmla="*/ 2147483647 w 213"/>
              <a:gd name="T21" fmla="*/ 2147483647 h 1354"/>
              <a:gd name="T22" fmla="*/ 2147483647 w 213"/>
              <a:gd name="T23" fmla="*/ 2147483647 h 1354"/>
              <a:gd name="T24" fmla="*/ 2147483647 w 213"/>
              <a:gd name="T25" fmla="*/ 2147483647 h 1354"/>
              <a:gd name="T26" fmla="*/ 2147483647 w 213"/>
              <a:gd name="T27" fmla="*/ 2147483647 h 1354"/>
              <a:gd name="T28" fmla="*/ 2147483647 w 213"/>
              <a:gd name="T29" fmla="*/ 2147483647 h 1354"/>
              <a:gd name="T30" fmla="*/ 2147483647 w 213"/>
              <a:gd name="T31" fmla="*/ 2147483647 h 1354"/>
              <a:gd name="T32" fmla="*/ 2147483647 w 213"/>
              <a:gd name="T33" fmla="*/ 2147483647 h 1354"/>
              <a:gd name="T34" fmla="*/ 2147483647 w 213"/>
              <a:gd name="T35" fmla="*/ 2147483647 h 1354"/>
              <a:gd name="T36" fmla="*/ 2147483647 w 213"/>
              <a:gd name="T37" fmla="*/ 2147483647 h 1354"/>
              <a:gd name="T38" fmla="*/ 2147483647 w 213"/>
              <a:gd name="T39" fmla="*/ 2147483647 h 1354"/>
              <a:gd name="T40" fmla="*/ 2147483647 w 213"/>
              <a:gd name="T41" fmla="*/ 2147483647 h 1354"/>
              <a:gd name="T42" fmla="*/ 2147483647 w 213"/>
              <a:gd name="T43" fmla="*/ 2147483647 h 1354"/>
              <a:gd name="T44" fmla="*/ 2147483647 w 213"/>
              <a:gd name="T45" fmla="*/ 2147483647 h 1354"/>
              <a:gd name="T46" fmla="*/ 2147483647 w 213"/>
              <a:gd name="T47" fmla="*/ 2147483647 h 1354"/>
              <a:gd name="T48" fmla="*/ 2147483647 w 213"/>
              <a:gd name="T49" fmla="*/ 2147483647 h 1354"/>
              <a:gd name="T50" fmla="*/ 2147483647 w 213"/>
              <a:gd name="T51" fmla="*/ 2147483647 h 1354"/>
              <a:gd name="T52" fmla="*/ 2147483647 w 213"/>
              <a:gd name="T53" fmla="*/ 2147483647 h 1354"/>
              <a:gd name="T54" fmla="*/ 2147483647 w 213"/>
              <a:gd name="T55" fmla="*/ 2147483647 h 1354"/>
              <a:gd name="T56" fmla="*/ 2147483647 w 213"/>
              <a:gd name="T57" fmla="*/ 2147483647 h 1354"/>
              <a:gd name="T58" fmla="*/ 2147483647 w 213"/>
              <a:gd name="T59" fmla="*/ 2147483647 h 1354"/>
              <a:gd name="T60" fmla="*/ 2147483647 w 213"/>
              <a:gd name="T61" fmla="*/ 2147483647 h 1354"/>
              <a:gd name="T62" fmla="*/ 2147483647 w 213"/>
              <a:gd name="T63" fmla="*/ 2147483647 h 1354"/>
              <a:gd name="T64" fmla="*/ 2147483647 w 213"/>
              <a:gd name="T65" fmla="*/ 2147483647 h 1354"/>
              <a:gd name="T66" fmla="*/ 2147483647 w 213"/>
              <a:gd name="T67" fmla="*/ 2147483647 h 1354"/>
              <a:gd name="T68" fmla="*/ 2147483647 w 213"/>
              <a:gd name="T69" fmla="*/ 2147483647 h 1354"/>
              <a:gd name="T70" fmla="*/ 2147483647 w 213"/>
              <a:gd name="T71" fmla="*/ 2147483647 h 135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13"/>
              <a:gd name="T109" fmla="*/ 0 h 1354"/>
              <a:gd name="T110" fmla="*/ 213 w 213"/>
              <a:gd name="T111" fmla="*/ 1354 h 135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13" h="1354">
                <a:moveTo>
                  <a:pt x="212" y="677"/>
                </a:moveTo>
                <a:lnTo>
                  <a:pt x="211" y="617"/>
                </a:lnTo>
                <a:lnTo>
                  <a:pt x="210" y="559"/>
                </a:lnTo>
                <a:lnTo>
                  <a:pt x="208" y="501"/>
                </a:lnTo>
                <a:lnTo>
                  <a:pt x="205" y="445"/>
                </a:lnTo>
                <a:lnTo>
                  <a:pt x="202" y="390"/>
                </a:lnTo>
                <a:lnTo>
                  <a:pt x="198" y="338"/>
                </a:lnTo>
                <a:lnTo>
                  <a:pt x="193" y="288"/>
                </a:lnTo>
                <a:lnTo>
                  <a:pt x="187" y="241"/>
                </a:lnTo>
                <a:lnTo>
                  <a:pt x="181" y="198"/>
                </a:lnTo>
                <a:lnTo>
                  <a:pt x="174" y="158"/>
                </a:lnTo>
                <a:lnTo>
                  <a:pt x="167" y="122"/>
                </a:lnTo>
                <a:lnTo>
                  <a:pt x="159" y="90"/>
                </a:lnTo>
                <a:lnTo>
                  <a:pt x="151" y="63"/>
                </a:lnTo>
                <a:lnTo>
                  <a:pt x="142" y="40"/>
                </a:lnTo>
                <a:lnTo>
                  <a:pt x="133" y="22"/>
                </a:lnTo>
                <a:lnTo>
                  <a:pt x="125" y="10"/>
                </a:lnTo>
                <a:lnTo>
                  <a:pt x="115" y="2"/>
                </a:lnTo>
                <a:lnTo>
                  <a:pt x="106" y="0"/>
                </a:lnTo>
                <a:lnTo>
                  <a:pt x="97" y="2"/>
                </a:lnTo>
                <a:lnTo>
                  <a:pt x="88" y="10"/>
                </a:lnTo>
                <a:lnTo>
                  <a:pt x="79" y="22"/>
                </a:lnTo>
                <a:lnTo>
                  <a:pt x="70" y="40"/>
                </a:lnTo>
                <a:lnTo>
                  <a:pt x="61" y="63"/>
                </a:lnTo>
                <a:lnTo>
                  <a:pt x="53" y="90"/>
                </a:lnTo>
                <a:lnTo>
                  <a:pt x="46" y="122"/>
                </a:lnTo>
                <a:lnTo>
                  <a:pt x="38" y="158"/>
                </a:lnTo>
                <a:lnTo>
                  <a:pt x="31" y="198"/>
                </a:lnTo>
                <a:lnTo>
                  <a:pt x="25" y="241"/>
                </a:lnTo>
                <a:lnTo>
                  <a:pt x="20" y="288"/>
                </a:lnTo>
                <a:lnTo>
                  <a:pt x="14" y="338"/>
                </a:lnTo>
                <a:lnTo>
                  <a:pt x="10" y="390"/>
                </a:lnTo>
                <a:lnTo>
                  <a:pt x="7" y="445"/>
                </a:lnTo>
                <a:lnTo>
                  <a:pt x="4" y="501"/>
                </a:lnTo>
                <a:lnTo>
                  <a:pt x="2" y="559"/>
                </a:lnTo>
                <a:lnTo>
                  <a:pt x="1" y="617"/>
                </a:lnTo>
                <a:lnTo>
                  <a:pt x="0" y="677"/>
                </a:lnTo>
                <a:lnTo>
                  <a:pt x="1" y="735"/>
                </a:lnTo>
                <a:lnTo>
                  <a:pt x="2" y="794"/>
                </a:lnTo>
                <a:lnTo>
                  <a:pt x="4" y="851"/>
                </a:lnTo>
                <a:lnTo>
                  <a:pt x="7" y="908"/>
                </a:lnTo>
                <a:lnTo>
                  <a:pt x="10" y="962"/>
                </a:lnTo>
                <a:lnTo>
                  <a:pt x="14" y="1015"/>
                </a:lnTo>
                <a:lnTo>
                  <a:pt x="20" y="1064"/>
                </a:lnTo>
                <a:lnTo>
                  <a:pt x="25" y="1112"/>
                </a:lnTo>
                <a:lnTo>
                  <a:pt x="31" y="1155"/>
                </a:lnTo>
                <a:lnTo>
                  <a:pt x="38" y="1195"/>
                </a:lnTo>
                <a:lnTo>
                  <a:pt x="46" y="1231"/>
                </a:lnTo>
                <a:lnTo>
                  <a:pt x="53" y="1262"/>
                </a:lnTo>
                <a:lnTo>
                  <a:pt x="61" y="1289"/>
                </a:lnTo>
                <a:lnTo>
                  <a:pt x="70" y="1312"/>
                </a:lnTo>
                <a:lnTo>
                  <a:pt x="79" y="1330"/>
                </a:lnTo>
                <a:lnTo>
                  <a:pt x="88" y="1343"/>
                </a:lnTo>
                <a:lnTo>
                  <a:pt x="97" y="1351"/>
                </a:lnTo>
                <a:lnTo>
                  <a:pt x="106" y="1353"/>
                </a:lnTo>
                <a:lnTo>
                  <a:pt x="115" y="1351"/>
                </a:lnTo>
                <a:lnTo>
                  <a:pt x="125" y="1343"/>
                </a:lnTo>
                <a:lnTo>
                  <a:pt x="133" y="1330"/>
                </a:lnTo>
                <a:lnTo>
                  <a:pt x="142" y="1312"/>
                </a:lnTo>
                <a:lnTo>
                  <a:pt x="151" y="1289"/>
                </a:lnTo>
                <a:lnTo>
                  <a:pt x="159" y="1262"/>
                </a:lnTo>
                <a:lnTo>
                  <a:pt x="167" y="1231"/>
                </a:lnTo>
                <a:lnTo>
                  <a:pt x="174" y="1195"/>
                </a:lnTo>
                <a:lnTo>
                  <a:pt x="181" y="1155"/>
                </a:lnTo>
                <a:lnTo>
                  <a:pt x="187" y="1112"/>
                </a:lnTo>
                <a:lnTo>
                  <a:pt x="193" y="1064"/>
                </a:lnTo>
                <a:lnTo>
                  <a:pt x="198" y="1015"/>
                </a:lnTo>
                <a:lnTo>
                  <a:pt x="202" y="962"/>
                </a:lnTo>
                <a:lnTo>
                  <a:pt x="205" y="908"/>
                </a:lnTo>
                <a:lnTo>
                  <a:pt x="208" y="851"/>
                </a:lnTo>
                <a:lnTo>
                  <a:pt x="210" y="794"/>
                </a:lnTo>
                <a:lnTo>
                  <a:pt x="211" y="735"/>
                </a:lnTo>
                <a:lnTo>
                  <a:pt x="212" y="67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3" name="Freeform 9"/>
          <p:cNvSpPr>
            <a:spLocks/>
          </p:cNvSpPr>
          <p:nvPr/>
        </p:nvSpPr>
        <p:spPr bwMode="auto">
          <a:xfrm>
            <a:off x="1727200" y="3857085"/>
            <a:ext cx="338137" cy="2149475"/>
          </a:xfrm>
          <a:custGeom>
            <a:avLst/>
            <a:gdLst>
              <a:gd name="T0" fmla="*/ 2147483647 w 213"/>
              <a:gd name="T1" fmla="*/ 2147483647 h 1354"/>
              <a:gd name="T2" fmla="*/ 2147483647 w 213"/>
              <a:gd name="T3" fmla="*/ 2147483647 h 1354"/>
              <a:gd name="T4" fmla="*/ 2147483647 w 213"/>
              <a:gd name="T5" fmla="*/ 2147483647 h 1354"/>
              <a:gd name="T6" fmla="*/ 2147483647 w 213"/>
              <a:gd name="T7" fmla="*/ 2147483647 h 1354"/>
              <a:gd name="T8" fmla="*/ 2147483647 w 213"/>
              <a:gd name="T9" fmla="*/ 2147483647 h 1354"/>
              <a:gd name="T10" fmla="*/ 2147483647 w 213"/>
              <a:gd name="T11" fmla="*/ 2147483647 h 1354"/>
              <a:gd name="T12" fmla="*/ 2147483647 w 213"/>
              <a:gd name="T13" fmla="*/ 2147483647 h 1354"/>
              <a:gd name="T14" fmla="*/ 2147483647 w 213"/>
              <a:gd name="T15" fmla="*/ 2147483647 h 1354"/>
              <a:gd name="T16" fmla="*/ 2147483647 w 213"/>
              <a:gd name="T17" fmla="*/ 2147483647 h 1354"/>
              <a:gd name="T18" fmla="*/ 2147483647 w 213"/>
              <a:gd name="T19" fmla="*/ 2147483647 h 1354"/>
              <a:gd name="T20" fmla="*/ 2147483647 w 213"/>
              <a:gd name="T21" fmla="*/ 2147483647 h 1354"/>
              <a:gd name="T22" fmla="*/ 2147483647 w 213"/>
              <a:gd name="T23" fmla="*/ 2147483647 h 1354"/>
              <a:gd name="T24" fmla="*/ 2147483647 w 213"/>
              <a:gd name="T25" fmla="*/ 2147483647 h 1354"/>
              <a:gd name="T26" fmla="*/ 2147483647 w 213"/>
              <a:gd name="T27" fmla="*/ 2147483647 h 1354"/>
              <a:gd name="T28" fmla="*/ 2147483647 w 213"/>
              <a:gd name="T29" fmla="*/ 2147483647 h 1354"/>
              <a:gd name="T30" fmla="*/ 2147483647 w 213"/>
              <a:gd name="T31" fmla="*/ 2147483647 h 1354"/>
              <a:gd name="T32" fmla="*/ 2147483647 w 213"/>
              <a:gd name="T33" fmla="*/ 2147483647 h 1354"/>
              <a:gd name="T34" fmla="*/ 0 w 213"/>
              <a:gd name="T35" fmla="*/ 2147483647 h 1354"/>
              <a:gd name="T36" fmla="*/ 0 w 213"/>
              <a:gd name="T37" fmla="*/ 2147483647 h 1354"/>
              <a:gd name="T38" fmla="*/ 2147483647 w 213"/>
              <a:gd name="T39" fmla="*/ 2147483647 h 1354"/>
              <a:gd name="T40" fmla="*/ 2147483647 w 213"/>
              <a:gd name="T41" fmla="*/ 2147483647 h 1354"/>
              <a:gd name="T42" fmla="*/ 2147483647 w 213"/>
              <a:gd name="T43" fmla="*/ 2147483647 h 1354"/>
              <a:gd name="T44" fmla="*/ 2147483647 w 213"/>
              <a:gd name="T45" fmla="*/ 2147483647 h 1354"/>
              <a:gd name="T46" fmla="*/ 2147483647 w 213"/>
              <a:gd name="T47" fmla="*/ 2147483647 h 1354"/>
              <a:gd name="T48" fmla="*/ 2147483647 w 213"/>
              <a:gd name="T49" fmla="*/ 2147483647 h 1354"/>
              <a:gd name="T50" fmla="*/ 2147483647 w 213"/>
              <a:gd name="T51" fmla="*/ 2147483647 h 1354"/>
              <a:gd name="T52" fmla="*/ 2147483647 w 213"/>
              <a:gd name="T53" fmla="*/ 2147483647 h 1354"/>
              <a:gd name="T54" fmla="*/ 2147483647 w 213"/>
              <a:gd name="T55" fmla="*/ 2147483647 h 1354"/>
              <a:gd name="T56" fmla="*/ 2147483647 w 213"/>
              <a:gd name="T57" fmla="*/ 2147483647 h 1354"/>
              <a:gd name="T58" fmla="*/ 2147483647 w 213"/>
              <a:gd name="T59" fmla="*/ 2147483647 h 1354"/>
              <a:gd name="T60" fmla="*/ 2147483647 w 213"/>
              <a:gd name="T61" fmla="*/ 2147483647 h 1354"/>
              <a:gd name="T62" fmla="*/ 2147483647 w 213"/>
              <a:gd name="T63" fmla="*/ 2147483647 h 1354"/>
              <a:gd name="T64" fmla="*/ 2147483647 w 213"/>
              <a:gd name="T65" fmla="*/ 2147483647 h 1354"/>
              <a:gd name="T66" fmla="*/ 2147483647 w 213"/>
              <a:gd name="T67" fmla="*/ 2147483647 h 1354"/>
              <a:gd name="T68" fmla="*/ 2147483647 w 213"/>
              <a:gd name="T69" fmla="*/ 2147483647 h 1354"/>
              <a:gd name="T70" fmla="*/ 2147483647 w 213"/>
              <a:gd name="T71" fmla="*/ 2147483647 h 135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13"/>
              <a:gd name="T109" fmla="*/ 0 h 1354"/>
              <a:gd name="T110" fmla="*/ 213 w 213"/>
              <a:gd name="T111" fmla="*/ 1354 h 135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13" h="1354">
                <a:moveTo>
                  <a:pt x="212" y="677"/>
                </a:moveTo>
                <a:lnTo>
                  <a:pt x="211" y="617"/>
                </a:lnTo>
                <a:lnTo>
                  <a:pt x="210" y="559"/>
                </a:lnTo>
                <a:lnTo>
                  <a:pt x="208" y="501"/>
                </a:lnTo>
                <a:lnTo>
                  <a:pt x="205" y="445"/>
                </a:lnTo>
                <a:lnTo>
                  <a:pt x="202" y="390"/>
                </a:lnTo>
                <a:lnTo>
                  <a:pt x="198" y="338"/>
                </a:lnTo>
                <a:lnTo>
                  <a:pt x="193" y="288"/>
                </a:lnTo>
                <a:lnTo>
                  <a:pt x="187" y="241"/>
                </a:lnTo>
                <a:lnTo>
                  <a:pt x="181" y="198"/>
                </a:lnTo>
                <a:lnTo>
                  <a:pt x="174" y="158"/>
                </a:lnTo>
                <a:lnTo>
                  <a:pt x="167" y="122"/>
                </a:lnTo>
                <a:lnTo>
                  <a:pt x="159" y="90"/>
                </a:lnTo>
                <a:lnTo>
                  <a:pt x="150" y="63"/>
                </a:lnTo>
                <a:lnTo>
                  <a:pt x="142" y="40"/>
                </a:lnTo>
                <a:lnTo>
                  <a:pt x="133" y="22"/>
                </a:lnTo>
                <a:lnTo>
                  <a:pt x="124" y="10"/>
                </a:lnTo>
                <a:lnTo>
                  <a:pt x="115" y="2"/>
                </a:lnTo>
                <a:lnTo>
                  <a:pt x="106" y="0"/>
                </a:lnTo>
                <a:lnTo>
                  <a:pt x="97" y="2"/>
                </a:lnTo>
                <a:lnTo>
                  <a:pt x="87" y="10"/>
                </a:lnTo>
                <a:lnTo>
                  <a:pt x="78" y="22"/>
                </a:lnTo>
                <a:lnTo>
                  <a:pt x="70" y="40"/>
                </a:lnTo>
                <a:lnTo>
                  <a:pt x="61" y="63"/>
                </a:lnTo>
                <a:lnTo>
                  <a:pt x="53" y="90"/>
                </a:lnTo>
                <a:lnTo>
                  <a:pt x="45" y="122"/>
                </a:lnTo>
                <a:lnTo>
                  <a:pt x="38" y="158"/>
                </a:lnTo>
                <a:lnTo>
                  <a:pt x="31" y="198"/>
                </a:lnTo>
                <a:lnTo>
                  <a:pt x="25" y="241"/>
                </a:lnTo>
                <a:lnTo>
                  <a:pt x="19" y="288"/>
                </a:lnTo>
                <a:lnTo>
                  <a:pt x="14" y="338"/>
                </a:lnTo>
                <a:lnTo>
                  <a:pt x="10" y="390"/>
                </a:lnTo>
                <a:lnTo>
                  <a:pt x="6" y="445"/>
                </a:lnTo>
                <a:lnTo>
                  <a:pt x="3" y="501"/>
                </a:lnTo>
                <a:lnTo>
                  <a:pt x="1" y="559"/>
                </a:lnTo>
                <a:lnTo>
                  <a:pt x="0" y="617"/>
                </a:lnTo>
                <a:lnTo>
                  <a:pt x="0" y="677"/>
                </a:lnTo>
                <a:lnTo>
                  <a:pt x="0" y="735"/>
                </a:lnTo>
                <a:lnTo>
                  <a:pt x="1" y="794"/>
                </a:lnTo>
                <a:lnTo>
                  <a:pt x="3" y="851"/>
                </a:lnTo>
                <a:lnTo>
                  <a:pt x="6" y="908"/>
                </a:lnTo>
                <a:lnTo>
                  <a:pt x="10" y="962"/>
                </a:lnTo>
                <a:lnTo>
                  <a:pt x="14" y="1015"/>
                </a:lnTo>
                <a:lnTo>
                  <a:pt x="19" y="1064"/>
                </a:lnTo>
                <a:lnTo>
                  <a:pt x="25" y="1112"/>
                </a:lnTo>
                <a:lnTo>
                  <a:pt x="31" y="1155"/>
                </a:lnTo>
                <a:lnTo>
                  <a:pt x="38" y="1195"/>
                </a:lnTo>
                <a:lnTo>
                  <a:pt x="45" y="1231"/>
                </a:lnTo>
                <a:lnTo>
                  <a:pt x="53" y="1262"/>
                </a:lnTo>
                <a:lnTo>
                  <a:pt x="61" y="1289"/>
                </a:lnTo>
                <a:lnTo>
                  <a:pt x="70" y="1312"/>
                </a:lnTo>
                <a:lnTo>
                  <a:pt x="78" y="1330"/>
                </a:lnTo>
                <a:lnTo>
                  <a:pt x="87" y="1343"/>
                </a:lnTo>
                <a:lnTo>
                  <a:pt x="97" y="1351"/>
                </a:lnTo>
                <a:lnTo>
                  <a:pt x="106" y="1353"/>
                </a:lnTo>
                <a:lnTo>
                  <a:pt x="115" y="1351"/>
                </a:lnTo>
                <a:lnTo>
                  <a:pt x="124" y="1343"/>
                </a:lnTo>
                <a:lnTo>
                  <a:pt x="133" y="1330"/>
                </a:lnTo>
                <a:lnTo>
                  <a:pt x="142" y="1312"/>
                </a:lnTo>
                <a:lnTo>
                  <a:pt x="150" y="1289"/>
                </a:lnTo>
                <a:lnTo>
                  <a:pt x="159" y="1262"/>
                </a:lnTo>
                <a:lnTo>
                  <a:pt x="167" y="1231"/>
                </a:lnTo>
                <a:lnTo>
                  <a:pt x="174" y="1195"/>
                </a:lnTo>
                <a:lnTo>
                  <a:pt x="181" y="1155"/>
                </a:lnTo>
                <a:lnTo>
                  <a:pt x="187" y="1112"/>
                </a:lnTo>
                <a:lnTo>
                  <a:pt x="193" y="1064"/>
                </a:lnTo>
                <a:lnTo>
                  <a:pt x="198" y="1015"/>
                </a:lnTo>
                <a:lnTo>
                  <a:pt x="202" y="962"/>
                </a:lnTo>
                <a:lnTo>
                  <a:pt x="205" y="908"/>
                </a:lnTo>
                <a:lnTo>
                  <a:pt x="208" y="851"/>
                </a:lnTo>
                <a:lnTo>
                  <a:pt x="210" y="794"/>
                </a:lnTo>
                <a:lnTo>
                  <a:pt x="211" y="735"/>
                </a:lnTo>
                <a:lnTo>
                  <a:pt x="212" y="67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4" name="Rectangle 17"/>
          <p:cNvSpPr>
            <a:spLocks noChangeArrowheads="1"/>
          </p:cNvSpPr>
          <p:nvPr/>
        </p:nvSpPr>
        <p:spPr bwMode="auto">
          <a:xfrm>
            <a:off x="1068387" y="6047835"/>
            <a:ext cx="11287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chemeClr val="accent2"/>
                </a:solidFill>
                <a:latin typeface="Arial" pitchFamily="34" charset="0"/>
              </a:rPr>
              <a:t>1-to Many</a:t>
            </a:r>
          </a:p>
        </p:txBody>
      </p:sp>
      <p:sp>
        <p:nvSpPr>
          <p:cNvPr id="34825" name="Line 22"/>
          <p:cNvSpPr>
            <a:spLocks noChangeShapeType="1"/>
          </p:cNvSpPr>
          <p:nvPr/>
        </p:nvSpPr>
        <p:spPr bwMode="auto">
          <a:xfrm>
            <a:off x="1270000" y="4188873"/>
            <a:ext cx="630237" cy="1079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6" name="Line 23"/>
          <p:cNvSpPr>
            <a:spLocks noChangeShapeType="1"/>
          </p:cNvSpPr>
          <p:nvPr/>
        </p:nvSpPr>
        <p:spPr bwMode="auto">
          <a:xfrm>
            <a:off x="1250950" y="4569873"/>
            <a:ext cx="628650" cy="1476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7" name="Line 24"/>
          <p:cNvSpPr>
            <a:spLocks noChangeShapeType="1"/>
          </p:cNvSpPr>
          <p:nvPr/>
        </p:nvSpPr>
        <p:spPr bwMode="auto">
          <a:xfrm>
            <a:off x="1270000" y="4590510"/>
            <a:ext cx="609600" cy="9286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8" name="Line 25"/>
          <p:cNvSpPr>
            <a:spLocks noChangeShapeType="1"/>
          </p:cNvSpPr>
          <p:nvPr/>
        </p:nvSpPr>
        <p:spPr bwMode="auto">
          <a:xfrm flipH="1">
            <a:off x="1217612" y="5111210"/>
            <a:ext cx="674688" cy="5889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4829" name="Group 69"/>
          <p:cNvGrpSpPr>
            <a:grpSpLocks/>
          </p:cNvGrpSpPr>
          <p:nvPr/>
        </p:nvGrpSpPr>
        <p:grpSpPr bwMode="auto">
          <a:xfrm>
            <a:off x="1203325" y="4146010"/>
            <a:ext cx="87312" cy="1585913"/>
            <a:chOff x="1328" y="2546"/>
            <a:chExt cx="55" cy="999"/>
          </a:xfrm>
        </p:grpSpPr>
        <p:sp>
          <p:nvSpPr>
            <p:cNvPr id="34870" name="Oval 64"/>
            <p:cNvSpPr>
              <a:spLocks noChangeArrowheads="1"/>
            </p:cNvSpPr>
            <p:nvPr/>
          </p:nvSpPr>
          <p:spPr bwMode="auto">
            <a:xfrm>
              <a:off x="1328" y="2546"/>
              <a:ext cx="55" cy="66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4871" name="Oval 65"/>
            <p:cNvSpPr>
              <a:spLocks noChangeArrowheads="1"/>
            </p:cNvSpPr>
            <p:nvPr/>
          </p:nvSpPr>
          <p:spPr bwMode="auto">
            <a:xfrm>
              <a:off x="1328" y="2783"/>
              <a:ext cx="55" cy="66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4872" name="Oval 66"/>
            <p:cNvSpPr>
              <a:spLocks noChangeArrowheads="1"/>
            </p:cNvSpPr>
            <p:nvPr/>
          </p:nvSpPr>
          <p:spPr bwMode="auto">
            <a:xfrm>
              <a:off x="1328" y="3014"/>
              <a:ext cx="55" cy="66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4873" name="Oval 67"/>
            <p:cNvSpPr>
              <a:spLocks noChangeArrowheads="1"/>
            </p:cNvSpPr>
            <p:nvPr/>
          </p:nvSpPr>
          <p:spPr bwMode="auto">
            <a:xfrm>
              <a:off x="1328" y="3247"/>
              <a:ext cx="55" cy="66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4874" name="Oval 68"/>
            <p:cNvSpPr>
              <a:spLocks noChangeArrowheads="1"/>
            </p:cNvSpPr>
            <p:nvPr/>
          </p:nvSpPr>
          <p:spPr bwMode="auto">
            <a:xfrm>
              <a:off x="1328" y="3479"/>
              <a:ext cx="55" cy="66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34830" name="Group 91"/>
          <p:cNvGrpSpPr>
            <a:grpSpLocks/>
          </p:cNvGrpSpPr>
          <p:nvPr/>
        </p:nvGrpSpPr>
        <p:grpSpPr bwMode="auto">
          <a:xfrm>
            <a:off x="1847850" y="4258723"/>
            <a:ext cx="87312" cy="1295400"/>
            <a:chOff x="1734" y="2617"/>
            <a:chExt cx="55" cy="816"/>
          </a:xfrm>
        </p:grpSpPr>
        <p:sp>
          <p:nvSpPr>
            <p:cNvPr id="34866" name="Oval 87"/>
            <p:cNvSpPr>
              <a:spLocks noChangeArrowheads="1"/>
            </p:cNvSpPr>
            <p:nvPr/>
          </p:nvSpPr>
          <p:spPr bwMode="auto">
            <a:xfrm>
              <a:off x="1734" y="2617"/>
              <a:ext cx="55" cy="66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4867" name="Oval 88"/>
            <p:cNvSpPr>
              <a:spLocks noChangeArrowheads="1"/>
            </p:cNvSpPr>
            <p:nvPr/>
          </p:nvSpPr>
          <p:spPr bwMode="auto">
            <a:xfrm>
              <a:off x="1734" y="2864"/>
              <a:ext cx="55" cy="66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4868" name="Oval 89"/>
            <p:cNvSpPr>
              <a:spLocks noChangeArrowheads="1"/>
            </p:cNvSpPr>
            <p:nvPr/>
          </p:nvSpPr>
          <p:spPr bwMode="auto">
            <a:xfrm>
              <a:off x="1734" y="3117"/>
              <a:ext cx="55" cy="66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4869" name="Oval 90"/>
            <p:cNvSpPr>
              <a:spLocks noChangeArrowheads="1"/>
            </p:cNvSpPr>
            <p:nvPr/>
          </p:nvSpPr>
          <p:spPr bwMode="auto">
            <a:xfrm>
              <a:off x="1734" y="3367"/>
              <a:ext cx="55" cy="66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34831" name="Group 110"/>
          <p:cNvGrpSpPr>
            <a:grpSpLocks/>
          </p:cNvGrpSpPr>
          <p:nvPr/>
        </p:nvGrpSpPr>
        <p:grpSpPr bwMode="auto">
          <a:xfrm>
            <a:off x="2743200" y="3460750"/>
            <a:ext cx="5795963" cy="2159000"/>
            <a:chOff x="2743200" y="3460750"/>
            <a:chExt cx="5795963" cy="2159000"/>
          </a:xfrm>
        </p:grpSpPr>
        <p:sp>
          <p:nvSpPr>
            <p:cNvPr id="34832" name="Freeform 34"/>
            <p:cNvSpPr>
              <a:spLocks/>
            </p:cNvSpPr>
            <p:nvPr/>
          </p:nvSpPr>
          <p:spPr bwMode="auto">
            <a:xfrm>
              <a:off x="6305550" y="4146550"/>
              <a:ext cx="720725" cy="519113"/>
            </a:xfrm>
            <a:custGeom>
              <a:avLst/>
              <a:gdLst>
                <a:gd name="T0" fmla="*/ 2147483647 w 454"/>
                <a:gd name="T1" fmla="*/ 2147483647 h 327"/>
                <a:gd name="T2" fmla="*/ 2147483647 w 454"/>
                <a:gd name="T3" fmla="*/ 2147483647 h 327"/>
                <a:gd name="T4" fmla="*/ 2147483647 w 454"/>
                <a:gd name="T5" fmla="*/ 2147483647 h 327"/>
                <a:gd name="T6" fmla="*/ 2147483647 w 454"/>
                <a:gd name="T7" fmla="*/ 2147483647 h 327"/>
                <a:gd name="T8" fmla="*/ 2147483647 w 454"/>
                <a:gd name="T9" fmla="*/ 2147483647 h 327"/>
                <a:gd name="T10" fmla="*/ 2147483647 w 454"/>
                <a:gd name="T11" fmla="*/ 2147483647 h 327"/>
                <a:gd name="T12" fmla="*/ 2147483647 w 454"/>
                <a:gd name="T13" fmla="*/ 2147483647 h 327"/>
                <a:gd name="T14" fmla="*/ 2147483647 w 454"/>
                <a:gd name="T15" fmla="*/ 2147483647 h 327"/>
                <a:gd name="T16" fmla="*/ 2147483647 w 454"/>
                <a:gd name="T17" fmla="*/ 0 h 327"/>
                <a:gd name="T18" fmla="*/ 2147483647 w 454"/>
                <a:gd name="T19" fmla="*/ 0 h 327"/>
                <a:gd name="T20" fmla="*/ 2147483647 w 454"/>
                <a:gd name="T21" fmla="*/ 2147483647 h 327"/>
                <a:gd name="T22" fmla="*/ 2147483647 w 454"/>
                <a:gd name="T23" fmla="*/ 2147483647 h 327"/>
                <a:gd name="T24" fmla="*/ 2147483647 w 454"/>
                <a:gd name="T25" fmla="*/ 2147483647 h 327"/>
                <a:gd name="T26" fmla="*/ 2147483647 w 454"/>
                <a:gd name="T27" fmla="*/ 2147483647 h 327"/>
                <a:gd name="T28" fmla="*/ 2147483647 w 454"/>
                <a:gd name="T29" fmla="*/ 2147483647 h 327"/>
                <a:gd name="T30" fmla="*/ 2147483647 w 454"/>
                <a:gd name="T31" fmla="*/ 2147483647 h 327"/>
                <a:gd name="T32" fmla="*/ 2147483647 w 454"/>
                <a:gd name="T33" fmla="*/ 2147483647 h 327"/>
                <a:gd name="T34" fmla="*/ 2147483647 w 454"/>
                <a:gd name="T35" fmla="*/ 2147483647 h 327"/>
                <a:gd name="T36" fmla="*/ 2147483647 w 454"/>
                <a:gd name="T37" fmla="*/ 2147483647 h 327"/>
                <a:gd name="T38" fmla="*/ 2147483647 w 454"/>
                <a:gd name="T39" fmla="*/ 2147483647 h 327"/>
                <a:gd name="T40" fmla="*/ 2147483647 w 454"/>
                <a:gd name="T41" fmla="*/ 2147483647 h 327"/>
                <a:gd name="T42" fmla="*/ 2147483647 w 454"/>
                <a:gd name="T43" fmla="*/ 2147483647 h 327"/>
                <a:gd name="T44" fmla="*/ 2147483647 w 454"/>
                <a:gd name="T45" fmla="*/ 2147483647 h 327"/>
                <a:gd name="T46" fmla="*/ 2147483647 w 454"/>
                <a:gd name="T47" fmla="*/ 2147483647 h 327"/>
                <a:gd name="T48" fmla="*/ 2147483647 w 454"/>
                <a:gd name="T49" fmla="*/ 2147483647 h 327"/>
                <a:gd name="T50" fmla="*/ 2147483647 w 454"/>
                <a:gd name="T51" fmla="*/ 2147483647 h 327"/>
                <a:gd name="T52" fmla="*/ 2147483647 w 454"/>
                <a:gd name="T53" fmla="*/ 2147483647 h 327"/>
                <a:gd name="T54" fmla="*/ 2147483647 w 454"/>
                <a:gd name="T55" fmla="*/ 2147483647 h 327"/>
                <a:gd name="T56" fmla="*/ 2147483647 w 454"/>
                <a:gd name="T57" fmla="*/ 2147483647 h 327"/>
                <a:gd name="T58" fmla="*/ 2147483647 w 454"/>
                <a:gd name="T59" fmla="*/ 2147483647 h 327"/>
                <a:gd name="T60" fmla="*/ 2147483647 w 454"/>
                <a:gd name="T61" fmla="*/ 2147483647 h 327"/>
                <a:gd name="T62" fmla="*/ 2147483647 w 454"/>
                <a:gd name="T63" fmla="*/ 2147483647 h 327"/>
                <a:gd name="T64" fmla="*/ 2147483647 w 454"/>
                <a:gd name="T65" fmla="*/ 2147483647 h 327"/>
                <a:gd name="T66" fmla="*/ 2147483647 w 454"/>
                <a:gd name="T67" fmla="*/ 2147483647 h 327"/>
                <a:gd name="T68" fmla="*/ 2147483647 w 454"/>
                <a:gd name="T69" fmla="*/ 2147483647 h 327"/>
                <a:gd name="T70" fmla="*/ 2147483647 w 454"/>
                <a:gd name="T71" fmla="*/ 2147483647 h 32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54"/>
                <a:gd name="T109" fmla="*/ 0 h 327"/>
                <a:gd name="T110" fmla="*/ 454 w 454"/>
                <a:gd name="T111" fmla="*/ 327 h 32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54" h="327">
                  <a:moveTo>
                    <a:pt x="453" y="163"/>
                  </a:moveTo>
                  <a:lnTo>
                    <a:pt x="451" y="148"/>
                  </a:lnTo>
                  <a:lnTo>
                    <a:pt x="448" y="134"/>
                  </a:lnTo>
                  <a:lnTo>
                    <a:pt x="445" y="120"/>
                  </a:lnTo>
                  <a:lnTo>
                    <a:pt x="439" y="106"/>
                  </a:lnTo>
                  <a:lnTo>
                    <a:pt x="431" y="94"/>
                  </a:lnTo>
                  <a:lnTo>
                    <a:pt x="422" y="80"/>
                  </a:lnTo>
                  <a:lnTo>
                    <a:pt x="411" y="68"/>
                  </a:lnTo>
                  <a:lnTo>
                    <a:pt x="399" y="57"/>
                  </a:lnTo>
                  <a:lnTo>
                    <a:pt x="386" y="47"/>
                  </a:lnTo>
                  <a:lnTo>
                    <a:pt x="372" y="37"/>
                  </a:lnTo>
                  <a:lnTo>
                    <a:pt x="356" y="29"/>
                  </a:lnTo>
                  <a:lnTo>
                    <a:pt x="339" y="21"/>
                  </a:lnTo>
                  <a:lnTo>
                    <a:pt x="322" y="15"/>
                  </a:lnTo>
                  <a:lnTo>
                    <a:pt x="303" y="9"/>
                  </a:lnTo>
                  <a:lnTo>
                    <a:pt x="285" y="5"/>
                  </a:lnTo>
                  <a:lnTo>
                    <a:pt x="265" y="1"/>
                  </a:lnTo>
                  <a:lnTo>
                    <a:pt x="246" y="0"/>
                  </a:lnTo>
                  <a:lnTo>
                    <a:pt x="225" y="0"/>
                  </a:lnTo>
                  <a:lnTo>
                    <a:pt x="206" y="0"/>
                  </a:lnTo>
                  <a:lnTo>
                    <a:pt x="186" y="1"/>
                  </a:lnTo>
                  <a:lnTo>
                    <a:pt x="167" y="5"/>
                  </a:lnTo>
                  <a:lnTo>
                    <a:pt x="148" y="9"/>
                  </a:lnTo>
                  <a:lnTo>
                    <a:pt x="130" y="15"/>
                  </a:lnTo>
                  <a:lnTo>
                    <a:pt x="113" y="21"/>
                  </a:lnTo>
                  <a:lnTo>
                    <a:pt x="96" y="29"/>
                  </a:lnTo>
                  <a:lnTo>
                    <a:pt x="80" y="37"/>
                  </a:lnTo>
                  <a:lnTo>
                    <a:pt x="65" y="47"/>
                  </a:lnTo>
                  <a:lnTo>
                    <a:pt x="53" y="57"/>
                  </a:lnTo>
                  <a:lnTo>
                    <a:pt x="40" y="68"/>
                  </a:lnTo>
                  <a:lnTo>
                    <a:pt x="29" y="80"/>
                  </a:lnTo>
                  <a:lnTo>
                    <a:pt x="21" y="94"/>
                  </a:lnTo>
                  <a:lnTo>
                    <a:pt x="13" y="106"/>
                  </a:lnTo>
                  <a:lnTo>
                    <a:pt x="7" y="120"/>
                  </a:lnTo>
                  <a:lnTo>
                    <a:pt x="3" y="134"/>
                  </a:lnTo>
                  <a:lnTo>
                    <a:pt x="1" y="148"/>
                  </a:lnTo>
                  <a:lnTo>
                    <a:pt x="0" y="163"/>
                  </a:lnTo>
                  <a:lnTo>
                    <a:pt x="1" y="177"/>
                  </a:lnTo>
                  <a:lnTo>
                    <a:pt x="3" y="191"/>
                  </a:lnTo>
                  <a:lnTo>
                    <a:pt x="7" y="205"/>
                  </a:lnTo>
                  <a:lnTo>
                    <a:pt x="13" y="217"/>
                  </a:lnTo>
                  <a:lnTo>
                    <a:pt x="21" y="231"/>
                  </a:lnTo>
                  <a:lnTo>
                    <a:pt x="29" y="244"/>
                  </a:lnTo>
                  <a:lnTo>
                    <a:pt x="40" y="255"/>
                  </a:lnTo>
                  <a:lnTo>
                    <a:pt x="53" y="266"/>
                  </a:lnTo>
                  <a:lnTo>
                    <a:pt x="65" y="278"/>
                  </a:lnTo>
                  <a:lnTo>
                    <a:pt x="80" y="288"/>
                  </a:lnTo>
                  <a:lnTo>
                    <a:pt x="96" y="296"/>
                  </a:lnTo>
                  <a:lnTo>
                    <a:pt x="113" y="303"/>
                  </a:lnTo>
                  <a:lnTo>
                    <a:pt x="130" y="310"/>
                  </a:lnTo>
                  <a:lnTo>
                    <a:pt x="148" y="316"/>
                  </a:lnTo>
                  <a:lnTo>
                    <a:pt x="167" y="320"/>
                  </a:lnTo>
                  <a:lnTo>
                    <a:pt x="186" y="323"/>
                  </a:lnTo>
                  <a:lnTo>
                    <a:pt x="206" y="326"/>
                  </a:lnTo>
                  <a:lnTo>
                    <a:pt x="225" y="326"/>
                  </a:lnTo>
                  <a:lnTo>
                    <a:pt x="246" y="326"/>
                  </a:lnTo>
                  <a:lnTo>
                    <a:pt x="265" y="323"/>
                  </a:lnTo>
                  <a:lnTo>
                    <a:pt x="285" y="320"/>
                  </a:lnTo>
                  <a:lnTo>
                    <a:pt x="303" y="316"/>
                  </a:lnTo>
                  <a:lnTo>
                    <a:pt x="322" y="310"/>
                  </a:lnTo>
                  <a:lnTo>
                    <a:pt x="339" y="303"/>
                  </a:lnTo>
                  <a:lnTo>
                    <a:pt x="356" y="296"/>
                  </a:lnTo>
                  <a:lnTo>
                    <a:pt x="372" y="288"/>
                  </a:lnTo>
                  <a:lnTo>
                    <a:pt x="386" y="278"/>
                  </a:lnTo>
                  <a:lnTo>
                    <a:pt x="399" y="266"/>
                  </a:lnTo>
                  <a:lnTo>
                    <a:pt x="411" y="255"/>
                  </a:lnTo>
                  <a:lnTo>
                    <a:pt x="422" y="244"/>
                  </a:lnTo>
                  <a:lnTo>
                    <a:pt x="431" y="231"/>
                  </a:lnTo>
                  <a:lnTo>
                    <a:pt x="439" y="217"/>
                  </a:lnTo>
                  <a:lnTo>
                    <a:pt x="445" y="205"/>
                  </a:lnTo>
                  <a:lnTo>
                    <a:pt x="448" y="191"/>
                  </a:lnTo>
                  <a:lnTo>
                    <a:pt x="451" y="177"/>
                  </a:lnTo>
                  <a:lnTo>
                    <a:pt x="453" y="16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3" name="Freeform 35"/>
            <p:cNvSpPr>
              <a:spLocks/>
            </p:cNvSpPr>
            <p:nvPr/>
          </p:nvSpPr>
          <p:spPr bwMode="auto">
            <a:xfrm>
              <a:off x="7624763" y="4168775"/>
              <a:ext cx="912812" cy="496888"/>
            </a:xfrm>
            <a:custGeom>
              <a:avLst/>
              <a:gdLst>
                <a:gd name="T0" fmla="*/ 2147483647 w 575"/>
                <a:gd name="T1" fmla="*/ 2147483647 h 313"/>
                <a:gd name="T2" fmla="*/ 2147483647 w 575"/>
                <a:gd name="T3" fmla="*/ 2147483647 h 313"/>
                <a:gd name="T4" fmla="*/ 2147483647 w 575"/>
                <a:gd name="T5" fmla="*/ 2147483647 h 313"/>
                <a:gd name="T6" fmla="*/ 2147483647 w 575"/>
                <a:gd name="T7" fmla="*/ 2147483647 h 313"/>
                <a:gd name="T8" fmla="*/ 2147483647 w 575"/>
                <a:gd name="T9" fmla="*/ 2147483647 h 313"/>
                <a:gd name="T10" fmla="*/ 2147483647 w 575"/>
                <a:gd name="T11" fmla="*/ 2147483647 h 313"/>
                <a:gd name="T12" fmla="*/ 2147483647 w 575"/>
                <a:gd name="T13" fmla="*/ 2147483647 h 313"/>
                <a:gd name="T14" fmla="*/ 2147483647 w 575"/>
                <a:gd name="T15" fmla="*/ 2147483647 h 313"/>
                <a:gd name="T16" fmla="*/ 2147483647 w 575"/>
                <a:gd name="T17" fmla="*/ 2147483647 h 313"/>
                <a:gd name="T18" fmla="*/ 2147483647 w 575"/>
                <a:gd name="T19" fmla="*/ 2147483647 h 313"/>
                <a:gd name="T20" fmla="*/ 2147483647 w 575"/>
                <a:gd name="T21" fmla="*/ 2147483647 h 313"/>
                <a:gd name="T22" fmla="*/ 2147483647 w 575"/>
                <a:gd name="T23" fmla="*/ 2147483647 h 313"/>
                <a:gd name="T24" fmla="*/ 2147483647 w 575"/>
                <a:gd name="T25" fmla="*/ 2147483647 h 313"/>
                <a:gd name="T26" fmla="*/ 2147483647 w 575"/>
                <a:gd name="T27" fmla="*/ 2147483647 h 313"/>
                <a:gd name="T28" fmla="*/ 2147483647 w 575"/>
                <a:gd name="T29" fmla="*/ 2147483647 h 313"/>
                <a:gd name="T30" fmla="*/ 2147483647 w 575"/>
                <a:gd name="T31" fmla="*/ 2147483647 h 313"/>
                <a:gd name="T32" fmla="*/ 2147483647 w 575"/>
                <a:gd name="T33" fmla="*/ 2147483647 h 313"/>
                <a:gd name="T34" fmla="*/ 2147483647 w 575"/>
                <a:gd name="T35" fmla="*/ 2147483647 h 313"/>
                <a:gd name="T36" fmla="*/ 2147483647 w 575"/>
                <a:gd name="T37" fmla="*/ 2147483647 h 313"/>
                <a:gd name="T38" fmla="*/ 2147483647 w 575"/>
                <a:gd name="T39" fmla="*/ 2147483647 h 313"/>
                <a:gd name="T40" fmla="*/ 2147483647 w 575"/>
                <a:gd name="T41" fmla="*/ 2147483647 h 313"/>
                <a:gd name="T42" fmla="*/ 2147483647 w 575"/>
                <a:gd name="T43" fmla="*/ 2147483647 h 313"/>
                <a:gd name="T44" fmla="*/ 2147483647 w 575"/>
                <a:gd name="T45" fmla="*/ 2147483647 h 313"/>
                <a:gd name="T46" fmla="*/ 2147483647 w 575"/>
                <a:gd name="T47" fmla="*/ 2147483647 h 313"/>
                <a:gd name="T48" fmla="*/ 2147483647 w 575"/>
                <a:gd name="T49" fmla="*/ 2147483647 h 313"/>
                <a:gd name="T50" fmla="*/ 2147483647 w 575"/>
                <a:gd name="T51" fmla="*/ 2147483647 h 313"/>
                <a:gd name="T52" fmla="*/ 2147483647 w 575"/>
                <a:gd name="T53" fmla="*/ 0 h 313"/>
                <a:gd name="T54" fmla="*/ 2147483647 w 575"/>
                <a:gd name="T55" fmla="*/ 0 h 313"/>
                <a:gd name="T56" fmla="*/ 2147483647 w 575"/>
                <a:gd name="T57" fmla="*/ 2147483647 h 313"/>
                <a:gd name="T58" fmla="*/ 2147483647 w 575"/>
                <a:gd name="T59" fmla="*/ 2147483647 h 313"/>
                <a:gd name="T60" fmla="*/ 2147483647 w 575"/>
                <a:gd name="T61" fmla="*/ 2147483647 h 313"/>
                <a:gd name="T62" fmla="*/ 2147483647 w 575"/>
                <a:gd name="T63" fmla="*/ 2147483647 h 313"/>
                <a:gd name="T64" fmla="*/ 2147483647 w 575"/>
                <a:gd name="T65" fmla="*/ 2147483647 h 313"/>
                <a:gd name="T66" fmla="*/ 2147483647 w 575"/>
                <a:gd name="T67" fmla="*/ 2147483647 h 313"/>
                <a:gd name="T68" fmla="*/ 2147483647 w 575"/>
                <a:gd name="T69" fmla="*/ 2147483647 h 313"/>
                <a:gd name="T70" fmla="*/ 2147483647 w 575"/>
                <a:gd name="T71" fmla="*/ 2147483647 h 31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75"/>
                <a:gd name="T109" fmla="*/ 0 h 313"/>
                <a:gd name="T110" fmla="*/ 575 w 575"/>
                <a:gd name="T111" fmla="*/ 313 h 31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75" h="313">
                  <a:moveTo>
                    <a:pt x="0" y="156"/>
                  </a:moveTo>
                  <a:lnTo>
                    <a:pt x="1" y="169"/>
                  </a:lnTo>
                  <a:lnTo>
                    <a:pt x="5" y="182"/>
                  </a:lnTo>
                  <a:lnTo>
                    <a:pt x="9" y="196"/>
                  </a:lnTo>
                  <a:lnTo>
                    <a:pt x="17" y="208"/>
                  </a:lnTo>
                  <a:lnTo>
                    <a:pt x="28" y="221"/>
                  </a:lnTo>
                  <a:lnTo>
                    <a:pt x="38" y="234"/>
                  </a:lnTo>
                  <a:lnTo>
                    <a:pt x="52" y="244"/>
                  </a:lnTo>
                  <a:lnTo>
                    <a:pt x="67" y="255"/>
                  </a:lnTo>
                  <a:lnTo>
                    <a:pt x="84" y="266"/>
                  </a:lnTo>
                  <a:lnTo>
                    <a:pt x="103" y="275"/>
                  </a:lnTo>
                  <a:lnTo>
                    <a:pt x="123" y="283"/>
                  </a:lnTo>
                  <a:lnTo>
                    <a:pt x="143" y="290"/>
                  </a:lnTo>
                  <a:lnTo>
                    <a:pt x="165" y="297"/>
                  </a:lnTo>
                  <a:lnTo>
                    <a:pt x="189" y="302"/>
                  </a:lnTo>
                  <a:lnTo>
                    <a:pt x="213" y="306"/>
                  </a:lnTo>
                  <a:lnTo>
                    <a:pt x="237" y="309"/>
                  </a:lnTo>
                  <a:lnTo>
                    <a:pt x="262" y="312"/>
                  </a:lnTo>
                  <a:lnTo>
                    <a:pt x="287" y="312"/>
                  </a:lnTo>
                  <a:lnTo>
                    <a:pt x="311" y="312"/>
                  </a:lnTo>
                  <a:lnTo>
                    <a:pt x="337" y="309"/>
                  </a:lnTo>
                  <a:lnTo>
                    <a:pt x="361" y="306"/>
                  </a:lnTo>
                  <a:lnTo>
                    <a:pt x="385" y="302"/>
                  </a:lnTo>
                  <a:lnTo>
                    <a:pt x="408" y="297"/>
                  </a:lnTo>
                  <a:lnTo>
                    <a:pt x="431" y="290"/>
                  </a:lnTo>
                  <a:lnTo>
                    <a:pt x="451" y="283"/>
                  </a:lnTo>
                  <a:lnTo>
                    <a:pt x="471" y="275"/>
                  </a:lnTo>
                  <a:lnTo>
                    <a:pt x="490" y="266"/>
                  </a:lnTo>
                  <a:lnTo>
                    <a:pt x="506" y="255"/>
                  </a:lnTo>
                  <a:lnTo>
                    <a:pt x="522" y="244"/>
                  </a:lnTo>
                  <a:lnTo>
                    <a:pt x="536" y="234"/>
                  </a:lnTo>
                  <a:lnTo>
                    <a:pt x="547" y="221"/>
                  </a:lnTo>
                  <a:lnTo>
                    <a:pt x="556" y="208"/>
                  </a:lnTo>
                  <a:lnTo>
                    <a:pt x="564" y="196"/>
                  </a:lnTo>
                  <a:lnTo>
                    <a:pt x="569" y="182"/>
                  </a:lnTo>
                  <a:lnTo>
                    <a:pt x="572" y="169"/>
                  </a:lnTo>
                  <a:lnTo>
                    <a:pt x="574" y="156"/>
                  </a:lnTo>
                  <a:lnTo>
                    <a:pt x="572" y="141"/>
                  </a:lnTo>
                  <a:lnTo>
                    <a:pt x="569" y="129"/>
                  </a:lnTo>
                  <a:lnTo>
                    <a:pt x="564" y="114"/>
                  </a:lnTo>
                  <a:lnTo>
                    <a:pt x="556" y="102"/>
                  </a:lnTo>
                  <a:lnTo>
                    <a:pt x="547" y="90"/>
                  </a:lnTo>
                  <a:lnTo>
                    <a:pt x="536" y="76"/>
                  </a:lnTo>
                  <a:lnTo>
                    <a:pt x="522" y="65"/>
                  </a:lnTo>
                  <a:lnTo>
                    <a:pt x="506" y="55"/>
                  </a:lnTo>
                  <a:lnTo>
                    <a:pt x="490" y="45"/>
                  </a:lnTo>
                  <a:lnTo>
                    <a:pt x="471" y="36"/>
                  </a:lnTo>
                  <a:lnTo>
                    <a:pt x="451" y="26"/>
                  </a:lnTo>
                  <a:lnTo>
                    <a:pt x="431" y="20"/>
                  </a:lnTo>
                  <a:lnTo>
                    <a:pt x="408" y="14"/>
                  </a:lnTo>
                  <a:lnTo>
                    <a:pt x="385" y="8"/>
                  </a:lnTo>
                  <a:lnTo>
                    <a:pt x="361" y="5"/>
                  </a:lnTo>
                  <a:lnTo>
                    <a:pt x="337" y="1"/>
                  </a:lnTo>
                  <a:lnTo>
                    <a:pt x="311" y="0"/>
                  </a:lnTo>
                  <a:lnTo>
                    <a:pt x="287" y="0"/>
                  </a:lnTo>
                  <a:lnTo>
                    <a:pt x="262" y="0"/>
                  </a:lnTo>
                  <a:lnTo>
                    <a:pt x="237" y="1"/>
                  </a:lnTo>
                  <a:lnTo>
                    <a:pt x="212" y="5"/>
                  </a:lnTo>
                  <a:lnTo>
                    <a:pt x="189" y="9"/>
                  </a:lnTo>
                  <a:lnTo>
                    <a:pt x="165" y="14"/>
                  </a:lnTo>
                  <a:lnTo>
                    <a:pt x="143" y="20"/>
                  </a:lnTo>
                  <a:lnTo>
                    <a:pt x="123" y="28"/>
                  </a:lnTo>
                  <a:lnTo>
                    <a:pt x="102" y="36"/>
                  </a:lnTo>
                  <a:lnTo>
                    <a:pt x="84" y="45"/>
                  </a:lnTo>
                  <a:lnTo>
                    <a:pt x="67" y="55"/>
                  </a:lnTo>
                  <a:lnTo>
                    <a:pt x="52" y="65"/>
                  </a:lnTo>
                  <a:lnTo>
                    <a:pt x="38" y="78"/>
                  </a:lnTo>
                  <a:lnTo>
                    <a:pt x="28" y="90"/>
                  </a:lnTo>
                  <a:lnTo>
                    <a:pt x="17" y="102"/>
                  </a:lnTo>
                  <a:lnTo>
                    <a:pt x="9" y="115"/>
                  </a:lnTo>
                  <a:lnTo>
                    <a:pt x="5" y="129"/>
                  </a:lnTo>
                  <a:lnTo>
                    <a:pt x="1" y="142"/>
                  </a:lnTo>
                  <a:lnTo>
                    <a:pt x="0" y="15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4834" name="Group 38"/>
            <p:cNvGrpSpPr>
              <a:grpSpLocks/>
            </p:cNvGrpSpPr>
            <p:nvPr/>
          </p:nvGrpSpPr>
          <p:grpSpPr bwMode="auto">
            <a:xfrm>
              <a:off x="6875463" y="3765550"/>
              <a:ext cx="939800" cy="519113"/>
              <a:chOff x="4713" y="1060"/>
              <a:chExt cx="592" cy="327"/>
            </a:xfrm>
          </p:grpSpPr>
          <p:sp>
            <p:nvSpPr>
              <p:cNvPr id="34864" name="Freeform 36"/>
              <p:cNvSpPr>
                <a:spLocks/>
              </p:cNvSpPr>
              <p:nvPr/>
            </p:nvSpPr>
            <p:spPr bwMode="auto">
              <a:xfrm>
                <a:off x="4713" y="1060"/>
                <a:ext cx="592" cy="327"/>
              </a:xfrm>
              <a:custGeom>
                <a:avLst/>
                <a:gdLst>
                  <a:gd name="T0" fmla="*/ 589 w 592"/>
                  <a:gd name="T1" fmla="*/ 148 h 327"/>
                  <a:gd name="T2" fmla="*/ 581 w 592"/>
                  <a:gd name="T3" fmla="*/ 120 h 327"/>
                  <a:gd name="T4" fmla="*/ 563 w 592"/>
                  <a:gd name="T5" fmla="*/ 94 h 327"/>
                  <a:gd name="T6" fmla="*/ 538 w 592"/>
                  <a:gd name="T7" fmla="*/ 68 h 327"/>
                  <a:gd name="T8" fmla="*/ 505 w 592"/>
                  <a:gd name="T9" fmla="*/ 46 h 327"/>
                  <a:gd name="T10" fmla="*/ 465 w 592"/>
                  <a:gd name="T11" fmla="*/ 29 h 327"/>
                  <a:gd name="T12" fmla="*/ 420 w 592"/>
                  <a:gd name="T13" fmla="*/ 14 h 327"/>
                  <a:gd name="T14" fmla="*/ 372 w 592"/>
                  <a:gd name="T15" fmla="*/ 4 h 327"/>
                  <a:gd name="T16" fmla="*/ 321 w 592"/>
                  <a:gd name="T17" fmla="*/ 0 h 327"/>
                  <a:gd name="T18" fmla="*/ 269 w 592"/>
                  <a:gd name="T19" fmla="*/ 0 h 327"/>
                  <a:gd name="T20" fmla="*/ 218 w 592"/>
                  <a:gd name="T21" fmla="*/ 4 h 327"/>
                  <a:gd name="T22" fmla="*/ 170 w 592"/>
                  <a:gd name="T23" fmla="*/ 14 h 327"/>
                  <a:gd name="T24" fmla="*/ 125 w 592"/>
                  <a:gd name="T25" fmla="*/ 29 h 327"/>
                  <a:gd name="T26" fmla="*/ 85 w 592"/>
                  <a:gd name="T27" fmla="*/ 46 h 327"/>
                  <a:gd name="T28" fmla="*/ 53 w 592"/>
                  <a:gd name="T29" fmla="*/ 68 h 327"/>
                  <a:gd name="T30" fmla="*/ 27 w 592"/>
                  <a:gd name="T31" fmla="*/ 94 h 327"/>
                  <a:gd name="T32" fmla="*/ 9 w 592"/>
                  <a:gd name="T33" fmla="*/ 120 h 327"/>
                  <a:gd name="T34" fmla="*/ 1 w 592"/>
                  <a:gd name="T35" fmla="*/ 148 h 327"/>
                  <a:gd name="T36" fmla="*/ 1 w 592"/>
                  <a:gd name="T37" fmla="*/ 177 h 327"/>
                  <a:gd name="T38" fmla="*/ 9 w 592"/>
                  <a:gd name="T39" fmla="*/ 205 h 327"/>
                  <a:gd name="T40" fmla="*/ 27 w 592"/>
                  <a:gd name="T41" fmla="*/ 231 h 327"/>
                  <a:gd name="T42" fmla="*/ 53 w 592"/>
                  <a:gd name="T43" fmla="*/ 257 h 327"/>
                  <a:gd name="T44" fmla="*/ 85 w 592"/>
                  <a:gd name="T45" fmla="*/ 278 h 327"/>
                  <a:gd name="T46" fmla="*/ 125 w 592"/>
                  <a:gd name="T47" fmla="*/ 296 h 327"/>
                  <a:gd name="T48" fmla="*/ 170 w 592"/>
                  <a:gd name="T49" fmla="*/ 310 h 327"/>
                  <a:gd name="T50" fmla="*/ 218 w 592"/>
                  <a:gd name="T51" fmla="*/ 320 h 327"/>
                  <a:gd name="T52" fmla="*/ 269 w 592"/>
                  <a:gd name="T53" fmla="*/ 326 h 327"/>
                  <a:gd name="T54" fmla="*/ 321 w 592"/>
                  <a:gd name="T55" fmla="*/ 326 h 327"/>
                  <a:gd name="T56" fmla="*/ 372 w 592"/>
                  <a:gd name="T57" fmla="*/ 320 h 327"/>
                  <a:gd name="T58" fmla="*/ 420 w 592"/>
                  <a:gd name="T59" fmla="*/ 310 h 327"/>
                  <a:gd name="T60" fmla="*/ 465 w 592"/>
                  <a:gd name="T61" fmla="*/ 296 h 327"/>
                  <a:gd name="T62" fmla="*/ 505 w 592"/>
                  <a:gd name="T63" fmla="*/ 278 h 327"/>
                  <a:gd name="T64" fmla="*/ 538 w 592"/>
                  <a:gd name="T65" fmla="*/ 257 h 327"/>
                  <a:gd name="T66" fmla="*/ 563 w 592"/>
                  <a:gd name="T67" fmla="*/ 231 h 327"/>
                  <a:gd name="T68" fmla="*/ 581 w 592"/>
                  <a:gd name="T69" fmla="*/ 205 h 327"/>
                  <a:gd name="T70" fmla="*/ 589 w 592"/>
                  <a:gd name="T71" fmla="*/ 177 h 32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92"/>
                  <a:gd name="T109" fmla="*/ 0 h 327"/>
                  <a:gd name="T110" fmla="*/ 592 w 592"/>
                  <a:gd name="T111" fmla="*/ 327 h 32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92" h="327">
                    <a:moveTo>
                      <a:pt x="591" y="163"/>
                    </a:moveTo>
                    <a:lnTo>
                      <a:pt x="589" y="148"/>
                    </a:lnTo>
                    <a:lnTo>
                      <a:pt x="586" y="133"/>
                    </a:lnTo>
                    <a:lnTo>
                      <a:pt x="581" y="120"/>
                    </a:lnTo>
                    <a:lnTo>
                      <a:pt x="573" y="106"/>
                    </a:lnTo>
                    <a:lnTo>
                      <a:pt x="563" y="94"/>
                    </a:lnTo>
                    <a:lnTo>
                      <a:pt x="550" y="81"/>
                    </a:lnTo>
                    <a:lnTo>
                      <a:pt x="538" y="68"/>
                    </a:lnTo>
                    <a:lnTo>
                      <a:pt x="521" y="57"/>
                    </a:lnTo>
                    <a:lnTo>
                      <a:pt x="505" y="46"/>
                    </a:lnTo>
                    <a:lnTo>
                      <a:pt x="485" y="37"/>
                    </a:lnTo>
                    <a:lnTo>
                      <a:pt x="465" y="29"/>
                    </a:lnTo>
                    <a:lnTo>
                      <a:pt x="442" y="21"/>
                    </a:lnTo>
                    <a:lnTo>
                      <a:pt x="420" y="14"/>
                    </a:lnTo>
                    <a:lnTo>
                      <a:pt x="395" y="9"/>
                    </a:lnTo>
                    <a:lnTo>
                      <a:pt x="372" y="4"/>
                    </a:lnTo>
                    <a:lnTo>
                      <a:pt x="347" y="1"/>
                    </a:lnTo>
                    <a:lnTo>
                      <a:pt x="321" y="0"/>
                    </a:lnTo>
                    <a:lnTo>
                      <a:pt x="294" y="0"/>
                    </a:lnTo>
                    <a:lnTo>
                      <a:pt x="269" y="0"/>
                    </a:lnTo>
                    <a:lnTo>
                      <a:pt x="243" y="1"/>
                    </a:lnTo>
                    <a:lnTo>
                      <a:pt x="218" y="4"/>
                    </a:lnTo>
                    <a:lnTo>
                      <a:pt x="195" y="9"/>
                    </a:lnTo>
                    <a:lnTo>
                      <a:pt x="170" y="14"/>
                    </a:lnTo>
                    <a:lnTo>
                      <a:pt x="148" y="21"/>
                    </a:lnTo>
                    <a:lnTo>
                      <a:pt x="125" y="29"/>
                    </a:lnTo>
                    <a:lnTo>
                      <a:pt x="105" y="37"/>
                    </a:lnTo>
                    <a:lnTo>
                      <a:pt x="85" y="46"/>
                    </a:lnTo>
                    <a:lnTo>
                      <a:pt x="69" y="57"/>
                    </a:lnTo>
                    <a:lnTo>
                      <a:pt x="53" y="68"/>
                    </a:lnTo>
                    <a:lnTo>
                      <a:pt x="40" y="81"/>
                    </a:lnTo>
                    <a:lnTo>
                      <a:pt x="27" y="94"/>
                    </a:lnTo>
                    <a:lnTo>
                      <a:pt x="17" y="106"/>
                    </a:lnTo>
                    <a:lnTo>
                      <a:pt x="9" y="120"/>
                    </a:lnTo>
                    <a:lnTo>
                      <a:pt x="4" y="133"/>
                    </a:lnTo>
                    <a:lnTo>
                      <a:pt x="1" y="148"/>
                    </a:lnTo>
                    <a:lnTo>
                      <a:pt x="0" y="163"/>
                    </a:lnTo>
                    <a:lnTo>
                      <a:pt x="1" y="177"/>
                    </a:lnTo>
                    <a:lnTo>
                      <a:pt x="4" y="191"/>
                    </a:lnTo>
                    <a:lnTo>
                      <a:pt x="9" y="205"/>
                    </a:lnTo>
                    <a:lnTo>
                      <a:pt x="17" y="219"/>
                    </a:lnTo>
                    <a:lnTo>
                      <a:pt x="27" y="231"/>
                    </a:lnTo>
                    <a:lnTo>
                      <a:pt x="40" y="244"/>
                    </a:lnTo>
                    <a:lnTo>
                      <a:pt x="53" y="257"/>
                    </a:lnTo>
                    <a:lnTo>
                      <a:pt x="69" y="268"/>
                    </a:lnTo>
                    <a:lnTo>
                      <a:pt x="85" y="278"/>
                    </a:lnTo>
                    <a:lnTo>
                      <a:pt x="105" y="288"/>
                    </a:lnTo>
                    <a:lnTo>
                      <a:pt x="125" y="296"/>
                    </a:lnTo>
                    <a:lnTo>
                      <a:pt x="148" y="304"/>
                    </a:lnTo>
                    <a:lnTo>
                      <a:pt x="170" y="310"/>
                    </a:lnTo>
                    <a:lnTo>
                      <a:pt x="195" y="316"/>
                    </a:lnTo>
                    <a:lnTo>
                      <a:pt x="218" y="320"/>
                    </a:lnTo>
                    <a:lnTo>
                      <a:pt x="243" y="324"/>
                    </a:lnTo>
                    <a:lnTo>
                      <a:pt x="269" y="326"/>
                    </a:lnTo>
                    <a:lnTo>
                      <a:pt x="294" y="326"/>
                    </a:lnTo>
                    <a:lnTo>
                      <a:pt x="321" y="326"/>
                    </a:lnTo>
                    <a:lnTo>
                      <a:pt x="347" y="324"/>
                    </a:lnTo>
                    <a:lnTo>
                      <a:pt x="372" y="320"/>
                    </a:lnTo>
                    <a:lnTo>
                      <a:pt x="395" y="316"/>
                    </a:lnTo>
                    <a:lnTo>
                      <a:pt x="420" y="310"/>
                    </a:lnTo>
                    <a:lnTo>
                      <a:pt x="442" y="304"/>
                    </a:lnTo>
                    <a:lnTo>
                      <a:pt x="465" y="296"/>
                    </a:lnTo>
                    <a:lnTo>
                      <a:pt x="485" y="288"/>
                    </a:lnTo>
                    <a:lnTo>
                      <a:pt x="505" y="278"/>
                    </a:lnTo>
                    <a:lnTo>
                      <a:pt x="521" y="268"/>
                    </a:lnTo>
                    <a:lnTo>
                      <a:pt x="538" y="257"/>
                    </a:lnTo>
                    <a:lnTo>
                      <a:pt x="550" y="244"/>
                    </a:lnTo>
                    <a:lnTo>
                      <a:pt x="563" y="231"/>
                    </a:lnTo>
                    <a:lnTo>
                      <a:pt x="573" y="219"/>
                    </a:lnTo>
                    <a:lnTo>
                      <a:pt x="581" y="205"/>
                    </a:lnTo>
                    <a:lnTo>
                      <a:pt x="586" y="191"/>
                    </a:lnTo>
                    <a:lnTo>
                      <a:pt x="589" y="177"/>
                    </a:lnTo>
                    <a:lnTo>
                      <a:pt x="591" y="16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65" name="Rectangle 37"/>
              <p:cNvSpPr>
                <a:spLocks noChangeArrowheads="1"/>
              </p:cNvSpPr>
              <p:nvPr/>
            </p:nvSpPr>
            <p:spPr bwMode="auto">
              <a:xfrm>
                <a:off x="4741" y="1103"/>
                <a:ext cx="527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000000"/>
                    </a:solidFill>
                    <a:latin typeface="Arial" pitchFamily="34" charset="0"/>
                  </a:rPr>
                  <a:t>dname</a:t>
                </a:r>
              </a:p>
            </p:txBody>
          </p:sp>
        </p:grpSp>
        <p:sp>
          <p:nvSpPr>
            <p:cNvPr id="34835" name="Rectangle 39"/>
            <p:cNvSpPr>
              <a:spLocks noChangeArrowheads="1"/>
            </p:cNvSpPr>
            <p:nvPr/>
          </p:nvSpPr>
          <p:spPr bwMode="auto">
            <a:xfrm>
              <a:off x="7680325" y="4216400"/>
              <a:ext cx="858838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budget</a:t>
              </a:r>
            </a:p>
          </p:txBody>
        </p:sp>
        <p:sp>
          <p:nvSpPr>
            <p:cNvPr id="34836" name="Rectangle 40"/>
            <p:cNvSpPr>
              <a:spLocks noChangeArrowheads="1"/>
            </p:cNvSpPr>
            <p:nvPr/>
          </p:nvSpPr>
          <p:spPr bwMode="auto">
            <a:xfrm>
              <a:off x="6410325" y="4230688"/>
              <a:ext cx="4857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u="sng">
                  <a:solidFill>
                    <a:srgbClr val="000000"/>
                  </a:solidFill>
                  <a:latin typeface="Arial" pitchFamily="34" charset="0"/>
                </a:rPr>
                <a:t>did</a:t>
              </a:r>
            </a:p>
          </p:txBody>
        </p:sp>
        <p:grpSp>
          <p:nvGrpSpPr>
            <p:cNvPr id="34837" name="Group 43"/>
            <p:cNvGrpSpPr>
              <a:grpSpLocks/>
            </p:cNvGrpSpPr>
            <p:nvPr/>
          </p:nvGrpSpPr>
          <p:grpSpPr bwMode="auto">
            <a:xfrm>
              <a:off x="5208588" y="3460750"/>
              <a:ext cx="720725" cy="519113"/>
              <a:chOff x="3663" y="868"/>
              <a:chExt cx="454" cy="327"/>
            </a:xfrm>
          </p:grpSpPr>
          <p:sp>
            <p:nvSpPr>
              <p:cNvPr id="34862" name="Freeform 41"/>
              <p:cNvSpPr>
                <a:spLocks/>
              </p:cNvSpPr>
              <p:nvPr/>
            </p:nvSpPr>
            <p:spPr bwMode="auto">
              <a:xfrm>
                <a:off x="3663" y="868"/>
                <a:ext cx="454" cy="327"/>
              </a:xfrm>
              <a:custGeom>
                <a:avLst/>
                <a:gdLst>
                  <a:gd name="T0" fmla="*/ 1 w 454"/>
                  <a:gd name="T1" fmla="*/ 177 h 327"/>
                  <a:gd name="T2" fmla="*/ 8 w 454"/>
                  <a:gd name="T3" fmla="*/ 205 h 327"/>
                  <a:gd name="T4" fmla="*/ 21 w 454"/>
                  <a:gd name="T5" fmla="*/ 231 h 327"/>
                  <a:gd name="T6" fmla="*/ 41 w 454"/>
                  <a:gd name="T7" fmla="*/ 257 h 327"/>
                  <a:gd name="T8" fmla="*/ 66 w 454"/>
                  <a:gd name="T9" fmla="*/ 278 h 327"/>
                  <a:gd name="T10" fmla="*/ 96 w 454"/>
                  <a:gd name="T11" fmla="*/ 296 h 327"/>
                  <a:gd name="T12" fmla="*/ 131 w 454"/>
                  <a:gd name="T13" fmla="*/ 311 h 327"/>
                  <a:gd name="T14" fmla="*/ 167 w 454"/>
                  <a:gd name="T15" fmla="*/ 320 h 327"/>
                  <a:gd name="T16" fmla="*/ 206 w 454"/>
                  <a:gd name="T17" fmla="*/ 326 h 327"/>
                  <a:gd name="T18" fmla="*/ 246 w 454"/>
                  <a:gd name="T19" fmla="*/ 326 h 327"/>
                  <a:gd name="T20" fmla="*/ 285 w 454"/>
                  <a:gd name="T21" fmla="*/ 320 h 327"/>
                  <a:gd name="T22" fmla="*/ 322 w 454"/>
                  <a:gd name="T23" fmla="*/ 310 h 327"/>
                  <a:gd name="T24" fmla="*/ 356 w 454"/>
                  <a:gd name="T25" fmla="*/ 296 h 327"/>
                  <a:gd name="T26" fmla="*/ 387 w 454"/>
                  <a:gd name="T27" fmla="*/ 278 h 327"/>
                  <a:gd name="T28" fmla="*/ 412 w 454"/>
                  <a:gd name="T29" fmla="*/ 257 h 327"/>
                  <a:gd name="T30" fmla="*/ 431 w 454"/>
                  <a:gd name="T31" fmla="*/ 231 h 327"/>
                  <a:gd name="T32" fmla="*/ 445 w 454"/>
                  <a:gd name="T33" fmla="*/ 205 h 327"/>
                  <a:gd name="T34" fmla="*/ 453 w 454"/>
                  <a:gd name="T35" fmla="*/ 177 h 327"/>
                  <a:gd name="T36" fmla="*/ 453 w 454"/>
                  <a:gd name="T37" fmla="*/ 148 h 327"/>
                  <a:gd name="T38" fmla="*/ 445 w 454"/>
                  <a:gd name="T39" fmla="*/ 120 h 327"/>
                  <a:gd name="T40" fmla="*/ 431 w 454"/>
                  <a:gd name="T41" fmla="*/ 94 h 327"/>
                  <a:gd name="T42" fmla="*/ 412 w 454"/>
                  <a:gd name="T43" fmla="*/ 68 h 327"/>
                  <a:gd name="T44" fmla="*/ 387 w 454"/>
                  <a:gd name="T45" fmla="*/ 47 h 327"/>
                  <a:gd name="T46" fmla="*/ 356 w 454"/>
                  <a:gd name="T47" fmla="*/ 29 h 327"/>
                  <a:gd name="T48" fmla="*/ 322 w 454"/>
                  <a:gd name="T49" fmla="*/ 15 h 327"/>
                  <a:gd name="T50" fmla="*/ 285 w 454"/>
                  <a:gd name="T51" fmla="*/ 5 h 327"/>
                  <a:gd name="T52" fmla="*/ 246 w 454"/>
                  <a:gd name="T53" fmla="*/ 0 h 327"/>
                  <a:gd name="T54" fmla="*/ 206 w 454"/>
                  <a:gd name="T55" fmla="*/ 0 h 327"/>
                  <a:gd name="T56" fmla="*/ 167 w 454"/>
                  <a:gd name="T57" fmla="*/ 5 h 327"/>
                  <a:gd name="T58" fmla="*/ 131 w 454"/>
                  <a:gd name="T59" fmla="*/ 15 h 327"/>
                  <a:gd name="T60" fmla="*/ 96 w 454"/>
                  <a:gd name="T61" fmla="*/ 29 h 327"/>
                  <a:gd name="T62" fmla="*/ 66 w 454"/>
                  <a:gd name="T63" fmla="*/ 47 h 327"/>
                  <a:gd name="T64" fmla="*/ 41 w 454"/>
                  <a:gd name="T65" fmla="*/ 68 h 327"/>
                  <a:gd name="T66" fmla="*/ 21 w 454"/>
                  <a:gd name="T67" fmla="*/ 94 h 327"/>
                  <a:gd name="T68" fmla="*/ 8 w 454"/>
                  <a:gd name="T69" fmla="*/ 120 h 327"/>
                  <a:gd name="T70" fmla="*/ 1 w 454"/>
                  <a:gd name="T71" fmla="*/ 148 h 32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4"/>
                  <a:gd name="T109" fmla="*/ 0 h 327"/>
                  <a:gd name="T110" fmla="*/ 454 w 454"/>
                  <a:gd name="T111" fmla="*/ 327 h 32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4" h="327">
                    <a:moveTo>
                      <a:pt x="0" y="163"/>
                    </a:moveTo>
                    <a:lnTo>
                      <a:pt x="1" y="177"/>
                    </a:lnTo>
                    <a:lnTo>
                      <a:pt x="3" y="192"/>
                    </a:lnTo>
                    <a:lnTo>
                      <a:pt x="8" y="205"/>
                    </a:lnTo>
                    <a:lnTo>
                      <a:pt x="13" y="219"/>
                    </a:lnTo>
                    <a:lnTo>
                      <a:pt x="21" y="231"/>
                    </a:lnTo>
                    <a:lnTo>
                      <a:pt x="30" y="244"/>
                    </a:lnTo>
                    <a:lnTo>
                      <a:pt x="41" y="257"/>
                    </a:lnTo>
                    <a:lnTo>
                      <a:pt x="53" y="268"/>
                    </a:lnTo>
                    <a:lnTo>
                      <a:pt x="66" y="278"/>
                    </a:lnTo>
                    <a:lnTo>
                      <a:pt x="80" y="288"/>
                    </a:lnTo>
                    <a:lnTo>
                      <a:pt x="96" y="296"/>
                    </a:lnTo>
                    <a:lnTo>
                      <a:pt x="113" y="304"/>
                    </a:lnTo>
                    <a:lnTo>
                      <a:pt x="131" y="311"/>
                    </a:lnTo>
                    <a:lnTo>
                      <a:pt x="149" y="316"/>
                    </a:lnTo>
                    <a:lnTo>
                      <a:pt x="167" y="320"/>
                    </a:lnTo>
                    <a:lnTo>
                      <a:pt x="186" y="324"/>
                    </a:lnTo>
                    <a:lnTo>
                      <a:pt x="206" y="326"/>
                    </a:lnTo>
                    <a:lnTo>
                      <a:pt x="227" y="326"/>
                    </a:lnTo>
                    <a:lnTo>
                      <a:pt x="246" y="326"/>
                    </a:lnTo>
                    <a:lnTo>
                      <a:pt x="266" y="323"/>
                    </a:lnTo>
                    <a:lnTo>
                      <a:pt x="285" y="320"/>
                    </a:lnTo>
                    <a:lnTo>
                      <a:pt x="304" y="316"/>
                    </a:lnTo>
                    <a:lnTo>
                      <a:pt x="322" y="310"/>
                    </a:lnTo>
                    <a:lnTo>
                      <a:pt x="340" y="304"/>
                    </a:lnTo>
                    <a:lnTo>
                      <a:pt x="356" y="296"/>
                    </a:lnTo>
                    <a:lnTo>
                      <a:pt x="372" y="288"/>
                    </a:lnTo>
                    <a:lnTo>
                      <a:pt x="387" y="278"/>
                    </a:lnTo>
                    <a:lnTo>
                      <a:pt x="399" y="266"/>
                    </a:lnTo>
                    <a:lnTo>
                      <a:pt x="412" y="257"/>
                    </a:lnTo>
                    <a:lnTo>
                      <a:pt x="423" y="244"/>
                    </a:lnTo>
                    <a:lnTo>
                      <a:pt x="431" y="231"/>
                    </a:lnTo>
                    <a:lnTo>
                      <a:pt x="439" y="219"/>
                    </a:lnTo>
                    <a:lnTo>
                      <a:pt x="445" y="205"/>
                    </a:lnTo>
                    <a:lnTo>
                      <a:pt x="449" y="191"/>
                    </a:lnTo>
                    <a:lnTo>
                      <a:pt x="453" y="177"/>
                    </a:lnTo>
                    <a:lnTo>
                      <a:pt x="453" y="163"/>
                    </a:lnTo>
                    <a:lnTo>
                      <a:pt x="453" y="148"/>
                    </a:lnTo>
                    <a:lnTo>
                      <a:pt x="449" y="134"/>
                    </a:lnTo>
                    <a:lnTo>
                      <a:pt x="445" y="120"/>
                    </a:lnTo>
                    <a:lnTo>
                      <a:pt x="439" y="106"/>
                    </a:lnTo>
                    <a:lnTo>
                      <a:pt x="431" y="94"/>
                    </a:lnTo>
                    <a:lnTo>
                      <a:pt x="422" y="81"/>
                    </a:lnTo>
                    <a:lnTo>
                      <a:pt x="412" y="68"/>
                    </a:lnTo>
                    <a:lnTo>
                      <a:pt x="399" y="57"/>
                    </a:lnTo>
                    <a:lnTo>
                      <a:pt x="387" y="47"/>
                    </a:lnTo>
                    <a:lnTo>
                      <a:pt x="372" y="37"/>
                    </a:lnTo>
                    <a:lnTo>
                      <a:pt x="356" y="29"/>
                    </a:lnTo>
                    <a:lnTo>
                      <a:pt x="339" y="21"/>
                    </a:lnTo>
                    <a:lnTo>
                      <a:pt x="322" y="15"/>
                    </a:lnTo>
                    <a:lnTo>
                      <a:pt x="304" y="9"/>
                    </a:lnTo>
                    <a:lnTo>
                      <a:pt x="285" y="5"/>
                    </a:lnTo>
                    <a:lnTo>
                      <a:pt x="266" y="1"/>
                    </a:lnTo>
                    <a:lnTo>
                      <a:pt x="246" y="0"/>
                    </a:lnTo>
                    <a:lnTo>
                      <a:pt x="225" y="0"/>
                    </a:lnTo>
                    <a:lnTo>
                      <a:pt x="206" y="0"/>
                    </a:lnTo>
                    <a:lnTo>
                      <a:pt x="186" y="1"/>
                    </a:lnTo>
                    <a:lnTo>
                      <a:pt x="167" y="5"/>
                    </a:lnTo>
                    <a:lnTo>
                      <a:pt x="149" y="9"/>
                    </a:lnTo>
                    <a:lnTo>
                      <a:pt x="131" y="15"/>
                    </a:lnTo>
                    <a:lnTo>
                      <a:pt x="113" y="21"/>
                    </a:lnTo>
                    <a:lnTo>
                      <a:pt x="96" y="29"/>
                    </a:lnTo>
                    <a:lnTo>
                      <a:pt x="80" y="37"/>
                    </a:lnTo>
                    <a:lnTo>
                      <a:pt x="66" y="47"/>
                    </a:lnTo>
                    <a:lnTo>
                      <a:pt x="53" y="57"/>
                    </a:lnTo>
                    <a:lnTo>
                      <a:pt x="41" y="68"/>
                    </a:lnTo>
                    <a:lnTo>
                      <a:pt x="30" y="81"/>
                    </a:lnTo>
                    <a:lnTo>
                      <a:pt x="21" y="94"/>
                    </a:lnTo>
                    <a:lnTo>
                      <a:pt x="13" y="106"/>
                    </a:lnTo>
                    <a:lnTo>
                      <a:pt x="8" y="120"/>
                    </a:lnTo>
                    <a:lnTo>
                      <a:pt x="3" y="134"/>
                    </a:lnTo>
                    <a:lnTo>
                      <a:pt x="1" y="148"/>
                    </a:lnTo>
                    <a:lnTo>
                      <a:pt x="0" y="16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63" name="Rectangle 42"/>
              <p:cNvSpPr>
                <a:spLocks noChangeArrowheads="1"/>
              </p:cNvSpPr>
              <p:nvPr/>
            </p:nvSpPr>
            <p:spPr bwMode="auto">
              <a:xfrm>
                <a:off x="3666" y="930"/>
                <a:ext cx="441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000000"/>
                    </a:solidFill>
                    <a:latin typeface="Arial" pitchFamily="34" charset="0"/>
                  </a:rPr>
                  <a:t>since</a:t>
                </a:r>
              </a:p>
            </p:txBody>
          </p:sp>
        </p:grpSp>
        <p:grpSp>
          <p:nvGrpSpPr>
            <p:cNvPr id="34838" name="Group 50"/>
            <p:cNvGrpSpPr>
              <a:grpSpLocks/>
            </p:cNvGrpSpPr>
            <p:nvPr/>
          </p:nvGrpSpPr>
          <p:grpSpPr bwMode="auto">
            <a:xfrm>
              <a:off x="2743200" y="3749675"/>
              <a:ext cx="2039938" cy="900113"/>
              <a:chOff x="2110" y="1050"/>
              <a:chExt cx="1285" cy="567"/>
            </a:xfrm>
          </p:grpSpPr>
          <p:sp>
            <p:nvSpPr>
              <p:cNvPr id="34856" name="Freeform 44"/>
              <p:cNvSpPr>
                <a:spLocks/>
              </p:cNvSpPr>
              <p:nvPr/>
            </p:nvSpPr>
            <p:spPr bwMode="auto">
              <a:xfrm>
                <a:off x="2517" y="1050"/>
                <a:ext cx="454" cy="327"/>
              </a:xfrm>
              <a:custGeom>
                <a:avLst/>
                <a:gdLst>
                  <a:gd name="T0" fmla="*/ 453 w 454"/>
                  <a:gd name="T1" fmla="*/ 148 h 327"/>
                  <a:gd name="T2" fmla="*/ 445 w 454"/>
                  <a:gd name="T3" fmla="*/ 120 h 327"/>
                  <a:gd name="T4" fmla="*/ 431 w 454"/>
                  <a:gd name="T5" fmla="*/ 94 h 327"/>
                  <a:gd name="T6" fmla="*/ 412 w 454"/>
                  <a:gd name="T7" fmla="*/ 68 h 327"/>
                  <a:gd name="T8" fmla="*/ 387 w 454"/>
                  <a:gd name="T9" fmla="*/ 47 h 327"/>
                  <a:gd name="T10" fmla="*/ 356 w 454"/>
                  <a:gd name="T11" fmla="*/ 29 h 327"/>
                  <a:gd name="T12" fmla="*/ 322 w 454"/>
                  <a:gd name="T13" fmla="*/ 15 h 327"/>
                  <a:gd name="T14" fmla="*/ 285 w 454"/>
                  <a:gd name="T15" fmla="*/ 5 h 327"/>
                  <a:gd name="T16" fmla="*/ 246 w 454"/>
                  <a:gd name="T17" fmla="*/ 0 h 327"/>
                  <a:gd name="T18" fmla="*/ 206 w 454"/>
                  <a:gd name="T19" fmla="*/ 0 h 327"/>
                  <a:gd name="T20" fmla="*/ 167 w 454"/>
                  <a:gd name="T21" fmla="*/ 5 h 327"/>
                  <a:gd name="T22" fmla="*/ 131 w 454"/>
                  <a:gd name="T23" fmla="*/ 15 h 327"/>
                  <a:gd name="T24" fmla="*/ 96 w 454"/>
                  <a:gd name="T25" fmla="*/ 29 h 327"/>
                  <a:gd name="T26" fmla="*/ 66 w 454"/>
                  <a:gd name="T27" fmla="*/ 47 h 327"/>
                  <a:gd name="T28" fmla="*/ 41 w 454"/>
                  <a:gd name="T29" fmla="*/ 68 h 327"/>
                  <a:gd name="T30" fmla="*/ 21 w 454"/>
                  <a:gd name="T31" fmla="*/ 94 h 327"/>
                  <a:gd name="T32" fmla="*/ 8 w 454"/>
                  <a:gd name="T33" fmla="*/ 120 h 327"/>
                  <a:gd name="T34" fmla="*/ 1 w 454"/>
                  <a:gd name="T35" fmla="*/ 148 h 327"/>
                  <a:gd name="T36" fmla="*/ 1 w 454"/>
                  <a:gd name="T37" fmla="*/ 177 h 327"/>
                  <a:gd name="T38" fmla="*/ 8 w 454"/>
                  <a:gd name="T39" fmla="*/ 205 h 327"/>
                  <a:gd name="T40" fmla="*/ 21 w 454"/>
                  <a:gd name="T41" fmla="*/ 231 h 327"/>
                  <a:gd name="T42" fmla="*/ 41 w 454"/>
                  <a:gd name="T43" fmla="*/ 257 h 327"/>
                  <a:gd name="T44" fmla="*/ 66 w 454"/>
                  <a:gd name="T45" fmla="*/ 278 h 327"/>
                  <a:gd name="T46" fmla="*/ 96 w 454"/>
                  <a:gd name="T47" fmla="*/ 296 h 327"/>
                  <a:gd name="T48" fmla="*/ 131 w 454"/>
                  <a:gd name="T49" fmla="*/ 310 h 327"/>
                  <a:gd name="T50" fmla="*/ 167 w 454"/>
                  <a:gd name="T51" fmla="*/ 320 h 327"/>
                  <a:gd name="T52" fmla="*/ 206 w 454"/>
                  <a:gd name="T53" fmla="*/ 326 h 327"/>
                  <a:gd name="T54" fmla="*/ 246 w 454"/>
                  <a:gd name="T55" fmla="*/ 326 h 327"/>
                  <a:gd name="T56" fmla="*/ 285 w 454"/>
                  <a:gd name="T57" fmla="*/ 320 h 327"/>
                  <a:gd name="T58" fmla="*/ 322 w 454"/>
                  <a:gd name="T59" fmla="*/ 310 h 327"/>
                  <a:gd name="T60" fmla="*/ 356 w 454"/>
                  <a:gd name="T61" fmla="*/ 296 h 327"/>
                  <a:gd name="T62" fmla="*/ 387 w 454"/>
                  <a:gd name="T63" fmla="*/ 278 h 327"/>
                  <a:gd name="T64" fmla="*/ 412 w 454"/>
                  <a:gd name="T65" fmla="*/ 257 h 327"/>
                  <a:gd name="T66" fmla="*/ 431 w 454"/>
                  <a:gd name="T67" fmla="*/ 231 h 327"/>
                  <a:gd name="T68" fmla="*/ 445 w 454"/>
                  <a:gd name="T69" fmla="*/ 205 h 327"/>
                  <a:gd name="T70" fmla="*/ 453 w 454"/>
                  <a:gd name="T71" fmla="*/ 177 h 32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4"/>
                  <a:gd name="T109" fmla="*/ 0 h 327"/>
                  <a:gd name="T110" fmla="*/ 454 w 454"/>
                  <a:gd name="T111" fmla="*/ 327 h 32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4" h="327">
                    <a:moveTo>
                      <a:pt x="453" y="163"/>
                    </a:moveTo>
                    <a:lnTo>
                      <a:pt x="453" y="148"/>
                    </a:lnTo>
                    <a:lnTo>
                      <a:pt x="449" y="134"/>
                    </a:lnTo>
                    <a:lnTo>
                      <a:pt x="445" y="120"/>
                    </a:lnTo>
                    <a:lnTo>
                      <a:pt x="439" y="106"/>
                    </a:lnTo>
                    <a:lnTo>
                      <a:pt x="431" y="94"/>
                    </a:lnTo>
                    <a:lnTo>
                      <a:pt x="422" y="81"/>
                    </a:lnTo>
                    <a:lnTo>
                      <a:pt x="412" y="68"/>
                    </a:lnTo>
                    <a:lnTo>
                      <a:pt x="399" y="57"/>
                    </a:lnTo>
                    <a:lnTo>
                      <a:pt x="387" y="47"/>
                    </a:lnTo>
                    <a:lnTo>
                      <a:pt x="372" y="37"/>
                    </a:lnTo>
                    <a:lnTo>
                      <a:pt x="356" y="29"/>
                    </a:lnTo>
                    <a:lnTo>
                      <a:pt x="339" y="21"/>
                    </a:lnTo>
                    <a:lnTo>
                      <a:pt x="322" y="15"/>
                    </a:lnTo>
                    <a:lnTo>
                      <a:pt x="304" y="9"/>
                    </a:lnTo>
                    <a:lnTo>
                      <a:pt x="285" y="5"/>
                    </a:lnTo>
                    <a:lnTo>
                      <a:pt x="266" y="2"/>
                    </a:lnTo>
                    <a:lnTo>
                      <a:pt x="246" y="0"/>
                    </a:lnTo>
                    <a:lnTo>
                      <a:pt x="227" y="0"/>
                    </a:lnTo>
                    <a:lnTo>
                      <a:pt x="206" y="0"/>
                    </a:lnTo>
                    <a:lnTo>
                      <a:pt x="187" y="2"/>
                    </a:lnTo>
                    <a:lnTo>
                      <a:pt x="167" y="5"/>
                    </a:lnTo>
                    <a:lnTo>
                      <a:pt x="149" y="9"/>
                    </a:lnTo>
                    <a:lnTo>
                      <a:pt x="131" y="15"/>
                    </a:lnTo>
                    <a:lnTo>
                      <a:pt x="113" y="21"/>
                    </a:lnTo>
                    <a:lnTo>
                      <a:pt x="96" y="29"/>
                    </a:lnTo>
                    <a:lnTo>
                      <a:pt x="81" y="37"/>
                    </a:lnTo>
                    <a:lnTo>
                      <a:pt x="66" y="47"/>
                    </a:lnTo>
                    <a:lnTo>
                      <a:pt x="53" y="57"/>
                    </a:lnTo>
                    <a:lnTo>
                      <a:pt x="41" y="68"/>
                    </a:lnTo>
                    <a:lnTo>
                      <a:pt x="30" y="81"/>
                    </a:lnTo>
                    <a:lnTo>
                      <a:pt x="21" y="94"/>
                    </a:lnTo>
                    <a:lnTo>
                      <a:pt x="13" y="106"/>
                    </a:lnTo>
                    <a:lnTo>
                      <a:pt x="8" y="120"/>
                    </a:lnTo>
                    <a:lnTo>
                      <a:pt x="3" y="134"/>
                    </a:lnTo>
                    <a:lnTo>
                      <a:pt x="1" y="148"/>
                    </a:lnTo>
                    <a:lnTo>
                      <a:pt x="0" y="163"/>
                    </a:lnTo>
                    <a:lnTo>
                      <a:pt x="1" y="177"/>
                    </a:lnTo>
                    <a:lnTo>
                      <a:pt x="3" y="191"/>
                    </a:lnTo>
                    <a:lnTo>
                      <a:pt x="8" y="205"/>
                    </a:lnTo>
                    <a:lnTo>
                      <a:pt x="13" y="219"/>
                    </a:lnTo>
                    <a:lnTo>
                      <a:pt x="21" y="231"/>
                    </a:lnTo>
                    <a:lnTo>
                      <a:pt x="30" y="244"/>
                    </a:lnTo>
                    <a:lnTo>
                      <a:pt x="41" y="257"/>
                    </a:lnTo>
                    <a:lnTo>
                      <a:pt x="53" y="268"/>
                    </a:lnTo>
                    <a:lnTo>
                      <a:pt x="66" y="278"/>
                    </a:lnTo>
                    <a:lnTo>
                      <a:pt x="81" y="288"/>
                    </a:lnTo>
                    <a:lnTo>
                      <a:pt x="96" y="296"/>
                    </a:lnTo>
                    <a:lnTo>
                      <a:pt x="113" y="304"/>
                    </a:lnTo>
                    <a:lnTo>
                      <a:pt x="131" y="310"/>
                    </a:lnTo>
                    <a:lnTo>
                      <a:pt x="149" y="316"/>
                    </a:lnTo>
                    <a:lnTo>
                      <a:pt x="167" y="320"/>
                    </a:lnTo>
                    <a:lnTo>
                      <a:pt x="187" y="324"/>
                    </a:lnTo>
                    <a:lnTo>
                      <a:pt x="206" y="326"/>
                    </a:lnTo>
                    <a:lnTo>
                      <a:pt x="227" y="326"/>
                    </a:lnTo>
                    <a:lnTo>
                      <a:pt x="246" y="326"/>
                    </a:lnTo>
                    <a:lnTo>
                      <a:pt x="266" y="324"/>
                    </a:lnTo>
                    <a:lnTo>
                      <a:pt x="285" y="320"/>
                    </a:lnTo>
                    <a:lnTo>
                      <a:pt x="304" y="316"/>
                    </a:lnTo>
                    <a:lnTo>
                      <a:pt x="322" y="310"/>
                    </a:lnTo>
                    <a:lnTo>
                      <a:pt x="339" y="304"/>
                    </a:lnTo>
                    <a:lnTo>
                      <a:pt x="356" y="296"/>
                    </a:lnTo>
                    <a:lnTo>
                      <a:pt x="372" y="288"/>
                    </a:lnTo>
                    <a:lnTo>
                      <a:pt x="387" y="278"/>
                    </a:lnTo>
                    <a:lnTo>
                      <a:pt x="399" y="268"/>
                    </a:lnTo>
                    <a:lnTo>
                      <a:pt x="412" y="257"/>
                    </a:lnTo>
                    <a:lnTo>
                      <a:pt x="422" y="244"/>
                    </a:lnTo>
                    <a:lnTo>
                      <a:pt x="431" y="231"/>
                    </a:lnTo>
                    <a:lnTo>
                      <a:pt x="439" y="219"/>
                    </a:lnTo>
                    <a:lnTo>
                      <a:pt x="445" y="205"/>
                    </a:lnTo>
                    <a:lnTo>
                      <a:pt x="449" y="191"/>
                    </a:lnTo>
                    <a:lnTo>
                      <a:pt x="453" y="177"/>
                    </a:lnTo>
                    <a:lnTo>
                      <a:pt x="453" y="16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7" name="Freeform 45"/>
              <p:cNvSpPr>
                <a:spLocks/>
              </p:cNvSpPr>
              <p:nvPr/>
            </p:nvSpPr>
            <p:spPr bwMode="auto">
              <a:xfrm>
                <a:off x="2110" y="1291"/>
                <a:ext cx="454" cy="326"/>
              </a:xfrm>
              <a:custGeom>
                <a:avLst/>
                <a:gdLst>
                  <a:gd name="T0" fmla="*/ 451 w 454"/>
                  <a:gd name="T1" fmla="*/ 148 h 326"/>
                  <a:gd name="T2" fmla="*/ 445 w 454"/>
                  <a:gd name="T3" fmla="*/ 120 h 326"/>
                  <a:gd name="T4" fmla="*/ 431 w 454"/>
                  <a:gd name="T5" fmla="*/ 93 h 326"/>
                  <a:gd name="T6" fmla="*/ 411 w 454"/>
                  <a:gd name="T7" fmla="*/ 68 h 326"/>
                  <a:gd name="T8" fmla="*/ 386 w 454"/>
                  <a:gd name="T9" fmla="*/ 47 h 326"/>
                  <a:gd name="T10" fmla="*/ 356 w 454"/>
                  <a:gd name="T11" fmla="*/ 29 h 326"/>
                  <a:gd name="T12" fmla="*/ 322 w 454"/>
                  <a:gd name="T13" fmla="*/ 15 h 326"/>
                  <a:gd name="T14" fmla="*/ 285 w 454"/>
                  <a:gd name="T15" fmla="*/ 5 h 326"/>
                  <a:gd name="T16" fmla="*/ 246 w 454"/>
                  <a:gd name="T17" fmla="*/ 0 h 326"/>
                  <a:gd name="T18" fmla="*/ 206 w 454"/>
                  <a:gd name="T19" fmla="*/ 0 h 326"/>
                  <a:gd name="T20" fmla="*/ 167 w 454"/>
                  <a:gd name="T21" fmla="*/ 5 h 326"/>
                  <a:gd name="T22" fmla="*/ 130 w 454"/>
                  <a:gd name="T23" fmla="*/ 15 h 326"/>
                  <a:gd name="T24" fmla="*/ 96 w 454"/>
                  <a:gd name="T25" fmla="*/ 29 h 326"/>
                  <a:gd name="T26" fmla="*/ 66 w 454"/>
                  <a:gd name="T27" fmla="*/ 47 h 326"/>
                  <a:gd name="T28" fmla="*/ 41 w 454"/>
                  <a:gd name="T29" fmla="*/ 68 h 326"/>
                  <a:gd name="T30" fmla="*/ 21 w 454"/>
                  <a:gd name="T31" fmla="*/ 93 h 326"/>
                  <a:gd name="T32" fmla="*/ 7 w 454"/>
                  <a:gd name="T33" fmla="*/ 120 h 326"/>
                  <a:gd name="T34" fmla="*/ 1 w 454"/>
                  <a:gd name="T35" fmla="*/ 148 h 326"/>
                  <a:gd name="T36" fmla="*/ 1 w 454"/>
                  <a:gd name="T37" fmla="*/ 176 h 326"/>
                  <a:gd name="T38" fmla="*/ 7 w 454"/>
                  <a:gd name="T39" fmla="*/ 204 h 326"/>
                  <a:gd name="T40" fmla="*/ 21 w 454"/>
                  <a:gd name="T41" fmla="*/ 231 h 326"/>
                  <a:gd name="T42" fmla="*/ 41 w 454"/>
                  <a:gd name="T43" fmla="*/ 256 h 326"/>
                  <a:gd name="T44" fmla="*/ 66 w 454"/>
                  <a:gd name="T45" fmla="*/ 277 h 326"/>
                  <a:gd name="T46" fmla="*/ 96 w 454"/>
                  <a:gd name="T47" fmla="*/ 295 h 326"/>
                  <a:gd name="T48" fmla="*/ 130 w 454"/>
                  <a:gd name="T49" fmla="*/ 309 h 326"/>
                  <a:gd name="T50" fmla="*/ 167 w 454"/>
                  <a:gd name="T51" fmla="*/ 319 h 326"/>
                  <a:gd name="T52" fmla="*/ 206 w 454"/>
                  <a:gd name="T53" fmla="*/ 325 h 326"/>
                  <a:gd name="T54" fmla="*/ 246 w 454"/>
                  <a:gd name="T55" fmla="*/ 325 h 326"/>
                  <a:gd name="T56" fmla="*/ 285 w 454"/>
                  <a:gd name="T57" fmla="*/ 319 h 326"/>
                  <a:gd name="T58" fmla="*/ 322 w 454"/>
                  <a:gd name="T59" fmla="*/ 309 h 326"/>
                  <a:gd name="T60" fmla="*/ 356 w 454"/>
                  <a:gd name="T61" fmla="*/ 295 h 326"/>
                  <a:gd name="T62" fmla="*/ 386 w 454"/>
                  <a:gd name="T63" fmla="*/ 277 h 326"/>
                  <a:gd name="T64" fmla="*/ 411 w 454"/>
                  <a:gd name="T65" fmla="*/ 256 h 326"/>
                  <a:gd name="T66" fmla="*/ 431 w 454"/>
                  <a:gd name="T67" fmla="*/ 231 h 326"/>
                  <a:gd name="T68" fmla="*/ 445 w 454"/>
                  <a:gd name="T69" fmla="*/ 204 h 326"/>
                  <a:gd name="T70" fmla="*/ 451 w 454"/>
                  <a:gd name="T71" fmla="*/ 176 h 32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4"/>
                  <a:gd name="T109" fmla="*/ 0 h 326"/>
                  <a:gd name="T110" fmla="*/ 454 w 454"/>
                  <a:gd name="T111" fmla="*/ 326 h 32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4" h="326">
                    <a:moveTo>
                      <a:pt x="453" y="162"/>
                    </a:moveTo>
                    <a:lnTo>
                      <a:pt x="451" y="148"/>
                    </a:lnTo>
                    <a:lnTo>
                      <a:pt x="449" y="134"/>
                    </a:lnTo>
                    <a:lnTo>
                      <a:pt x="445" y="120"/>
                    </a:lnTo>
                    <a:lnTo>
                      <a:pt x="439" y="106"/>
                    </a:lnTo>
                    <a:lnTo>
                      <a:pt x="431" y="93"/>
                    </a:lnTo>
                    <a:lnTo>
                      <a:pt x="422" y="81"/>
                    </a:lnTo>
                    <a:lnTo>
                      <a:pt x="411" y="68"/>
                    </a:lnTo>
                    <a:lnTo>
                      <a:pt x="399" y="57"/>
                    </a:lnTo>
                    <a:lnTo>
                      <a:pt x="386" y="47"/>
                    </a:lnTo>
                    <a:lnTo>
                      <a:pt x="372" y="37"/>
                    </a:lnTo>
                    <a:lnTo>
                      <a:pt x="356" y="29"/>
                    </a:lnTo>
                    <a:lnTo>
                      <a:pt x="339" y="21"/>
                    </a:lnTo>
                    <a:lnTo>
                      <a:pt x="322" y="15"/>
                    </a:lnTo>
                    <a:lnTo>
                      <a:pt x="304" y="9"/>
                    </a:lnTo>
                    <a:lnTo>
                      <a:pt x="285" y="5"/>
                    </a:lnTo>
                    <a:lnTo>
                      <a:pt x="265" y="1"/>
                    </a:lnTo>
                    <a:lnTo>
                      <a:pt x="246" y="0"/>
                    </a:lnTo>
                    <a:lnTo>
                      <a:pt x="225" y="0"/>
                    </a:lnTo>
                    <a:lnTo>
                      <a:pt x="206" y="0"/>
                    </a:lnTo>
                    <a:lnTo>
                      <a:pt x="186" y="1"/>
                    </a:lnTo>
                    <a:lnTo>
                      <a:pt x="167" y="5"/>
                    </a:lnTo>
                    <a:lnTo>
                      <a:pt x="148" y="9"/>
                    </a:lnTo>
                    <a:lnTo>
                      <a:pt x="130" y="15"/>
                    </a:lnTo>
                    <a:lnTo>
                      <a:pt x="113" y="21"/>
                    </a:lnTo>
                    <a:lnTo>
                      <a:pt x="96" y="29"/>
                    </a:lnTo>
                    <a:lnTo>
                      <a:pt x="80" y="37"/>
                    </a:lnTo>
                    <a:lnTo>
                      <a:pt x="66" y="47"/>
                    </a:lnTo>
                    <a:lnTo>
                      <a:pt x="53" y="57"/>
                    </a:lnTo>
                    <a:lnTo>
                      <a:pt x="41" y="68"/>
                    </a:lnTo>
                    <a:lnTo>
                      <a:pt x="30" y="81"/>
                    </a:lnTo>
                    <a:lnTo>
                      <a:pt x="21" y="93"/>
                    </a:lnTo>
                    <a:lnTo>
                      <a:pt x="13" y="106"/>
                    </a:lnTo>
                    <a:lnTo>
                      <a:pt x="7" y="120"/>
                    </a:lnTo>
                    <a:lnTo>
                      <a:pt x="3" y="134"/>
                    </a:lnTo>
                    <a:lnTo>
                      <a:pt x="1" y="148"/>
                    </a:lnTo>
                    <a:lnTo>
                      <a:pt x="0" y="162"/>
                    </a:lnTo>
                    <a:lnTo>
                      <a:pt x="1" y="176"/>
                    </a:lnTo>
                    <a:lnTo>
                      <a:pt x="3" y="190"/>
                    </a:lnTo>
                    <a:lnTo>
                      <a:pt x="7" y="204"/>
                    </a:lnTo>
                    <a:lnTo>
                      <a:pt x="13" y="218"/>
                    </a:lnTo>
                    <a:lnTo>
                      <a:pt x="21" y="231"/>
                    </a:lnTo>
                    <a:lnTo>
                      <a:pt x="30" y="243"/>
                    </a:lnTo>
                    <a:lnTo>
                      <a:pt x="41" y="256"/>
                    </a:lnTo>
                    <a:lnTo>
                      <a:pt x="53" y="266"/>
                    </a:lnTo>
                    <a:lnTo>
                      <a:pt x="66" y="277"/>
                    </a:lnTo>
                    <a:lnTo>
                      <a:pt x="80" y="287"/>
                    </a:lnTo>
                    <a:lnTo>
                      <a:pt x="96" y="295"/>
                    </a:lnTo>
                    <a:lnTo>
                      <a:pt x="113" y="303"/>
                    </a:lnTo>
                    <a:lnTo>
                      <a:pt x="130" y="309"/>
                    </a:lnTo>
                    <a:lnTo>
                      <a:pt x="148" y="315"/>
                    </a:lnTo>
                    <a:lnTo>
                      <a:pt x="167" y="319"/>
                    </a:lnTo>
                    <a:lnTo>
                      <a:pt x="186" y="322"/>
                    </a:lnTo>
                    <a:lnTo>
                      <a:pt x="206" y="325"/>
                    </a:lnTo>
                    <a:lnTo>
                      <a:pt x="225" y="325"/>
                    </a:lnTo>
                    <a:lnTo>
                      <a:pt x="246" y="325"/>
                    </a:lnTo>
                    <a:lnTo>
                      <a:pt x="265" y="322"/>
                    </a:lnTo>
                    <a:lnTo>
                      <a:pt x="285" y="319"/>
                    </a:lnTo>
                    <a:lnTo>
                      <a:pt x="304" y="315"/>
                    </a:lnTo>
                    <a:lnTo>
                      <a:pt x="322" y="309"/>
                    </a:lnTo>
                    <a:lnTo>
                      <a:pt x="339" y="303"/>
                    </a:lnTo>
                    <a:lnTo>
                      <a:pt x="356" y="295"/>
                    </a:lnTo>
                    <a:lnTo>
                      <a:pt x="372" y="287"/>
                    </a:lnTo>
                    <a:lnTo>
                      <a:pt x="386" y="277"/>
                    </a:lnTo>
                    <a:lnTo>
                      <a:pt x="399" y="266"/>
                    </a:lnTo>
                    <a:lnTo>
                      <a:pt x="411" y="256"/>
                    </a:lnTo>
                    <a:lnTo>
                      <a:pt x="422" y="243"/>
                    </a:lnTo>
                    <a:lnTo>
                      <a:pt x="431" y="231"/>
                    </a:lnTo>
                    <a:lnTo>
                      <a:pt x="439" y="218"/>
                    </a:lnTo>
                    <a:lnTo>
                      <a:pt x="445" y="204"/>
                    </a:lnTo>
                    <a:lnTo>
                      <a:pt x="449" y="190"/>
                    </a:lnTo>
                    <a:lnTo>
                      <a:pt x="451" y="176"/>
                    </a:lnTo>
                    <a:lnTo>
                      <a:pt x="453" y="16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8" name="Freeform 46"/>
              <p:cNvSpPr>
                <a:spLocks/>
              </p:cNvSpPr>
              <p:nvPr/>
            </p:nvSpPr>
            <p:spPr bwMode="auto">
              <a:xfrm>
                <a:off x="2943" y="1291"/>
                <a:ext cx="452" cy="326"/>
              </a:xfrm>
              <a:custGeom>
                <a:avLst/>
                <a:gdLst>
                  <a:gd name="T0" fmla="*/ 0 w 452"/>
                  <a:gd name="T1" fmla="*/ 176 h 326"/>
                  <a:gd name="T2" fmla="*/ 7 w 452"/>
                  <a:gd name="T3" fmla="*/ 204 h 326"/>
                  <a:gd name="T4" fmla="*/ 21 w 452"/>
                  <a:gd name="T5" fmla="*/ 231 h 326"/>
                  <a:gd name="T6" fmla="*/ 40 w 452"/>
                  <a:gd name="T7" fmla="*/ 256 h 326"/>
                  <a:gd name="T8" fmla="*/ 65 w 452"/>
                  <a:gd name="T9" fmla="*/ 278 h 326"/>
                  <a:gd name="T10" fmla="*/ 96 w 452"/>
                  <a:gd name="T11" fmla="*/ 295 h 326"/>
                  <a:gd name="T12" fmla="*/ 130 w 452"/>
                  <a:gd name="T13" fmla="*/ 309 h 326"/>
                  <a:gd name="T14" fmla="*/ 167 w 452"/>
                  <a:gd name="T15" fmla="*/ 319 h 326"/>
                  <a:gd name="T16" fmla="*/ 206 w 452"/>
                  <a:gd name="T17" fmla="*/ 325 h 326"/>
                  <a:gd name="T18" fmla="*/ 245 w 452"/>
                  <a:gd name="T19" fmla="*/ 325 h 326"/>
                  <a:gd name="T20" fmla="*/ 283 w 452"/>
                  <a:gd name="T21" fmla="*/ 319 h 326"/>
                  <a:gd name="T22" fmla="*/ 320 w 452"/>
                  <a:gd name="T23" fmla="*/ 309 h 326"/>
                  <a:gd name="T24" fmla="*/ 354 w 452"/>
                  <a:gd name="T25" fmla="*/ 295 h 326"/>
                  <a:gd name="T26" fmla="*/ 385 w 452"/>
                  <a:gd name="T27" fmla="*/ 277 h 326"/>
                  <a:gd name="T28" fmla="*/ 410 w 452"/>
                  <a:gd name="T29" fmla="*/ 254 h 326"/>
                  <a:gd name="T30" fmla="*/ 429 w 452"/>
                  <a:gd name="T31" fmla="*/ 231 h 326"/>
                  <a:gd name="T32" fmla="*/ 443 w 452"/>
                  <a:gd name="T33" fmla="*/ 204 h 326"/>
                  <a:gd name="T34" fmla="*/ 451 w 452"/>
                  <a:gd name="T35" fmla="*/ 176 h 326"/>
                  <a:gd name="T36" fmla="*/ 451 w 452"/>
                  <a:gd name="T37" fmla="*/ 148 h 326"/>
                  <a:gd name="T38" fmla="*/ 443 w 452"/>
                  <a:gd name="T39" fmla="*/ 120 h 326"/>
                  <a:gd name="T40" fmla="*/ 429 w 452"/>
                  <a:gd name="T41" fmla="*/ 93 h 326"/>
                  <a:gd name="T42" fmla="*/ 410 w 452"/>
                  <a:gd name="T43" fmla="*/ 68 h 326"/>
                  <a:gd name="T44" fmla="*/ 385 w 452"/>
                  <a:gd name="T45" fmla="*/ 47 h 326"/>
                  <a:gd name="T46" fmla="*/ 354 w 452"/>
                  <a:gd name="T47" fmla="*/ 29 h 326"/>
                  <a:gd name="T48" fmla="*/ 320 w 452"/>
                  <a:gd name="T49" fmla="*/ 15 h 326"/>
                  <a:gd name="T50" fmla="*/ 283 w 452"/>
                  <a:gd name="T51" fmla="*/ 5 h 326"/>
                  <a:gd name="T52" fmla="*/ 245 w 452"/>
                  <a:gd name="T53" fmla="*/ 0 h 326"/>
                  <a:gd name="T54" fmla="*/ 206 w 452"/>
                  <a:gd name="T55" fmla="*/ 0 h 326"/>
                  <a:gd name="T56" fmla="*/ 167 w 452"/>
                  <a:gd name="T57" fmla="*/ 5 h 326"/>
                  <a:gd name="T58" fmla="*/ 130 w 452"/>
                  <a:gd name="T59" fmla="*/ 15 h 326"/>
                  <a:gd name="T60" fmla="*/ 96 w 452"/>
                  <a:gd name="T61" fmla="*/ 29 h 326"/>
                  <a:gd name="T62" fmla="*/ 65 w 452"/>
                  <a:gd name="T63" fmla="*/ 47 h 326"/>
                  <a:gd name="T64" fmla="*/ 40 w 452"/>
                  <a:gd name="T65" fmla="*/ 68 h 326"/>
                  <a:gd name="T66" fmla="*/ 21 w 452"/>
                  <a:gd name="T67" fmla="*/ 93 h 326"/>
                  <a:gd name="T68" fmla="*/ 7 w 452"/>
                  <a:gd name="T69" fmla="*/ 120 h 326"/>
                  <a:gd name="T70" fmla="*/ 0 w 452"/>
                  <a:gd name="T71" fmla="*/ 148 h 32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2"/>
                  <a:gd name="T109" fmla="*/ 0 h 326"/>
                  <a:gd name="T110" fmla="*/ 452 w 452"/>
                  <a:gd name="T111" fmla="*/ 326 h 32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2" h="326">
                    <a:moveTo>
                      <a:pt x="0" y="162"/>
                    </a:moveTo>
                    <a:lnTo>
                      <a:pt x="0" y="176"/>
                    </a:lnTo>
                    <a:lnTo>
                      <a:pt x="3" y="190"/>
                    </a:lnTo>
                    <a:lnTo>
                      <a:pt x="7" y="204"/>
                    </a:lnTo>
                    <a:lnTo>
                      <a:pt x="13" y="218"/>
                    </a:lnTo>
                    <a:lnTo>
                      <a:pt x="21" y="231"/>
                    </a:lnTo>
                    <a:lnTo>
                      <a:pt x="29" y="243"/>
                    </a:lnTo>
                    <a:lnTo>
                      <a:pt x="40" y="256"/>
                    </a:lnTo>
                    <a:lnTo>
                      <a:pt x="52" y="267"/>
                    </a:lnTo>
                    <a:lnTo>
                      <a:pt x="65" y="278"/>
                    </a:lnTo>
                    <a:lnTo>
                      <a:pt x="80" y="287"/>
                    </a:lnTo>
                    <a:lnTo>
                      <a:pt x="96" y="295"/>
                    </a:lnTo>
                    <a:lnTo>
                      <a:pt x="112" y="303"/>
                    </a:lnTo>
                    <a:lnTo>
                      <a:pt x="130" y="309"/>
                    </a:lnTo>
                    <a:lnTo>
                      <a:pt x="148" y="315"/>
                    </a:lnTo>
                    <a:lnTo>
                      <a:pt x="167" y="319"/>
                    </a:lnTo>
                    <a:lnTo>
                      <a:pt x="186" y="322"/>
                    </a:lnTo>
                    <a:lnTo>
                      <a:pt x="206" y="325"/>
                    </a:lnTo>
                    <a:lnTo>
                      <a:pt x="225" y="325"/>
                    </a:lnTo>
                    <a:lnTo>
                      <a:pt x="245" y="325"/>
                    </a:lnTo>
                    <a:lnTo>
                      <a:pt x="264" y="322"/>
                    </a:lnTo>
                    <a:lnTo>
                      <a:pt x="283" y="319"/>
                    </a:lnTo>
                    <a:lnTo>
                      <a:pt x="302" y="315"/>
                    </a:lnTo>
                    <a:lnTo>
                      <a:pt x="320" y="309"/>
                    </a:lnTo>
                    <a:lnTo>
                      <a:pt x="338" y="303"/>
                    </a:lnTo>
                    <a:lnTo>
                      <a:pt x="354" y="295"/>
                    </a:lnTo>
                    <a:lnTo>
                      <a:pt x="370" y="287"/>
                    </a:lnTo>
                    <a:lnTo>
                      <a:pt x="385" y="277"/>
                    </a:lnTo>
                    <a:lnTo>
                      <a:pt x="398" y="266"/>
                    </a:lnTo>
                    <a:lnTo>
                      <a:pt x="410" y="254"/>
                    </a:lnTo>
                    <a:lnTo>
                      <a:pt x="421" y="243"/>
                    </a:lnTo>
                    <a:lnTo>
                      <a:pt x="429" y="231"/>
                    </a:lnTo>
                    <a:lnTo>
                      <a:pt x="437" y="217"/>
                    </a:lnTo>
                    <a:lnTo>
                      <a:pt x="443" y="204"/>
                    </a:lnTo>
                    <a:lnTo>
                      <a:pt x="447" y="190"/>
                    </a:lnTo>
                    <a:lnTo>
                      <a:pt x="451" y="176"/>
                    </a:lnTo>
                    <a:lnTo>
                      <a:pt x="451" y="162"/>
                    </a:lnTo>
                    <a:lnTo>
                      <a:pt x="451" y="148"/>
                    </a:lnTo>
                    <a:lnTo>
                      <a:pt x="447" y="134"/>
                    </a:lnTo>
                    <a:lnTo>
                      <a:pt x="443" y="120"/>
                    </a:lnTo>
                    <a:lnTo>
                      <a:pt x="437" y="106"/>
                    </a:lnTo>
                    <a:lnTo>
                      <a:pt x="429" y="93"/>
                    </a:lnTo>
                    <a:lnTo>
                      <a:pt x="421" y="81"/>
                    </a:lnTo>
                    <a:lnTo>
                      <a:pt x="410" y="68"/>
                    </a:lnTo>
                    <a:lnTo>
                      <a:pt x="398" y="57"/>
                    </a:lnTo>
                    <a:lnTo>
                      <a:pt x="385" y="47"/>
                    </a:lnTo>
                    <a:lnTo>
                      <a:pt x="370" y="37"/>
                    </a:lnTo>
                    <a:lnTo>
                      <a:pt x="354" y="29"/>
                    </a:lnTo>
                    <a:lnTo>
                      <a:pt x="338" y="21"/>
                    </a:lnTo>
                    <a:lnTo>
                      <a:pt x="320" y="15"/>
                    </a:lnTo>
                    <a:lnTo>
                      <a:pt x="302" y="9"/>
                    </a:lnTo>
                    <a:lnTo>
                      <a:pt x="283" y="5"/>
                    </a:lnTo>
                    <a:lnTo>
                      <a:pt x="264" y="1"/>
                    </a:lnTo>
                    <a:lnTo>
                      <a:pt x="245" y="0"/>
                    </a:lnTo>
                    <a:lnTo>
                      <a:pt x="225" y="0"/>
                    </a:lnTo>
                    <a:lnTo>
                      <a:pt x="206" y="0"/>
                    </a:lnTo>
                    <a:lnTo>
                      <a:pt x="186" y="1"/>
                    </a:lnTo>
                    <a:lnTo>
                      <a:pt x="167" y="5"/>
                    </a:lnTo>
                    <a:lnTo>
                      <a:pt x="148" y="9"/>
                    </a:lnTo>
                    <a:lnTo>
                      <a:pt x="130" y="15"/>
                    </a:lnTo>
                    <a:lnTo>
                      <a:pt x="112" y="21"/>
                    </a:lnTo>
                    <a:lnTo>
                      <a:pt x="96" y="29"/>
                    </a:lnTo>
                    <a:lnTo>
                      <a:pt x="80" y="37"/>
                    </a:lnTo>
                    <a:lnTo>
                      <a:pt x="65" y="47"/>
                    </a:lnTo>
                    <a:lnTo>
                      <a:pt x="52" y="57"/>
                    </a:lnTo>
                    <a:lnTo>
                      <a:pt x="40" y="68"/>
                    </a:lnTo>
                    <a:lnTo>
                      <a:pt x="29" y="81"/>
                    </a:lnTo>
                    <a:lnTo>
                      <a:pt x="21" y="93"/>
                    </a:lnTo>
                    <a:lnTo>
                      <a:pt x="13" y="106"/>
                    </a:lnTo>
                    <a:lnTo>
                      <a:pt x="7" y="120"/>
                    </a:lnTo>
                    <a:lnTo>
                      <a:pt x="3" y="134"/>
                    </a:lnTo>
                    <a:lnTo>
                      <a:pt x="0" y="148"/>
                    </a:lnTo>
                    <a:lnTo>
                      <a:pt x="0" y="16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9" name="Rectangle 47"/>
              <p:cNvSpPr>
                <a:spLocks noChangeArrowheads="1"/>
              </p:cNvSpPr>
              <p:nvPr/>
            </p:nvSpPr>
            <p:spPr bwMode="auto">
              <a:xfrm>
                <a:off x="3021" y="1353"/>
                <a:ext cx="270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000000"/>
                    </a:solidFill>
                    <a:latin typeface="Arial" pitchFamily="34" charset="0"/>
                  </a:rPr>
                  <a:t>lot</a:t>
                </a:r>
              </a:p>
            </p:txBody>
          </p:sp>
          <p:sp>
            <p:nvSpPr>
              <p:cNvPr id="34860" name="Rectangle 48"/>
              <p:cNvSpPr>
                <a:spLocks noChangeArrowheads="1"/>
              </p:cNvSpPr>
              <p:nvPr/>
            </p:nvSpPr>
            <p:spPr bwMode="auto">
              <a:xfrm>
                <a:off x="2515" y="1093"/>
                <a:ext cx="448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000000"/>
                    </a:solidFill>
                    <a:latin typeface="Arial" pitchFamily="34" charset="0"/>
                  </a:rPr>
                  <a:t>name</a:t>
                </a:r>
              </a:p>
            </p:txBody>
          </p:sp>
          <p:sp>
            <p:nvSpPr>
              <p:cNvPr id="34861" name="Rectangle 49"/>
              <p:cNvSpPr>
                <a:spLocks noChangeArrowheads="1"/>
              </p:cNvSpPr>
              <p:nvPr/>
            </p:nvSpPr>
            <p:spPr bwMode="auto">
              <a:xfrm>
                <a:off x="2166" y="1346"/>
                <a:ext cx="335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 u="sng">
                    <a:solidFill>
                      <a:srgbClr val="000000"/>
                    </a:solidFill>
                    <a:latin typeface="Arial" pitchFamily="34" charset="0"/>
                  </a:rPr>
                  <a:t>ssn</a:t>
                </a:r>
              </a:p>
            </p:txBody>
          </p:sp>
        </p:grpSp>
        <p:grpSp>
          <p:nvGrpSpPr>
            <p:cNvPr id="34839" name="Group 53"/>
            <p:cNvGrpSpPr>
              <a:grpSpLocks/>
            </p:cNvGrpSpPr>
            <p:nvPr/>
          </p:nvGrpSpPr>
          <p:grpSpPr bwMode="auto">
            <a:xfrm>
              <a:off x="4945063" y="4699000"/>
              <a:ext cx="1220787" cy="920750"/>
              <a:chOff x="3497" y="1648"/>
              <a:chExt cx="769" cy="580"/>
            </a:xfrm>
          </p:grpSpPr>
          <p:sp>
            <p:nvSpPr>
              <p:cNvPr id="34854" name="Rectangle 51"/>
              <p:cNvSpPr>
                <a:spLocks noChangeArrowheads="1"/>
              </p:cNvSpPr>
              <p:nvPr/>
            </p:nvSpPr>
            <p:spPr bwMode="auto">
              <a:xfrm>
                <a:off x="3553" y="1840"/>
                <a:ext cx="662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000000"/>
                    </a:solidFill>
                    <a:latin typeface="Arial" pitchFamily="34" charset="0"/>
                  </a:rPr>
                  <a:t>Manages</a:t>
                </a:r>
              </a:p>
            </p:txBody>
          </p:sp>
          <p:sp>
            <p:nvSpPr>
              <p:cNvPr id="34855" name="Freeform 52"/>
              <p:cNvSpPr>
                <a:spLocks/>
              </p:cNvSpPr>
              <p:nvPr/>
            </p:nvSpPr>
            <p:spPr bwMode="auto">
              <a:xfrm>
                <a:off x="3497" y="1648"/>
                <a:ext cx="769" cy="580"/>
              </a:xfrm>
              <a:custGeom>
                <a:avLst/>
                <a:gdLst>
                  <a:gd name="T0" fmla="*/ 0 w 769"/>
                  <a:gd name="T1" fmla="*/ 290 h 580"/>
                  <a:gd name="T2" fmla="*/ 378 w 769"/>
                  <a:gd name="T3" fmla="*/ 0 h 580"/>
                  <a:gd name="T4" fmla="*/ 768 w 769"/>
                  <a:gd name="T5" fmla="*/ 300 h 580"/>
                  <a:gd name="T6" fmla="*/ 378 w 769"/>
                  <a:gd name="T7" fmla="*/ 579 h 580"/>
                  <a:gd name="T8" fmla="*/ 0 w 769"/>
                  <a:gd name="T9" fmla="*/ 290 h 5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69"/>
                  <a:gd name="T16" fmla="*/ 0 h 580"/>
                  <a:gd name="T17" fmla="*/ 769 w 769"/>
                  <a:gd name="T18" fmla="*/ 580 h 5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9" h="580">
                    <a:moveTo>
                      <a:pt x="0" y="290"/>
                    </a:moveTo>
                    <a:lnTo>
                      <a:pt x="378" y="0"/>
                    </a:lnTo>
                    <a:lnTo>
                      <a:pt x="768" y="300"/>
                    </a:lnTo>
                    <a:lnTo>
                      <a:pt x="378" y="579"/>
                    </a:lnTo>
                    <a:lnTo>
                      <a:pt x="0" y="29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840" name="Freeform 54"/>
            <p:cNvSpPr>
              <a:spLocks/>
            </p:cNvSpPr>
            <p:nvPr/>
          </p:nvSpPr>
          <p:spPr bwMode="auto">
            <a:xfrm>
              <a:off x="6723063" y="4984750"/>
              <a:ext cx="1295400" cy="479425"/>
            </a:xfrm>
            <a:custGeom>
              <a:avLst/>
              <a:gdLst>
                <a:gd name="T0" fmla="*/ 2147483647 w 816"/>
                <a:gd name="T1" fmla="*/ 2147483647 h 302"/>
                <a:gd name="T2" fmla="*/ 2147483647 w 816"/>
                <a:gd name="T3" fmla="*/ 0 h 302"/>
                <a:gd name="T4" fmla="*/ 0 w 816"/>
                <a:gd name="T5" fmla="*/ 0 h 302"/>
                <a:gd name="T6" fmla="*/ 0 w 816"/>
                <a:gd name="T7" fmla="*/ 2147483647 h 302"/>
                <a:gd name="T8" fmla="*/ 2147483647 w 816"/>
                <a:gd name="T9" fmla="*/ 2147483647 h 3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6"/>
                <a:gd name="T16" fmla="*/ 0 h 302"/>
                <a:gd name="T17" fmla="*/ 816 w 816"/>
                <a:gd name="T18" fmla="*/ 302 h 3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6" h="302">
                  <a:moveTo>
                    <a:pt x="815" y="301"/>
                  </a:moveTo>
                  <a:lnTo>
                    <a:pt x="815" y="0"/>
                  </a:lnTo>
                  <a:lnTo>
                    <a:pt x="0" y="0"/>
                  </a:lnTo>
                  <a:lnTo>
                    <a:pt x="0" y="301"/>
                  </a:lnTo>
                  <a:lnTo>
                    <a:pt x="815" y="30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4841" name="Group 57"/>
            <p:cNvGrpSpPr>
              <a:grpSpLocks/>
            </p:cNvGrpSpPr>
            <p:nvPr/>
          </p:nvGrpSpPr>
          <p:grpSpPr bwMode="auto">
            <a:xfrm>
              <a:off x="3154363" y="4968875"/>
              <a:ext cx="1292225" cy="468313"/>
              <a:chOff x="2369" y="1818"/>
              <a:chExt cx="814" cy="295"/>
            </a:xfrm>
          </p:grpSpPr>
          <p:sp>
            <p:nvSpPr>
              <p:cNvPr id="34852" name="Freeform 55"/>
              <p:cNvSpPr>
                <a:spLocks/>
              </p:cNvSpPr>
              <p:nvPr/>
            </p:nvSpPr>
            <p:spPr bwMode="auto">
              <a:xfrm>
                <a:off x="2369" y="1818"/>
                <a:ext cx="814" cy="295"/>
              </a:xfrm>
              <a:custGeom>
                <a:avLst/>
                <a:gdLst>
                  <a:gd name="T0" fmla="*/ 813 w 814"/>
                  <a:gd name="T1" fmla="*/ 294 h 295"/>
                  <a:gd name="T2" fmla="*/ 813 w 814"/>
                  <a:gd name="T3" fmla="*/ 0 h 295"/>
                  <a:gd name="T4" fmla="*/ 0 w 814"/>
                  <a:gd name="T5" fmla="*/ 0 h 295"/>
                  <a:gd name="T6" fmla="*/ 0 w 814"/>
                  <a:gd name="T7" fmla="*/ 294 h 295"/>
                  <a:gd name="T8" fmla="*/ 813 w 814"/>
                  <a:gd name="T9" fmla="*/ 294 h 2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4"/>
                  <a:gd name="T16" fmla="*/ 0 h 295"/>
                  <a:gd name="T17" fmla="*/ 814 w 814"/>
                  <a:gd name="T18" fmla="*/ 295 h 2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4" h="295">
                    <a:moveTo>
                      <a:pt x="813" y="294"/>
                    </a:moveTo>
                    <a:lnTo>
                      <a:pt x="813" y="0"/>
                    </a:lnTo>
                    <a:lnTo>
                      <a:pt x="0" y="0"/>
                    </a:lnTo>
                    <a:lnTo>
                      <a:pt x="0" y="294"/>
                    </a:lnTo>
                    <a:lnTo>
                      <a:pt x="813" y="29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3" name="Rectangle 56"/>
              <p:cNvSpPr>
                <a:spLocks noChangeArrowheads="1"/>
              </p:cNvSpPr>
              <p:nvPr/>
            </p:nvSpPr>
            <p:spPr bwMode="auto">
              <a:xfrm>
                <a:off x="2381" y="1862"/>
                <a:ext cx="790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000000"/>
                    </a:solidFill>
                    <a:latin typeface="Arial" pitchFamily="34" charset="0"/>
                  </a:rPr>
                  <a:t>Employees</a:t>
                </a:r>
              </a:p>
            </p:txBody>
          </p:sp>
        </p:grpSp>
        <p:sp>
          <p:nvSpPr>
            <p:cNvPr id="34842" name="Rectangle 58"/>
            <p:cNvSpPr>
              <a:spLocks noChangeArrowheads="1"/>
            </p:cNvSpPr>
            <p:nvPr/>
          </p:nvSpPr>
          <p:spPr bwMode="auto">
            <a:xfrm>
              <a:off x="6642100" y="5054600"/>
              <a:ext cx="14224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Departments</a:t>
              </a:r>
            </a:p>
          </p:txBody>
        </p:sp>
        <p:sp>
          <p:nvSpPr>
            <p:cNvPr id="34843" name="Line 102"/>
            <p:cNvSpPr>
              <a:spLocks noChangeShapeType="1"/>
            </p:cNvSpPr>
            <p:nvPr/>
          </p:nvSpPr>
          <p:spPr bwMode="auto">
            <a:xfrm flipH="1">
              <a:off x="4447821" y="5156199"/>
              <a:ext cx="503591" cy="846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4" name="Line 103"/>
            <p:cNvSpPr>
              <a:spLocks noChangeShapeType="1"/>
            </p:cNvSpPr>
            <p:nvPr/>
          </p:nvSpPr>
          <p:spPr bwMode="auto">
            <a:xfrm>
              <a:off x="6170613" y="5173132"/>
              <a:ext cx="546276" cy="846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stealth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5" name="Line 104"/>
            <p:cNvSpPr>
              <a:spLocks noChangeShapeType="1"/>
            </p:cNvSpPr>
            <p:nvPr/>
          </p:nvSpPr>
          <p:spPr bwMode="auto">
            <a:xfrm flipH="1">
              <a:off x="4171244" y="4656666"/>
              <a:ext cx="220134" cy="31044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6" name="Line 105"/>
            <p:cNvSpPr>
              <a:spLocks noChangeShapeType="1"/>
            </p:cNvSpPr>
            <p:nvPr/>
          </p:nvSpPr>
          <p:spPr bwMode="auto">
            <a:xfrm>
              <a:off x="3747911" y="4272844"/>
              <a:ext cx="22578" cy="68297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7" name="Line 106"/>
            <p:cNvSpPr>
              <a:spLocks noChangeShapeType="1"/>
            </p:cNvSpPr>
            <p:nvPr/>
          </p:nvSpPr>
          <p:spPr bwMode="auto">
            <a:xfrm>
              <a:off x="3198813" y="4629149"/>
              <a:ext cx="142698" cy="33231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8" name="Line 107"/>
            <p:cNvSpPr>
              <a:spLocks noChangeShapeType="1"/>
            </p:cNvSpPr>
            <p:nvPr/>
          </p:nvSpPr>
          <p:spPr bwMode="auto">
            <a:xfrm flipH="1">
              <a:off x="5554663" y="3984978"/>
              <a:ext cx="16404" cy="70767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9" name="Line 108"/>
            <p:cNvSpPr>
              <a:spLocks noChangeShapeType="1"/>
            </p:cNvSpPr>
            <p:nvPr/>
          </p:nvSpPr>
          <p:spPr bwMode="auto">
            <a:xfrm>
              <a:off x="6790267" y="4645378"/>
              <a:ext cx="180622" cy="33302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0" name="Line 109"/>
            <p:cNvSpPr>
              <a:spLocks noChangeShapeType="1"/>
            </p:cNvSpPr>
            <p:nvPr/>
          </p:nvSpPr>
          <p:spPr bwMode="auto">
            <a:xfrm flipH="1">
              <a:off x="7307262" y="4295422"/>
              <a:ext cx="30515" cy="70202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1" name="Line 110"/>
            <p:cNvSpPr>
              <a:spLocks noChangeShapeType="1"/>
            </p:cNvSpPr>
            <p:nvPr/>
          </p:nvSpPr>
          <p:spPr bwMode="auto">
            <a:xfrm flipH="1">
              <a:off x="7681913" y="4651022"/>
              <a:ext cx="225954" cy="34642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Oval Callout 1"/>
          <p:cNvSpPr/>
          <p:nvPr/>
        </p:nvSpPr>
        <p:spPr bwMode="auto">
          <a:xfrm>
            <a:off x="473075" y="3018965"/>
            <a:ext cx="1282700" cy="460470"/>
          </a:xfrm>
          <a:prstGeom prst="wedgeEllipseCallout">
            <a:avLst>
              <a:gd name="adj1" fmla="val 9203"/>
              <a:gd name="adj2" fmla="val 191026"/>
            </a:avLst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Employees</a:t>
            </a:r>
          </a:p>
        </p:txBody>
      </p:sp>
      <p:sp>
        <p:nvSpPr>
          <p:cNvPr id="60" name="Oval Callout 59"/>
          <p:cNvSpPr/>
          <p:nvPr/>
        </p:nvSpPr>
        <p:spPr bwMode="auto">
          <a:xfrm>
            <a:off x="1847850" y="3156998"/>
            <a:ext cx="1538288" cy="546381"/>
          </a:xfrm>
          <a:prstGeom prst="wedgeEllipseCallout">
            <a:avLst>
              <a:gd name="adj1" fmla="val -44420"/>
              <a:gd name="adj2" fmla="val 149025"/>
            </a:avLst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Department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746311098"/>
      </p:ext>
    </p:extLst>
  </p:cSld>
  <p:clrMapOvr>
    <a:masterClrMapping/>
  </p:clrMapOvr>
  <p:transition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41E1427A-0DA0-4FFE-89CF-0ED85A2C67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823911"/>
              </p:ext>
            </p:extLst>
          </p:nvPr>
        </p:nvGraphicFramePr>
        <p:xfrm>
          <a:off x="3887787" y="5652385"/>
          <a:ext cx="4038600" cy="5181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2800" b="0" u="sng" dirty="0">
                        <a:solidFill>
                          <a:srgbClr val="005EA4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9144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u="sng" dirty="0">
                        <a:solidFill>
                          <a:srgbClr val="7030A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9144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9144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771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66700"/>
            <a:ext cx="7772400" cy="1104900"/>
          </a:xfrm>
        </p:spPr>
        <p:txBody>
          <a:bodyPr/>
          <a:lstStyle/>
          <a:p>
            <a:r>
              <a:rPr lang="en-US" dirty="0"/>
              <a:t>Key Constraint Mapping</a:t>
            </a:r>
          </a:p>
        </p:txBody>
      </p:sp>
      <p:grpSp>
        <p:nvGrpSpPr>
          <p:cNvPr id="32773" name="Group 37"/>
          <p:cNvGrpSpPr>
            <a:grpSpLocks/>
          </p:cNvGrpSpPr>
          <p:nvPr/>
        </p:nvGrpSpPr>
        <p:grpSpPr bwMode="auto">
          <a:xfrm>
            <a:off x="609600" y="3683409"/>
            <a:ext cx="5700712" cy="1609725"/>
            <a:chOff x="1008063" y="3641549"/>
            <a:chExt cx="5700712" cy="1609901"/>
          </a:xfrm>
        </p:grpSpPr>
        <p:sp>
          <p:nvSpPr>
            <p:cNvPr id="32785" name="Freeform 6"/>
            <p:cNvSpPr>
              <a:spLocks/>
            </p:cNvSpPr>
            <p:nvPr/>
          </p:nvSpPr>
          <p:spPr bwMode="auto">
            <a:xfrm>
              <a:off x="1757363" y="3711575"/>
              <a:ext cx="838200" cy="428625"/>
            </a:xfrm>
            <a:custGeom>
              <a:avLst/>
              <a:gdLst>
                <a:gd name="T0" fmla="*/ 2147483647 w 528"/>
                <a:gd name="T1" fmla="*/ 2147483647 h 270"/>
                <a:gd name="T2" fmla="*/ 2147483647 w 528"/>
                <a:gd name="T3" fmla="*/ 2147483647 h 270"/>
                <a:gd name="T4" fmla="*/ 2147483647 w 528"/>
                <a:gd name="T5" fmla="*/ 2147483647 h 270"/>
                <a:gd name="T6" fmla="*/ 2147483647 w 528"/>
                <a:gd name="T7" fmla="*/ 2147483647 h 270"/>
                <a:gd name="T8" fmla="*/ 2147483647 w 528"/>
                <a:gd name="T9" fmla="*/ 2147483647 h 270"/>
                <a:gd name="T10" fmla="*/ 2147483647 w 528"/>
                <a:gd name="T11" fmla="*/ 2147483647 h 270"/>
                <a:gd name="T12" fmla="*/ 2147483647 w 528"/>
                <a:gd name="T13" fmla="*/ 2147483647 h 270"/>
                <a:gd name="T14" fmla="*/ 2147483647 w 528"/>
                <a:gd name="T15" fmla="*/ 2147483647 h 270"/>
                <a:gd name="T16" fmla="*/ 2147483647 w 528"/>
                <a:gd name="T17" fmla="*/ 2147483647 h 270"/>
                <a:gd name="T18" fmla="*/ 2147483647 w 528"/>
                <a:gd name="T19" fmla="*/ 2147483647 h 270"/>
                <a:gd name="T20" fmla="*/ 2147483647 w 528"/>
                <a:gd name="T21" fmla="*/ 2147483647 h 270"/>
                <a:gd name="T22" fmla="*/ 2147483647 w 528"/>
                <a:gd name="T23" fmla="*/ 2147483647 h 270"/>
                <a:gd name="T24" fmla="*/ 2147483647 w 528"/>
                <a:gd name="T25" fmla="*/ 2147483647 h 270"/>
                <a:gd name="T26" fmla="*/ 2147483647 w 528"/>
                <a:gd name="T27" fmla="*/ 2147483647 h 270"/>
                <a:gd name="T28" fmla="*/ 2147483647 w 528"/>
                <a:gd name="T29" fmla="*/ 2147483647 h 270"/>
                <a:gd name="T30" fmla="*/ 2147483647 w 528"/>
                <a:gd name="T31" fmla="*/ 2147483647 h 270"/>
                <a:gd name="T32" fmla="*/ 2147483647 w 528"/>
                <a:gd name="T33" fmla="*/ 2147483647 h 270"/>
                <a:gd name="T34" fmla="*/ 2147483647 w 528"/>
                <a:gd name="T35" fmla="*/ 2147483647 h 270"/>
                <a:gd name="T36" fmla="*/ 2147483647 w 528"/>
                <a:gd name="T37" fmla="*/ 2147483647 h 270"/>
                <a:gd name="T38" fmla="*/ 2147483647 w 528"/>
                <a:gd name="T39" fmla="*/ 2147483647 h 270"/>
                <a:gd name="T40" fmla="*/ 2147483647 w 528"/>
                <a:gd name="T41" fmla="*/ 2147483647 h 270"/>
                <a:gd name="T42" fmla="*/ 2147483647 w 528"/>
                <a:gd name="T43" fmla="*/ 2147483647 h 270"/>
                <a:gd name="T44" fmla="*/ 2147483647 w 528"/>
                <a:gd name="T45" fmla="*/ 2147483647 h 270"/>
                <a:gd name="T46" fmla="*/ 2147483647 w 528"/>
                <a:gd name="T47" fmla="*/ 2147483647 h 270"/>
                <a:gd name="T48" fmla="*/ 2147483647 w 528"/>
                <a:gd name="T49" fmla="*/ 2147483647 h 270"/>
                <a:gd name="T50" fmla="*/ 2147483647 w 528"/>
                <a:gd name="T51" fmla="*/ 2147483647 h 270"/>
                <a:gd name="T52" fmla="*/ 2147483647 w 528"/>
                <a:gd name="T53" fmla="*/ 2147483647 h 270"/>
                <a:gd name="T54" fmla="*/ 2147483647 w 528"/>
                <a:gd name="T55" fmla="*/ 2147483647 h 270"/>
                <a:gd name="T56" fmla="*/ 2147483647 w 528"/>
                <a:gd name="T57" fmla="*/ 2147483647 h 270"/>
                <a:gd name="T58" fmla="*/ 2147483647 w 528"/>
                <a:gd name="T59" fmla="*/ 2147483647 h 270"/>
                <a:gd name="T60" fmla="*/ 2147483647 w 528"/>
                <a:gd name="T61" fmla="*/ 2147483647 h 270"/>
                <a:gd name="T62" fmla="*/ 2147483647 w 528"/>
                <a:gd name="T63" fmla="*/ 2147483647 h 270"/>
                <a:gd name="T64" fmla="*/ 2147483647 w 528"/>
                <a:gd name="T65" fmla="*/ 2147483647 h 270"/>
                <a:gd name="T66" fmla="*/ 2147483647 w 528"/>
                <a:gd name="T67" fmla="*/ 2147483647 h 270"/>
                <a:gd name="T68" fmla="*/ 2147483647 w 528"/>
                <a:gd name="T69" fmla="*/ 2147483647 h 270"/>
                <a:gd name="T70" fmla="*/ 2147483647 w 528"/>
                <a:gd name="T71" fmla="*/ 2147483647 h 2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8"/>
                <a:gd name="T109" fmla="*/ 0 h 270"/>
                <a:gd name="T110" fmla="*/ 528 w 528"/>
                <a:gd name="T111" fmla="*/ 270 h 27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8" h="270">
                  <a:moveTo>
                    <a:pt x="527" y="134"/>
                  </a:moveTo>
                  <a:lnTo>
                    <a:pt x="525" y="123"/>
                  </a:lnTo>
                  <a:lnTo>
                    <a:pt x="522" y="111"/>
                  </a:lnTo>
                  <a:lnTo>
                    <a:pt x="517" y="100"/>
                  </a:lnTo>
                  <a:lnTo>
                    <a:pt x="510" y="88"/>
                  </a:lnTo>
                  <a:lnTo>
                    <a:pt x="501" y="78"/>
                  </a:lnTo>
                  <a:lnTo>
                    <a:pt x="490" y="67"/>
                  </a:lnTo>
                  <a:lnTo>
                    <a:pt x="478" y="57"/>
                  </a:lnTo>
                  <a:lnTo>
                    <a:pt x="465" y="48"/>
                  </a:lnTo>
                  <a:lnTo>
                    <a:pt x="449" y="40"/>
                  </a:lnTo>
                  <a:lnTo>
                    <a:pt x="433" y="32"/>
                  </a:lnTo>
                  <a:lnTo>
                    <a:pt x="414" y="24"/>
                  </a:lnTo>
                  <a:lnTo>
                    <a:pt x="394" y="18"/>
                  </a:lnTo>
                  <a:lnTo>
                    <a:pt x="374" y="14"/>
                  </a:lnTo>
                  <a:lnTo>
                    <a:pt x="353" y="8"/>
                  </a:lnTo>
                  <a:lnTo>
                    <a:pt x="331" y="5"/>
                  </a:lnTo>
                  <a:lnTo>
                    <a:pt x="309" y="2"/>
                  </a:lnTo>
                  <a:lnTo>
                    <a:pt x="286" y="1"/>
                  </a:lnTo>
                  <a:lnTo>
                    <a:pt x="262" y="0"/>
                  </a:lnTo>
                  <a:lnTo>
                    <a:pt x="240" y="1"/>
                  </a:lnTo>
                  <a:lnTo>
                    <a:pt x="218" y="2"/>
                  </a:lnTo>
                  <a:lnTo>
                    <a:pt x="195" y="5"/>
                  </a:lnTo>
                  <a:lnTo>
                    <a:pt x="173" y="8"/>
                  </a:lnTo>
                  <a:lnTo>
                    <a:pt x="152" y="14"/>
                  </a:lnTo>
                  <a:lnTo>
                    <a:pt x="132" y="18"/>
                  </a:lnTo>
                  <a:lnTo>
                    <a:pt x="112" y="24"/>
                  </a:lnTo>
                  <a:lnTo>
                    <a:pt x="94" y="32"/>
                  </a:lnTo>
                  <a:lnTo>
                    <a:pt x="77" y="40"/>
                  </a:lnTo>
                  <a:lnTo>
                    <a:pt x="62" y="48"/>
                  </a:lnTo>
                  <a:lnTo>
                    <a:pt x="48" y="57"/>
                  </a:lnTo>
                  <a:lnTo>
                    <a:pt x="36" y="67"/>
                  </a:lnTo>
                  <a:lnTo>
                    <a:pt x="25" y="78"/>
                  </a:lnTo>
                  <a:lnTo>
                    <a:pt x="16" y="88"/>
                  </a:lnTo>
                  <a:lnTo>
                    <a:pt x="9" y="100"/>
                  </a:lnTo>
                  <a:lnTo>
                    <a:pt x="4" y="111"/>
                  </a:lnTo>
                  <a:lnTo>
                    <a:pt x="1" y="123"/>
                  </a:lnTo>
                  <a:lnTo>
                    <a:pt x="0" y="134"/>
                  </a:lnTo>
                  <a:lnTo>
                    <a:pt x="1" y="145"/>
                  </a:lnTo>
                  <a:lnTo>
                    <a:pt x="4" y="158"/>
                  </a:lnTo>
                  <a:lnTo>
                    <a:pt x="9" y="168"/>
                  </a:lnTo>
                  <a:lnTo>
                    <a:pt x="16" y="180"/>
                  </a:lnTo>
                  <a:lnTo>
                    <a:pt x="25" y="190"/>
                  </a:lnTo>
                  <a:lnTo>
                    <a:pt x="36" y="201"/>
                  </a:lnTo>
                  <a:lnTo>
                    <a:pt x="48" y="211"/>
                  </a:lnTo>
                  <a:lnTo>
                    <a:pt x="62" y="220"/>
                  </a:lnTo>
                  <a:lnTo>
                    <a:pt x="77" y="228"/>
                  </a:lnTo>
                  <a:lnTo>
                    <a:pt x="94" y="237"/>
                  </a:lnTo>
                  <a:lnTo>
                    <a:pt x="112" y="244"/>
                  </a:lnTo>
                  <a:lnTo>
                    <a:pt x="132" y="250"/>
                  </a:lnTo>
                  <a:lnTo>
                    <a:pt x="152" y="256"/>
                  </a:lnTo>
                  <a:lnTo>
                    <a:pt x="173" y="260"/>
                  </a:lnTo>
                  <a:lnTo>
                    <a:pt x="195" y="264"/>
                  </a:lnTo>
                  <a:lnTo>
                    <a:pt x="218" y="266"/>
                  </a:lnTo>
                  <a:lnTo>
                    <a:pt x="240" y="267"/>
                  </a:lnTo>
                  <a:lnTo>
                    <a:pt x="262" y="269"/>
                  </a:lnTo>
                  <a:lnTo>
                    <a:pt x="286" y="267"/>
                  </a:lnTo>
                  <a:lnTo>
                    <a:pt x="309" y="266"/>
                  </a:lnTo>
                  <a:lnTo>
                    <a:pt x="331" y="264"/>
                  </a:lnTo>
                  <a:lnTo>
                    <a:pt x="353" y="260"/>
                  </a:lnTo>
                  <a:lnTo>
                    <a:pt x="374" y="256"/>
                  </a:lnTo>
                  <a:lnTo>
                    <a:pt x="394" y="250"/>
                  </a:lnTo>
                  <a:lnTo>
                    <a:pt x="414" y="244"/>
                  </a:lnTo>
                  <a:lnTo>
                    <a:pt x="433" y="237"/>
                  </a:lnTo>
                  <a:lnTo>
                    <a:pt x="449" y="228"/>
                  </a:lnTo>
                  <a:lnTo>
                    <a:pt x="465" y="220"/>
                  </a:lnTo>
                  <a:lnTo>
                    <a:pt x="478" y="211"/>
                  </a:lnTo>
                  <a:lnTo>
                    <a:pt x="490" y="201"/>
                  </a:lnTo>
                  <a:lnTo>
                    <a:pt x="501" y="190"/>
                  </a:lnTo>
                  <a:lnTo>
                    <a:pt x="510" y="180"/>
                  </a:lnTo>
                  <a:lnTo>
                    <a:pt x="517" y="168"/>
                  </a:lnTo>
                  <a:lnTo>
                    <a:pt x="522" y="158"/>
                  </a:lnTo>
                  <a:lnTo>
                    <a:pt x="525" y="145"/>
                  </a:lnTo>
                  <a:lnTo>
                    <a:pt x="527" y="13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86" name="Freeform 7"/>
            <p:cNvSpPr>
              <a:spLocks/>
            </p:cNvSpPr>
            <p:nvPr/>
          </p:nvSpPr>
          <p:spPr bwMode="auto">
            <a:xfrm>
              <a:off x="4343400" y="4038600"/>
              <a:ext cx="833438" cy="427037"/>
            </a:xfrm>
            <a:custGeom>
              <a:avLst/>
              <a:gdLst>
                <a:gd name="T0" fmla="*/ 2147483647 w 525"/>
                <a:gd name="T1" fmla="*/ 2147483647 h 269"/>
                <a:gd name="T2" fmla="*/ 2147483647 w 525"/>
                <a:gd name="T3" fmla="*/ 2147483647 h 269"/>
                <a:gd name="T4" fmla="*/ 2147483647 w 525"/>
                <a:gd name="T5" fmla="*/ 2147483647 h 269"/>
                <a:gd name="T6" fmla="*/ 2147483647 w 525"/>
                <a:gd name="T7" fmla="*/ 2147483647 h 269"/>
                <a:gd name="T8" fmla="*/ 2147483647 w 525"/>
                <a:gd name="T9" fmla="*/ 2147483647 h 269"/>
                <a:gd name="T10" fmla="*/ 2147483647 w 525"/>
                <a:gd name="T11" fmla="*/ 2147483647 h 269"/>
                <a:gd name="T12" fmla="*/ 2147483647 w 525"/>
                <a:gd name="T13" fmla="*/ 2147483647 h 269"/>
                <a:gd name="T14" fmla="*/ 2147483647 w 525"/>
                <a:gd name="T15" fmla="*/ 2147483647 h 269"/>
                <a:gd name="T16" fmla="*/ 2147483647 w 525"/>
                <a:gd name="T17" fmla="*/ 0 h 269"/>
                <a:gd name="T18" fmla="*/ 2147483647 w 525"/>
                <a:gd name="T19" fmla="*/ 0 h 269"/>
                <a:gd name="T20" fmla="*/ 2147483647 w 525"/>
                <a:gd name="T21" fmla="*/ 2147483647 h 269"/>
                <a:gd name="T22" fmla="*/ 2147483647 w 525"/>
                <a:gd name="T23" fmla="*/ 2147483647 h 269"/>
                <a:gd name="T24" fmla="*/ 2147483647 w 525"/>
                <a:gd name="T25" fmla="*/ 2147483647 h 269"/>
                <a:gd name="T26" fmla="*/ 2147483647 w 525"/>
                <a:gd name="T27" fmla="*/ 2147483647 h 269"/>
                <a:gd name="T28" fmla="*/ 2147483647 w 525"/>
                <a:gd name="T29" fmla="*/ 2147483647 h 269"/>
                <a:gd name="T30" fmla="*/ 2147483647 w 525"/>
                <a:gd name="T31" fmla="*/ 2147483647 h 269"/>
                <a:gd name="T32" fmla="*/ 2147483647 w 525"/>
                <a:gd name="T33" fmla="*/ 2147483647 h 269"/>
                <a:gd name="T34" fmla="*/ 2147483647 w 525"/>
                <a:gd name="T35" fmla="*/ 2147483647 h 269"/>
                <a:gd name="T36" fmla="*/ 2147483647 w 525"/>
                <a:gd name="T37" fmla="*/ 2147483647 h 269"/>
                <a:gd name="T38" fmla="*/ 2147483647 w 525"/>
                <a:gd name="T39" fmla="*/ 2147483647 h 269"/>
                <a:gd name="T40" fmla="*/ 2147483647 w 525"/>
                <a:gd name="T41" fmla="*/ 2147483647 h 269"/>
                <a:gd name="T42" fmla="*/ 2147483647 w 525"/>
                <a:gd name="T43" fmla="*/ 2147483647 h 269"/>
                <a:gd name="T44" fmla="*/ 2147483647 w 525"/>
                <a:gd name="T45" fmla="*/ 2147483647 h 269"/>
                <a:gd name="T46" fmla="*/ 2147483647 w 525"/>
                <a:gd name="T47" fmla="*/ 2147483647 h 269"/>
                <a:gd name="T48" fmla="*/ 2147483647 w 525"/>
                <a:gd name="T49" fmla="*/ 2147483647 h 269"/>
                <a:gd name="T50" fmla="*/ 2147483647 w 525"/>
                <a:gd name="T51" fmla="*/ 2147483647 h 269"/>
                <a:gd name="T52" fmla="*/ 2147483647 w 525"/>
                <a:gd name="T53" fmla="*/ 2147483647 h 269"/>
                <a:gd name="T54" fmla="*/ 2147483647 w 525"/>
                <a:gd name="T55" fmla="*/ 2147483647 h 269"/>
                <a:gd name="T56" fmla="*/ 2147483647 w 525"/>
                <a:gd name="T57" fmla="*/ 2147483647 h 269"/>
                <a:gd name="T58" fmla="*/ 2147483647 w 525"/>
                <a:gd name="T59" fmla="*/ 2147483647 h 269"/>
                <a:gd name="T60" fmla="*/ 2147483647 w 525"/>
                <a:gd name="T61" fmla="*/ 2147483647 h 269"/>
                <a:gd name="T62" fmla="*/ 2147483647 w 525"/>
                <a:gd name="T63" fmla="*/ 2147483647 h 269"/>
                <a:gd name="T64" fmla="*/ 2147483647 w 525"/>
                <a:gd name="T65" fmla="*/ 2147483647 h 269"/>
                <a:gd name="T66" fmla="*/ 2147483647 w 525"/>
                <a:gd name="T67" fmla="*/ 2147483647 h 269"/>
                <a:gd name="T68" fmla="*/ 2147483647 w 525"/>
                <a:gd name="T69" fmla="*/ 2147483647 h 269"/>
                <a:gd name="T70" fmla="*/ 2147483647 w 525"/>
                <a:gd name="T71" fmla="*/ 2147483647 h 2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5"/>
                <a:gd name="T109" fmla="*/ 0 h 269"/>
                <a:gd name="T110" fmla="*/ 525 w 525"/>
                <a:gd name="T111" fmla="*/ 269 h 2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5" h="269">
                  <a:moveTo>
                    <a:pt x="524" y="133"/>
                  </a:moveTo>
                  <a:lnTo>
                    <a:pt x="522" y="121"/>
                  </a:lnTo>
                  <a:lnTo>
                    <a:pt x="519" y="110"/>
                  </a:lnTo>
                  <a:lnTo>
                    <a:pt x="515" y="98"/>
                  </a:lnTo>
                  <a:lnTo>
                    <a:pt x="507" y="87"/>
                  </a:lnTo>
                  <a:lnTo>
                    <a:pt x="500" y="77"/>
                  </a:lnTo>
                  <a:lnTo>
                    <a:pt x="489" y="65"/>
                  </a:lnTo>
                  <a:lnTo>
                    <a:pt x="476" y="57"/>
                  </a:lnTo>
                  <a:lnTo>
                    <a:pt x="463" y="47"/>
                  </a:lnTo>
                  <a:lnTo>
                    <a:pt x="446" y="38"/>
                  </a:lnTo>
                  <a:lnTo>
                    <a:pt x="430" y="31"/>
                  </a:lnTo>
                  <a:lnTo>
                    <a:pt x="412" y="24"/>
                  </a:lnTo>
                  <a:lnTo>
                    <a:pt x="392" y="17"/>
                  </a:lnTo>
                  <a:lnTo>
                    <a:pt x="372" y="12"/>
                  </a:lnTo>
                  <a:lnTo>
                    <a:pt x="351" y="8"/>
                  </a:lnTo>
                  <a:lnTo>
                    <a:pt x="329" y="4"/>
                  </a:lnTo>
                  <a:lnTo>
                    <a:pt x="307" y="1"/>
                  </a:lnTo>
                  <a:lnTo>
                    <a:pt x="284" y="0"/>
                  </a:lnTo>
                  <a:lnTo>
                    <a:pt x="262" y="0"/>
                  </a:lnTo>
                  <a:lnTo>
                    <a:pt x="239" y="0"/>
                  </a:lnTo>
                  <a:lnTo>
                    <a:pt x="216" y="1"/>
                  </a:lnTo>
                  <a:lnTo>
                    <a:pt x="194" y="4"/>
                  </a:lnTo>
                  <a:lnTo>
                    <a:pt x="171" y="8"/>
                  </a:lnTo>
                  <a:lnTo>
                    <a:pt x="151" y="12"/>
                  </a:lnTo>
                  <a:lnTo>
                    <a:pt x="130" y="17"/>
                  </a:lnTo>
                  <a:lnTo>
                    <a:pt x="111" y="24"/>
                  </a:lnTo>
                  <a:lnTo>
                    <a:pt x="93" y="31"/>
                  </a:lnTo>
                  <a:lnTo>
                    <a:pt x="76" y="38"/>
                  </a:lnTo>
                  <a:lnTo>
                    <a:pt x="60" y="47"/>
                  </a:lnTo>
                  <a:lnTo>
                    <a:pt x="46" y="57"/>
                  </a:lnTo>
                  <a:lnTo>
                    <a:pt x="34" y="65"/>
                  </a:lnTo>
                  <a:lnTo>
                    <a:pt x="23" y="77"/>
                  </a:lnTo>
                  <a:lnTo>
                    <a:pt x="15" y="87"/>
                  </a:lnTo>
                  <a:lnTo>
                    <a:pt x="8" y="98"/>
                  </a:lnTo>
                  <a:lnTo>
                    <a:pt x="3" y="110"/>
                  </a:lnTo>
                  <a:lnTo>
                    <a:pt x="1" y="121"/>
                  </a:lnTo>
                  <a:lnTo>
                    <a:pt x="0" y="133"/>
                  </a:lnTo>
                  <a:lnTo>
                    <a:pt x="1" y="144"/>
                  </a:lnTo>
                  <a:lnTo>
                    <a:pt x="3" y="157"/>
                  </a:lnTo>
                  <a:lnTo>
                    <a:pt x="8" y="167"/>
                  </a:lnTo>
                  <a:lnTo>
                    <a:pt x="15" y="179"/>
                  </a:lnTo>
                  <a:lnTo>
                    <a:pt x="23" y="190"/>
                  </a:lnTo>
                  <a:lnTo>
                    <a:pt x="34" y="200"/>
                  </a:lnTo>
                  <a:lnTo>
                    <a:pt x="46" y="210"/>
                  </a:lnTo>
                  <a:lnTo>
                    <a:pt x="60" y="219"/>
                  </a:lnTo>
                  <a:lnTo>
                    <a:pt x="76" y="227"/>
                  </a:lnTo>
                  <a:lnTo>
                    <a:pt x="93" y="236"/>
                  </a:lnTo>
                  <a:lnTo>
                    <a:pt x="111" y="243"/>
                  </a:lnTo>
                  <a:lnTo>
                    <a:pt x="130" y="249"/>
                  </a:lnTo>
                  <a:lnTo>
                    <a:pt x="151" y="255"/>
                  </a:lnTo>
                  <a:lnTo>
                    <a:pt x="171" y="259"/>
                  </a:lnTo>
                  <a:lnTo>
                    <a:pt x="194" y="263"/>
                  </a:lnTo>
                  <a:lnTo>
                    <a:pt x="216" y="265"/>
                  </a:lnTo>
                  <a:lnTo>
                    <a:pt x="239" y="268"/>
                  </a:lnTo>
                  <a:lnTo>
                    <a:pt x="262" y="268"/>
                  </a:lnTo>
                  <a:lnTo>
                    <a:pt x="284" y="268"/>
                  </a:lnTo>
                  <a:lnTo>
                    <a:pt x="307" y="265"/>
                  </a:lnTo>
                  <a:lnTo>
                    <a:pt x="329" y="263"/>
                  </a:lnTo>
                  <a:lnTo>
                    <a:pt x="351" y="259"/>
                  </a:lnTo>
                  <a:lnTo>
                    <a:pt x="372" y="255"/>
                  </a:lnTo>
                  <a:lnTo>
                    <a:pt x="392" y="249"/>
                  </a:lnTo>
                  <a:lnTo>
                    <a:pt x="412" y="243"/>
                  </a:lnTo>
                  <a:lnTo>
                    <a:pt x="430" y="236"/>
                  </a:lnTo>
                  <a:lnTo>
                    <a:pt x="446" y="227"/>
                  </a:lnTo>
                  <a:lnTo>
                    <a:pt x="463" y="219"/>
                  </a:lnTo>
                  <a:lnTo>
                    <a:pt x="476" y="210"/>
                  </a:lnTo>
                  <a:lnTo>
                    <a:pt x="489" y="200"/>
                  </a:lnTo>
                  <a:lnTo>
                    <a:pt x="500" y="190"/>
                  </a:lnTo>
                  <a:lnTo>
                    <a:pt x="507" y="179"/>
                  </a:lnTo>
                  <a:lnTo>
                    <a:pt x="515" y="167"/>
                  </a:lnTo>
                  <a:lnTo>
                    <a:pt x="519" y="157"/>
                  </a:lnTo>
                  <a:lnTo>
                    <a:pt x="522" y="144"/>
                  </a:lnTo>
                  <a:lnTo>
                    <a:pt x="524" y="13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87" name="Freeform 8"/>
            <p:cNvSpPr>
              <a:spLocks/>
            </p:cNvSpPr>
            <p:nvPr/>
          </p:nvSpPr>
          <p:spPr bwMode="auto">
            <a:xfrm>
              <a:off x="5875338" y="4038600"/>
              <a:ext cx="833437" cy="427037"/>
            </a:xfrm>
            <a:custGeom>
              <a:avLst/>
              <a:gdLst>
                <a:gd name="T0" fmla="*/ 2147483647 w 525"/>
                <a:gd name="T1" fmla="*/ 2147483647 h 269"/>
                <a:gd name="T2" fmla="*/ 2147483647 w 525"/>
                <a:gd name="T3" fmla="*/ 2147483647 h 269"/>
                <a:gd name="T4" fmla="*/ 2147483647 w 525"/>
                <a:gd name="T5" fmla="*/ 2147483647 h 269"/>
                <a:gd name="T6" fmla="*/ 2147483647 w 525"/>
                <a:gd name="T7" fmla="*/ 2147483647 h 269"/>
                <a:gd name="T8" fmla="*/ 2147483647 w 525"/>
                <a:gd name="T9" fmla="*/ 2147483647 h 269"/>
                <a:gd name="T10" fmla="*/ 2147483647 w 525"/>
                <a:gd name="T11" fmla="*/ 2147483647 h 269"/>
                <a:gd name="T12" fmla="*/ 2147483647 w 525"/>
                <a:gd name="T13" fmla="*/ 2147483647 h 269"/>
                <a:gd name="T14" fmla="*/ 2147483647 w 525"/>
                <a:gd name="T15" fmla="*/ 2147483647 h 269"/>
                <a:gd name="T16" fmla="*/ 2147483647 w 525"/>
                <a:gd name="T17" fmla="*/ 2147483647 h 269"/>
                <a:gd name="T18" fmla="*/ 2147483647 w 525"/>
                <a:gd name="T19" fmla="*/ 2147483647 h 269"/>
                <a:gd name="T20" fmla="*/ 2147483647 w 525"/>
                <a:gd name="T21" fmla="*/ 2147483647 h 269"/>
                <a:gd name="T22" fmla="*/ 2147483647 w 525"/>
                <a:gd name="T23" fmla="*/ 2147483647 h 269"/>
                <a:gd name="T24" fmla="*/ 2147483647 w 525"/>
                <a:gd name="T25" fmla="*/ 2147483647 h 269"/>
                <a:gd name="T26" fmla="*/ 2147483647 w 525"/>
                <a:gd name="T27" fmla="*/ 2147483647 h 269"/>
                <a:gd name="T28" fmla="*/ 2147483647 w 525"/>
                <a:gd name="T29" fmla="*/ 2147483647 h 269"/>
                <a:gd name="T30" fmla="*/ 2147483647 w 525"/>
                <a:gd name="T31" fmla="*/ 2147483647 h 269"/>
                <a:gd name="T32" fmla="*/ 2147483647 w 525"/>
                <a:gd name="T33" fmla="*/ 2147483647 h 269"/>
                <a:gd name="T34" fmla="*/ 2147483647 w 525"/>
                <a:gd name="T35" fmla="*/ 2147483647 h 269"/>
                <a:gd name="T36" fmla="*/ 2147483647 w 525"/>
                <a:gd name="T37" fmla="*/ 2147483647 h 269"/>
                <a:gd name="T38" fmla="*/ 2147483647 w 525"/>
                <a:gd name="T39" fmla="*/ 2147483647 h 269"/>
                <a:gd name="T40" fmla="*/ 2147483647 w 525"/>
                <a:gd name="T41" fmla="*/ 2147483647 h 269"/>
                <a:gd name="T42" fmla="*/ 2147483647 w 525"/>
                <a:gd name="T43" fmla="*/ 2147483647 h 269"/>
                <a:gd name="T44" fmla="*/ 2147483647 w 525"/>
                <a:gd name="T45" fmla="*/ 2147483647 h 269"/>
                <a:gd name="T46" fmla="*/ 2147483647 w 525"/>
                <a:gd name="T47" fmla="*/ 2147483647 h 269"/>
                <a:gd name="T48" fmla="*/ 2147483647 w 525"/>
                <a:gd name="T49" fmla="*/ 2147483647 h 269"/>
                <a:gd name="T50" fmla="*/ 2147483647 w 525"/>
                <a:gd name="T51" fmla="*/ 2147483647 h 269"/>
                <a:gd name="T52" fmla="*/ 2147483647 w 525"/>
                <a:gd name="T53" fmla="*/ 0 h 269"/>
                <a:gd name="T54" fmla="*/ 2147483647 w 525"/>
                <a:gd name="T55" fmla="*/ 0 h 269"/>
                <a:gd name="T56" fmla="*/ 2147483647 w 525"/>
                <a:gd name="T57" fmla="*/ 2147483647 h 269"/>
                <a:gd name="T58" fmla="*/ 2147483647 w 525"/>
                <a:gd name="T59" fmla="*/ 2147483647 h 269"/>
                <a:gd name="T60" fmla="*/ 2147483647 w 525"/>
                <a:gd name="T61" fmla="*/ 2147483647 h 269"/>
                <a:gd name="T62" fmla="*/ 2147483647 w 525"/>
                <a:gd name="T63" fmla="*/ 2147483647 h 269"/>
                <a:gd name="T64" fmla="*/ 2147483647 w 525"/>
                <a:gd name="T65" fmla="*/ 2147483647 h 269"/>
                <a:gd name="T66" fmla="*/ 2147483647 w 525"/>
                <a:gd name="T67" fmla="*/ 2147483647 h 269"/>
                <a:gd name="T68" fmla="*/ 2147483647 w 525"/>
                <a:gd name="T69" fmla="*/ 2147483647 h 269"/>
                <a:gd name="T70" fmla="*/ 2147483647 w 525"/>
                <a:gd name="T71" fmla="*/ 2147483647 h 2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5"/>
                <a:gd name="T109" fmla="*/ 0 h 269"/>
                <a:gd name="T110" fmla="*/ 525 w 525"/>
                <a:gd name="T111" fmla="*/ 269 h 2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5" h="269">
                  <a:moveTo>
                    <a:pt x="0" y="134"/>
                  </a:moveTo>
                  <a:lnTo>
                    <a:pt x="1" y="144"/>
                  </a:lnTo>
                  <a:lnTo>
                    <a:pt x="4" y="157"/>
                  </a:lnTo>
                  <a:lnTo>
                    <a:pt x="8" y="167"/>
                  </a:lnTo>
                  <a:lnTo>
                    <a:pt x="16" y="179"/>
                  </a:lnTo>
                  <a:lnTo>
                    <a:pt x="25" y="190"/>
                  </a:lnTo>
                  <a:lnTo>
                    <a:pt x="34" y="200"/>
                  </a:lnTo>
                  <a:lnTo>
                    <a:pt x="47" y="210"/>
                  </a:lnTo>
                  <a:lnTo>
                    <a:pt x="61" y="219"/>
                  </a:lnTo>
                  <a:lnTo>
                    <a:pt x="77" y="227"/>
                  </a:lnTo>
                  <a:lnTo>
                    <a:pt x="93" y="236"/>
                  </a:lnTo>
                  <a:lnTo>
                    <a:pt x="111" y="243"/>
                  </a:lnTo>
                  <a:lnTo>
                    <a:pt x="131" y="249"/>
                  </a:lnTo>
                  <a:lnTo>
                    <a:pt x="151" y="255"/>
                  </a:lnTo>
                  <a:lnTo>
                    <a:pt x="172" y="259"/>
                  </a:lnTo>
                  <a:lnTo>
                    <a:pt x="194" y="263"/>
                  </a:lnTo>
                  <a:lnTo>
                    <a:pt x="216" y="265"/>
                  </a:lnTo>
                  <a:lnTo>
                    <a:pt x="239" y="268"/>
                  </a:lnTo>
                  <a:lnTo>
                    <a:pt x="262" y="268"/>
                  </a:lnTo>
                  <a:lnTo>
                    <a:pt x="284" y="268"/>
                  </a:lnTo>
                  <a:lnTo>
                    <a:pt x="307" y="265"/>
                  </a:lnTo>
                  <a:lnTo>
                    <a:pt x="330" y="263"/>
                  </a:lnTo>
                  <a:lnTo>
                    <a:pt x="352" y="259"/>
                  </a:lnTo>
                  <a:lnTo>
                    <a:pt x="372" y="255"/>
                  </a:lnTo>
                  <a:lnTo>
                    <a:pt x="393" y="249"/>
                  </a:lnTo>
                  <a:lnTo>
                    <a:pt x="412" y="243"/>
                  </a:lnTo>
                  <a:lnTo>
                    <a:pt x="430" y="236"/>
                  </a:lnTo>
                  <a:lnTo>
                    <a:pt x="447" y="227"/>
                  </a:lnTo>
                  <a:lnTo>
                    <a:pt x="463" y="219"/>
                  </a:lnTo>
                  <a:lnTo>
                    <a:pt x="477" y="210"/>
                  </a:lnTo>
                  <a:lnTo>
                    <a:pt x="489" y="200"/>
                  </a:lnTo>
                  <a:lnTo>
                    <a:pt x="500" y="190"/>
                  </a:lnTo>
                  <a:lnTo>
                    <a:pt x="508" y="179"/>
                  </a:lnTo>
                  <a:lnTo>
                    <a:pt x="515" y="167"/>
                  </a:lnTo>
                  <a:lnTo>
                    <a:pt x="520" y="157"/>
                  </a:lnTo>
                  <a:lnTo>
                    <a:pt x="522" y="144"/>
                  </a:lnTo>
                  <a:lnTo>
                    <a:pt x="524" y="133"/>
                  </a:lnTo>
                  <a:lnTo>
                    <a:pt x="522" y="121"/>
                  </a:lnTo>
                  <a:lnTo>
                    <a:pt x="520" y="110"/>
                  </a:lnTo>
                  <a:lnTo>
                    <a:pt x="515" y="98"/>
                  </a:lnTo>
                  <a:lnTo>
                    <a:pt x="508" y="87"/>
                  </a:lnTo>
                  <a:lnTo>
                    <a:pt x="500" y="77"/>
                  </a:lnTo>
                  <a:lnTo>
                    <a:pt x="489" y="65"/>
                  </a:lnTo>
                  <a:lnTo>
                    <a:pt x="477" y="55"/>
                  </a:lnTo>
                  <a:lnTo>
                    <a:pt x="463" y="47"/>
                  </a:lnTo>
                  <a:lnTo>
                    <a:pt x="447" y="38"/>
                  </a:lnTo>
                  <a:lnTo>
                    <a:pt x="430" y="31"/>
                  </a:lnTo>
                  <a:lnTo>
                    <a:pt x="412" y="22"/>
                  </a:lnTo>
                  <a:lnTo>
                    <a:pt x="393" y="17"/>
                  </a:lnTo>
                  <a:lnTo>
                    <a:pt x="372" y="12"/>
                  </a:lnTo>
                  <a:lnTo>
                    <a:pt x="352" y="7"/>
                  </a:lnTo>
                  <a:lnTo>
                    <a:pt x="329" y="4"/>
                  </a:lnTo>
                  <a:lnTo>
                    <a:pt x="307" y="1"/>
                  </a:lnTo>
                  <a:lnTo>
                    <a:pt x="284" y="0"/>
                  </a:lnTo>
                  <a:lnTo>
                    <a:pt x="262" y="0"/>
                  </a:lnTo>
                  <a:lnTo>
                    <a:pt x="239" y="0"/>
                  </a:lnTo>
                  <a:lnTo>
                    <a:pt x="216" y="1"/>
                  </a:lnTo>
                  <a:lnTo>
                    <a:pt x="194" y="4"/>
                  </a:lnTo>
                  <a:lnTo>
                    <a:pt x="172" y="8"/>
                  </a:lnTo>
                  <a:lnTo>
                    <a:pt x="151" y="12"/>
                  </a:lnTo>
                  <a:lnTo>
                    <a:pt x="131" y="17"/>
                  </a:lnTo>
                  <a:lnTo>
                    <a:pt x="111" y="24"/>
                  </a:lnTo>
                  <a:lnTo>
                    <a:pt x="93" y="31"/>
                  </a:lnTo>
                  <a:lnTo>
                    <a:pt x="77" y="38"/>
                  </a:lnTo>
                  <a:lnTo>
                    <a:pt x="61" y="47"/>
                  </a:lnTo>
                  <a:lnTo>
                    <a:pt x="47" y="57"/>
                  </a:lnTo>
                  <a:lnTo>
                    <a:pt x="34" y="67"/>
                  </a:lnTo>
                  <a:lnTo>
                    <a:pt x="25" y="77"/>
                  </a:lnTo>
                  <a:lnTo>
                    <a:pt x="16" y="87"/>
                  </a:lnTo>
                  <a:lnTo>
                    <a:pt x="8" y="98"/>
                  </a:lnTo>
                  <a:lnTo>
                    <a:pt x="4" y="110"/>
                  </a:lnTo>
                  <a:lnTo>
                    <a:pt x="1" y="121"/>
                  </a:lnTo>
                  <a:lnTo>
                    <a:pt x="0" y="13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88" name="Freeform 9"/>
            <p:cNvSpPr>
              <a:spLocks/>
            </p:cNvSpPr>
            <p:nvPr/>
          </p:nvSpPr>
          <p:spPr bwMode="auto">
            <a:xfrm>
              <a:off x="3425825" y="3657600"/>
              <a:ext cx="833438" cy="427037"/>
            </a:xfrm>
            <a:custGeom>
              <a:avLst/>
              <a:gdLst>
                <a:gd name="T0" fmla="*/ 2147483647 w 525"/>
                <a:gd name="T1" fmla="*/ 2147483647 h 269"/>
                <a:gd name="T2" fmla="*/ 2147483647 w 525"/>
                <a:gd name="T3" fmla="*/ 2147483647 h 269"/>
                <a:gd name="T4" fmla="*/ 2147483647 w 525"/>
                <a:gd name="T5" fmla="*/ 2147483647 h 269"/>
                <a:gd name="T6" fmla="*/ 2147483647 w 525"/>
                <a:gd name="T7" fmla="*/ 2147483647 h 269"/>
                <a:gd name="T8" fmla="*/ 2147483647 w 525"/>
                <a:gd name="T9" fmla="*/ 2147483647 h 269"/>
                <a:gd name="T10" fmla="*/ 2147483647 w 525"/>
                <a:gd name="T11" fmla="*/ 2147483647 h 269"/>
                <a:gd name="T12" fmla="*/ 2147483647 w 525"/>
                <a:gd name="T13" fmla="*/ 2147483647 h 269"/>
                <a:gd name="T14" fmla="*/ 2147483647 w 525"/>
                <a:gd name="T15" fmla="*/ 2147483647 h 269"/>
                <a:gd name="T16" fmla="*/ 2147483647 w 525"/>
                <a:gd name="T17" fmla="*/ 2147483647 h 269"/>
                <a:gd name="T18" fmla="*/ 2147483647 w 525"/>
                <a:gd name="T19" fmla="*/ 2147483647 h 269"/>
                <a:gd name="T20" fmla="*/ 2147483647 w 525"/>
                <a:gd name="T21" fmla="*/ 2147483647 h 269"/>
                <a:gd name="T22" fmla="*/ 2147483647 w 525"/>
                <a:gd name="T23" fmla="*/ 2147483647 h 269"/>
                <a:gd name="T24" fmla="*/ 2147483647 w 525"/>
                <a:gd name="T25" fmla="*/ 2147483647 h 269"/>
                <a:gd name="T26" fmla="*/ 2147483647 w 525"/>
                <a:gd name="T27" fmla="*/ 2147483647 h 269"/>
                <a:gd name="T28" fmla="*/ 2147483647 w 525"/>
                <a:gd name="T29" fmla="*/ 2147483647 h 269"/>
                <a:gd name="T30" fmla="*/ 2147483647 w 525"/>
                <a:gd name="T31" fmla="*/ 2147483647 h 269"/>
                <a:gd name="T32" fmla="*/ 2147483647 w 525"/>
                <a:gd name="T33" fmla="*/ 2147483647 h 269"/>
                <a:gd name="T34" fmla="*/ 2147483647 w 525"/>
                <a:gd name="T35" fmla="*/ 2147483647 h 269"/>
                <a:gd name="T36" fmla="*/ 2147483647 w 525"/>
                <a:gd name="T37" fmla="*/ 2147483647 h 269"/>
                <a:gd name="T38" fmla="*/ 2147483647 w 525"/>
                <a:gd name="T39" fmla="*/ 2147483647 h 269"/>
                <a:gd name="T40" fmla="*/ 2147483647 w 525"/>
                <a:gd name="T41" fmla="*/ 2147483647 h 269"/>
                <a:gd name="T42" fmla="*/ 2147483647 w 525"/>
                <a:gd name="T43" fmla="*/ 2147483647 h 269"/>
                <a:gd name="T44" fmla="*/ 2147483647 w 525"/>
                <a:gd name="T45" fmla="*/ 2147483647 h 269"/>
                <a:gd name="T46" fmla="*/ 2147483647 w 525"/>
                <a:gd name="T47" fmla="*/ 2147483647 h 269"/>
                <a:gd name="T48" fmla="*/ 2147483647 w 525"/>
                <a:gd name="T49" fmla="*/ 2147483647 h 269"/>
                <a:gd name="T50" fmla="*/ 2147483647 w 525"/>
                <a:gd name="T51" fmla="*/ 2147483647 h 269"/>
                <a:gd name="T52" fmla="*/ 2147483647 w 525"/>
                <a:gd name="T53" fmla="*/ 0 h 269"/>
                <a:gd name="T54" fmla="*/ 2147483647 w 525"/>
                <a:gd name="T55" fmla="*/ 0 h 269"/>
                <a:gd name="T56" fmla="*/ 2147483647 w 525"/>
                <a:gd name="T57" fmla="*/ 2147483647 h 269"/>
                <a:gd name="T58" fmla="*/ 2147483647 w 525"/>
                <a:gd name="T59" fmla="*/ 2147483647 h 269"/>
                <a:gd name="T60" fmla="*/ 2147483647 w 525"/>
                <a:gd name="T61" fmla="*/ 2147483647 h 269"/>
                <a:gd name="T62" fmla="*/ 2147483647 w 525"/>
                <a:gd name="T63" fmla="*/ 2147483647 h 269"/>
                <a:gd name="T64" fmla="*/ 2147483647 w 525"/>
                <a:gd name="T65" fmla="*/ 2147483647 h 269"/>
                <a:gd name="T66" fmla="*/ 2147483647 w 525"/>
                <a:gd name="T67" fmla="*/ 2147483647 h 269"/>
                <a:gd name="T68" fmla="*/ 2147483647 w 525"/>
                <a:gd name="T69" fmla="*/ 2147483647 h 269"/>
                <a:gd name="T70" fmla="*/ 2147483647 w 525"/>
                <a:gd name="T71" fmla="*/ 2147483647 h 2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5"/>
                <a:gd name="T109" fmla="*/ 0 h 269"/>
                <a:gd name="T110" fmla="*/ 525 w 525"/>
                <a:gd name="T111" fmla="*/ 269 h 2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5" h="269">
                  <a:moveTo>
                    <a:pt x="0" y="134"/>
                  </a:moveTo>
                  <a:lnTo>
                    <a:pt x="1" y="146"/>
                  </a:lnTo>
                  <a:lnTo>
                    <a:pt x="4" y="157"/>
                  </a:lnTo>
                  <a:lnTo>
                    <a:pt x="8" y="169"/>
                  </a:lnTo>
                  <a:lnTo>
                    <a:pt x="16" y="180"/>
                  </a:lnTo>
                  <a:lnTo>
                    <a:pt x="25" y="190"/>
                  </a:lnTo>
                  <a:lnTo>
                    <a:pt x="35" y="200"/>
                  </a:lnTo>
                  <a:lnTo>
                    <a:pt x="47" y="210"/>
                  </a:lnTo>
                  <a:lnTo>
                    <a:pt x="60" y="220"/>
                  </a:lnTo>
                  <a:lnTo>
                    <a:pt x="77" y="229"/>
                  </a:lnTo>
                  <a:lnTo>
                    <a:pt x="93" y="236"/>
                  </a:lnTo>
                  <a:lnTo>
                    <a:pt x="111" y="243"/>
                  </a:lnTo>
                  <a:lnTo>
                    <a:pt x="131" y="250"/>
                  </a:lnTo>
                  <a:lnTo>
                    <a:pt x="151" y="256"/>
                  </a:lnTo>
                  <a:lnTo>
                    <a:pt x="172" y="260"/>
                  </a:lnTo>
                  <a:lnTo>
                    <a:pt x="194" y="263"/>
                  </a:lnTo>
                  <a:lnTo>
                    <a:pt x="216" y="266"/>
                  </a:lnTo>
                  <a:lnTo>
                    <a:pt x="239" y="268"/>
                  </a:lnTo>
                  <a:lnTo>
                    <a:pt x="263" y="268"/>
                  </a:lnTo>
                  <a:lnTo>
                    <a:pt x="284" y="268"/>
                  </a:lnTo>
                  <a:lnTo>
                    <a:pt x="307" y="265"/>
                  </a:lnTo>
                  <a:lnTo>
                    <a:pt x="330" y="263"/>
                  </a:lnTo>
                  <a:lnTo>
                    <a:pt x="352" y="260"/>
                  </a:lnTo>
                  <a:lnTo>
                    <a:pt x="372" y="255"/>
                  </a:lnTo>
                  <a:lnTo>
                    <a:pt x="393" y="250"/>
                  </a:lnTo>
                  <a:lnTo>
                    <a:pt x="413" y="243"/>
                  </a:lnTo>
                  <a:lnTo>
                    <a:pt x="430" y="236"/>
                  </a:lnTo>
                  <a:lnTo>
                    <a:pt x="447" y="227"/>
                  </a:lnTo>
                  <a:lnTo>
                    <a:pt x="463" y="219"/>
                  </a:lnTo>
                  <a:lnTo>
                    <a:pt x="477" y="210"/>
                  </a:lnTo>
                  <a:lnTo>
                    <a:pt x="489" y="200"/>
                  </a:lnTo>
                  <a:lnTo>
                    <a:pt x="500" y="190"/>
                  </a:lnTo>
                  <a:lnTo>
                    <a:pt x="508" y="180"/>
                  </a:lnTo>
                  <a:lnTo>
                    <a:pt x="515" y="169"/>
                  </a:lnTo>
                  <a:lnTo>
                    <a:pt x="520" y="157"/>
                  </a:lnTo>
                  <a:lnTo>
                    <a:pt x="524" y="146"/>
                  </a:lnTo>
                  <a:lnTo>
                    <a:pt x="524" y="134"/>
                  </a:lnTo>
                  <a:lnTo>
                    <a:pt x="524" y="121"/>
                  </a:lnTo>
                  <a:lnTo>
                    <a:pt x="520" y="110"/>
                  </a:lnTo>
                  <a:lnTo>
                    <a:pt x="515" y="98"/>
                  </a:lnTo>
                  <a:lnTo>
                    <a:pt x="508" y="87"/>
                  </a:lnTo>
                  <a:lnTo>
                    <a:pt x="500" y="77"/>
                  </a:lnTo>
                  <a:lnTo>
                    <a:pt x="489" y="67"/>
                  </a:lnTo>
                  <a:lnTo>
                    <a:pt x="477" y="57"/>
                  </a:lnTo>
                  <a:lnTo>
                    <a:pt x="463" y="47"/>
                  </a:lnTo>
                  <a:lnTo>
                    <a:pt x="447" y="38"/>
                  </a:lnTo>
                  <a:lnTo>
                    <a:pt x="430" y="31"/>
                  </a:lnTo>
                  <a:lnTo>
                    <a:pt x="413" y="24"/>
                  </a:lnTo>
                  <a:lnTo>
                    <a:pt x="393" y="18"/>
                  </a:lnTo>
                  <a:lnTo>
                    <a:pt x="372" y="12"/>
                  </a:lnTo>
                  <a:lnTo>
                    <a:pt x="352" y="8"/>
                  </a:lnTo>
                  <a:lnTo>
                    <a:pt x="330" y="4"/>
                  </a:lnTo>
                  <a:lnTo>
                    <a:pt x="307" y="1"/>
                  </a:lnTo>
                  <a:lnTo>
                    <a:pt x="284" y="0"/>
                  </a:lnTo>
                  <a:lnTo>
                    <a:pt x="262" y="0"/>
                  </a:lnTo>
                  <a:lnTo>
                    <a:pt x="239" y="0"/>
                  </a:lnTo>
                  <a:lnTo>
                    <a:pt x="216" y="1"/>
                  </a:lnTo>
                  <a:lnTo>
                    <a:pt x="194" y="4"/>
                  </a:lnTo>
                  <a:lnTo>
                    <a:pt x="172" y="8"/>
                  </a:lnTo>
                  <a:lnTo>
                    <a:pt x="151" y="12"/>
                  </a:lnTo>
                  <a:lnTo>
                    <a:pt x="130" y="18"/>
                  </a:lnTo>
                  <a:lnTo>
                    <a:pt x="111" y="24"/>
                  </a:lnTo>
                  <a:lnTo>
                    <a:pt x="93" y="31"/>
                  </a:lnTo>
                  <a:lnTo>
                    <a:pt x="77" y="38"/>
                  </a:lnTo>
                  <a:lnTo>
                    <a:pt x="60" y="47"/>
                  </a:lnTo>
                  <a:lnTo>
                    <a:pt x="47" y="57"/>
                  </a:lnTo>
                  <a:lnTo>
                    <a:pt x="34" y="67"/>
                  </a:lnTo>
                  <a:lnTo>
                    <a:pt x="25" y="77"/>
                  </a:lnTo>
                  <a:lnTo>
                    <a:pt x="16" y="87"/>
                  </a:lnTo>
                  <a:lnTo>
                    <a:pt x="8" y="98"/>
                  </a:lnTo>
                  <a:lnTo>
                    <a:pt x="4" y="111"/>
                  </a:lnTo>
                  <a:lnTo>
                    <a:pt x="1" y="121"/>
                  </a:lnTo>
                  <a:lnTo>
                    <a:pt x="0" y="13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89" name="Freeform 10"/>
            <p:cNvSpPr>
              <a:spLocks/>
            </p:cNvSpPr>
            <p:nvPr/>
          </p:nvSpPr>
          <p:spPr bwMode="auto">
            <a:xfrm>
              <a:off x="1008063" y="4025900"/>
              <a:ext cx="835025" cy="428625"/>
            </a:xfrm>
            <a:custGeom>
              <a:avLst/>
              <a:gdLst>
                <a:gd name="T0" fmla="*/ 2147483647 w 526"/>
                <a:gd name="T1" fmla="*/ 2147483647 h 270"/>
                <a:gd name="T2" fmla="*/ 2147483647 w 526"/>
                <a:gd name="T3" fmla="*/ 2147483647 h 270"/>
                <a:gd name="T4" fmla="*/ 2147483647 w 526"/>
                <a:gd name="T5" fmla="*/ 2147483647 h 270"/>
                <a:gd name="T6" fmla="*/ 2147483647 w 526"/>
                <a:gd name="T7" fmla="*/ 2147483647 h 270"/>
                <a:gd name="T8" fmla="*/ 2147483647 w 526"/>
                <a:gd name="T9" fmla="*/ 2147483647 h 270"/>
                <a:gd name="T10" fmla="*/ 2147483647 w 526"/>
                <a:gd name="T11" fmla="*/ 2147483647 h 270"/>
                <a:gd name="T12" fmla="*/ 2147483647 w 526"/>
                <a:gd name="T13" fmla="*/ 2147483647 h 270"/>
                <a:gd name="T14" fmla="*/ 2147483647 w 526"/>
                <a:gd name="T15" fmla="*/ 2147483647 h 270"/>
                <a:gd name="T16" fmla="*/ 2147483647 w 526"/>
                <a:gd name="T17" fmla="*/ 2147483647 h 270"/>
                <a:gd name="T18" fmla="*/ 2147483647 w 526"/>
                <a:gd name="T19" fmla="*/ 2147483647 h 270"/>
                <a:gd name="T20" fmla="*/ 2147483647 w 526"/>
                <a:gd name="T21" fmla="*/ 2147483647 h 270"/>
                <a:gd name="T22" fmla="*/ 2147483647 w 526"/>
                <a:gd name="T23" fmla="*/ 2147483647 h 270"/>
                <a:gd name="T24" fmla="*/ 2147483647 w 526"/>
                <a:gd name="T25" fmla="*/ 2147483647 h 270"/>
                <a:gd name="T26" fmla="*/ 2147483647 w 526"/>
                <a:gd name="T27" fmla="*/ 2147483647 h 270"/>
                <a:gd name="T28" fmla="*/ 2147483647 w 526"/>
                <a:gd name="T29" fmla="*/ 2147483647 h 270"/>
                <a:gd name="T30" fmla="*/ 2147483647 w 526"/>
                <a:gd name="T31" fmla="*/ 2147483647 h 270"/>
                <a:gd name="T32" fmla="*/ 2147483647 w 526"/>
                <a:gd name="T33" fmla="*/ 2147483647 h 270"/>
                <a:gd name="T34" fmla="*/ 2147483647 w 526"/>
                <a:gd name="T35" fmla="*/ 2147483647 h 270"/>
                <a:gd name="T36" fmla="*/ 2147483647 w 526"/>
                <a:gd name="T37" fmla="*/ 2147483647 h 270"/>
                <a:gd name="T38" fmla="*/ 2147483647 w 526"/>
                <a:gd name="T39" fmla="*/ 2147483647 h 270"/>
                <a:gd name="T40" fmla="*/ 2147483647 w 526"/>
                <a:gd name="T41" fmla="*/ 2147483647 h 270"/>
                <a:gd name="T42" fmla="*/ 2147483647 w 526"/>
                <a:gd name="T43" fmla="*/ 2147483647 h 270"/>
                <a:gd name="T44" fmla="*/ 2147483647 w 526"/>
                <a:gd name="T45" fmla="*/ 2147483647 h 270"/>
                <a:gd name="T46" fmla="*/ 2147483647 w 526"/>
                <a:gd name="T47" fmla="*/ 2147483647 h 270"/>
                <a:gd name="T48" fmla="*/ 2147483647 w 526"/>
                <a:gd name="T49" fmla="*/ 2147483647 h 270"/>
                <a:gd name="T50" fmla="*/ 2147483647 w 526"/>
                <a:gd name="T51" fmla="*/ 2147483647 h 270"/>
                <a:gd name="T52" fmla="*/ 2147483647 w 526"/>
                <a:gd name="T53" fmla="*/ 2147483647 h 270"/>
                <a:gd name="T54" fmla="*/ 2147483647 w 526"/>
                <a:gd name="T55" fmla="*/ 2147483647 h 270"/>
                <a:gd name="T56" fmla="*/ 2147483647 w 526"/>
                <a:gd name="T57" fmla="*/ 2147483647 h 270"/>
                <a:gd name="T58" fmla="*/ 2147483647 w 526"/>
                <a:gd name="T59" fmla="*/ 2147483647 h 270"/>
                <a:gd name="T60" fmla="*/ 2147483647 w 526"/>
                <a:gd name="T61" fmla="*/ 2147483647 h 270"/>
                <a:gd name="T62" fmla="*/ 2147483647 w 526"/>
                <a:gd name="T63" fmla="*/ 2147483647 h 270"/>
                <a:gd name="T64" fmla="*/ 2147483647 w 526"/>
                <a:gd name="T65" fmla="*/ 2147483647 h 270"/>
                <a:gd name="T66" fmla="*/ 2147483647 w 526"/>
                <a:gd name="T67" fmla="*/ 2147483647 h 270"/>
                <a:gd name="T68" fmla="*/ 2147483647 w 526"/>
                <a:gd name="T69" fmla="*/ 2147483647 h 270"/>
                <a:gd name="T70" fmla="*/ 2147483647 w 526"/>
                <a:gd name="T71" fmla="*/ 2147483647 h 2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6"/>
                <a:gd name="T109" fmla="*/ 0 h 270"/>
                <a:gd name="T110" fmla="*/ 526 w 526"/>
                <a:gd name="T111" fmla="*/ 270 h 27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6" h="270">
                  <a:moveTo>
                    <a:pt x="525" y="134"/>
                  </a:moveTo>
                  <a:lnTo>
                    <a:pt x="523" y="123"/>
                  </a:lnTo>
                  <a:lnTo>
                    <a:pt x="520" y="110"/>
                  </a:lnTo>
                  <a:lnTo>
                    <a:pt x="516" y="100"/>
                  </a:lnTo>
                  <a:lnTo>
                    <a:pt x="508" y="88"/>
                  </a:lnTo>
                  <a:lnTo>
                    <a:pt x="500" y="77"/>
                  </a:lnTo>
                  <a:lnTo>
                    <a:pt x="489" y="67"/>
                  </a:lnTo>
                  <a:lnTo>
                    <a:pt x="477" y="57"/>
                  </a:lnTo>
                  <a:lnTo>
                    <a:pt x="463" y="48"/>
                  </a:lnTo>
                  <a:lnTo>
                    <a:pt x="447" y="40"/>
                  </a:lnTo>
                  <a:lnTo>
                    <a:pt x="431" y="31"/>
                  </a:lnTo>
                  <a:lnTo>
                    <a:pt x="413" y="24"/>
                  </a:lnTo>
                  <a:lnTo>
                    <a:pt x="393" y="18"/>
                  </a:lnTo>
                  <a:lnTo>
                    <a:pt x="373" y="12"/>
                  </a:lnTo>
                  <a:lnTo>
                    <a:pt x="352" y="8"/>
                  </a:lnTo>
                  <a:lnTo>
                    <a:pt x="330" y="4"/>
                  </a:lnTo>
                  <a:lnTo>
                    <a:pt x="307" y="2"/>
                  </a:lnTo>
                  <a:lnTo>
                    <a:pt x="284" y="1"/>
                  </a:lnTo>
                  <a:lnTo>
                    <a:pt x="261" y="0"/>
                  </a:lnTo>
                  <a:lnTo>
                    <a:pt x="240" y="1"/>
                  </a:lnTo>
                  <a:lnTo>
                    <a:pt x="217" y="2"/>
                  </a:lnTo>
                  <a:lnTo>
                    <a:pt x="194" y="4"/>
                  </a:lnTo>
                  <a:lnTo>
                    <a:pt x="172" y="8"/>
                  </a:lnTo>
                  <a:lnTo>
                    <a:pt x="151" y="12"/>
                  </a:lnTo>
                  <a:lnTo>
                    <a:pt x="131" y="18"/>
                  </a:lnTo>
                  <a:lnTo>
                    <a:pt x="111" y="24"/>
                  </a:lnTo>
                  <a:lnTo>
                    <a:pt x="94" y="31"/>
                  </a:lnTo>
                  <a:lnTo>
                    <a:pt x="77" y="40"/>
                  </a:lnTo>
                  <a:lnTo>
                    <a:pt x="61" y="48"/>
                  </a:lnTo>
                  <a:lnTo>
                    <a:pt x="47" y="57"/>
                  </a:lnTo>
                  <a:lnTo>
                    <a:pt x="35" y="67"/>
                  </a:lnTo>
                  <a:lnTo>
                    <a:pt x="25" y="77"/>
                  </a:lnTo>
                  <a:lnTo>
                    <a:pt x="16" y="88"/>
                  </a:lnTo>
                  <a:lnTo>
                    <a:pt x="8" y="100"/>
                  </a:lnTo>
                  <a:lnTo>
                    <a:pt x="4" y="110"/>
                  </a:lnTo>
                  <a:lnTo>
                    <a:pt x="1" y="123"/>
                  </a:lnTo>
                  <a:lnTo>
                    <a:pt x="0" y="134"/>
                  </a:lnTo>
                  <a:lnTo>
                    <a:pt x="1" y="145"/>
                  </a:lnTo>
                  <a:lnTo>
                    <a:pt x="4" y="157"/>
                  </a:lnTo>
                  <a:lnTo>
                    <a:pt x="8" y="168"/>
                  </a:lnTo>
                  <a:lnTo>
                    <a:pt x="16" y="180"/>
                  </a:lnTo>
                  <a:lnTo>
                    <a:pt x="25" y="190"/>
                  </a:lnTo>
                  <a:lnTo>
                    <a:pt x="35" y="201"/>
                  </a:lnTo>
                  <a:lnTo>
                    <a:pt x="47" y="211"/>
                  </a:lnTo>
                  <a:lnTo>
                    <a:pt x="61" y="220"/>
                  </a:lnTo>
                  <a:lnTo>
                    <a:pt x="77" y="228"/>
                  </a:lnTo>
                  <a:lnTo>
                    <a:pt x="94" y="236"/>
                  </a:lnTo>
                  <a:lnTo>
                    <a:pt x="111" y="244"/>
                  </a:lnTo>
                  <a:lnTo>
                    <a:pt x="131" y="250"/>
                  </a:lnTo>
                  <a:lnTo>
                    <a:pt x="151" y="254"/>
                  </a:lnTo>
                  <a:lnTo>
                    <a:pt x="172" y="260"/>
                  </a:lnTo>
                  <a:lnTo>
                    <a:pt x="194" y="263"/>
                  </a:lnTo>
                  <a:lnTo>
                    <a:pt x="217" y="266"/>
                  </a:lnTo>
                  <a:lnTo>
                    <a:pt x="240" y="267"/>
                  </a:lnTo>
                  <a:lnTo>
                    <a:pt x="261" y="269"/>
                  </a:lnTo>
                  <a:lnTo>
                    <a:pt x="284" y="267"/>
                  </a:lnTo>
                  <a:lnTo>
                    <a:pt x="307" y="266"/>
                  </a:lnTo>
                  <a:lnTo>
                    <a:pt x="330" y="263"/>
                  </a:lnTo>
                  <a:lnTo>
                    <a:pt x="352" y="260"/>
                  </a:lnTo>
                  <a:lnTo>
                    <a:pt x="373" y="254"/>
                  </a:lnTo>
                  <a:lnTo>
                    <a:pt x="393" y="250"/>
                  </a:lnTo>
                  <a:lnTo>
                    <a:pt x="413" y="244"/>
                  </a:lnTo>
                  <a:lnTo>
                    <a:pt x="431" y="236"/>
                  </a:lnTo>
                  <a:lnTo>
                    <a:pt x="447" y="228"/>
                  </a:lnTo>
                  <a:lnTo>
                    <a:pt x="463" y="220"/>
                  </a:lnTo>
                  <a:lnTo>
                    <a:pt x="477" y="211"/>
                  </a:lnTo>
                  <a:lnTo>
                    <a:pt x="489" y="201"/>
                  </a:lnTo>
                  <a:lnTo>
                    <a:pt x="500" y="190"/>
                  </a:lnTo>
                  <a:lnTo>
                    <a:pt x="508" y="180"/>
                  </a:lnTo>
                  <a:lnTo>
                    <a:pt x="516" y="168"/>
                  </a:lnTo>
                  <a:lnTo>
                    <a:pt x="520" y="157"/>
                  </a:lnTo>
                  <a:lnTo>
                    <a:pt x="523" y="145"/>
                  </a:lnTo>
                  <a:lnTo>
                    <a:pt x="525" y="13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90" name="Freeform 11"/>
            <p:cNvSpPr>
              <a:spLocks/>
            </p:cNvSpPr>
            <p:nvPr/>
          </p:nvSpPr>
          <p:spPr bwMode="auto">
            <a:xfrm>
              <a:off x="2541588" y="4025900"/>
              <a:ext cx="833437" cy="428625"/>
            </a:xfrm>
            <a:custGeom>
              <a:avLst/>
              <a:gdLst>
                <a:gd name="T0" fmla="*/ 2147483647 w 525"/>
                <a:gd name="T1" fmla="*/ 2147483647 h 270"/>
                <a:gd name="T2" fmla="*/ 2147483647 w 525"/>
                <a:gd name="T3" fmla="*/ 2147483647 h 270"/>
                <a:gd name="T4" fmla="*/ 2147483647 w 525"/>
                <a:gd name="T5" fmla="*/ 2147483647 h 270"/>
                <a:gd name="T6" fmla="*/ 2147483647 w 525"/>
                <a:gd name="T7" fmla="*/ 2147483647 h 270"/>
                <a:gd name="T8" fmla="*/ 2147483647 w 525"/>
                <a:gd name="T9" fmla="*/ 2147483647 h 270"/>
                <a:gd name="T10" fmla="*/ 2147483647 w 525"/>
                <a:gd name="T11" fmla="*/ 2147483647 h 270"/>
                <a:gd name="T12" fmla="*/ 2147483647 w 525"/>
                <a:gd name="T13" fmla="*/ 2147483647 h 270"/>
                <a:gd name="T14" fmla="*/ 2147483647 w 525"/>
                <a:gd name="T15" fmla="*/ 2147483647 h 270"/>
                <a:gd name="T16" fmla="*/ 2147483647 w 525"/>
                <a:gd name="T17" fmla="*/ 2147483647 h 270"/>
                <a:gd name="T18" fmla="*/ 2147483647 w 525"/>
                <a:gd name="T19" fmla="*/ 2147483647 h 270"/>
                <a:gd name="T20" fmla="*/ 2147483647 w 525"/>
                <a:gd name="T21" fmla="*/ 2147483647 h 270"/>
                <a:gd name="T22" fmla="*/ 2147483647 w 525"/>
                <a:gd name="T23" fmla="*/ 2147483647 h 270"/>
                <a:gd name="T24" fmla="*/ 2147483647 w 525"/>
                <a:gd name="T25" fmla="*/ 2147483647 h 270"/>
                <a:gd name="T26" fmla="*/ 2147483647 w 525"/>
                <a:gd name="T27" fmla="*/ 2147483647 h 270"/>
                <a:gd name="T28" fmla="*/ 2147483647 w 525"/>
                <a:gd name="T29" fmla="*/ 2147483647 h 270"/>
                <a:gd name="T30" fmla="*/ 2147483647 w 525"/>
                <a:gd name="T31" fmla="*/ 2147483647 h 270"/>
                <a:gd name="T32" fmla="*/ 2147483647 w 525"/>
                <a:gd name="T33" fmla="*/ 2147483647 h 270"/>
                <a:gd name="T34" fmla="*/ 2147483647 w 525"/>
                <a:gd name="T35" fmla="*/ 2147483647 h 270"/>
                <a:gd name="T36" fmla="*/ 2147483647 w 525"/>
                <a:gd name="T37" fmla="*/ 2147483647 h 270"/>
                <a:gd name="T38" fmla="*/ 2147483647 w 525"/>
                <a:gd name="T39" fmla="*/ 2147483647 h 270"/>
                <a:gd name="T40" fmla="*/ 2147483647 w 525"/>
                <a:gd name="T41" fmla="*/ 2147483647 h 270"/>
                <a:gd name="T42" fmla="*/ 2147483647 w 525"/>
                <a:gd name="T43" fmla="*/ 2147483647 h 270"/>
                <a:gd name="T44" fmla="*/ 2147483647 w 525"/>
                <a:gd name="T45" fmla="*/ 2147483647 h 270"/>
                <a:gd name="T46" fmla="*/ 2147483647 w 525"/>
                <a:gd name="T47" fmla="*/ 2147483647 h 270"/>
                <a:gd name="T48" fmla="*/ 2147483647 w 525"/>
                <a:gd name="T49" fmla="*/ 2147483647 h 270"/>
                <a:gd name="T50" fmla="*/ 2147483647 w 525"/>
                <a:gd name="T51" fmla="*/ 2147483647 h 270"/>
                <a:gd name="T52" fmla="*/ 2147483647 w 525"/>
                <a:gd name="T53" fmla="*/ 2147483647 h 270"/>
                <a:gd name="T54" fmla="*/ 2147483647 w 525"/>
                <a:gd name="T55" fmla="*/ 2147483647 h 270"/>
                <a:gd name="T56" fmla="*/ 2147483647 w 525"/>
                <a:gd name="T57" fmla="*/ 2147483647 h 270"/>
                <a:gd name="T58" fmla="*/ 2147483647 w 525"/>
                <a:gd name="T59" fmla="*/ 2147483647 h 270"/>
                <a:gd name="T60" fmla="*/ 2147483647 w 525"/>
                <a:gd name="T61" fmla="*/ 2147483647 h 270"/>
                <a:gd name="T62" fmla="*/ 2147483647 w 525"/>
                <a:gd name="T63" fmla="*/ 2147483647 h 270"/>
                <a:gd name="T64" fmla="*/ 2147483647 w 525"/>
                <a:gd name="T65" fmla="*/ 2147483647 h 270"/>
                <a:gd name="T66" fmla="*/ 2147483647 w 525"/>
                <a:gd name="T67" fmla="*/ 2147483647 h 270"/>
                <a:gd name="T68" fmla="*/ 2147483647 w 525"/>
                <a:gd name="T69" fmla="*/ 2147483647 h 270"/>
                <a:gd name="T70" fmla="*/ 2147483647 w 525"/>
                <a:gd name="T71" fmla="*/ 2147483647 h 2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5"/>
                <a:gd name="T109" fmla="*/ 0 h 270"/>
                <a:gd name="T110" fmla="*/ 525 w 525"/>
                <a:gd name="T111" fmla="*/ 270 h 27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5" h="270">
                  <a:moveTo>
                    <a:pt x="0" y="134"/>
                  </a:moveTo>
                  <a:lnTo>
                    <a:pt x="1" y="145"/>
                  </a:lnTo>
                  <a:lnTo>
                    <a:pt x="3" y="157"/>
                  </a:lnTo>
                  <a:lnTo>
                    <a:pt x="8" y="168"/>
                  </a:lnTo>
                  <a:lnTo>
                    <a:pt x="15" y="180"/>
                  </a:lnTo>
                  <a:lnTo>
                    <a:pt x="23" y="190"/>
                  </a:lnTo>
                  <a:lnTo>
                    <a:pt x="34" y="201"/>
                  </a:lnTo>
                  <a:lnTo>
                    <a:pt x="46" y="211"/>
                  </a:lnTo>
                  <a:lnTo>
                    <a:pt x="60" y="220"/>
                  </a:lnTo>
                  <a:lnTo>
                    <a:pt x="76" y="228"/>
                  </a:lnTo>
                  <a:lnTo>
                    <a:pt x="93" y="236"/>
                  </a:lnTo>
                  <a:lnTo>
                    <a:pt x="111" y="244"/>
                  </a:lnTo>
                  <a:lnTo>
                    <a:pt x="130" y="250"/>
                  </a:lnTo>
                  <a:lnTo>
                    <a:pt x="151" y="254"/>
                  </a:lnTo>
                  <a:lnTo>
                    <a:pt x="171" y="260"/>
                  </a:lnTo>
                  <a:lnTo>
                    <a:pt x="194" y="263"/>
                  </a:lnTo>
                  <a:lnTo>
                    <a:pt x="216" y="266"/>
                  </a:lnTo>
                  <a:lnTo>
                    <a:pt x="239" y="267"/>
                  </a:lnTo>
                  <a:lnTo>
                    <a:pt x="262" y="269"/>
                  </a:lnTo>
                  <a:lnTo>
                    <a:pt x="284" y="267"/>
                  </a:lnTo>
                  <a:lnTo>
                    <a:pt x="307" y="266"/>
                  </a:lnTo>
                  <a:lnTo>
                    <a:pt x="329" y="263"/>
                  </a:lnTo>
                  <a:lnTo>
                    <a:pt x="351" y="260"/>
                  </a:lnTo>
                  <a:lnTo>
                    <a:pt x="372" y="254"/>
                  </a:lnTo>
                  <a:lnTo>
                    <a:pt x="392" y="250"/>
                  </a:lnTo>
                  <a:lnTo>
                    <a:pt x="412" y="243"/>
                  </a:lnTo>
                  <a:lnTo>
                    <a:pt x="430" y="236"/>
                  </a:lnTo>
                  <a:lnTo>
                    <a:pt x="446" y="228"/>
                  </a:lnTo>
                  <a:lnTo>
                    <a:pt x="462" y="220"/>
                  </a:lnTo>
                  <a:lnTo>
                    <a:pt x="476" y="210"/>
                  </a:lnTo>
                  <a:lnTo>
                    <a:pt x="489" y="201"/>
                  </a:lnTo>
                  <a:lnTo>
                    <a:pt x="498" y="190"/>
                  </a:lnTo>
                  <a:lnTo>
                    <a:pt x="507" y="180"/>
                  </a:lnTo>
                  <a:lnTo>
                    <a:pt x="515" y="168"/>
                  </a:lnTo>
                  <a:lnTo>
                    <a:pt x="519" y="157"/>
                  </a:lnTo>
                  <a:lnTo>
                    <a:pt x="522" y="145"/>
                  </a:lnTo>
                  <a:lnTo>
                    <a:pt x="524" y="134"/>
                  </a:lnTo>
                  <a:lnTo>
                    <a:pt x="522" y="123"/>
                  </a:lnTo>
                  <a:lnTo>
                    <a:pt x="519" y="110"/>
                  </a:lnTo>
                  <a:lnTo>
                    <a:pt x="515" y="100"/>
                  </a:lnTo>
                  <a:lnTo>
                    <a:pt x="507" y="88"/>
                  </a:lnTo>
                  <a:lnTo>
                    <a:pt x="498" y="77"/>
                  </a:lnTo>
                  <a:lnTo>
                    <a:pt x="489" y="67"/>
                  </a:lnTo>
                  <a:lnTo>
                    <a:pt x="476" y="57"/>
                  </a:lnTo>
                  <a:lnTo>
                    <a:pt x="462" y="48"/>
                  </a:lnTo>
                  <a:lnTo>
                    <a:pt x="446" y="40"/>
                  </a:lnTo>
                  <a:lnTo>
                    <a:pt x="430" y="31"/>
                  </a:lnTo>
                  <a:lnTo>
                    <a:pt x="412" y="24"/>
                  </a:lnTo>
                  <a:lnTo>
                    <a:pt x="392" y="18"/>
                  </a:lnTo>
                  <a:lnTo>
                    <a:pt x="372" y="12"/>
                  </a:lnTo>
                  <a:lnTo>
                    <a:pt x="351" y="8"/>
                  </a:lnTo>
                  <a:lnTo>
                    <a:pt x="329" y="4"/>
                  </a:lnTo>
                  <a:lnTo>
                    <a:pt x="307" y="2"/>
                  </a:lnTo>
                  <a:lnTo>
                    <a:pt x="284" y="1"/>
                  </a:lnTo>
                  <a:lnTo>
                    <a:pt x="262" y="0"/>
                  </a:lnTo>
                  <a:lnTo>
                    <a:pt x="239" y="1"/>
                  </a:lnTo>
                  <a:lnTo>
                    <a:pt x="216" y="2"/>
                  </a:lnTo>
                  <a:lnTo>
                    <a:pt x="193" y="4"/>
                  </a:lnTo>
                  <a:lnTo>
                    <a:pt x="171" y="8"/>
                  </a:lnTo>
                  <a:lnTo>
                    <a:pt x="151" y="12"/>
                  </a:lnTo>
                  <a:lnTo>
                    <a:pt x="130" y="18"/>
                  </a:lnTo>
                  <a:lnTo>
                    <a:pt x="111" y="24"/>
                  </a:lnTo>
                  <a:lnTo>
                    <a:pt x="93" y="31"/>
                  </a:lnTo>
                  <a:lnTo>
                    <a:pt x="76" y="40"/>
                  </a:lnTo>
                  <a:lnTo>
                    <a:pt x="60" y="48"/>
                  </a:lnTo>
                  <a:lnTo>
                    <a:pt x="46" y="57"/>
                  </a:lnTo>
                  <a:lnTo>
                    <a:pt x="34" y="67"/>
                  </a:lnTo>
                  <a:lnTo>
                    <a:pt x="23" y="77"/>
                  </a:lnTo>
                  <a:lnTo>
                    <a:pt x="15" y="88"/>
                  </a:lnTo>
                  <a:lnTo>
                    <a:pt x="8" y="100"/>
                  </a:lnTo>
                  <a:lnTo>
                    <a:pt x="3" y="110"/>
                  </a:lnTo>
                  <a:lnTo>
                    <a:pt x="1" y="123"/>
                  </a:lnTo>
                  <a:lnTo>
                    <a:pt x="0" y="13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91" name="Freeform 13"/>
            <p:cNvSpPr>
              <a:spLocks/>
            </p:cNvSpPr>
            <p:nvPr/>
          </p:nvSpPr>
          <p:spPr bwMode="auto">
            <a:xfrm>
              <a:off x="5092700" y="4724400"/>
              <a:ext cx="1350963" cy="441325"/>
            </a:xfrm>
            <a:custGeom>
              <a:avLst/>
              <a:gdLst>
                <a:gd name="T0" fmla="*/ 2147483647 w 851"/>
                <a:gd name="T1" fmla="*/ 2147483647 h 278"/>
                <a:gd name="T2" fmla="*/ 2147483647 w 851"/>
                <a:gd name="T3" fmla="*/ 0 h 278"/>
                <a:gd name="T4" fmla="*/ 0 w 851"/>
                <a:gd name="T5" fmla="*/ 0 h 278"/>
                <a:gd name="T6" fmla="*/ 0 w 851"/>
                <a:gd name="T7" fmla="*/ 2147483647 h 278"/>
                <a:gd name="T8" fmla="*/ 2147483647 w 851"/>
                <a:gd name="T9" fmla="*/ 2147483647 h 2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1"/>
                <a:gd name="T16" fmla="*/ 0 h 278"/>
                <a:gd name="T17" fmla="*/ 851 w 851"/>
                <a:gd name="T18" fmla="*/ 278 h 2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1" h="278">
                  <a:moveTo>
                    <a:pt x="850" y="277"/>
                  </a:moveTo>
                  <a:lnTo>
                    <a:pt x="850" y="0"/>
                  </a:lnTo>
                  <a:lnTo>
                    <a:pt x="0" y="0"/>
                  </a:lnTo>
                  <a:lnTo>
                    <a:pt x="0" y="277"/>
                  </a:lnTo>
                  <a:lnTo>
                    <a:pt x="850" y="27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92" name="Freeform 14"/>
            <p:cNvSpPr>
              <a:spLocks/>
            </p:cNvSpPr>
            <p:nvPr/>
          </p:nvSpPr>
          <p:spPr bwMode="auto">
            <a:xfrm>
              <a:off x="1654175" y="4713287"/>
              <a:ext cx="1154113" cy="439738"/>
            </a:xfrm>
            <a:custGeom>
              <a:avLst/>
              <a:gdLst>
                <a:gd name="T0" fmla="*/ 2147483647 w 727"/>
                <a:gd name="T1" fmla="*/ 2147483647 h 277"/>
                <a:gd name="T2" fmla="*/ 2147483647 w 727"/>
                <a:gd name="T3" fmla="*/ 0 h 277"/>
                <a:gd name="T4" fmla="*/ 0 w 727"/>
                <a:gd name="T5" fmla="*/ 0 h 277"/>
                <a:gd name="T6" fmla="*/ 0 w 727"/>
                <a:gd name="T7" fmla="*/ 2147483647 h 277"/>
                <a:gd name="T8" fmla="*/ 2147483647 w 727"/>
                <a:gd name="T9" fmla="*/ 2147483647 h 2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7"/>
                <a:gd name="T16" fmla="*/ 0 h 277"/>
                <a:gd name="T17" fmla="*/ 727 w 727"/>
                <a:gd name="T18" fmla="*/ 277 h 2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7" h="277">
                  <a:moveTo>
                    <a:pt x="726" y="276"/>
                  </a:moveTo>
                  <a:lnTo>
                    <a:pt x="726" y="0"/>
                  </a:lnTo>
                  <a:lnTo>
                    <a:pt x="0" y="0"/>
                  </a:lnTo>
                  <a:lnTo>
                    <a:pt x="0" y="276"/>
                  </a:lnTo>
                  <a:lnTo>
                    <a:pt x="726" y="27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93" name="Freeform 15"/>
            <p:cNvSpPr>
              <a:spLocks/>
            </p:cNvSpPr>
            <p:nvPr/>
          </p:nvSpPr>
          <p:spPr bwMode="auto">
            <a:xfrm>
              <a:off x="5092700" y="3725862"/>
              <a:ext cx="835025" cy="427038"/>
            </a:xfrm>
            <a:custGeom>
              <a:avLst/>
              <a:gdLst>
                <a:gd name="T0" fmla="*/ 2147483647 w 526"/>
                <a:gd name="T1" fmla="*/ 2147483647 h 269"/>
                <a:gd name="T2" fmla="*/ 2147483647 w 526"/>
                <a:gd name="T3" fmla="*/ 2147483647 h 269"/>
                <a:gd name="T4" fmla="*/ 2147483647 w 526"/>
                <a:gd name="T5" fmla="*/ 2147483647 h 269"/>
                <a:gd name="T6" fmla="*/ 2147483647 w 526"/>
                <a:gd name="T7" fmla="*/ 2147483647 h 269"/>
                <a:gd name="T8" fmla="*/ 2147483647 w 526"/>
                <a:gd name="T9" fmla="*/ 2147483647 h 269"/>
                <a:gd name="T10" fmla="*/ 2147483647 w 526"/>
                <a:gd name="T11" fmla="*/ 2147483647 h 269"/>
                <a:gd name="T12" fmla="*/ 2147483647 w 526"/>
                <a:gd name="T13" fmla="*/ 2147483647 h 269"/>
                <a:gd name="T14" fmla="*/ 2147483647 w 526"/>
                <a:gd name="T15" fmla="*/ 2147483647 h 269"/>
                <a:gd name="T16" fmla="*/ 2147483647 w 526"/>
                <a:gd name="T17" fmla="*/ 0 h 269"/>
                <a:gd name="T18" fmla="*/ 2147483647 w 526"/>
                <a:gd name="T19" fmla="*/ 0 h 269"/>
                <a:gd name="T20" fmla="*/ 2147483647 w 526"/>
                <a:gd name="T21" fmla="*/ 2147483647 h 269"/>
                <a:gd name="T22" fmla="*/ 2147483647 w 526"/>
                <a:gd name="T23" fmla="*/ 2147483647 h 269"/>
                <a:gd name="T24" fmla="*/ 2147483647 w 526"/>
                <a:gd name="T25" fmla="*/ 2147483647 h 269"/>
                <a:gd name="T26" fmla="*/ 2147483647 w 526"/>
                <a:gd name="T27" fmla="*/ 2147483647 h 269"/>
                <a:gd name="T28" fmla="*/ 2147483647 w 526"/>
                <a:gd name="T29" fmla="*/ 2147483647 h 269"/>
                <a:gd name="T30" fmla="*/ 2147483647 w 526"/>
                <a:gd name="T31" fmla="*/ 2147483647 h 269"/>
                <a:gd name="T32" fmla="*/ 2147483647 w 526"/>
                <a:gd name="T33" fmla="*/ 2147483647 h 269"/>
                <a:gd name="T34" fmla="*/ 2147483647 w 526"/>
                <a:gd name="T35" fmla="*/ 2147483647 h 269"/>
                <a:gd name="T36" fmla="*/ 2147483647 w 526"/>
                <a:gd name="T37" fmla="*/ 2147483647 h 269"/>
                <a:gd name="T38" fmla="*/ 2147483647 w 526"/>
                <a:gd name="T39" fmla="*/ 2147483647 h 269"/>
                <a:gd name="T40" fmla="*/ 2147483647 w 526"/>
                <a:gd name="T41" fmla="*/ 2147483647 h 269"/>
                <a:gd name="T42" fmla="*/ 2147483647 w 526"/>
                <a:gd name="T43" fmla="*/ 2147483647 h 269"/>
                <a:gd name="T44" fmla="*/ 2147483647 w 526"/>
                <a:gd name="T45" fmla="*/ 2147483647 h 269"/>
                <a:gd name="T46" fmla="*/ 2147483647 w 526"/>
                <a:gd name="T47" fmla="*/ 2147483647 h 269"/>
                <a:gd name="T48" fmla="*/ 2147483647 w 526"/>
                <a:gd name="T49" fmla="*/ 2147483647 h 269"/>
                <a:gd name="T50" fmla="*/ 2147483647 w 526"/>
                <a:gd name="T51" fmla="*/ 2147483647 h 269"/>
                <a:gd name="T52" fmla="*/ 2147483647 w 526"/>
                <a:gd name="T53" fmla="*/ 2147483647 h 269"/>
                <a:gd name="T54" fmla="*/ 2147483647 w 526"/>
                <a:gd name="T55" fmla="*/ 2147483647 h 269"/>
                <a:gd name="T56" fmla="*/ 2147483647 w 526"/>
                <a:gd name="T57" fmla="*/ 2147483647 h 269"/>
                <a:gd name="T58" fmla="*/ 2147483647 w 526"/>
                <a:gd name="T59" fmla="*/ 2147483647 h 269"/>
                <a:gd name="T60" fmla="*/ 2147483647 w 526"/>
                <a:gd name="T61" fmla="*/ 2147483647 h 269"/>
                <a:gd name="T62" fmla="*/ 2147483647 w 526"/>
                <a:gd name="T63" fmla="*/ 2147483647 h 269"/>
                <a:gd name="T64" fmla="*/ 2147483647 w 526"/>
                <a:gd name="T65" fmla="*/ 2147483647 h 269"/>
                <a:gd name="T66" fmla="*/ 2147483647 w 526"/>
                <a:gd name="T67" fmla="*/ 2147483647 h 269"/>
                <a:gd name="T68" fmla="*/ 2147483647 w 526"/>
                <a:gd name="T69" fmla="*/ 2147483647 h 269"/>
                <a:gd name="T70" fmla="*/ 2147483647 w 526"/>
                <a:gd name="T71" fmla="*/ 2147483647 h 2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6"/>
                <a:gd name="T109" fmla="*/ 0 h 269"/>
                <a:gd name="T110" fmla="*/ 526 w 526"/>
                <a:gd name="T111" fmla="*/ 269 h 2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6" h="269">
                  <a:moveTo>
                    <a:pt x="525" y="134"/>
                  </a:moveTo>
                  <a:lnTo>
                    <a:pt x="523" y="121"/>
                  </a:lnTo>
                  <a:lnTo>
                    <a:pt x="521" y="110"/>
                  </a:lnTo>
                  <a:lnTo>
                    <a:pt x="516" y="98"/>
                  </a:lnTo>
                  <a:lnTo>
                    <a:pt x="509" y="88"/>
                  </a:lnTo>
                  <a:lnTo>
                    <a:pt x="501" y="77"/>
                  </a:lnTo>
                  <a:lnTo>
                    <a:pt x="490" y="67"/>
                  </a:lnTo>
                  <a:lnTo>
                    <a:pt x="478" y="57"/>
                  </a:lnTo>
                  <a:lnTo>
                    <a:pt x="464" y="47"/>
                  </a:lnTo>
                  <a:lnTo>
                    <a:pt x="448" y="38"/>
                  </a:lnTo>
                  <a:lnTo>
                    <a:pt x="431" y="31"/>
                  </a:lnTo>
                  <a:lnTo>
                    <a:pt x="412" y="24"/>
                  </a:lnTo>
                  <a:lnTo>
                    <a:pt x="393" y="18"/>
                  </a:lnTo>
                  <a:lnTo>
                    <a:pt x="373" y="12"/>
                  </a:lnTo>
                  <a:lnTo>
                    <a:pt x="351" y="8"/>
                  </a:lnTo>
                  <a:lnTo>
                    <a:pt x="330" y="4"/>
                  </a:lnTo>
                  <a:lnTo>
                    <a:pt x="308" y="1"/>
                  </a:lnTo>
                  <a:lnTo>
                    <a:pt x="285" y="0"/>
                  </a:lnTo>
                  <a:lnTo>
                    <a:pt x="262" y="0"/>
                  </a:lnTo>
                  <a:lnTo>
                    <a:pt x="239" y="0"/>
                  </a:lnTo>
                  <a:lnTo>
                    <a:pt x="216" y="1"/>
                  </a:lnTo>
                  <a:lnTo>
                    <a:pt x="194" y="4"/>
                  </a:lnTo>
                  <a:lnTo>
                    <a:pt x="173" y="8"/>
                  </a:lnTo>
                  <a:lnTo>
                    <a:pt x="151" y="12"/>
                  </a:lnTo>
                  <a:lnTo>
                    <a:pt x="130" y="18"/>
                  </a:lnTo>
                  <a:lnTo>
                    <a:pt x="112" y="24"/>
                  </a:lnTo>
                  <a:lnTo>
                    <a:pt x="93" y="31"/>
                  </a:lnTo>
                  <a:lnTo>
                    <a:pt x="76" y="38"/>
                  </a:lnTo>
                  <a:lnTo>
                    <a:pt x="60" y="47"/>
                  </a:lnTo>
                  <a:lnTo>
                    <a:pt x="46" y="57"/>
                  </a:lnTo>
                  <a:lnTo>
                    <a:pt x="34" y="67"/>
                  </a:lnTo>
                  <a:lnTo>
                    <a:pt x="23" y="77"/>
                  </a:lnTo>
                  <a:lnTo>
                    <a:pt x="15" y="88"/>
                  </a:lnTo>
                  <a:lnTo>
                    <a:pt x="8" y="98"/>
                  </a:lnTo>
                  <a:lnTo>
                    <a:pt x="3" y="110"/>
                  </a:lnTo>
                  <a:lnTo>
                    <a:pt x="1" y="121"/>
                  </a:lnTo>
                  <a:lnTo>
                    <a:pt x="0" y="134"/>
                  </a:lnTo>
                  <a:lnTo>
                    <a:pt x="1" y="146"/>
                  </a:lnTo>
                  <a:lnTo>
                    <a:pt x="3" y="157"/>
                  </a:lnTo>
                  <a:lnTo>
                    <a:pt x="8" y="169"/>
                  </a:lnTo>
                  <a:lnTo>
                    <a:pt x="15" y="180"/>
                  </a:lnTo>
                  <a:lnTo>
                    <a:pt x="23" y="190"/>
                  </a:lnTo>
                  <a:lnTo>
                    <a:pt x="34" y="200"/>
                  </a:lnTo>
                  <a:lnTo>
                    <a:pt x="46" y="210"/>
                  </a:lnTo>
                  <a:lnTo>
                    <a:pt x="60" y="220"/>
                  </a:lnTo>
                  <a:lnTo>
                    <a:pt x="76" y="229"/>
                  </a:lnTo>
                  <a:lnTo>
                    <a:pt x="93" y="236"/>
                  </a:lnTo>
                  <a:lnTo>
                    <a:pt x="112" y="243"/>
                  </a:lnTo>
                  <a:lnTo>
                    <a:pt x="130" y="250"/>
                  </a:lnTo>
                  <a:lnTo>
                    <a:pt x="151" y="256"/>
                  </a:lnTo>
                  <a:lnTo>
                    <a:pt x="173" y="260"/>
                  </a:lnTo>
                  <a:lnTo>
                    <a:pt x="194" y="263"/>
                  </a:lnTo>
                  <a:lnTo>
                    <a:pt x="216" y="266"/>
                  </a:lnTo>
                  <a:lnTo>
                    <a:pt x="239" y="268"/>
                  </a:lnTo>
                  <a:lnTo>
                    <a:pt x="262" y="268"/>
                  </a:lnTo>
                  <a:lnTo>
                    <a:pt x="285" y="268"/>
                  </a:lnTo>
                  <a:lnTo>
                    <a:pt x="308" y="266"/>
                  </a:lnTo>
                  <a:lnTo>
                    <a:pt x="330" y="263"/>
                  </a:lnTo>
                  <a:lnTo>
                    <a:pt x="351" y="260"/>
                  </a:lnTo>
                  <a:lnTo>
                    <a:pt x="373" y="256"/>
                  </a:lnTo>
                  <a:lnTo>
                    <a:pt x="393" y="250"/>
                  </a:lnTo>
                  <a:lnTo>
                    <a:pt x="412" y="243"/>
                  </a:lnTo>
                  <a:lnTo>
                    <a:pt x="431" y="236"/>
                  </a:lnTo>
                  <a:lnTo>
                    <a:pt x="448" y="229"/>
                  </a:lnTo>
                  <a:lnTo>
                    <a:pt x="464" y="220"/>
                  </a:lnTo>
                  <a:lnTo>
                    <a:pt x="478" y="210"/>
                  </a:lnTo>
                  <a:lnTo>
                    <a:pt x="490" y="200"/>
                  </a:lnTo>
                  <a:lnTo>
                    <a:pt x="501" y="190"/>
                  </a:lnTo>
                  <a:lnTo>
                    <a:pt x="509" y="180"/>
                  </a:lnTo>
                  <a:lnTo>
                    <a:pt x="516" y="169"/>
                  </a:lnTo>
                  <a:lnTo>
                    <a:pt x="521" y="157"/>
                  </a:lnTo>
                  <a:lnTo>
                    <a:pt x="523" y="146"/>
                  </a:lnTo>
                  <a:lnTo>
                    <a:pt x="525" y="13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94" name="Rectangle 16"/>
            <p:cNvSpPr>
              <a:spLocks noChangeArrowheads="1"/>
            </p:cNvSpPr>
            <p:nvPr/>
          </p:nvSpPr>
          <p:spPr bwMode="auto">
            <a:xfrm>
              <a:off x="2774950" y="4079875"/>
              <a:ext cx="4286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lot</a:t>
              </a:r>
            </a:p>
          </p:txBody>
        </p:sp>
        <p:sp>
          <p:nvSpPr>
            <p:cNvPr id="32795" name="Rectangle 17"/>
            <p:cNvSpPr>
              <a:spLocks noChangeArrowheads="1"/>
            </p:cNvSpPr>
            <p:nvPr/>
          </p:nvSpPr>
          <p:spPr bwMode="auto">
            <a:xfrm>
              <a:off x="5110163" y="3765550"/>
              <a:ext cx="8366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dname</a:t>
              </a:r>
            </a:p>
          </p:txBody>
        </p:sp>
        <p:sp>
          <p:nvSpPr>
            <p:cNvPr id="32796" name="Rectangle 18"/>
            <p:cNvSpPr>
              <a:spLocks noChangeArrowheads="1"/>
            </p:cNvSpPr>
            <p:nvPr/>
          </p:nvSpPr>
          <p:spPr bwMode="auto">
            <a:xfrm>
              <a:off x="5845175" y="4089400"/>
              <a:ext cx="858838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budget</a:t>
              </a:r>
            </a:p>
          </p:txBody>
        </p:sp>
        <p:sp>
          <p:nvSpPr>
            <p:cNvPr id="32797" name="Rectangle 19"/>
            <p:cNvSpPr>
              <a:spLocks noChangeArrowheads="1"/>
            </p:cNvSpPr>
            <p:nvPr/>
          </p:nvSpPr>
          <p:spPr bwMode="auto">
            <a:xfrm>
              <a:off x="4476397" y="4017786"/>
              <a:ext cx="567464" cy="397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sng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did</a:t>
              </a:r>
            </a:p>
          </p:txBody>
        </p:sp>
        <p:sp>
          <p:nvSpPr>
            <p:cNvPr id="2" name="Rectangle 20"/>
            <p:cNvSpPr>
              <a:spLocks noChangeArrowheads="1"/>
            </p:cNvSpPr>
            <p:nvPr/>
          </p:nvSpPr>
          <p:spPr bwMode="auto">
            <a:xfrm>
              <a:off x="3429000" y="3641549"/>
              <a:ext cx="838200" cy="396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since</a:t>
              </a:r>
            </a:p>
          </p:txBody>
        </p:sp>
        <p:sp>
          <p:nvSpPr>
            <p:cNvPr id="32799" name="Rectangle 21"/>
            <p:cNvSpPr>
              <a:spLocks noChangeArrowheads="1"/>
            </p:cNvSpPr>
            <p:nvPr/>
          </p:nvSpPr>
          <p:spPr bwMode="auto">
            <a:xfrm>
              <a:off x="1822450" y="3754437"/>
              <a:ext cx="7112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name</a:t>
              </a:r>
            </a:p>
          </p:txBody>
        </p:sp>
        <p:grpSp>
          <p:nvGrpSpPr>
            <p:cNvPr id="32800" name="Group 34"/>
            <p:cNvGrpSpPr>
              <a:grpSpLocks/>
            </p:cNvGrpSpPr>
            <p:nvPr/>
          </p:nvGrpSpPr>
          <p:grpSpPr bwMode="auto">
            <a:xfrm>
              <a:off x="3382963" y="4549698"/>
              <a:ext cx="1250950" cy="701752"/>
              <a:chOff x="4294188" y="5722861"/>
              <a:chExt cx="1250950" cy="701752"/>
            </a:xfrm>
          </p:grpSpPr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4294188" y="5722861"/>
                <a:ext cx="1250950" cy="701752"/>
              </a:xfrm>
              <a:custGeom>
                <a:avLst/>
                <a:gdLst/>
                <a:ahLst/>
                <a:cxnLst>
                  <a:cxn ang="0">
                    <a:pos x="0" y="221"/>
                  </a:cxn>
                  <a:cxn ang="0">
                    <a:pos x="388" y="0"/>
                  </a:cxn>
                  <a:cxn ang="0">
                    <a:pos x="787" y="229"/>
                  </a:cxn>
                  <a:cxn ang="0">
                    <a:pos x="388" y="441"/>
                  </a:cxn>
                  <a:cxn ang="0">
                    <a:pos x="0" y="221"/>
                  </a:cxn>
                </a:cxnLst>
                <a:rect l="0" t="0" r="r" b="b"/>
                <a:pathLst>
                  <a:path w="788" h="442">
                    <a:moveTo>
                      <a:pt x="0" y="221"/>
                    </a:moveTo>
                    <a:lnTo>
                      <a:pt x="388" y="0"/>
                    </a:lnTo>
                    <a:lnTo>
                      <a:pt x="787" y="229"/>
                    </a:lnTo>
                    <a:lnTo>
                      <a:pt x="388" y="441"/>
                    </a:lnTo>
                    <a:lnTo>
                      <a:pt x="0" y="221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814" name="Rectangle 22"/>
              <p:cNvSpPr>
                <a:spLocks noChangeArrowheads="1"/>
              </p:cNvSpPr>
              <p:nvPr/>
            </p:nvSpPr>
            <p:spPr bwMode="auto">
              <a:xfrm>
                <a:off x="4463490" y="5921997"/>
                <a:ext cx="947376" cy="305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b="1" dirty="0">
                    <a:solidFill>
                      <a:srgbClr val="000000"/>
                    </a:solidFill>
                    <a:latin typeface="Arial" pitchFamily="34" charset="0"/>
                  </a:rPr>
                  <a:t>Manages</a:t>
                </a: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2801" name="Rectangle 23"/>
            <p:cNvSpPr>
              <a:spLocks noChangeArrowheads="1"/>
            </p:cNvSpPr>
            <p:nvPr/>
          </p:nvSpPr>
          <p:spPr bwMode="auto">
            <a:xfrm>
              <a:off x="5057775" y="4778375"/>
              <a:ext cx="14224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Departments</a:t>
              </a:r>
            </a:p>
          </p:txBody>
        </p:sp>
        <p:sp>
          <p:nvSpPr>
            <p:cNvPr id="32802" name="Rectangle 24"/>
            <p:cNvSpPr>
              <a:spLocks noChangeArrowheads="1"/>
            </p:cNvSpPr>
            <p:nvPr/>
          </p:nvSpPr>
          <p:spPr bwMode="auto">
            <a:xfrm>
              <a:off x="1592263" y="4778375"/>
              <a:ext cx="12541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Employees</a:t>
              </a:r>
            </a:p>
          </p:txBody>
        </p:sp>
        <p:sp>
          <p:nvSpPr>
            <p:cNvPr id="32803" name="Rectangle 25"/>
            <p:cNvSpPr>
              <a:spLocks noChangeArrowheads="1"/>
            </p:cNvSpPr>
            <p:nvPr/>
          </p:nvSpPr>
          <p:spPr bwMode="auto">
            <a:xfrm>
              <a:off x="1136474" y="3995561"/>
              <a:ext cx="625172" cy="397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005EA4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ssn</a:t>
              </a:r>
              <a:endPara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5EA4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32804" name="Line 26"/>
            <p:cNvSpPr>
              <a:spLocks noChangeShapeType="1"/>
            </p:cNvSpPr>
            <p:nvPr/>
          </p:nvSpPr>
          <p:spPr bwMode="auto">
            <a:xfrm>
              <a:off x="2143124" y="4124324"/>
              <a:ext cx="66675" cy="60007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805" name="Line 27"/>
            <p:cNvSpPr>
              <a:spLocks noChangeShapeType="1"/>
            </p:cNvSpPr>
            <p:nvPr/>
          </p:nvSpPr>
          <p:spPr bwMode="auto">
            <a:xfrm>
              <a:off x="1385888" y="4470400"/>
              <a:ext cx="627062" cy="24765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806" name="Line 28"/>
            <p:cNvSpPr>
              <a:spLocks noChangeShapeType="1"/>
            </p:cNvSpPr>
            <p:nvPr/>
          </p:nvSpPr>
          <p:spPr bwMode="auto">
            <a:xfrm flipH="1">
              <a:off x="2562225" y="4453468"/>
              <a:ext cx="316442" cy="24235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807" name="Line 29"/>
            <p:cNvSpPr>
              <a:spLocks noChangeShapeType="1"/>
            </p:cNvSpPr>
            <p:nvPr/>
          </p:nvSpPr>
          <p:spPr bwMode="auto">
            <a:xfrm flipH="1">
              <a:off x="2786063" y="4897437"/>
              <a:ext cx="581025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808" name="Line 30"/>
            <p:cNvSpPr>
              <a:spLocks noChangeShapeType="1"/>
            </p:cNvSpPr>
            <p:nvPr/>
          </p:nvSpPr>
          <p:spPr bwMode="auto">
            <a:xfrm>
              <a:off x="4633913" y="4914899"/>
              <a:ext cx="457376" cy="141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809" name="Line 31"/>
            <p:cNvSpPr>
              <a:spLocks noChangeShapeType="1"/>
            </p:cNvSpPr>
            <p:nvPr/>
          </p:nvSpPr>
          <p:spPr bwMode="auto">
            <a:xfrm>
              <a:off x="3889375" y="4084637"/>
              <a:ext cx="98425" cy="45243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810" name="Line 32"/>
            <p:cNvSpPr>
              <a:spLocks noChangeShapeType="1"/>
            </p:cNvSpPr>
            <p:nvPr/>
          </p:nvSpPr>
          <p:spPr bwMode="auto">
            <a:xfrm>
              <a:off x="4978400" y="4436533"/>
              <a:ext cx="341313" cy="27199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811" name="Line 33"/>
            <p:cNvSpPr>
              <a:spLocks noChangeShapeType="1"/>
            </p:cNvSpPr>
            <p:nvPr/>
          </p:nvSpPr>
          <p:spPr bwMode="auto">
            <a:xfrm>
              <a:off x="5484813" y="4176712"/>
              <a:ext cx="119062" cy="55880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812" name="Line 34"/>
            <p:cNvSpPr>
              <a:spLocks noChangeShapeType="1"/>
            </p:cNvSpPr>
            <p:nvPr/>
          </p:nvSpPr>
          <p:spPr bwMode="auto">
            <a:xfrm flipH="1">
              <a:off x="5953125" y="4462462"/>
              <a:ext cx="317500" cy="246063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2784" name="TextBox 36"/>
          <p:cNvSpPr txBox="1">
            <a:spLocks noChangeArrowheads="1"/>
          </p:cNvSpPr>
          <p:nvPr/>
        </p:nvSpPr>
        <p:spPr bwMode="auto">
          <a:xfrm>
            <a:off x="2567554" y="5680484"/>
            <a:ext cx="13202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Manages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38" name="Rectangle 25"/>
          <p:cNvSpPr>
            <a:spLocks noChangeArrowheads="1"/>
          </p:cNvSpPr>
          <p:nvPr/>
        </p:nvSpPr>
        <p:spPr bwMode="auto">
          <a:xfrm>
            <a:off x="739693" y="4038711"/>
            <a:ext cx="625172" cy="39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strike="noStrike" kern="1200" cap="none" spc="0" normalizeH="0" baseline="0" noProof="0" dirty="0" err="1">
                <a:ln>
                  <a:noFill/>
                </a:ln>
                <a:solidFill>
                  <a:srgbClr val="005EA4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ssn</a:t>
            </a:r>
            <a:endParaRPr kumimoji="0" lang="en-US" sz="2000" b="1" i="0" strike="noStrike" kern="1200" cap="none" spc="0" normalizeH="0" baseline="0" noProof="0" dirty="0">
              <a:ln>
                <a:noFill/>
              </a:ln>
              <a:solidFill>
                <a:srgbClr val="005EA4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9" name="Rectangle 19"/>
          <p:cNvSpPr>
            <a:spLocks noChangeArrowheads="1"/>
          </p:cNvSpPr>
          <p:nvPr/>
        </p:nvSpPr>
        <p:spPr bwMode="auto">
          <a:xfrm>
            <a:off x="4069851" y="4060549"/>
            <a:ext cx="567464" cy="39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did</a:t>
            </a:r>
          </a:p>
        </p:txBody>
      </p:sp>
      <p:sp>
        <p:nvSpPr>
          <p:cNvPr id="40" name="Rectangle 20"/>
          <p:cNvSpPr>
            <a:spLocks noChangeArrowheads="1"/>
          </p:cNvSpPr>
          <p:nvPr/>
        </p:nvSpPr>
        <p:spPr bwMode="auto">
          <a:xfrm>
            <a:off x="3030537" y="3681283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since</a:t>
            </a:r>
          </a:p>
        </p:txBody>
      </p:sp>
      <p:sp>
        <p:nvSpPr>
          <p:cNvPr id="4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10276" y="1394619"/>
            <a:ext cx="5074538" cy="1972159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Aft>
                <a:spcPts val="600"/>
              </a:spcAft>
              <a:buFont typeface="Wingdings" pitchFamily="2" charset="2"/>
              <a:buNone/>
            </a:pPr>
            <a:r>
              <a:rPr lang="en-US" sz="3200" b="1" dirty="0">
                <a:latin typeface="Calibri" pitchFamily="34" charset="0"/>
              </a:rPr>
              <a:t>Option 1</a:t>
            </a:r>
            <a:r>
              <a:rPr lang="en-US" sz="3200" dirty="0">
                <a:latin typeface="Calibri" pitchFamily="34" charset="0"/>
              </a:rPr>
              <a:t>:  Map relationship to a table:</a:t>
            </a:r>
          </a:p>
          <a:p>
            <a:pPr marL="400050" lvl="1" indent="-230188">
              <a:lnSpc>
                <a:spcPct val="90000"/>
              </a:lnSpc>
              <a:spcAft>
                <a:spcPts val="1200"/>
              </a:spcAft>
              <a:buSzPct val="75000"/>
            </a:pPr>
            <a:r>
              <a:rPr lang="en-US" sz="2800" dirty="0">
                <a:latin typeface="Calibri" pitchFamily="34" charset="0"/>
              </a:rPr>
              <a:t>Separate tables for </a:t>
            </a:r>
            <a:r>
              <a:rPr lang="en-US" sz="2800" i="1" dirty="0">
                <a:latin typeface="Calibri" pitchFamily="34" charset="0"/>
              </a:rPr>
              <a:t>Employees</a:t>
            </a:r>
            <a:r>
              <a:rPr lang="en-US" sz="2800" dirty="0">
                <a:latin typeface="Calibri" pitchFamily="34" charset="0"/>
              </a:rPr>
              <a:t> and </a:t>
            </a:r>
            <a:r>
              <a:rPr lang="en-US" sz="2800" i="1" dirty="0">
                <a:latin typeface="Calibri" pitchFamily="34" charset="0"/>
              </a:rPr>
              <a:t>Departments</a:t>
            </a:r>
            <a:r>
              <a:rPr lang="en-US" sz="2800" dirty="0">
                <a:latin typeface="Calibri" pitchFamily="34" charset="0"/>
              </a:rPr>
              <a:t>.</a:t>
            </a:r>
          </a:p>
        </p:txBody>
      </p:sp>
      <p:sp>
        <p:nvSpPr>
          <p:cNvPr id="44" name="Oval Callout 43"/>
          <p:cNvSpPr/>
          <p:nvPr/>
        </p:nvSpPr>
        <p:spPr bwMode="auto">
          <a:xfrm>
            <a:off x="6503987" y="3407879"/>
            <a:ext cx="2277687" cy="1621267"/>
          </a:xfrm>
          <a:prstGeom prst="wedgeEllipseCallout">
            <a:avLst>
              <a:gd name="adj1" fmla="val -64413"/>
              <a:gd name="adj2" fmla="val 96437"/>
            </a:avLst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0" tIns="9144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Note that </a:t>
            </a:r>
            <a:r>
              <a:rPr kumimoji="0" lang="en-US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did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 is the key now – Each department can have only</a:t>
            </a:r>
            <a:r>
              <a:rPr kumimoji="0" lang="en-US" sz="16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 one manager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5B77565-1193-468D-88CA-C0E5A4C65DC7}"/>
              </a:ext>
            </a:extLst>
          </p:cNvPr>
          <p:cNvGrpSpPr/>
          <p:nvPr/>
        </p:nvGrpSpPr>
        <p:grpSpPr>
          <a:xfrm>
            <a:off x="4521930" y="6159074"/>
            <a:ext cx="1523270" cy="431743"/>
            <a:chOff x="4521930" y="6159074"/>
            <a:chExt cx="1523270" cy="431743"/>
          </a:xfrm>
        </p:grpSpPr>
        <p:sp>
          <p:nvSpPr>
            <p:cNvPr id="3" name="Arrow: Curved Up 2">
              <a:extLst>
                <a:ext uri="{FF2B5EF4-FFF2-40B4-BE49-F238E27FC236}">
                  <a16:creationId xmlns:a16="http://schemas.microsoft.com/office/drawing/2014/main" id="{0558820C-CA3F-43F8-A526-CA4AEAB7C24D}"/>
                </a:ext>
              </a:extLst>
            </p:cNvPr>
            <p:cNvSpPr/>
            <p:nvPr/>
          </p:nvSpPr>
          <p:spPr>
            <a:xfrm>
              <a:off x="4521930" y="6225057"/>
              <a:ext cx="1523270" cy="365760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87E75D9-3E7B-4126-9FFC-D2A8C4E410E8}"/>
                </a:ext>
              </a:extLst>
            </p:cNvPr>
            <p:cNvSpPr txBox="1"/>
            <p:nvPr/>
          </p:nvSpPr>
          <p:spPr>
            <a:xfrm>
              <a:off x="4666932" y="6159074"/>
              <a:ext cx="1155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1-to-many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33777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0.38247 0.239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15" y="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0.16615 0.2354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99" y="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4158 0.2932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81" y="1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41E1427A-0DA0-4FFE-89CF-0ED85A2C67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823911"/>
              </p:ext>
            </p:extLst>
          </p:nvPr>
        </p:nvGraphicFramePr>
        <p:xfrm>
          <a:off x="3887787" y="5652385"/>
          <a:ext cx="4038600" cy="5181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2800" b="0" u="sng" dirty="0">
                        <a:solidFill>
                          <a:srgbClr val="005EA4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9144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u="sng" dirty="0">
                        <a:solidFill>
                          <a:srgbClr val="7030A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9144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9144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771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66700"/>
            <a:ext cx="7772400" cy="1104900"/>
          </a:xfrm>
        </p:spPr>
        <p:txBody>
          <a:bodyPr/>
          <a:lstStyle/>
          <a:p>
            <a:r>
              <a:rPr lang="en-US" dirty="0"/>
              <a:t>Constraint Mapping in SQL</a:t>
            </a:r>
          </a:p>
        </p:txBody>
      </p:sp>
      <p:grpSp>
        <p:nvGrpSpPr>
          <p:cNvPr id="32773" name="Group 37"/>
          <p:cNvGrpSpPr>
            <a:grpSpLocks/>
          </p:cNvGrpSpPr>
          <p:nvPr/>
        </p:nvGrpSpPr>
        <p:grpSpPr bwMode="auto">
          <a:xfrm>
            <a:off x="609600" y="3683409"/>
            <a:ext cx="5700712" cy="1609725"/>
            <a:chOff x="1008063" y="3641549"/>
            <a:chExt cx="5700712" cy="1609901"/>
          </a:xfrm>
        </p:grpSpPr>
        <p:sp>
          <p:nvSpPr>
            <p:cNvPr id="32785" name="Freeform 6"/>
            <p:cNvSpPr>
              <a:spLocks/>
            </p:cNvSpPr>
            <p:nvPr/>
          </p:nvSpPr>
          <p:spPr bwMode="auto">
            <a:xfrm>
              <a:off x="1757363" y="3711575"/>
              <a:ext cx="838200" cy="428625"/>
            </a:xfrm>
            <a:custGeom>
              <a:avLst/>
              <a:gdLst>
                <a:gd name="T0" fmla="*/ 2147483647 w 528"/>
                <a:gd name="T1" fmla="*/ 2147483647 h 270"/>
                <a:gd name="T2" fmla="*/ 2147483647 w 528"/>
                <a:gd name="T3" fmla="*/ 2147483647 h 270"/>
                <a:gd name="T4" fmla="*/ 2147483647 w 528"/>
                <a:gd name="T5" fmla="*/ 2147483647 h 270"/>
                <a:gd name="T6" fmla="*/ 2147483647 w 528"/>
                <a:gd name="T7" fmla="*/ 2147483647 h 270"/>
                <a:gd name="T8" fmla="*/ 2147483647 w 528"/>
                <a:gd name="T9" fmla="*/ 2147483647 h 270"/>
                <a:gd name="T10" fmla="*/ 2147483647 w 528"/>
                <a:gd name="T11" fmla="*/ 2147483647 h 270"/>
                <a:gd name="T12" fmla="*/ 2147483647 w 528"/>
                <a:gd name="T13" fmla="*/ 2147483647 h 270"/>
                <a:gd name="T14" fmla="*/ 2147483647 w 528"/>
                <a:gd name="T15" fmla="*/ 2147483647 h 270"/>
                <a:gd name="T16" fmla="*/ 2147483647 w 528"/>
                <a:gd name="T17" fmla="*/ 2147483647 h 270"/>
                <a:gd name="T18" fmla="*/ 2147483647 w 528"/>
                <a:gd name="T19" fmla="*/ 2147483647 h 270"/>
                <a:gd name="T20" fmla="*/ 2147483647 w 528"/>
                <a:gd name="T21" fmla="*/ 2147483647 h 270"/>
                <a:gd name="T22" fmla="*/ 2147483647 w 528"/>
                <a:gd name="T23" fmla="*/ 2147483647 h 270"/>
                <a:gd name="T24" fmla="*/ 2147483647 w 528"/>
                <a:gd name="T25" fmla="*/ 2147483647 h 270"/>
                <a:gd name="T26" fmla="*/ 2147483647 w 528"/>
                <a:gd name="T27" fmla="*/ 2147483647 h 270"/>
                <a:gd name="T28" fmla="*/ 2147483647 w 528"/>
                <a:gd name="T29" fmla="*/ 2147483647 h 270"/>
                <a:gd name="T30" fmla="*/ 2147483647 w 528"/>
                <a:gd name="T31" fmla="*/ 2147483647 h 270"/>
                <a:gd name="T32" fmla="*/ 2147483647 w 528"/>
                <a:gd name="T33" fmla="*/ 2147483647 h 270"/>
                <a:gd name="T34" fmla="*/ 2147483647 w 528"/>
                <a:gd name="T35" fmla="*/ 2147483647 h 270"/>
                <a:gd name="T36" fmla="*/ 2147483647 w 528"/>
                <a:gd name="T37" fmla="*/ 2147483647 h 270"/>
                <a:gd name="T38" fmla="*/ 2147483647 w 528"/>
                <a:gd name="T39" fmla="*/ 2147483647 h 270"/>
                <a:gd name="T40" fmla="*/ 2147483647 w 528"/>
                <a:gd name="T41" fmla="*/ 2147483647 h 270"/>
                <a:gd name="T42" fmla="*/ 2147483647 w 528"/>
                <a:gd name="T43" fmla="*/ 2147483647 h 270"/>
                <a:gd name="T44" fmla="*/ 2147483647 w 528"/>
                <a:gd name="T45" fmla="*/ 2147483647 h 270"/>
                <a:gd name="T46" fmla="*/ 2147483647 w 528"/>
                <a:gd name="T47" fmla="*/ 2147483647 h 270"/>
                <a:gd name="T48" fmla="*/ 2147483647 w 528"/>
                <a:gd name="T49" fmla="*/ 2147483647 h 270"/>
                <a:gd name="T50" fmla="*/ 2147483647 w 528"/>
                <a:gd name="T51" fmla="*/ 2147483647 h 270"/>
                <a:gd name="T52" fmla="*/ 2147483647 w 528"/>
                <a:gd name="T53" fmla="*/ 2147483647 h 270"/>
                <a:gd name="T54" fmla="*/ 2147483647 w 528"/>
                <a:gd name="T55" fmla="*/ 2147483647 h 270"/>
                <a:gd name="T56" fmla="*/ 2147483647 w 528"/>
                <a:gd name="T57" fmla="*/ 2147483647 h 270"/>
                <a:gd name="T58" fmla="*/ 2147483647 w 528"/>
                <a:gd name="T59" fmla="*/ 2147483647 h 270"/>
                <a:gd name="T60" fmla="*/ 2147483647 w 528"/>
                <a:gd name="T61" fmla="*/ 2147483647 h 270"/>
                <a:gd name="T62" fmla="*/ 2147483647 w 528"/>
                <a:gd name="T63" fmla="*/ 2147483647 h 270"/>
                <a:gd name="T64" fmla="*/ 2147483647 w 528"/>
                <a:gd name="T65" fmla="*/ 2147483647 h 270"/>
                <a:gd name="T66" fmla="*/ 2147483647 w 528"/>
                <a:gd name="T67" fmla="*/ 2147483647 h 270"/>
                <a:gd name="T68" fmla="*/ 2147483647 w 528"/>
                <a:gd name="T69" fmla="*/ 2147483647 h 270"/>
                <a:gd name="T70" fmla="*/ 2147483647 w 528"/>
                <a:gd name="T71" fmla="*/ 2147483647 h 2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8"/>
                <a:gd name="T109" fmla="*/ 0 h 270"/>
                <a:gd name="T110" fmla="*/ 528 w 528"/>
                <a:gd name="T111" fmla="*/ 270 h 27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8" h="270">
                  <a:moveTo>
                    <a:pt x="527" y="134"/>
                  </a:moveTo>
                  <a:lnTo>
                    <a:pt x="525" y="123"/>
                  </a:lnTo>
                  <a:lnTo>
                    <a:pt x="522" y="111"/>
                  </a:lnTo>
                  <a:lnTo>
                    <a:pt x="517" y="100"/>
                  </a:lnTo>
                  <a:lnTo>
                    <a:pt x="510" y="88"/>
                  </a:lnTo>
                  <a:lnTo>
                    <a:pt x="501" y="78"/>
                  </a:lnTo>
                  <a:lnTo>
                    <a:pt x="490" y="67"/>
                  </a:lnTo>
                  <a:lnTo>
                    <a:pt x="478" y="57"/>
                  </a:lnTo>
                  <a:lnTo>
                    <a:pt x="465" y="48"/>
                  </a:lnTo>
                  <a:lnTo>
                    <a:pt x="449" y="40"/>
                  </a:lnTo>
                  <a:lnTo>
                    <a:pt x="433" y="32"/>
                  </a:lnTo>
                  <a:lnTo>
                    <a:pt x="414" y="24"/>
                  </a:lnTo>
                  <a:lnTo>
                    <a:pt x="394" y="18"/>
                  </a:lnTo>
                  <a:lnTo>
                    <a:pt x="374" y="14"/>
                  </a:lnTo>
                  <a:lnTo>
                    <a:pt x="353" y="8"/>
                  </a:lnTo>
                  <a:lnTo>
                    <a:pt x="331" y="5"/>
                  </a:lnTo>
                  <a:lnTo>
                    <a:pt x="309" y="2"/>
                  </a:lnTo>
                  <a:lnTo>
                    <a:pt x="286" y="1"/>
                  </a:lnTo>
                  <a:lnTo>
                    <a:pt x="262" y="0"/>
                  </a:lnTo>
                  <a:lnTo>
                    <a:pt x="240" y="1"/>
                  </a:lnTo>
                  <a:lnTo>
                    <a:pt x="218" y="2"/>
                  </a:lnTo>
                  <a:lnTo>
                    <a:pt x="195" y="5"/>
                  </a:lnTo>
                  <a:lnTo>
                    <a:pt x="173" y="8"/>
                  </a:lnTo>
                  <a:lnTo>
                    <a:pt x="152" y="14"/>
                  </a:lnTo>
                  <a:lnTo>
                    <a:pt x="132" y="18"/>
                  </a:lnTo>
                  <a:lnTo>
                    <a:pt x="112" y="24"/>
                  </a:lnTo>
                  <a:lnTo>
                    <a:pt x="94" y="32"/>
                  </a:lnTo>
                  <a:lnTo>
                    <a:pt x="77" y="40"/>
                  </a:lnTo>
                  <a:lnTo>
                    <a:pt x="62" y="48"/>
                  </a:lnTo>
                  <a:lnTo>
                    <a:pt x="48" y="57"/>
                  </a:lnTo>
                  <a:lnTo>
                    <a:pt x="36" y="67"/>
                  </a:lnTo>
                  <a:lnTo>
                    <a:pt x="25" y="78"/>
                  </a:lnTo>
                  <a:lnTo>
                    <a:pt x="16" y="88"/>
                  </a:lnTo>
                  <a:lnTo>
                    <a:pt x="9" y="100"/>
                  </a:lnTo>
                  <a:lnTo>
                    <a:pt x="4" y="111"/>
                  </a:lnTo>
                  <a:lnTo>
                    <a:pt x="1" y="123"/>
                  </a:lnTo>
                  <a:lnTo>
                    <a:pt x="0" y="134"/>
                  </a:lnTo>
                  <a:lnTo>
                    <a:pt x="1" y="145"/>
                  </a:lnTo>
                  <a:lnTo>
                    <a:pt x="4" y="158"/>
                  </a:lnTo>
                  <a:lnTo>
                    <a:pt x="9" y="168"/>
                  </a:lnTo>
                  <a:lnTo>
                    <a:pt x="16" y="180"/>
                  </a:lnTo>
                  <a:lnTo>
                    <a:pt x="25" y="190"/>
                  </a:lnTo>
                  <a:lnTo>
                    <a:pt x="36" y="201"/>
                  </a:lnTo>
                  <a:lnTo>
                    <a:pt x="48" y="211"/>
                  </a:lnTo>
                  <a:lnTo>
                    <a:pt x="62" y="220"/>
                  </a:lnTo>
                  <a:lnTo>
                    <a:pt x="77" y="228"/>
                  </a:lnTo>
                  <a:lnTo>
                    <a:pt x="94" y="237"/>
                  </a:lnTo>
                  <a:lnTo>
                    <a:pt x="112" y="244"/>
                  </a:lnTo>
                  <a:lnTo>
                    <a:pt x="132" y="250"/>
                  </a:lnTo>
                  <a:lnTo>
                    <a:pt x="152" y="256"/>
                  </a:lnTo>
                  <a:lnTo>
                    <a:pt x="173" y="260"/>
                  </a:lnTo>
                  <a:lnTo>
                    <a:pt x="195" y="264"/>
                  </a:lnTo>
                  <a:lnTo>
                    <a:pt x="218" y="266"/>
                  </a:lnTo>
                  <a:lnTo>
                    <a:pt x="240" y="267"/>
                  </a:lnTo>
                  <a:lnTo>
                    <a:pt x="262" y="269"/>
                  </a:lnTo>
                  <a:lnTo>
                    <a:pt x="286" y="267"/>
                  </a:lnTo>
                  <a:lnTo>
                    <a:pt x="309" y="266"/>
                  </a:lnTo>
                  <a:lnTo>
                    <a:pt x="331" y="264"/>
                  </a:lnTo>
                  <a:lnTo>
                    <a:pt x="353" y="260"/>
                  </a:lnTo>
                  <a:lnTo>
                    <a:pt x="374" y="256"/>
                  </a:lnTo>
                  <a:lnTo>
                    <a:pt x="394" y="250"/>
                  </a:lnTo>
                  <a:lnTo>
                    <a:pt x="414" y="244"/>
                  </a:lnTo>
                  <a:lnTo>
                    <a:pt x="433" y="237"/>
                  </a:lnTo>
                  <a:lnTo>
                    <a:pt x="449" y="228"/>
                  </a:lnTo>
                  <a:lnTo>
                    <a:pt x="465" y="220"/>
                  </a:lnTo>
                  <a:lnTo>
                    <a:pt x="478" y="211"/>
                  </a:lnTo>
                  <a:lnTo>
                    <a:pt x="490" y="201"/>
                  </a:lnTo>
                  <a:lnTo>
                    <a:pt x="501" y="190"/>
                  </a:lnTo>
                  <a:lnTo>
                    <a:pt x="510" y="180"/>
                  </a:lnTo>
                  <a:lnTo>
                    <a:pt x="517" y="168"/>
                  </a:lnTo>
                  <a:lnTo>
                    <a:pt x="522" y="158"/>
                  </a:lnTo>
                  <a:lnTo>
                    <a:pt x="525" y="145"/>
                  </a:lnTo>
                  <a:lnTo>
                    <a:pt x="527" y="13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86" name="Freeform 7"/>
            <p:cNvSpPr>
              <a:spLocks/>
            </p:cNvSpPr>
            <p:nvPr/>
          </p:nvSpPr>
          <p:spPr bwMode="auto">
            <a:xfrm>
              <a:off x="4343400" y="4038600"/>
              <a:ext cx="833438" cy="427037"/>
            </a:xfrm>
            <a:custGeom>
              <a:avLst/>
              <a:gdLst>
                <a:gd name="T0" fmla="*/ 2147483647 w 525"/>
                <a:gd name="T1" fmla="*/ 2147483647 h 269"/>
                <a:gd name="T2" fmla="*/ 2147483647 w 525"/>
                <a:gd name="T3" fmla="*/ 2147483647 h 269"/>
                <a:gd name="T4" fmla="*/ 2147483647 w 525"/>
                <a:gd name="T5" fmla="*/ 2147483647 h 269"/>
                <a:gd name="T6" fmla="*/ 2147483647 w 525"/>
                <a:gd name="T7" fmla="*/ 2147483647 h 269"/>
                <a:gd name="T8" fmla="*/ 2147483647 w 525"/>
                <a:gd name="T9" fmla="*/ 2147483647 h 269"/>
                <a:gd name="T10" fmla="*/ 2147483647 w 525"/>
                <a:gd name="T11" fmla="*/ 2147483647 h 269"/>
                <a:gd name="T12" fmla="*/ 2147483647 w 525"/>
                <a:gd name="T13" fmla="*/ 2147483647 h 269"/>
                <a:gd name="T14" fmla="*/ 2147483647 w 525"/>
                <a:gd name="T15" fmla="*/ 2147483647 h 269"/>
                <a:gd name="T16" fmla="*/ 2147483647 w 525"/>
                <a:gd name="T17" fmla="*/ 0 h 269"/>
                <a:gd name="T18" fmla="*/ 2147483647 w 525"/>
                <a:gd name="T19" fmla="*/ 0 h 269"/>
                <a:gd name="T20" fmla="*/ 2147483647 w 525"/>
                <a:gd name="T21" fmla="*/ 2147483647 h 269"/>
                <a:gd name="T22" fmla="*/ 2147483647 w 525"/>
                <a:gd name="T23" fmla="*/ 2147483647 h 269"/>
                <a:gd name="T24" fmla="*/ 2147483647 w 525"/>
                <a:gd name="T25" fmla="*/ 2147483647 h 269"/>
                <a:gd name="T26" fmla="*/ 2147483647 w 525"/>
                <a:gd name="T27" fmla="*/ 2147483647 h 269"/>
                <a:gd name="T28" fmla="*/ 2147483647 w 525"/>
                <a:gd name="T29" fmla="*/ 2147483647 h 269"/>
                <a:gd name="T30" fmla="*/ 2147483647 w 525"/>
                <a:gd name="T31" fmla="*/ 2147483647 h 269"/>
                <a:gd name="T32" fmla="*/ 2147483647 w 525"/>
                <a:gd name="T33" fmla="*/ 2147483647 h 269"/>
                <a:gd name="T34" fmla="*/ 2147483647 w 525"/>
                <a:gd name="T35" fmla="*/ 2147483647 h 269"/>
                <a:gd name="T36" fmla="*/ 2147483647 w 525"/>
                <a:gd name="T37" fmla="*/ 2147483647 h 269"/>
                <a:gd name="T38" fmla="*/ 2147483647 w 525"/>
                <a:gd name="T39" fmla="*/ 2147483647 h 269"/>
                <a:gd name="T40" fmla="*/ 2147483647 w 525"/>
                <a:gd name="T41" fmla="*/ 2147483647 h 269"/>
                <a:gd name="T42" fmla="*/ 2147483647 w 525"/>
                <a:gd name="T43" fmla="*/ 2147483647 h 269"/>
                <a:gd name="T44" fmla="*/ 2147483647 w 525"/>
                <a:gd name="T45" fmla="*/ 2147483647 h 269"/>
                <a:gd name="T46" fmla="*/ 2147483647 w 525"/>
                <a:gd name="T47" fmla="*/ 2147483647 h 269"/>
                <a:gd name="T48" fmla="*/ 2147483647 w 525"/>
                <a:gd name="T49" fmla="*/ 2147483647 h 269"/>
                <a:gd name="T50" fmla="*/ 2147483647 w 525"/>
                <a:gd name="T51" fmla="*/ 2147483647 h 269"/>
                <a:gd name="T52" fmla="*/ 2147483647 w 525"/>
                <a:gd name="T53" fmla="*/ 2147483647 h 269"/>
                <a:gd name="T54" fmla="*/ 2147483647 w 525"/>
                <a:gd name="T55" fmla="*/ 2147483647 h 269"/>
                <a:gd name="T56" fmla="*/ 2147483647 w 525"/>
                <a:gd name="T57" fmla="*/ 2147483647 h 269"/>
                <a:gd name="T58" fmla="*/ 2147483647 w 525"/>
                <a:gd name="T59" fmla="*/ 2147483647 h 269"/>
                <a:gd name="T60" fmla="*/ 2147483647 w 525"/>
                <a:gd name="T61" fmla="*/ 2147483647 h 269"/>
                <a:gd name="T62" fmla="*/ 2147483647 w 525"/>
                <a:gd name="T63" fmla="*/ 2147483647 h 269"/>
                <a:gd name="T64" fmla="*/ 2147483647 w 525"/>
                <a:gd name="T65" fmla="*/ 2147483647 h 269"/>
                <a:gd name="T66" fmla="*/ 2147483647 w 525"/>
                <a:gd name="T67" fmla="*/ 2147483647 h 269"/>
                <a:gd name="T68" fmla="*/ 2147483647 w 525"/>
                <a:gd name="T69" fmla="*/ 2147483647 h 269"/>
                <a:gd name="T70" fmla="*/ 2147483647 w 525"/>
                <a:gd name="T71" fmla="*/ 2147483647 h 2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5"/>
                <a:gd name="T109" fmla="*/ 0 h 269"/>
                <a:gd name="T110" fmla="*/ 525 w 525"/>
                <a:gd name="T111" fmla="*/ 269 h 2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5" h="269">
                  <a:moveTo>
                    <a:pt x="524" y="133"/>
                  </a:moveTo>
                  <a:lnTo>
                    <a:pt x="522" y="121"/>
                  </a:lnTo>
                  <a:lnTo>
                    <a:pt x="519" y="110"/>
                  </a:lnTo>
                  <a:lnTo>
                    <a:pt x="515" y="98"/>
                  </a:lnTo>
                  <a:lnTo>
                    <a:pt x="507" y="87"/>
                  </a:lnTo>
                  <a:lnTo>
                    <a:pt x="500" y="77"/>
                  </a:lnTo>
                  <a:lnTo>
                    <a:pt x="489" y="65"/>
                  </a:lnTo>
                  <a:lnTo>
                    <a:pt x="476" y="57"/>
                  </a:lnTo>
                  <a:lnTo>
                    <a:pt x="463" y="47"/>
                  </a:lnTo>
                  <a:lnTo>
                    <a:pt x="446" y="38"/>
                  </a:lnTo>
                  <a:lnTo>
                    <a:pt x="430" y="31"/>
                  </a:lnTo>
                  <a:lnTo>
                    <a:pt x="412" y="24"/>
                  </a:lnTo>
                  <a:lnTo>
                    <a:pt x="392" y="17"/>
                  </a:lnTo>
                  <a:lnTo>
                    <a:pt x="372" y="12"/>
                  </a:lnTo>
                  <a:lnTo>
                    <a:pt x="351" y="8"/>
                  </a:lnTo>
                  <a:lnTo>
                    <a:pt x="329" y="4"/>
                  </a:lnTo>
                  <a:lnTo>
                    <a:pt x="307" y="1"/>
                  </a:lnTo>
                  <a:lnTo>
                    <a:pt x="284" y="0"/>
                  </a:lnTo>
                  <a:lnTo>
                    <a:pt x="262" y="0"/>
                  </a:lnTo>
                  <a:lnTo>
                    <a:pt x="239" y="0"/>
                  </a:lnTo>
                  <a:lnTo>
                    <a:pt x="216" y="1"/>
                  </a:lnTo>
                  <a:lnTo>
                    <a:pt x="194" y="4"/>
                  </a:lnTo>
                  <a:lnTo>
                    <a:pt x="171" y="8"/>
                  </a:lnTo>
                  <a:lnTo>
                    <a:pt x="151" y="12"/>
                  </a:lnTo>
                  <a:lnTo>
                    <a:pt x="130" y="17"/>
                  </a:lnTo>
                  <a:lnTo>
                    <a:pt x="111" y="24"/>
                  </a:lnTo>
                  <a:lnTo>
                    <a:pt x="93" y="31"/>
                  </a:lnTo>
                  <a:lnTo>
                    <a:pt x="76" y="38"/>
                  </a:lnTo>
                  <a:lnTo>
                    <a:pt x="60" y="47"/>
                  </a:lnTo>
                  <a:lnTo>
                    <a:pt x="46" y="57"/>
                  </a:lnTo>
                  <a:lnTo>
                    <a:pt x="34" y="65"/>
                  </a:lnTo>
                  <a:lnTo>
                    <a:pt x="23" y="77"/>
                  </a:lnTo>
                  <a:lnTo>
                    <a:pt x="15" y="87"/>
                  </a:lnTo>
                  <a:lnTo>
                    <a:pt x="8" y="98"/>
                  </a:lnTo>
                  <a:lnTo>
                    <a:pt x="3" y="110"/>
                  </a:lnTo>
                  <a:lnTo>
                    <a:pt x="1" y="121"/>
                  </a:lnTo>
                  <a:lnTo>
                    <a:pt x="0" y="133"/>
                  </a:lnTo>
                  <a:lnTo>
                    <a:pt x="1" y="144"/>
                  </a:lnTo>
                  <a:lnTo>
                    <a:pt x="3" y="157"/>
                  </a:lnTo>
                  <a:lnTo>
                    <a:pt x="8" y="167"/>
                  </a:lnTo>
                  <a:lnTo>
                    <a:pt x="15" y="179"/>
                  </a:lnTo>
                  <a:lnTo>
                    <a:pt x="23" y="190"/>
                  </a:lnTo>
                  <a:lnTo>
                    <a:pt x="34" y="200"/>
                  </a:lnTo>
                  <a:lnTo>
                    <a:pt x="46" y="210"/>
                  </a:lnTo>
                  <a:lnTo>
                    <a:pt x="60" y="219"/>
                  </a:lnTo>
                  <a:lnTo>
                    <a:pt x="76" y="227"/>
                  </a:lnTo>
                  <a:lnTo>
                    <a:pt x="93" y="236"/>
                  </a:lnTo>
                  <a:lnTo>
                    <a:pt x="111" y="243"/>
                  </a:lnTo>
                  <a:lnTo>
                    <a:pt x="130" y="249"/>
                  </a:lnTo>
                  <a:lnTo>
                    <a:pt x="151" y="255"/>
                  </a:lnTo>
                  <a:lnTo>
                    <a:pt x="171" y="259"/>
                  </a:lnTo>
                  <a:lnTo>
                    <a:pt x="194" y="263"/>
                  </a:lnTo>
                  <a:lnTo>
                    <a:pt x="216" y="265"/>
                  </a:lnTo>
                  <a:lnTo>
                    <a:pt x="239" y="268"/>
                  </a:lnTo>
                  <a:lnTo>
                    <a:pt x="262" y="268"/>
                  </a:lnTo>
                  <a:lnTo>
                    <a:pt x="284" y="268"/>
                  </a:lnTo>
                  <a:lnTo>
                    <a:pt x="307" y="265"/>
                  </a:lnTo>
                  <a:lnTo>
                    <a:pt x="329" y="263"/>
                  </a:lnTo>
                  <a:lnTo>
                    <a:pt x="351" y="259"/>
                  </a:lnTo>
                  <a:lnTo>
                    <a:pt x="372" y="255"/>
                  </a:lnTo>
                  <a:lnTo>
                    <a:pt x="392" y="249"/>
                  </a:lnTo>
                  <a:lnTo>
                    <a:pt x="412" y="243"/>
                  </a:lnTo>
                  <a:lnTo>
                    <a:pt x="430" y="236"/>
                  </a:lnTo>
                  <a:lnTo>
                    <a:pt x="446" y="227"/>
                  </a:lnTo>
                  <a:lnTo>
                    <a:pt x="463" y="219"/>
                  </a:lnTo>
                  <a:lnTo>
                    <a:pt x="476" y="210"/>
                  </a:lnTo>
                  <a:lnTo>
                    <a:pt x="489" y="200"/>
                  </a:lnTo>
                  <a:lnTo>
                    <a:pt x="500" y="190"/>
                  </a:lnTo>
                  <a:lnTo>
                    <a:pt x="507" y="179"/>
                  </a:lnTo>
                  <a:lnTo>
                    <a:pt x="515" y="167"/>
                  </a:lnTo>
                  <a:lnTo>
                    <a:pt x="519" y="157"/>
                  </a:lnTo>
                  <a:lnTo>
                    <a:pt x="522" y="144"/>
                  </a:lnTo>
                  <a:lnTo>
                    <a:pt x="524" y="13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87" name="Freeform 8"/>
            <p:cNvSpPr>
              <a:spLocks/>
            </p:cNvSpPr>
            <p:nvPr/>
          </p:nvSpPr>
          <p:spPr bwMode="auto">
            <a:xfrm>
              <a:off x="5875338" y="4038600"/>
              <a:ext cx="833437" cy="427037"/>
            </a:xfrm>
            <a:custGeom>
              <a:avLst/>
              <a:gdLst>
                <a:gd name="T0" fmla="*/ 2147483647 w 525"/>
                <a:gd name="T1" fmla="*/ 2147483647 h 269"/>
                <a:gd name="T2" fmla="*/ 2147483647 w 525"/>
                <a:gd name="T3" fmla="*/ 2147483647 h 269"/>
                <a:gd name="T4" fmla="*/ 2147483647 w 525"/>
                <a:gd name="T5" fmla="*/ 2147483647 h 269"/>
                <a:gd name="T6" fmla="*/ 2147483647 w 525"/>
                <a:gd name="T7" fmla="*/ 2147483647 h 269"/>
                <a:gd name="T8" fmla="*/ 2147483647 w 525"/>
                <a:gd name="T9" fmla="*/ 2147483647 h 269"/>
                <a:gd name="T10" fmla="*/ 2147483647 w 525"/>
                <a:gd name="T11" fmla="*/ 2147483647 h 269"/>
                <a:gd name="T12" fmla="*/ 2147483647 w 525"/>
                <a:gd name="T13" fmla="*/ 2147483647 h 269"/>
                <a:gd name="T14" fmla="*/ 2147483647 w 525"/>
                <a:gd name="T15" fmla="*/ 2147483647 h 269"/>
                <a:gd name="T16" fmla="*/ 2147483647 w 525"/>
                <a:gd name="T17" fmla="*/ 2147483647 h 269"/>
                <a:gd name="T18" fmla="*/ 2147483647 w 525"/>
                <a:gd name="T19" fmla="*/ 2147483647 h 269"/>
                <a:gd name="T20" fmla="*/ 2147483647 w 525"/>
                <a:gd name="T21" fmla="*/ 2147483647 h 269"/>
                <a:gd name="T22" fmla="*/ 2147483647 w 525"/>
                <a:gd name="T23" fmla="*/ 2147483647 h 269"/>
                <a:gd name="T24" fmla="*/ 2147483647 w 525"/>
                <a:gd name="T25" fmla="*/ 2147483647 h 269"/>
                <a:gd name="T26" fmla="*/ 2147483647 w 525"/>
                <a:gd name="T27" fmla="*/ 2147483647 h 269"/>
                <a:gd name="T28" fmla="*/ 2147483647 w 525"/>
                <a:gd name="T29" fmla="*/ 2147483647 h 269"/>
                <a:gd name="T30" fmla="*/ 2147483647 w 525"/>
                <a:gd name="T31" fmla="*/ 2147483647 h 269"/>
                <a:gd name="T32" fmla="*/ 2147483647 w 525"/>
                <a:gd name="T33" fmla="*/ 2147483647 h 269"/>
                <a:gd name="T34" fmla="*/ 2147483647 w 525"/>
                <a:gd name="T35" fmla="*/ 2147483647 h 269"/>
                <a:gd name="T36" fmla="*/ 2147483647 w 525"/>
                <a:gd name="T37" fmla="*/ 2147483647 h 269"/>
                <a:gd name="T38" fmla="*/ 2147483647 w 525"/>
                <a:gd name="T39" fmla="*/ 2147483647 h 269"/>
                <a:gd name="T40" fmla="*/ 2147483647 w 525"/>
                <a:gd name="T41" fmla="*/ 2147483647 h 269"/>
                <a:gd name="T42" fmla="*/ 2147483647 w 525"/>
                <a:gd name="T43" fmla="*/ 2147483647 h 269"/>
                <a:gd name="T44" fmla="*/ 2147483647 w 525"/>
                <a:gd name="T45" fmla="*/ 2147483647 h 269"/>
                <a:gd name="T46" fmla="*/ 2147483647 w 525"/>
                <a:gd name="T47" fmla="*/ 2147483647 h 269"/>
                <a:gd name="T48" fmla="*/ 2147483647 w 525"/>
                <a:gd name="T49" fmla="*/ 2147483647 h 269"/>
                <a:gd name="T50" fmla="*/ 2147483647 w 525"/>
                <a:gd name="T51" fmla="*/ 2147483647 h 269"/>
                <a:gd name="T52" fmla="*/ 2147483647 w 525"/>
                <a:gd name="T53" fmla="*/ 0 h 269"/>
                <a:gd name="T54" fmla="*/ 2147483647 w 525"/>
                <a:gd name="T55" fmla="*/ 0 h 269"/>
                <a:gd name="T56" fmla="*/ 2147483647 w 525"/>
                <a:gd name="T57" fmla="*/ 2147483647 h 269"/>
                <a:gd name="T58" fmla="*/ 2147483647 w 525"/>
                <a:gd name="T59" fmla="*/ 2147483647 h 269"/>
                <a:gd name="T60" fmla="*/ 2147483647 w 525"/>
                <a:gd name="T61" fmla="*/ 2147483647 h 269"/>
                <a:gd name="T62" fmla="*/ 2147483647 w 525"/>
                <a:gd name="T63" fmla="*/ 2147483647 h 269"/>
                <a:gd name="T64" fmla="*/ 2147483647 w 525"/>
                <a:gd name="T65" fmla="*/ 2147483647 h 269"/>
                <a:gd name="T66" fmla="*/ 2147483647 w 525"/>
                <a:gd name="T67" fmla="*/ 2147483647 h 269"/>
                <a:gd name="T68" fmla="*/ 2147483647 w 525"/>
                <a:gd name="T69" fmla="*/ 2147483647 h 269"/>
                <a:gd name="T70" fmla="*/ 2147483647 w 525"/>
                <a:gd name="T71" fmla="*/ 2147483647 h 2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5"/>
                <a:gd name="T109" fmla="*/ 0 h 269"/>
                <a:gd name="T110" fmla="*/ 525 w 525"/>
                <a:gd name="T111" fmla="*/ 269 h 2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5" h="269">
                  <a:moveTo>
                    <a:pt x="0" y="134"/>
                  </a:moveTo>
                  <a:lnTo>
                    <a:pt x="1" y="144"/>
                  </a:lnTo>
                  <a:lnTo>
                    <a:pt x="4" y="157"/>
                  </a:lnTo>
                  <a:lnTo>
                    <a:pt x="8" y="167"/>
                  </a:lnTo>
                  <a:lnTo>
                    <a:pt x="16" y="179"/>
                  </a:lnTo>
                  <a:lnTo>
                    <a:pt x="25" y="190"/>
                  </a:lnTo>
                  <a:lnTo>
                    <a:pt x="34" y="200"/>
                  </a:lnTo>
                  <a:lnTo>
                    <a:pt x="47" y="210"/>
                  </a:lnTo>
                  <a:lnTo>
                    <a:pt x="61" y="219"/>
                  </a:lnTo>
                  <a:lnTo>
                    <a:pt x="77" y="227"/>
                  </a:lnTo>
                  <a:lnTo>
                    <a:pt x="93" y="236"/>
                  </a:lnTo>
                  <a:lnTo>
                    <a:pt x="111" y="243"/>
                  </a:lnTo>
                  <a:lnTo>
                    <a:pt x="131" y="249"/>
                  </a:lnTo>
                  <a:lnTo>
                    <a:pt x="151" y="255"/>
                  </a:lnTo>
                  <a:lnTo>
                    <a:pt x="172" y="259"/>
                  </a:lnTo>
                  <a:lnTo>
                    <a:pt x="194" y="263"/>
                  </a:lnTo>
                  <a:lnTo>
                    <a:pt x="216" y="265"/>
                  </a:lnTo>
                  <a:lnTo>
                    <a:pt x="239" y="268"/>
                  </a:lnTo>
                  <a:lnTo>
                    <a:pt x="262" y="268"/>
                  </a:lnTo>
                  <a:lnTo>
                    <a:pt x="284" y="268"/>
                  </a:lnTo>
                  <a:lnTo>
                    <a:pt x="307" y="265"/>
                  </a:lnTo>
                  <a:lnTo>
                    <a:pt x="330" y="263"/>
                  </a:lnTo>
                  <a:lnTo>
                    <a:pt x="352" y="259"/>
                  </a:lnTo>
                  <a:lnTo>
                    <a:pt x="372" y="255"/>
                  </a:lnTo>
                  <a:lnTo>
                    <a:pt x="393" y="249"/>
                  </a:lnTo>
                  <a:lnTo>
                    <a:pt x="412" y="243"/>
                  </a:lnTo>
                  <a:lnTo>
                    <a:pt x="430" y="236"/>
                  </a:lnTo>
                  <a:lnTo>
                    <a:pt x="447" y="227"/>
                  </a:lnTo>
                  <a:lnTo>
                    <a:pt x="463" y="219"/>
                  </a:lnTo>
                  <a:lnTo>
                    <a:pt x="477" y="210"/>
                  </a:lnTo>
                  <a:lnTo>
                    <a:pt x="489" y="200"/>
                  </a:lnTo>
                  <a:lnTo>
                    <a:pt x="500" y="190"/>
                  </a:lnTo>
                  <a:lnTo>
                    <a:pt x="508" y="179"/>
                  </a:lnTo>
                  <a:lnTo>
                    <a:pt x="515" y="167"/>
                  </a:lnTo>
                  <a:lnTo>
                    <a:pt x="520" y="157"/>
                  </a:lnTo>
                  <a:lnTo>
                    <a:pt x="522" y="144"/>
                  </a:lnTo>
                  <a:lnTo>
                    <a:pt x="524" y="133"/>
                  </a:lnTo>
                  <a:lnTo>
                    <a:pt x="522" y="121"/>
                  </a:lnTo>
                  <a:lnTo>
                    <a:pt x="520" y="110"/>
                  </a:lnTo>
                  <a:lnTo>
                    <a:pt x="515" y="98"/>
                  </a:lnTo>
                  <a:lnTo>
                    <a:pt x="508" y="87"/>
                  </a:lnTo>
                  <a:lnTo>
                    <a:pt x="500" y="77"/>
                  </a:lnTo>
                  <a:lnTo>
                    <a:pt x="489" y="65"/>
                  </a:lnTo>
                  <a:lnTo>
                    <a:pt x="477" y="55"/>
                  </a:lnTo>
                  <a:lnTo>
                    <a:pt x="463" y="47"/>
                  </a:lnTo>
                  <a:lnTo>
                    <a:pt x="447" y="38"/>
                  </a:lnTo>
                  <a:lnTo>
                    <a:pt x="430" y="31"/>
                  </a:lnTo>
                  <a:lnTo>
                    <a:pt x="412" y="22"/>
                  </a:lnTo>
                  <a:lnTo>
                    <a:pt x="393" y="17"/>
                  </a:lnTo>
                  <a:lnTo>
                    <a:pt x="372" y="12"/>
                  </a:lnTo>
                  <a:lnTo>
                    <a:pt x="352" y="7"/>
                  </a:lnTo>
                  <a:lnTo>
                    <a:pt x="329" y="4"/>
                  </a:lnTo>
                  <a:lnTo>
                    <a:pt x="307" y="1"/>
                  </a:lnTo>
                  <a:lnTo>
                    <a:pt x="284" y="0"/>
                  </a:lnTo>
                  <a:lnTo>
                    <a:pt x="262" y="0"/>
                  </a:lnTo>
                  <a:lnTo>
                    <a:pt x="239" y="0"/>
                  </a:lnTo>
                  <a:lnTo>
                    <a:pt x="216" y="1"/>
                  </a:lnTo>
                  <a:lnTo>
                    <a:pt x="194" y="4"/>
                  </a:lnTo>
                  <a:lnTo>
                    <a:pt x="172" y="8"/>
                  </a:lnTo>
                  <a:lnTo>
                    <a:pt x="151" y="12"/>
                  </a:lnTo>
                  <a:lnTo>
                    <a:pt x="131" y="17"/>
                  </a:lnTo>
                  <a:lnTo>
                    <a:pt x="111" y="24"/>
                  </a:lnTo>
                  <a:lnTo>
                    <a:pt x="93" y="31"/>
                  </a:lnTo>
                  <a:lnTo>
                    <a:pt x="77" y="38"/>
                  </a:lnTo>
                  <a:lnTo>
                    <a:pt x="61" y="47"/>
                  </a:lnTo>
                  <a:lnTo>
                    <a:pt x="47" y="57"/>
                  </a:lnTo>
                  <a:lnTo>
                    <a:pt x="34" y="67"/>
                  </a:lnTo>
                  <a:lnTo>
                    <a:pt x="25" y="77"/>
                  </a:lnTo>
                  <a:lnTo>
                    <a:pt x="16" y="87"/>
                  </a:lnTo>
                  <a:lnTo>
                    <a:pt x="8" y="98"/>
                  </a:lnTo>
                  <a:lnTo>
                    <a:pt x="4" y="110"/>
                  </a:lnTo>
                  <a:lnTo>
                    <a:pt x="1" y="121"/>
                  </a:lnTo>
                  <a:lnTo>
                    <a:pt x="0" y="13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88" name="Freeform 9"/>
            <p:cNvSpPr>
              <a:spLocks/>
            </p:cNvSpPr>
            <p:nvPr/>
          </p:nvSpPr>
          <p:spPr bwMode="auto">
            <a:xfrm>
              <a:off x="3425825" y="3657600"/>
              <a:ext cx="833438" cy="427037"/>
            </a:xfrm>
            <a:custGeom>
              <a:avLst/>
              <a:gdLst>
                <a:gd name="T0" fmla="*/ 2147483647 w 525"/>
                <a:gd name="T1" fmla="*/ 2147483647 h 269"/>
                <a:gd name="T2" fmla="*/ 2147483647 w 525"/>
                <a:gd name="T3" fmla="*/ 2147483647 h 269"/>
                <a:gd name="T4" fmla="*/ 2147483647 w 525"/>
                <a:gd name="T5" fmla="*/ 2147483647 h 269"/>
                <a:gd name="T6" fmla="*/ 2147483647 w 525"/>
                <a:gd name="T7" fmla="*/ 2147483647 h 269"/>
                <a:gd name="T8" fmla="*/ 2147483647 w 525"/>
                <a:gd name="T9" fmla="*/ 2147483647 h 269"/>
                <a:gd name="T10" fmla="*/ 2147483647 w 525"/>
                <a:gd name="T11" fmla="*/ 2147483647 h 269"/>
                <a:gd name="T12" fmla="*/ 2147483647 w 525"/>
                <a:gd name="T13" fmla="*/ 2147483647 h 269"/>
                <a:gd name="T14" fmla="*/ 2147483647 w 525"/>
                <a:gd name="T15" fmla="*/ 2147483647 h 269"/>
                <a:gd name="T16" fmla="*/ 2147483647 w 525"/>
                <a:gd name="T17" fmla="*/ 2147483647 h 269"/>
                <a:gd name="T18" fmla="*/ 2147483647 w 525"/>
                <a:gd name="T19" fmla="*/ 2147483647 h 269"/>
                <a:gd name="T20" fmla="*/ 2147483647 w 525"/>
                <a:gd name="T21" fmla="*/ 2147483647 h 269"/>
                <a:gd name="T22" fmla="*/ 2147483647 w 525"/>
                <a:gd name="T23" fmla="*/ 2147483647 h 269"/>
                <a:gd name="T24" fmla="*/ 2147483647 w 525"/>
                <a:gd name="T25" fmla="*/ 2147483647 h 269"/>
                <a:gd name="T26" fmla="*/ 2147483647 w 525"/>
                <a:gd name="T27" fmla="*/ 2147483647 h 269"/>
                <a:gd name="T28" fmla="*/ 2147483647 w 525"/>
                <a:gd name="T29" fmla="*/ 2147483647 h 269"/>
                <a:gd name="T30" fmla="*/ 2147483647 w 525"/>
                <a:gd name="T31" fmla="*/ 2147483647 h 269"/>
                <a:gd name="T32" fmla="*/ 2147483647 w 525"/>
                <a:gd name="T33" fmla="*/ 2147483647 h 269"/>
                <a:gd name="T34" fmla="*/ 2147483647 w 525"/>
                <a:gd name="T35" fmla="*/ 2147483647 h 269"/>
                <a:gd name="T36" fmla="*/ 2147483647 w 525"/>
                <a:gd name="T37" fmla="*/ 2147483647 h 269"/>
                <a:gd name="T38" fmla="*/ 2147483647 w 525"/>
                <a:gd name="T39" fmla="*/ 2147483647 h 269"/>
                <a:gd name="T40" fmla="*/ 2147483647 w 525"/>
                <a:gd name="T41" fmla="*/ 2147483647 h 269"/>
                <a:gd name="T42" fmla="*/ 2147483647 w 525"/>
                <a:gd name="T43" fmla="*/ 2147483647 h 269"/>
                <a:gd name="T44" fmla="*/ 2147483647 w 525"/>
                <a:gd name="T45" fmla="*/ 2147483647 h 269"/>
                <a:gd name="T46" fmla="*/ 2147483647 w 525"/>
                <a:gd name="T47" fmla="*/ 2147483647 h 269"/>
                <a:gd name="T48" fmla="*/ 2147483647 w 525"/>
                <a:gd name="T49" fmla="*/ 2147483647 h 269"/>
                <a:gd name="T50" fmla="*/ 2147483647 w 525"/>
                <a:gd name="T51" fmla="*/ 2147483647 h 269"/>
                <a:gd name="T52" fmla="*/ 2147483647 w 525"/>
                <a:gd name="T53" fmla="*/ 0 h 269"/>
                <a:gd name="T54" fmla="*/ 2147483647 w 525"/>
                <a:gd name="T55" fmla="*/ 0 h 269"/>
                <a:gd name="T56" fmla="*/ 2147483647 w 525"/>
                <a:gd name="T57" fmla="*/ 2147483647 h 269"/>
                <a:gd name="T58" fmla="*/ 2147483647 w 525"/>
                <a:gd name="T59" fmla="*/ 2147483647 h 269"/>
                <a:gd name="T60" fmla="*/ 2147483647 w 525"/>
                <a:gd name="T61" fmla="*/ 2147483647 h 269"/>
                <a:gd name="T62" fmla="*/ 2147483647 w 525"/>
                <a:gd name="T63" fmla="*/ 2147483647 h 269"/>
                <a:gd name="T64" fmla="*/ 2147483647 w 525"/>
                <a:gd name="T65" fmla="*/ 2147483647 h 269"/>
                <a:gd name="T66" fmla="*/ 2147483647 w 525"/>
                <a:gd name="T67" fmla="*/ 2147483647 h 269"/>
                <a:gd name="T68" fmla="*/ 2147483647 w 525"/>
                <a:gd name="T69" fmla="*/ 2147483647 h 269"/>
                <a:gd name="T70" fmla="*/ 2147483647 w 525"/>
                <a:gd name="T71" fmla="*/ 2147483647 h 2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5"/>
                <a:gd name="T109" fmla="*/ 0 h 269"/>
                <a:gd name="T110" fmla="*/ 525 w 525"/>
                <a:gd name="T111" fmla="*/ 269 h 2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5" h="269">
                  <a:moveTo>
                    <a:pt x="0" y="134"/>
                  </a:moveTo>
                  <a:lnTo>
                    <a:pt x="1" y="146"/>
                  </a:lnTo>
                  <a:lnTo>
                    <a:pt x="4" y="157"/>
                  </a:lnTo>
                  <a:lnTo>
                    <a:pt x="8" y="169"/>
                  </a:lnTo>
                  <a:lnTo>
                    <a:pt x="16" y="180"/>
                  </a:lnTo>
                  <a:lnTo>
                    <a:pt x="25" y="190"/>
                  </a:lnTo>
                  <a:lnTo>
                    <a:pt x="35" y="200"/>
                  </a:lnTo>
                  <a:lnTo>
                    <a:pt x="47" y="210"/>
                  </a:lnTo>
                  <a:lnTo>
                    <a:pt x="60" y="220"/>
                  </a:lnTo>
                  <a:lnTo>
                    <a:pt x="77" y="229"/>
                  </a:lnTo>
                  <a:lnTo>
                    <a:pt x="93" y="236"/>
                  </a:lnTo>
                  <a:lnTo>
                    <a:pt x="111" y="243"/>
                  </a:lnTo>
                  <a:lnTo>
                    <a:pt x="131" y="250"/>
                  </a:lnTo>
                  <a:lnTo>
                    <a:pt x="151" y="256"/>
                  </a:lnTo>
                  <a:lnTo>
                    <a:pt x="172" y="260"/>
                  </a:lnTo>
                  <a:lnTo>
                    <a:pt x="194" y="263"/>
                  </a:lnTo>
                  <a:lnTo>
                    <a:pt x="216" y="266"/>
                  </a:lnTo>
                  <a:lnTo>
                    <a:pt x="239" y="268"/>
                  </a:lnTo>
                  <a:lnTo>
                    <a:pt x="263" y="268"/>
                  </a:lnTo>
                  <a:lnTo>
                    <a:pt x="284" y="268"/>
                  </a:lnTo>
                  <a:lnTo>
                    <a:pt x="307" y="265"/>
                  </a:lnTo>
                  <a:lnTo>
                    <a:pt x="330" y="263"/>
                  </a:lnTo>
                  <a:lnTo>
                    <a:pt x="352" y="260"/>
                  </a:lnTo>
                  <a:lnTo>
                    <a:pt x="372" y="255"/>
                  </a:lnTo>
                  <a:lnTo>
                    <a:pt x="393" y="250"/>
                  </a:lnTo>
                  <a:lnTo>
                    <a:pt x="413" y="243"/>
                  </a:lnTo>
                  <a:lnTo>
                    <a:pt x="430" y="236"/>
                  </a:lnTo>
                  <a:lnTo>
                    <a:pt x="447" y="227"/>
                  </a:lnTo>
                  <a:lnTo>
                    <a:pt x="463" y="219"/>
                  </a:lnTo>
                  <a:lnTo>
                    <a:pt x="477" y="210"/>
                  </a:lnTo>
                  <a:lnTo>
                    <a:pt x="489" y="200"/>
                  </a:lnTo>
                  <a:lnTo>
                    <a:pt x="500" y="190"/>
                  </a:lnTo>
                  <a:lnTo>
                    <a:pt x="508" y="180"/>
                  </a:lnTo>
                  <a:lnTo>
                    <a:pt x="515" y="169"/>
                  </a:lnTo>
                  <a:lnTo>
                    <a:pt x="520" y="157"/>
                  </a:lnTo>
                  <a:lnTo>
                    <a:pt x="524" y="146"/>
                  </a:lnTo>
                  <a:lnTo>
                    <a:pt x="524" y="134"/>
                  </a:lnTo>
                  <a:lnTo>
                    <a:pt x="524" y="121"/>
                  </a:lnTo>
                  <a:lnTo>
                    <a:pt x="520" y="110"/>
                  </a:lnTo>
                  <a:lnTo>
                    <a:pt x="515" y="98"/>
                  </a:lnTo>
                  <a:lnTo>
                    <a:pt x="508" y="87"/>
                  </a:lnTo>
                  <a:lnTo>
                    <a:pt x="500" y="77"/>
                  </a:lnTo>
                  <a:lnTo>
                    <a:pt x="489" y="67"/>
                  </a:lnTo>
                  <a:lnTo>
                    <a:pt x="477" y="57"/>
                  </a:lnTo>
                  <a:lnTo>
                    <a:pt x="463" y="47"/>
                  </a:lnTo>
                  <a:lnTo>
                    <a:pt x="447" y="38"/>
                  </a:lnTo>
                  <a:lnTo>
                    <a:pt x="430" y="31"/>
                  </a:lnTo>
                  <a:lnTo>
                    <a:pt x="413" y="24"/>
                  </a:lnTo>
                  <a:lnTo>
                    <a:pt x="393" y="18"/>
                  </a:lnTo>
                  <a:lnTo>
                    <a:pt x="372" y="12"/>
                  </a:lnTo>
                  <a:lnTo>
                    <a:pt x="352" y="8"/>
                  </a:lnTo>
                  <a:lnTo>
                    <a:pt x="330" y="4"/>
                  </a:lnTo>
                  <a:lnTo>
                    <a:pt x="307" y="1"/>
                  </a:lnTo>
                  <a:lnTo>
                    <a:pt x="284" y="0"/>
                  </a:lnTo>
                  <a:lnTo>
                    <a:pt x="262" y="0"/>
                  </a:lnTo>
                  <a:lnTo>
                    <a:pt x="239" y="0"/>
                  </a:lnTo>
                  <a:lnTo>
                    <a:pt x="216" y="1"/>
                  </a:lnTo>
                  <a:lnTo>
                    <a:pt x="194" y="4"/>
                  </a:lnTo>
                  <a:lnTo>
                    <a:pt x="172" y="8"/>
                  </a:lnTo>
                  <a:lnTo>
                    <a:pt x="151" y="12"/>
                  </a:lnTo>
                  <a:lnTo>
                    <a:pt x="130" y="18"/>
                  </a:lnTo>
                  <a:lnTo>
                    <a:pt x="111" y="24"/>
                  </a:lnTo>
                  <a:lnTo>
                    <a:pt x="93" y="31"/>
                  </a:lnTo>
                  <a:lnTo>
                    <a:pt x="77" y="38"/>
                  </a:lnTo>
                  <a:lnTo>
                    <a:pt x="60" y="47"/>
                  </a:lnTo>
                  <a:lnTo>
                    <a:pt x="47" y="57"/>
                  </a:lnTo>
                  <a:lnTo>
                    <a:pt x="34" y="67"/>
                  </a:lnTo>
                  <a:lnTo>
                    <a:pt x="25" y="77"/>
                  </a:lnTo>
                  <a:lnTo>
                    <a:pt x="16" y="87"/>
                  </a:lnTo>
                  <a:lnTo>
                    <a:pt x="8" y="98"/>
                  </a:lnTo>
                  <a:lnTo>
                    <a:pt x="4" y="111"/>
                  </a:lnTo>
                  <a:lnTo>
                    <a:pt x="1" y="121"/>
                  </a:lnTo>
                  <a:lnTo>
                    <a:pt x="0" y="13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89" name="Freeform 10"/>
            <p:cNvSpPr>
              <a:spLocks/>
            </p:cNvSpPr>
            <p:nvPr/>
          </p:nvSpPr>
          <p:spPr bwMode="auto">
            <a:xfrm>
              <a:off x="1008063" y="4025900"/>
              <a:ext cx="835025" cy="428625"/>
            </a:xfrm>
            <a:custGeom>
              <a:avLst/>
              <a:gdLst>
                <a:gd name="T0" fmla="*/ 2147483647 w 526"/>
                <a:gd name="T1" fmla="*/ 2147483647 h 270"/>
                <a:gd name="T2" fmla="*/ 2147483647 w 526"/>
                <a:gd name="T3" fmla="*/ 2147483647 h 270"/>
                <a:gd name="T4" fmla="*/ 2147483647 w 526"/>
                <a:gd name="T5" fmla="*/ 2147483647 h 270"/>
                <a:gd name="T6" fmla="*/ 2147483647 w 526"/>
                <a:gd name="T7" fmla="*/ 2147483647 h 270"/>
                <a:gd name="T8" fmla="*/ 2147483647 w 526"/>
                <a:gd name="T9" fmla="*/ 2147483647 h 270"/>
                <a:gd name="T10" fmla="*/ 2147483647 w 526"/>
                <a:gd name="T11" fmla="*/ 2147483647 h 270"/>
                <a:gd name="T12" fmla="*/ 2147483647 w 526"/>
                <a:gd name="T13" fmla="*/ 2147483647 h 270"/>
                <a:gd name="T14" fmla="*/ 2147483647 w 526"/>
                <a:gd name="T15" fmla="*/ 2147483647 h 270"/>
                <a:gd name="T16" fmla="*/ 2147483647 w 526"/>
                <a:gd name="T17" fmla="*/ 2147483647 h 270"/>
                <a:gd name="T18" fmla="*/ 2147483647 w 526"/>
                <a:gd name="T19" fmla="*/ 2147483647 h 270"/>
                <a:gd name="T20" fmla="*/ 2147483647 w 526"/>
                <a:gd name="T21" fmla="*/ 2147483647 h 270"/>
                <a:gd name="T22" fmla="*/ 2147483647 w 526"/>
                <a:gd name="T23" fmla="*/ 2147483647 h 270"/>
                <a:gd name="T24" fmla="*/ 2147483647 w 526"/>
                <a:gd name="T25" fmla="*/ 2147483647 h 270"/>
                <a:gd name="T26" fmla="*/ 2147483647 w 526"/>
                <a:gd name="T27" fmla="*/ 2147483647 h 270"/>
                <a:gd name="T28" fmla="*/ 2147483647 w 526"/>
                <a:gd name="T29" fmla="*/ 2147483647 h 270"/>
                <a:gd name="T30" fmla="*/ 2147483647 w 526"/>
                <a:gd name="T31" fmla="*/ 2147483647 h 270"/>
                <a:gd name="T32" fmla="*/ 2147483647 w 526"/>
                <a:gd name="T33" fmla="*/ 2147483647 h 270"/>
                <a:gd name="T34" fmla="*/ 2147483647 w 526"/>
                <a:gd name="T35" fmla="*/ 2147483647 h 270"/>
                <a:gd name="T36" fmla="*/ 2147483647 w 526"/>
                <a:gd name="T37" fmla="*/ 2147483647 h 270"/>
                <a:gd name="T38" fmla="*/ 2147483647 w 526"/>
                <a:gd name="T39" fmla="*/ 2147483647 h 270"/>
                <a:gd name="T40" fmla="*/ 2147483647 w 526"/>
                <a:gd name="T41" fmla="*/ 2147483647 h 270"/>
                <a:gd name="T42" fmla="*/ 2147483647 w 526"/>
                <a:gd name="T43" fmla="*/ 2147483647 h 270"/>
                <a:gd name="T44" fmla="*/ 2147483647 w 526"/>
                <a:gd name="T45" fmla="*/ 2147483647 h 270"/>
                <a:gd name="T46" fmla="*/ 2147483647 w 526"/>
                <a:gd name="T47" fmla="*/ 2147483647 h 270"/>
                <a:gd name="T48" fmla="*/ 2147483647 w 526"/>
                <a:gd name="T49" fmla="*/ 2147483647 h 270"/>
                <a:gd name="T50" fmla="*/ 2147483647 w 526"/>
                <a:gd name="T51" fmla="*/ 2147483647 h 270"/>
                <a:gd name="T52" fmla="*/ 2147483647 w 526"/>
                <a:gd name="T53" fmla="*/ 2147483647 h 270"/>
                <a:gd name="T54" fmla="*/ 2147483647 w 526"/>
                <a:gd name="T55" fmla="*/ 2147483647 h 270"/>
                <a:gd name="T56" fmla="*/ 2147483647 w 526"/>
                <a:gd name="T57" fmla="*/ 2147483647 h 270"/>
                <a:gd name="T58" fmla="*/ 2147483647 w 526"/>
                <a:gd name="T59" fmla="*/ 2147483647 h 270"/>
                <a:gd name="T60" fmla="*/ 2147483647 w 526"/>
                <a:gd name="T61" fmla="*/ 2147483647 h 270"/>
                <a:gd name="T62" fmla="*/ 2147483647 w 526"/>
                <a:gd name="T63" fmla="*/ 2147483647 h 270"/>
                <a:gd name="T64" fmla="*/ 2147483647 w 526"/>
                <a:gd name="T65" fmla="*/ 2147483647 h 270"/>
                <a:gd name="T66" fmla="*/ 2147483647 w 526"/>
                <a:gd name="T67" fmla="*/ 2147483647 h 270"/>
                <a:gd name="T68" fmla="*/ 2147483647 w 526"/>
                <a:gd name="T69" fmla="*/ 2147483647 h 270"/>
                <a:gd name="T70" fmla="*/ 2147483647 w 526"/>
                <a:gd name="T71" fmla="*/ 2147483647 h 2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6"/>
                <a:gd name="T109" fmla="*/ 0 h 270"/>
                <a:gd name="T110" fmla="*/ 526 w 526"/>
                <a:gd name="T111" fmla="*/ 270 h 27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6" h="270">
                  <a:moveTo>
                    <a:pt x="525" y="134"/>
                  </a:moveTo>
                  <a:lnTo>
                    <a:pt x="523" y="123"/>
                  </a:lnTo>
                  <a:lnTo>
                    <a:pt x="520" y="110"/>
                  </a:lnTo>
                  <a:lnTo>
                    <a:pt x="516" y="100"/>
                  </a:lnTo>
                  <a:lnTo>
                    <a:pt x="508" y="88"/>
                  </a:lnTo>
                  <a:lnTo>
                    <a:pt x="500" y="77"/>
                  </a:lnTo>
                  <a:lnTo>
                    <a:pt x="489" y="67"/>
                  </a:lnTo>
                  <a:lnTo>
                    <a:pt x="477" y="57"/>
                  </a:lnTo>
                  <a:lnTo>
                    <a:pt x="463" y="48"/>
                  </a:lnTo>
                  <a:lnTo>
                    <a:pt x="447" y="40"/>
                  </a:lnTo>
                  <a:lnTo>
                    <a:pt x="431" y="31"/>
                  </a:lnTo>
                  <a:lnTo>
                    <a:pt x="413" y="24"/>
                  </a:lnTo>
                  <a:lnTo>
                    <a:pt x="393" y="18"/>
                  </a:lnTo>
                  <a:lnTo>
                    <a:pt x="373" y="12"/>
                  </a:lnTo>
                  <a:lnTo>
                    <a:pt x="352" y="8"/>
                  </a:lnTo>
                  <a:lnTo>
                    <a:pt x="330" y="4"/>
                  </a:lnTo>
                  <a:lnTo>
                    <a:pt x="307" y="2"/>
                  </a:lnTo>
                  <a:lnTo>
                    <a:pt x="284" y="1"/>
                  </a:lnTo>
                  <a:lnTo>
                    <a:pt x="261" y="0"/>
                  </a:lnTo>
                  <a:lnTo>
                    <a:pt x="240" y="1"/>
                  </a:lnTo>
                  <a:lnTo>
                    <a:pt x="217" y="2"/>
                  </a:lnTo>
                  <a:lnTo>
                    <a:pt x="194" y="4"/>
                  </a:lnTo>
                  <a:lnTo>
                    <a:pt x="172" y="8"/>
                  </a:lnTo>
                  <a:lnTo>
                    <a:pt x="151" y="12"/>
                  </a:lnTo>
                  <a:lnTo>
                    <a:pt x="131" y="18"/>
                  </a:lnTo>
                  <a:lnTo>
                    <a:pt x="111" y="24"/>
                  </a:lnTo>
                  <a:lnTo>
                    <a:pt x="94" y="31"/>
                  </a:lnTo>
                  <a:lnTo>
                    <a:pt x="77" y="40"/>
                  </a:lnTo>
                  <a:lnTo>
                    <a:pt x="61" y="48"/>
                  </a:lnTo>
                  <a:lnTo>
                    <a:pt x="47" y="57"/>
                  </a:lnTo>
                  <a:lnTo>
                    <a:pt x="35" y="67"/>
                  </a:lnTo>
                  <a:lnTo>
                    <a:pt x="25" y="77"/>
                  </a:lnTo>
                  <a:lnTo>
                    <a:pt x="16" y="88"/>
                  </a:lnTo>
                  <a:lnTo>
                    <a:pt x="8" y="100"/>
                  </a:lnTo>
                  <a:lnTo>
                    <a:pt x="4" y="110"/>
                  </a:lnTo>
                  <a:lnTo>
                    <a:pt x="1" y="123"/>
                  </a:lnTo>
                  <a:lnTo>
                    <a:pt x="0" y="134"/>
                  </a:lnTo>
                  <a:lnTo>
                    <a:pt x="1" y="145"/>
                  </a:lnTo>
                  <a:lnTo>
                    <a:pt x="4" y="157"/>
                  </a:lnTo>
                  <a:lnTo>
                    <a:pt x="8" y="168"/>
                  </a:lnTo>
                  <a:lnTo>
                    <a:pt x="16" y="180"/>
                  </a:lnTo>
                  <a:lnTo>
                    <a:pt x="25" y="190"/>
                  </a:lnTo>
                  <a:lnTo>
                    <a:pt x="35" y="201"/>
                  </a:lnTo>
                  <a:lnTo>
                    <a:pt x="47" y="211"/>
                  </a:lnTo>
                  <a:lnTo>
                    <a:pt x="61" y="220"/>
                  </a:lnTo>
                  <a:lnTo>
                    <a:pt x="77" y="228"/>
                  </a:lnTo>
                  <a:lnTo>
                    <a:pt x="94" y="236"/>
                  </a:lnTo>
                  <a:lnTo>
                    <a:pt x="111" y="244"/>
                  </a:lnTo>
                  <a:lnTo>
                    <a:pt x="131" y="250"/>
                  </a:lnTo>
                  <a:lnTo>
                    <a:pt x="151" y="254"/>
                  </a:lnTo>
                  <a:lnTo>
                    <a:pt x="172" y="260"/>
                  </a:lnTo>
                  <a:lnTo>
                    <a:pt x="194" y="263"/>
                  </a:lnTo>
                  <a:lnTo>
                    <a:pt x="217" y="266"/>
                  </a:lnTo>
                  <a:lnTo>
                    <a:pt x="240" y="267"/>
                  </a:lnTo>
                  <a:lnTo>
                    <a:pt x="261" y="269"/>
                  </a:lnTo>
                  <a:lnTo>
                    <a:pt x="284" y="267"/>
                  </a:lnTo>
                  <a:lnTo>
                    <a:pt x="307" y="266"/>
                  </a:lnTo>
                  <a:lnTo>
                    <a:pt x="330" y="263"/>
                  </a:lnTo>
                  <a:lnTo>
                    <a:pt x="352" y="260"/>
                  </a:lnTo>
                  <a:lnTo>
                    <a:pt x="373" y="254"/>
                  </a:lnTo>
                  <a:lnTo>
                    <a:pt x="393" y="250"/>
                  </a:lnTo>
                  <a:lnTo>
                    <a:pt x="413" y="244"/>
                  </a:lnTo>
                  <a:lnTo>
                    <a:pt x="431" y="236"/>
                  </a:lnTo>
                  <a:lnTo>
                    <a:pt x="447" y="228"/>
                  </a:lnTo>
                  <a:lnTo>
                    <a:pt x="463" y="220"/>
                  </a:lnTo>
                  <a:lnTo>
                    <a:pt x="477" y="211"/>
                  </a:lnTo>
                  <a:lnTo>
                    <a:pt x="489" y="201"/>
                  </a:lnTo>
                  <a:lnTo>
                    <a:pt x="500" y="190"/>
                  </a:lnTo>
                  <a:lnTo>
                    <a:pt x="508" y="180"/>
                  </a:lnTo>
                  <a:lnTo>
                    <a:pt x="516" y="168"/>
                  </a:lnTo>
                  <a:lnTo>
                    <a:pt x="520" y="157"/>
                  </a:lnTo>
                  <a:lnTo>
                    <a:pt x="523" y="145"/>
                  </a:lnTo>
                  <a:lnTo>
                    <a:pt x="525" y="13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90" name="Freeform 11"/>
            <p:cNvSpPr>
              <a:spLocks/>
            </p:cNvSpPr>
            <p:nvPr/>
          </p:nvSpPr>
          <p:spPr bwMode="auto">
            <a:xfrm>
              <a:off x="2541588" y="4025900"/>
              <a:ext cx="833437" cy="428625"/>
            </a:xfrm>
            <a:custGeom>
              <a:avLst/>
              <a:gdLst>
                <a:gd name="T0" fmla="*/ 2147483647 w 525"/>
                <a:gd name="T1" fmla="*/ 2147483647 h 270"/>
                <a:gd name="T2" fmla="*/ 2147483647 w 525"/>
                <a:gd name="T3" fmla="*/ 2147483647 h 270"/>
                <a:gd name="T4" fmla="*/ 2147483647 w 525"/>
                <a:gd name="T5" fmla="*/ 2147483647 h 270"/>
                <a:gd name="T6" fmla="*/ 2147483647 w 525"/>
                <a:gd name="T7" fmla="*/ 2147483647 h 270"/>
                <a:gd name="T8" fmla="*/ 2147483647 w 525"/>
                <a:gd name="T9" fmla="*/ 2147483647 h 270"/>
                <a:gd name="T10" fmla="*/ 2147483647 w 525"/>
                <a:gd name="T11" fmla="*/ 2147483647 h 270"/>
                <a:gd name="T12" fmla="*/ 2147483647 w 525"/>
                <a:gd name="T13" fmla="*/ 2147483647 h 270"/>
                <a:gd name="T14" fmla="*/ 2147483647 w 525"/>
                <a:gd name="T15" fmla="*/ 2147483647 h 270"/>
                <a:gd name="T16" fmla="*/ 2147483647 w 525"/>
                <a:gd name="T17" fmla="*/ 2147483647 h 270"/>
                <a:gd name="T18" fmla="*/ 2147483647 w 525"/>
                <a:gd name="T19" fmla="*/ 2147483647 h 270"/>
                <a:gd name="T20" fmla="*/ 2147483647 w 525"/>
                <a:gd name="T21" fmla="*/ 2147483647 h 270"/>
                <a:gd name="T22" fmla="*/ 2147483647 w 525"/>
                <a:gd name="T23" fmla="*/ 2147483647 h 270"/>
                <a:gd name="T24" fmla="*/ 2147483647 w 525"/>
                <a:gd name="T25" fmla="*/ 2147483647 h 270"/>
                <a:gd name="T26" fmla="*/ 2147483647 w 525"/>
                <a:gd name="T27" fmla="*/ 2147483647 h 270"/>
                <a:gd name="T28" fmla="*/ 2147483647 w 525"/>
                <a:gd name="T29" fmla="*/ 2147483647 h 270"/>
                <a:gd name="T30" fmla="*/ 2147483647 w 525"/>
                <a:gd name="T31" fmla="*/ 2147483647 h 270"/>
                <a:gd name="T32" fmla="*/ 2147483647 w 525"/>
                <a:gd name="T33" fmla="*/ 2147483647 h 270"/>
                <a:gd name="T34" fmla="*/ 2147483647 w 525"/>
                <a:gd name="T35" fmla="*/ 2147483647 h 270"/>
                <a:gd name="T36" fmla="*/ 2147483647 w 525"/>
                <a:gd name="T37" fmla="*/ 2147483647 h 270"/>
                <a:gd name="T38" fmla="*/ 2147483647 w 525"/>
                <a:gd name="T39" fmla="*/ 2147483647 h 270"/>
                <a:gd name="T40" fmla="*/ 2147483647 w 525"/>
                <a:gd name="T41" fmla="*/ 2147483647 h 270"/>
                <a:gd name="T42" fmla="*/ 2147483647 w 525"/>
                <a:gd name="T43" fmla="*/ 2147483647 h 270"/>
                <a:gd name="T44" fmla="*/ 2147483647 w 525"/>
                <a:gd name="T45" fmla="*/ 2147483647 h 270"/>
                <a:gd name="T46" fmla="*/ 2147483647 w 525"/>
                <a:gd name="T47" fmla="*/ 2147483647 h 270"/>
                <a:gd name="T48" fmla="*/ 2147483647 w 525"/>
                <a:gd name="T49" fmla="*/ 2147483647 h 270"/>
                <a:gd name="T50" fmla="*/ 2147483647 w 525"/>
                <a:gd name="T51" fmla="*/ 2147483647 h 270"/>
                <a:gd name="T52" fmla="*/ 2147483647 w 525"/>
                <a:gd name="T53" fmla="*/ 2147483647 h 270"/>
                <a:gd name="T54" fmla="*/ 2147483647 w 525"/>
                <a:gd name="T55" fmla="*/ 2147483647 h 270"/>
                <a:gd name="T56" fmla="*/ 2147483647 w 525"/>
                <a:gd name="T57" fmla="*/ 2147483647 h 270"/>
                <a:gd name="T58" fmla="*/ 2147483647 w 525"/>
                <a:gd name="T59" fmla="*/ 2147483647 h 270"/>
                <a:gd name="T60" fmla="*/ 2147483647 w 525"/>
                <a:gd name="T61" fmla="*/ 2147483647 h 270"/>
                <a:gd name="T62" fmla="*/ 2147483647 w 525"/>
                <a:gd name="T63" fmla="*/ 2147483647 h 270"/>
                <a:gd name="T64" fmla="*/ 2147483647 w 525"/>
                <a:gd name="T65" fmla="*/ 2147483647 h 270"/>
                <a:gd name="T66" fmla="*/ 2147483647 w 525"/>
                <a:gd name="T67" fmla="*/ 2147483647 h 270"/>
                <a:gd name="T68" fmla="*/ 2147483647 w 525"/>
                <a:gd name="T69" fmla="*/ 2147483647 h 270"/>
                <a:gd name="T70" fmla="*/ 2147483647 w 525"/>
                <a:gd name="T71" fmla="*/ 2147483647 h 2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5"/>
                <a:gd name="T109" fmla="*/ 0 h 270"/>
                <a:gd name="T110" fmla="*/ 525 w 525"/>
                <a:gd name="T111" fmla="*/ 270 h 27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5" h="270">
                  <a:moveTo>
                    <a:pt x="0" y="134"/>
                  </a:moveTo>
                  <a:lnTo>
                    <a:pt x="1" y="145"/>
                  </a:lnTo>
                  <a:lnTo>
                    <a:pt x="3" y="157"/>
                  </a:lnTo>
                  <a:lnTo>
                    <a:pt x="8" y="168"/>
                  </a:lnTo>
                  <a:lnTo>
                    <a:pt x="15" y="180"/>
                  </a:lnTo>
                  <a:lnTo>
                    <a:pt x="23" y="190"/>
                  </a:lnTo>
                  <a:lnTo>
                    <a:pt x="34" y="201"/>
                  </a:lnTo>
                  <a:lnTo>
                    <a:pt x="46" y="211"/>
                  </a:lnTo>
                  <a:lnTo>
                    <a:pt x="60" y="220"/>
                  </a:lnTo>
                  <a:lnTo>
                    <a:pt x="76" y="228"/>
                  </a:lnTo>
                  <a:lnTo>
                    <a:pt x="93" y="236"/>
                  </a:lnTo>
                  <a:lnTo>
                    <a:pt x="111" y="244"/>
                  </a:lnTo>
                  <a:lnTo>
                    <a:pt x="130" y="250"/>
                  </a:lnTo>
                  <a:lnTo>
                    <a:pt x="151" y="254"/>
                  </a:lnTo>
                  <a:lnTo>
                    <a:pt x="171" y="260"/>
                  </a:lnTo>
                  <a:lnTo>
                    <a:pt x="194" y="263"/>
                  </a:lnTo>
                  <a:lnTo>
                    <a:pt x="216" y="266"/>
                  </a:lnTo>
                  <a:lnTo>
                    <a:pt x="239" y="267"/>
                  </a:lnTo>
                  <a:lnTo>
                    <a:pt x="262" y="269"/>
                  </a:lnTo>
                  <a:lnTo>
                    <a:pt x="284" y="267"/>
                  </a:lnTo>
                  <a:lnTo>
                    <a:pt x="307" y="266"/>
                  </a:lnTo>
                  <a:lnTo>
                    <a:pt x="329" y="263"/>
                  </a:lnTo>
                  <a:lnTo>
                    <a:pt x="351" y="260"/>
                  </a:lnTo>
                  <a:lnTo>
                    <a:pt x="372" y="254"/>
                  </a:lnTo>
                  <a:lnTo>
                    <a:pt x="392" y="250"/>
                  </a:lnTo>
                  <a:lnTo>
                    <a:pt x="412" y="243"/>
                  </a:lnTo>
                  <a:lnTo>
                    <a:pt x="430" y="236"/>
                  </a:lnTo>
                  <a:lnTo>
                    <a:pt x="446" y="228"/>
                  </a:lnTo>
                  <a:lnTo>
                    <a:pt x="462" y="220"/>
                  </a:lnTo>
                  <a:lnTo>
                    <a:pt x="476" y="210"/>
                  </a:lnTo>
                  <a:lnTo>
                    <a:pt x="489" y="201"/>
                  </a:lnTo>
                  <a:lnTo>
                    <a:pt x="498" y="190"/>
                  </a:lnTo>
                  <a:lnTo>
                    <a:pt x="507" y="180"/>
                  </a:lnTo>
                  <a:lnTo>
                    <a:pt x="515" y="168"/>
                  </a:lnTo>
                  <a:lnTo>
                    <a:pt x="519" y="157"/>
                  </a:lnTo>
                  <a:lnTo>
                    <a:pt x="522" y="145"/>
                  </a:lnTo>
                  <a:lnTo>
                    <a:pt x="524" y="134"/>
                  </a:lnTo>
                  <a:lnTo>
                    <a:pt x="522" y="123"/>
                  </a:lnTo>
                  <a:lnTo>
                    <a:pt x="519" y="110"/>
                  </a:lnTo>
                  <a:lnTo>
                    <a:pt x="515" y="100"/>
                  </a:lnTo>
                  <a:lnTo>
                    <a:pt x="507" y="88"/>
                  </a:lnTo>
                  <a:lnTo>
                    <a:pt x="498" y="77"/>
                  </a:lnTo>
                  <a:lnTo>
                    <a:pt x="489" y="67"/>
                  </a:lnTo>
                  <a:lnTo>
                    <a:pt x="476" y="57"/>
                  </a:lnTo>
                  <a:lnTo>
                    <a:pt x="462" y="48"/>
                  </a:lnTo>
                  <a:lnTo>
                    <a:pt x="446" y="40"/>
                  </a:lnTo>
                  <a:lnTo>
                    <a:pt x="430" y="31"/>
                  </a:lnTo>
                  <a:lnTo>
                    <a:pt x="412" y="24"/>
                  </a:lnTo>
                  <a:lnTo>
                    <a:pt x="392" y="18"/>
                  </a:lnTo>
                  <a:lnTo>
                    <a:pt x="372" y="12"/>
                  </a:lnTo>
                  <a:lnTo>
                    <a:pt x="351" y="8"/>
                  </a:lnTo>
                  <a:lnTo>
                    <a:pt x="329" y="4"/>
                  </a:lnTo>
                  <a:lnTo>
                    <a:pt x="307" y="2"/>
                  </a:lnTo>
                  <a:lnTo>
                    <a:pt x="284" y="1"/>
                  </a:lnTo>
                  <a:lnTo>
                    <a:pt x="262" y="0"/>
                  </a:lnTo>
                  <a:lnTo>
                    <a:pt x="239" y="1"/>
                  </a:lnTo>
                  <a:lnTo>
                    <a:pt x="216" y="2"/>
                  </a:lnTo>
                  <a:lnTo>
                    <a:pt x="193" y="4"/>
                  </a:lnTo>
                  <a:lnTo>
                    <a:pt x="171" y="8"/>
                  </a:lnTo>
                  <a:lnTo>
                    <a:pt x="151" y="12"/>
                  </a:lnTo>
                  <a:lnTo>
                    <a:pt x="130" y="18"/>
                  </a:lnTo>
                  <a:lnTo>
                    <a:pt x="111" y="24"/>
                  </a:lnTo>
                  <a:lnTo>
                    <a:pt x="93" y="31"/>
                  </a:lnTo>
                  <a:lnTo>
                    <a:pt x="76" y="40"/>
                  </a:lnTo>
                  <a:lnTo>
                    <a:pt x="60" y="48"/>
                  </a:lnTo>
                  <a:lnTo>
                    <a:pt x="46" y="57"/>
                  </a:lnTo>
                  <a:lnTo>
                    <a:pt x="34" y="67"/>
                  </a:lnTo>
                  <a:lnTo>
                    <a:pt x="23" y="77"/>
                  </a:lnTo>
                  <a:lnTo>
                    <a:pt x="15" y="88"/>
                  </a:lnTo>
                  <a:lnTo>
                    <a:pt x="8" y="100"/>
                  </a:lnTo>
                  <a:lnTo>
                    <a:pt x="3" y="110"/>
                  </a:lnTo>
                  <a:lnTo>
                    <a:pt x="1" y="123"/>
                  </a:lnTo>
                  <a:lnTo>
                    <a:pt x="0" y="13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91" name="Freeform 13"/>
            <p:cNvSpPr>
              <a:spLocks/>
            </p:cNvSpPr>
            <p:nvPr/>
          </p:nvSpPr>
          <p:spPr bwMode="auto">
            <a:xfrm>
              <a:off x="5092700" y="4724400"/>
              <a:ext cx="1350963" cy="441325"/>
            </a:xfrm>
            <a:custGeom>
              <a:avLst/>
              <a:gdLst>
                <a:gd name="T0" fmla="*/ 2147483647 w 851"/>
                <a:gd name="T1" fmla="*/ 2147483647 h 278"/>
                <a:gd name="T2" fmla="*/ 2147483647 w 851"/>
                <a:gd name="T3" fmla="*/ 0 h 278"/>
                <a:gd name="T4" fmla="*/ 0 w 851"/>
                <a:gd name="T5" fmla="*/ 0 h 278"/>
                <a:gd name="T6" fmla="*/ 0 w 851"/>
                <a:gd name="T7" fmla="*/ 2147483647 h 278"/>
                <a:gd name="T8" fmla="*/ 2147483647 w 851"/>
                <a:gd name="T9" fmla="*/ 2147483647 h 2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1"/>
                <a:gd name="T16" fmla="*/ 0 h 278"/>
                <a:gd name="T17" fmla="*/ 851 w 851"/>
                <a:gd name="T18" fmla="*/ 278 h 2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1" h="278">
                  <a:moveTo>
                    <a:pt x="850" y="277"/>
                  </a:moveTo>
                  <a:lnTo>
                    <a:pt x="850" y="0"/>
                  </a:lnTo>
                  <a:lnTo>
                    <a:pt x="0" y="0"/>
                  </a:lnTo>
                  <a:lnTo>
                    <a:pt x="0" y="277"/>
                  </a:lnTo>
                  <a:lnTo>
                    <a:pt x="850" y="27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92" name="Freeform 14"/>
            <p:cNvSpPr>
              <a:spLocks/>
            </p:cNvSpPr>
            <p:nvPr/>
          </p:nvSpPr>
          <p:spPr bwMode="auto">
            <a:xfrm>
              <a:off x="1654175" y="4713287"/>
              <a:ext cx="1154113" cy="439738"/>
            </a:xfrm>
            <a:custGeom>
              <a:avLst/>
              <a:gdLst>
                <a:gd name="T0" fmla="*/ 2147483647 w 727"/>
                <a:gd name="T1" fmla="*/ 2147483647 h 277"/>
                <a:gd name="T2" fmla="*/ 2147483647 w 727"/>
                <a:gd name="T3" fmla="*/ 0 h 277"/>
                <a:gd name="T4" fmla="*/ 0 w 727"/>
                <a:gd name="T5" fmla="*/ 0 h 277"/>
                <a:gd name="T6" fmla="*/ 0 w 727"/>
                <a:gd name="T7" fmla="*/ 2147483647 h 277"/>
                <a:gd name="T8" fmla="*/ 2147483647 w 727"/>
                <a:gd name="T9" fmla="*/ 2147483647 h 2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7"/>
                <a:gd name="T16" fmla="*/ 0 h 277"/>
                <a:gd name="T17" fmla="*/ 727 w 727"/>
                <a:gd name="T18" fmla="*/ 277 h 2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7" h="277">
                  <a:moveTo>
                    <a:pt x="726" y="276"/>
                  </a:moveTo>
                  <a:lnTo>
                    <a:pt x="726" y="0"/>
                  </a:lnTo>
                  <a:lnTo>
                    <a:pt x="0" y="0"/>
                  </a:lnTo>
                  <a:lnTo>
                    <a:pt x="0" y="276"/>
                  </a:lnTo>
                  <a:lnTo>
                    <a:pt x="726" y="27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93" name="Freeform 15"/>
            <p:cNvSpPr>
              <a:spLocks/>
            </p:cNvSpPr>
            <p:nvPr/>
          </p:nvSpPr>
          <p:spPr bwMode="auto">
            <a:xfrm>
              <a:off x="5092700" y="3725862"/>
              <a:ext cx="835025" cy="427038"/>
            </a:xfrm>
            <a:custGeom>
              <a:avLst/>
              <a:gdLst>
                <a:gd name="T0" fmla="*/ 2147483647 w 526"/>
                <a:gd name="T1" fmla="*/ 2147483647 h 269"/>
                <a:gd name="T2" fmla="*/ 2147483647 w 526"/>
                <a:gd name="T3" fmla="*/ 2147483647 h 269"/>
                <a:gd name="T4" fmla="*/ 2147483647 w 526"/>
                <a:gd name="T5" fmla="*/ 2147483647 h 269"/>
                <a:gd name="T6" fmla="*/ 2147483647 w 526"/>
                <a:gd name="T7" fmla="*/ 2147483647 h 269"/>
                <a:gd name="T8" fmla="*/ 2147483647 w 526"/>
                <a:gd name="T9" fmla="*/ 2147483647 h 269"/>
                <a:gd name="T10" fmla="*/ 2147483647 w 526"/>
                <a:gd name="T11" fmla="*/ 2147483647 h 269"/>
                <a:gd name="T12" fmla="*/ 2147483647 w 526"/>
                <a:gd name="T13" fmla="*/ 2147483647 h 269"/>
                <a:gd name="T14" fmla="*/ 2147483647 w 526"/>
                <a:gd name="T15" fmla="*/ 2147483647 h 269"/>
                <a:gd name="T16" fmla="*/ 2147483647 w 526"/>
                <a:gd name="T17" fmla="*/ 0 h 269"/>
                <a:gd name="T18" fmla="*/ 2147483647 w 526"/>
                <a:gd name="T19" fmla="*/ 0 h 269"/>
                <a:gd name="T20" fmla="*/ 2147483647 w 526"/>
                <a:gd name="T21" fmla="*/ 2147483647 h 269"/>
                <a:gd name="T22" fmla="*/ 2147483647 w 526"/>
                <a:gd name="T23" fmla="*/ 2147483647 h 269"/>
                <a:gd name="T24" fmla="*/ 2147483647 w 526"/>
                <a:gd name="T25" fmla="*/ 2147483647 h 269"/>
                <a:gd name="T26" fmla="*/ 2147483647 w 526"/>
                <a:gd name="T27" fmla="*/ 2147483647 h 269"/>
                <a:gd name="T28" fmla="*/ 2147483647 w 526"/>
                <a:gd name="T29" fmla="*/ 2147483647 h 269"/>
                <a:gd name="T30" fmla="*/ 2147483647 w 526"/>
                <a:gd name="T31" fmla="*/ 2147483647 h 269"/>
                <a:gd name="T32" fmla="*/ 2147483647 w 526"/>
                <a:gd name="T33" fmla="*/ 2147483647 h 269"/>
                <a:gd name="T34" fmla="*/ 2147483647 w 526"/>
                <a:gd name="T35" fmla="*/ 2147483647 h 269"/>
                <a:gd name="T36" fmla="*/ 2147483647 w 526"/>
                <a:gd name="T37" fmla="*/ 2147483647 h 269"/>
                <a:gd name="T38" fmla="*/ 2147483647 w 526"/>
                <a:gd name="T39" fmla="*/ 2147483647 h 269"/>
                <a:gd name="T40" fmla="*/ 2147483647 w 526"/>
                <a:gd name="T41" fmla="*/ 2147483647 h 269"/>
                <a:gd name="T42" fmla="*/ 2147483647 w 526"/>
                <a:gd name="T43" fmla="*/ 2147483647 h 269"/>
                <a:gd name="T44" fmla="*/ 2147483647 w 526"/>
                <a:gd name="T45" fmla="*/ 2147483647 h 269"/>
                <a:gd name="T46" fmla="*/ 2147483647 w 526"/>
                <a:gd name="T47" fmla="*/ 2147483647 h 269"/>
                <a:gd name="T48" fmla="*/ 2147483647 w 526"/>
                <a:gd name="T49" fmla="*/ 2147483647 h 269"/>
                <a:gd name="T50" fmla="*/ 2147483647 w 526"/>
                <a:gd name="T51" fmla="*/ 2147483647 h 269"/>
                <a:gd name="T52" fmla="*/ 2147483647 w 526"/>
                <a:gd name="T53" fmla="*/ 2147483647 h 269"/>
                <a:gd name="T54" fmla="*/ 2147483647 w 526"/>
                <a:gd name="T55" fmla="*/ 2147483647 h 269"/>
                <a:gd name="T56" fmla="*/ 2147483647 w 526"/>
                <a:gd name="T57" fmla="*/ 2147483647 h 269"/>
                <a:gd name="T58" fmla="*/ 2147483647 w 526"/>
                <a:gd name="T59" fmla="*/ 2147483647 h 269"/>
                <a:gd name="T60" fmla="*/ 2147483647 w 526"/>
                <a:gd name="T61" fmla="*/ 2147483647 h 269"/>
                <a:gd name="T62" fmla="*/ 2147483647 w 526"/>
                <a:gd name="T63" fmla="*/ 2147483647 h 269"/>
                <a:gd name="T64" fmla="*/ 2147483647 w 526"/>
                <a:gd name="T65" fmla="*/ 2147483647 h 269"/>
                <a:gd name="T66" fmla="*/ 2147483647 w 526"/>
                <a:gd name="T67" fmla="*/ 2147483647 h 269"/>
                <a:gd name="T68" fmla="*/ 2147483647 w 526"/>
                <a:gd name="T69" fmla="*/ 2147483647 h 269"/>
                <a:gd name="T70" fmla="*/ 2147483647 w 526"/>
                <a:gd name="T71" fmla="*/ 2147483647 h 2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6"/>
                <a:gd name="T109" fmla="*/ 0 h 269"/>
                <a:gd name="T110" fmla="*/ 526 w 526"/>
                <a:gd name="T111" fmla="*/ 269 h 2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6" h="269">
                  <a:moveTo>
                    <a:pt x="525" y="134"/>
                  </a:moveTo>
                  <a:lnTo>
                    <a:pt x="523" y="121"/>
                  </a:lnTo>
                  <a:lnTo>
                    <a:pt x="521" y="110"/>
                  </a:lnTo>
                  <a:lnTo>
                    <a:pt x="516" y="98"/>
                  </a:lnTo>
                  <a:lnTo>
                    <a:pt x="509" y="88"/>
                  </a:lnTo>
                  <a:lnTo>
                    <a:pt x="501" y="77"/>
                  </a:lnTo>
                  <a:lnTo>
                    <a:pt x="490" y="67"/>
                  </a:lnTo>
                  <a:lnTo>
                    <a:pt x="478" y="57"/>
                  </a:lnTo>
                  <a:lnTo>
                    <a:pt x="464" y="47"/>
                  </a:lnTo>
                  <a:lnTo>
                    <a:pt x="448" y="38"/>
                  </a:lnTo>
                  <a:lnTo>
                    <a:pt x="431" y="31"/>
                  </a:lnTo>
                  <a:lnTo>
                    <a:pt x="412" y="24"/>
                  </a:lnTo>
                  <a:lnTo>
                    <a:pt x="393" y="18"/>
                  </a:lnTo>
                  <a:lnTo>
                    <a:pt x="373" y="12"/>
                  </a:lnTo>
                  <a:lnTo>
                    <a:pt x="351" y="8"/>
                  </a:lnTo>
                  <a:lnTo>
                    <a:pt x="330" y="4"/>
                  </a:lnTo>
                  <a:lnTo>
                    <a:pt x="308" y="1"/>
                  </a:lnTo>
                  <a:lnTo>
                    <a:pt x="285" y="0"/>
                  </a:lnTo>
                  <a:lnTo>
                    <a:pt x="262" y="0"/>
                  </a:lnTo>
                  <a:lnTo>
                    <a:pt x="239" y="0"/>
                  </a:lnTo>
                  <a:lnTo>
                    <a:pt x="216" y="1"/>
                  </a:lnTo>
                  <a:lnTo>
                    <a:pt x="194" y="4"/>
                  </a:lnTo>
                  <a:lnTo>
                    <a:pt x="173" y="8"/>
                  </a:lnTo>
                  <a:lnTo>
                    <a:pt x="151" y="12"/>
                  </a:lnTo>
                  <a:lnTo>
                    <a:pt x="130" y="18"/>
                  </a:lnTo>
                  <a:lnTo>
                    <a:pt x="112" y="24"/>
                  </a:lnTo>
                  <a:lnTo>
                    <a:pt x="93" y="31"/>
                  </a:lnTo>
                  <a:lnTo>
                    <a:pt x="76" y="38"/>
                  </a:lnTo>
                  <a:lnTo>
                    <a:pt x="60" y="47"/>
                  </a:lnTo>
                  <a:lnTo>
                    <a:pt x="46" y="57"/>
                  </a:lnTo>
                  <a:lnTo>
                    <a:pt x="34" y="67"/>
                  </a:lnTo>
                  <a:lnTo>
                    <a:pt x="23" y="77"/>
                  </a:lnTo>
                  <a:lnTo>
                    <a:pt x="15" y="88"/>
                  </a:lnTo>
                  <a:lnTo>
                    <a:pt x="8" y="98"/>
                  </a:lnTo>
                  <a:lnTo>
                    <a:pt x="3" y="110"/>
                  </a:lnTo>
                  <a:lnTo>
                    <a:pt x="1" y="121"/>
                  </a:lnTo>
                  <a:lnTo>
                    <a:pt x="0" y="134"/>
                  </a:lnTo>
                  <a:lnTo>
                    <a:pt x="1" y="146"/>
                  </a:lnTo>
                  <a:lnTo>
                    <a:pt x="3" y="157"/>
                  </a:lnTo>
                  <a:lnTo>
                    <a:pt x="8" y="169"/>
                  </a:lnTo>
                  <a:lnTo>
                    <a:pt x="15" y="180"/>
                  </a:lnTo>
                  <a:lnTo>
                    <a:pt x="23" y="190"/>
                  </a:lnTo>
                  <a:lnTo>
                    <a:pt x="34" y="200"/>
                  </a:lnTo>
                  <a:lnTo>
                    <a:pt x="46" y="210"/>
                  </a:lnTo>
                  <a:lnTo>
                    <a:pt x="60" y="220"/>
                  </a:lnTo>
                  <a:lnTo>
                    <a:pt x="76" y="229"/>
                  </a:lnTo>
                  <a:lnTo>
                    <a:pt x="93" y="236"/>
                  </a:lnTo>
                  <a:lnTo>
                    <a:pt x="112" y="243"/>
                  </a:lnTo>
                  <a:lnTo>
                    <a:pt x="130" y="250"/>
                  </a:lnTo>
                  <a:lnTo>
                    <a:pt x="151" y="256"/>
                  </a:lnTo>
                  <a:lnTo>
                    <a:pt x="173" y="260"/>
                  </a:lnTo>
                  <a:lnTo>
                    <a:pt x="194" y="263"/>
                  </a:lnTo>
                  <a:lnTo>
                    <a:pt x="216" y="266"/>
                  </a:lnTo>
                  <a:lnTo>
                    <a:pt x="239" y="268"/>
                  </a:lnTo>
                  <a:lnTo>
                    <a:pt x="262" y="268"/>
                  </a:lnTo>
                  <a:lnTo>
                    <a:pt x="285" y="268"/>
                  </a:lnTo>
                  <a:lnTo>
                    <a:pt x="308" y="266"/>
                  </a:lnTo>
                  <a:lnTo>
                    <a:pt x="330" y="263"/>
                  </a:lnTo>
                  <a:lnTo>
                    <a:pt x="351" y="260"/>
                  </a:lnTo>
                  <a:lnTo>
                    <a:pt x="373" y="256"/>
                  </a:lnTo>
                  <a:lnTo>
                    <a:pt x="393" y="250"/>
                  </a:lnTo>
                  <a:lnTo>
                    <a:pt x="412" y="243"/>
                  </a:lnTo>
                  <a:lnTo>
                    <a:pt x="431" y="236"/>
                  </a:lnTo>
                  <a:lnTo>
                    <a:pt x="448" y="229"/>
                  </a:lnTo>
                  <a:lnTo>
                    <a:pt x="464" y="220"/>
                  </a:lnTo>
                  <a:lnTo>
                    <a:pt x="478" y="210"/>
                  </a:lnTo>
                  <a:lnTo>
                    <a:pt x="490" y="200"/>
                  </a:lnTo>
                  <a:lnTo>
                    <a:pt x="501" y="190"/>
                  </a:lnTo>
                  <a:lnTo>
                    <a:pt x="509" y="180"/>
                  </a:lnTo>
                  <a:lnTo>
                    <a:pt x="516" y="169"/>
                  </a:lnTo>
                  <a:lnTo>
                    <a:pt x="521" y="157"/>
                  </a:lnTo>
                  <a:lnTo>
                    <a:pt x="523" y="146"/>
                  </a:lnTo>
                  <a:lnTo>
                    <a:pt x="525" y="13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94" name="Rectangle 16"/>
            <p:cNvSpPr>
              <a:spLocks noChangeArrowheads="1"/>
            </p:cNvSpPr>
            <p:nvPr/>
          </p:nvSpPr>
          <p:spPr bwMode="auto">
            <a:xfrm>
              <a:off x="2774950" y="4079875"/>
              <a:ext cx="4286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lot</a:t>
              </a:r>
            </a:p>
          </p:txBody>
        </p:sp>
        <p:sp>
          <p:nvSpPr>
            <p:cNvPr id="32795" name="Rectangle 17"/>
            <p:cNvSpPr>
              <a:spLocks noChangeArrowheads="1"/>
            </p:cNvSpPr>
            <p:nvPr/>
          </p:nvSpPr>
          <p:spPr bwMode="auto">
            <a:xfrm>
              <a:off x="5110163" y="3765550"/>
              <a:ext cx="8366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dname</a:t>
              </a:r>
            </a:p>
          </p:txBody>
        </p:sp>
        <p:sp>
          <p:nvSpPr>
            <p:cNvPr id="32796" name="Rectangle 18"/>
            <p:cNvSpPr>
              <a:spLocks noChangeArrowheads="1"/>
            </p:cNvSpPr>
            <p:nvPr/>
          </p:nvSpPr>
          <p:spPr bwMode="auto">
            <a:xfrm>
              <a:off x="5845175" y="4089400"/>
              <a:ext cx="858838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budget</a:t>
              </a:r>
            </a:p>
          </p:txBody>
        </p:sp>
        <p:sp>
          <p:nvSpPr>
            <p:cNvPr id="32797" name="Rectangle 19"/>
            <p:cNvSpPr>
              <a:spLocks noChangeArrowheads="1"/>
            </p:cNvSpPr>
            <p:nvPr/>
          </p:nvSpPr>
          <p:spPr bwMode="auto">
            <a:xfrm>
              <a:off x="4476397" y="4017786"/>
              <a:ext cx="567464" cy="397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sng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did</a:t>
              </a:r>
            </a:p>
          </p:txBody>
        </p:sp>
        <p:sp>
          <p:nvSpPr>
            <p:cNvPr id="2" name="Rectangle 20"/>
            <p:cNvSpPr>
              <a:spLocks noChangeArrowheads="1"/>
            </p:cNvSpPr>
            <p:nvPr/>
          </p:nvSpPr>
          <p:spPr bwMode="auto">
            <a:xfrm>
              <a:off x="3429000" y="3641549"/>
              <a:ext cx="838200" cy="396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since</a:t>
              </a:r>
            </a:p>
          </p:txBody>
        </p:sp>
        <p:sp>
          <p:nvSpPr>
            <p:cNvPr id="32799" name="Rectangle 21"/>
            <p:cNvSpPr>
              <a:spLocks noChangeArrowheads="1"/>
            </p:cNvSpPr>
            <p:nvPr/>
          </p:nvSpPr>
          <p:spPr bwMode="auto">
            <a:xfrm>
              <a:off x="1822450" y="3754437"/>
              <a:ext cx="7112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name</a:t>
              </a:r>
            </a:p>
          </p:txBody>
        </p:sp>
        <p:grpSp>
          <p:nvGrpSpPr>
            <p:cNvPr id="32800" name="Group 34"/>
            <p:cNvGrpSpPr>
              <a:grpSpLocks/>
            </p:cNvGrpSpPr>
            <p:nvPr/>
          </p:nvGrpSpPr>
          <p:grpSpPr bwMode="auto">
            <a:xfrm>
              <a:off x="3382963" y="4549698"/>
              <a:ext cx="1250950" cy="701752"/>
              <a:chOff x="4294188" y="5722861"/>
              <a:chExt cx="1250950" cy="701752"/>
            </a:xfrm>
          </p:grpSpPr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4294188" y="5722861"/>
                <a:ext cx="1250950" cy="701752"/>
              </a:xfrm>
              <a:custGeom>
                <a:avLst/>
                <a:gdLst/>
                <a:ahLst/>
                <a:cxnLst>
                  <a:cxn ang="0">
                    <a:pos x="0" y="221"/>
                  </a:cxn>
                  <a:cxn ang="0">
                    <a:pos x="388" y="0"/>
                  </a:cxn>
                  <a:cxn ang="0">
                    <a:pos x="787" y="229"/>
                  </a:cxn>
                  <a:cxn ang="0">
                    <a:pos x="388" y="441"/>
                  </a:cxn>
                  <a:cxn ang="0">
                    <a:pos x="0" y="221"/>
                  </a:cxn>
                </a:cxnLst>
                <a:rect l="0" t="0" r="r" b="b"/>
                <a:pathLst>
                  <a:path w="788" h="442">
                    <a:moveTo>
                      <a:pt x="0" y="221"/>
                    </a:moveTo>
                    <a:lnTo>
                      <a:pt x="388" y="0"/>
                    </a:lnTo>
                    <a:lnTo>
                      <a:pt x="787" y="229"/>
                    </a:lnTo>
                    <a:lnTo>
                      <a:pt x="388" y="441"/>
                    </a:lnTo>
                    <a:lnTo>
                      <a:pt x="0" y="221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814" name="Rectangle 22"/>
              <p:cNvSpPr>
                <a:spLocks noChangeArrowheads="1"/>
              </p:cNvSpPr>
              <p:nvPr/>
            </p:nvSpPr>
            <p:spPr bwMode="auto">
              <a:xfrm>
                <a:off x="4470805" y="5921997"/>
                <a:ext cx="947376" cy="305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b="1" dirty="0">
                    <a:solidFill>
                      <a:srgbClr val="000000"/>
                    </a:solidFill>
                    <a:latin typeface="Arial" pitchFamily="34" charset="0"/>
                  </a:rPr>
                  <a:t>Manages</a:t>
                </a: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2801" name="Rectangle 23"/>
            <p:cNvSpPr>
              <a:spLocks noChangeArrowheads="1"/>
            </p:cNvSpPr>
            <p:nvPr/>
          </p:nvSpPr>
          <p:spPr bwMode="auto">
            <a:xfrm>
              <a:off x="5057775" y="4778375"/>
              <a:ext cx="14224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Departments</a:t>
              </a:r>
            </a:p>
          </p:txBody>
        </p:sp>
        <p:sp>
          <p:nvSpPr>
            <p:cNvPr id="32802" name="Rectangle 24"/>
            <p:cNvSpPr>
              <a:spLocks noChangeArrowheads="1"/>
            </p:cNvSpPr>
            <p:nvPr/>
          </p:nvSpPr>
          <p:spPr bwMode="auto">
            <a:xfrm>
              <a:off x="1592263" y="4778375"/>
              <a:ext cx="12541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Employees</a:t>
              </a:r>
            </a:p>
          </p:txBody>
        </p:sp>
        <p:sp>
          <p:nvSpPr>
            <p:cNvPr id="32803" name="Rectangle 25"/>
            <p:cNvSpPr>
              <a:spLocks noChangeArrowheads="1"/>
            </p:cNvSpPr>
            <p:nvPr/>
          </p:nvSpPr>
          <p:spPr bwMode="auto">
            <a:xfrm>
              <a:off x="1136474" y="3995561"/>
              <a:ext cx="625172" cy="397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005EA4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ssn</a:t>
              </a:r>
              <a:endPara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5EA4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32804" name="Line 26"/>
            <p:cNvSpPr>
              <a:spLocks noChangeShapeType="1"/>
            </p:cNvSpPr>
            <p:nvPr/>
          </p:nvSpPr>
          <p:spPr bwMode="auto">
            <a:xfrm>
              <a:off x="2143124" y="4124324"/>
              <a:ext cx="66675" cy="60007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805" name="Line 27"/>
            <p:cNvSpPr>
              <a:spLocks noChangeShapeType="1"/>
            </p:cNvSpPr>
            <p:nvPr/>
          </p:nvSpPr>
          <p:spPr bwMode="auto">
            <a:xfrm>
              <a:off x="1385888" y="4470400"/>
              <a:ext cx="627062" cy="24765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806" name="Line 28"/>
            <p:cNvSpPr>
              <a:spLocks noChangeShapeType="1"/>
            </p:cNvSpPr>
            <p:nvPr/>
          </p:nvSpPr>
          <p:spPr bwMode="auto">
            <a:xfrm flipH="1">
              <a:off x="2562225" y="4453468"/>
              <a:ext cx="316442" cy="24235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807" name="Line 29"/>
            <p:cNvSpPr>
              <a:spLocks noChangeShapeType="1"/>
            </p:cNvSpPr>
            <p:nvPr/>
          </p:nvSpPr>
          <p:spPr bwMode="auto">
            <a:xfrm flipH="1">
              <a:off x="2786063" y="4897437"/>
              <a:ext cx="581025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808" name="Line 30"/>
            <p:cNvSpPr>
              <a:spLocks noChangeShapeType="1"/>
            </p:cNvSpPr>
            <p:nvPr/>
          </p:nvSpPr>
          <p:spPr bwMode="auto">
            <a:xfrm>
              <a:off x="4633913" y="4914899"/>
              <a:ext cx="457376" cy="141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809" name="Line 31"/>
            <p:cNvSpPr>
              <a:spLocks noChangeShapeType="1"/>
            </p:cNvSpPr>
            <p:nvPr/>
          </p:nvSpPr>
          <p:spPr bwMode="auto">
            <a:xfrm>
              <a:off x="3889375" y="4084637"/>
              <a:ext cx="98425" cy="45243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810" name="Line 32"/>
            <p:cNvSpPr>
              <a:spLocks noChangeShapeType="1"/>
            </p:cNvSpPr>
            <p:nvPr/>
          </p:nvSpPr>
          <p:spPr bwMode="auto">
            <a:xfrm>
              <a:off x="4978400" y="4436533"/>
              <a:ext cx="341313" cy="27199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811" name="Line 33"/>
            <p:cNvSpPr>
              <a:spLocks noChangeShapeType="1"/>
            </p:cNvSpPr>
            <p:nvPr/>
          </p:nvSpPr>
          <p:spPr bwMode="auto">
            <a:xfrm>
              <a:off x="5484813" y="4176712"/>
              <a:ext cx="119062" cy="55880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812" name="Line 34"/>
            <p:cNvSpPr>
              <a:spLocks noChangeShapeType="1"/>
            </p:cNvSpPr>
            <p:nvPr/>
          </p:nvSpPr>
          <p:spPr bwMode="auto">
            <a:xfrm flipH="1">
              <a:off x="5953125" y="4462462"/>
              <a:ext cx="317500" cy="246063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2784" name="TextBox 36"/>
          <p:cNvSpPr txBox="1">
            <a:spLocks noChangeArrowheads="1"/>
          </p:cNvSpPr>
          <p:nvPr/>
        </p:nvSpPr>
        <p:spPr bwMode="auto">
          <a:xfrm>
            <a:off x="2567554" y="5680484"/>
            <a:ext cx="13202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Manages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38" name="Rectangle 25"/>
          <p:cNvSpPr>
            <a:spLocks noChangeArrowheads="1"/>
          </p:cNvSpPr>
          <p:nvPr/>
        </p:nvSpPr>
        <p:spPr bwMode="auto">
          <a:xfrm>
            <a:off x="739693" y="4038711"/>
            <a:ext cx="625172" cy="39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strike="noStrike" kern="1200" cap="none" spc="0" normalizeH="0" baseline="0" noProof="0" dirty="0" err="1">
                <a:ln>
                  <a:noFill/>
                </a:ln>
                <a:solidFill>
                  <a:srgbClr val="005EA4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ssn</a:t>
            </a:r>
            <a:endParaRPr kumimoji="0" lang="en-US" sz="2000" b="1" i="0" strike="noStrike" kern="1200" cap="none" spc="0" normalizeH="0" baseline="0" noProof="0" dirty="0">
              <a:ln>
                <a:noFill/>
              </a:ln>
              <a:solidFill>
                <a:srgbClr val="005EA4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9" name="Rectangle 19"/>
          <p:cNvSpPr>
            <a:spLocks noChangeArrowheads="1"/>
          </p:cNvSpPr>
          <p:nvPr/>
        </p:nvSpPr>
        <p:spPr bwMode="auto">
          <a:xfrm>
            <a:off x="4069851" y="4060549"/>
            <a:ext cx="567464" cy="39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did</a:t>
            </a:r>
          </a:p>
        </p:txBody>
      </p:sp>
      <p:sp>
        <p:nvSpPr>
          <p:cNvPr id="40" name="Rectangle 20"/>
          <p:cNvSpPr>
            <a:spLocks noChangeArrowheads="1"/>
          </p:cNvSpPr>
          <p:nvPr/>
        </p:nvSpPr>
        <p:spPr bwMode="auto">
          <a:xfrm>
            <a:off x="3030537" y="3681283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since</a:t>
            </a:r>
          </a:p>
        </p:txBody>
      </p:sp>
      <p:sp>
        <p:nvSpPr>
          <p:cNvPr id="45" name="Rectangle 6"/>
          <p:cNvSpPr>
            <a:spLocks noChangeArrowheads="1"/>
          </p:cNvSpPr>
          <p:nvPr/>
        </p:nvSpPr>
        <p:spPr bwMode="auto">
          <a:xfrm>
            <a:off x="3394075" y="1386477"/>
            <a:ext cx="5181600" cy="2244725"/>
          </a:xfrm>
          <a:prstGeom prst="rect">
            <a:avLst/>
          </a:prstGeom>
          <a:solidFill>
            <a:srgbClr val="E4EEF8"/>
          </a:solidFill>
          <a:ln w="12700">
            <a:solidFill>
              <a:srgbClr val="CEE1F2"/>
            </a:solidFill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latin typeface="Calibri" pitchFamily="34" charset="0"/>
              </a:rPr>
              <a:t>CREATE TABLE  </a:t>
            </a:r>
            <a:r>
              <a:rPr lang="en-US" sz="2000" b="1" dirty="0">
                <a:latin typeface="Calibri" pitchFamily="34" charset="0"/>
              </a:rPr>
              <a:t>Manages</a:t>
            </a:r>
            <a:r>
              <a:rPr lang="en-US" sz="2000" dirty="0">
                <a:latin typeface="Calibri" pitchFamily="34" charset="0"/>
              </a:rPr>
              <a:t>(</a:t>
            </a:r>
          </a:p>
          <a:p>
            <a:pPr eaLnBrk="0" hangingPunct="0">
              <a:defRPr/>
            </a:pPr>
            <a:r>
              <a:rPr lang="en-US" sz="2000" dirty="0">
                <a:latin typeface="Calibri" pitchFamily="34" charset="0"/>
              </a:rPr>
              <a:t>   </a:t>
            </a:r>
            <a:r>
              <a:rPr lang="en-US" sz="2000" dirty="0" err="1">
                <a:solidFill>
                  <a:srgbClr val="434FD6"/>
                </a:solidFill>
                <a:latin typeface="Calibri" pitchFamily="34" charset="0"/>
              </a:rPr>
              <a:t>ssn</a:t>
            </a:r>
            <a:r>
              <a:rPr lang="en-US" sz="2000" dirty="0">
                <a:solidFill>
                  <a:srgbClr val="434FD6"/>
                </a:solidFill>
                <a:latin typeface="Calibri" pitchFamily="34" charset="0"/>
              </a:rPr>
              <a:t>  CHAR(11),</a:t>
            </a:r>
          </a:p>
          <a:p>
            <a:pPr eaLnBrk="0" hangingPunct="0">
              <a:defRPr/>
            </a:pPr>
            <a:r>
              <a:rPr lang="en-US" sz="2000" dirty="0">
                <a:solidFill>
                  <a:srgbClr val="434FD6"/>
                </a:solidFill>
                <a:latin typeface="Calibri" pitchFamily="34" charset="0"/>
              </a:rPr>
              <a:t>   did  INTEGER,</a:t>
            </a:r>
          </a:p>
          <a:p>
            <a:pPr eaLnBrk="0" hangingPunct="0">
              <a:defRPr/>
            </a:pPr>
            <a:r>
              <a:rPr lang="en-US" sz="2000" dirty="0">
                <a:solidFill>
                  <a:srgbClr val="434FD6"/>
                </a:solidFill>
                <a:latin typeface="Calibri" pitchFamily="34" charset="0"/>
              </a:rPr>
              <a:t>   since  DATE,</a:t>
            </a:r>
            <a:endParaRPr lang="en-US" sz="2000" dirty="0">
              <a:latin typeface="Calibri" pitchFamily="34" charset="0"/>
            </a:endParaRPr>
          </a:p>
          <a:p>
            <a:pPr eaLnBrk="0" hangingPunct="0">
              <a:defRPr/>
            </a:pPr>
            <a:r>
              <a:rPr lang="en-US" sz="2000" dirty="0">
                <a:solidFill>
                  <a:srgbClr val="9E7800"/>
                </a:solidFill>
                <a:latin typeface="Calibri" pitchFamily="34" charset="0"/>
              </a:rPr>
              <a:t>   PRIMARY KEY  (did),</a:t>
            </a:r>
          </a:p>
          <a:p>
            <a:pPr eaLnBrk="0" hangingPunct="0">
              <a:defRPr/>
            </a:pPr>
            <a:r>
              <a:rPr lang="en-US" sz="2000" dirty="0">
                <a:solidFill>
                  <a:srgbClr val="9E7800"/>
                </a:solidFill>
                <a:latin typeface="Calibri" pitchFamily="34" charset="0"/>
              </a:rPr>
              <a:t>   FOREIGN KEY (</a:t>
            </a:r>
            <a:r>
              <a:rPr lang="en-US" sz="2000" dirty="0" err="1">
                <a:solidFill>
                  <a:srgbClr val="9E7800"/>
                </a:solidFill>
                <a:latin typeface="Calibri" pitchFamily="34" charset="0"/>
              </a:rPr>
              <a:t>ssn</a:t>
            </a:r>
            <a:r>
              <a:rPr lang="en-US" sz="2000" dirty="0">
                <a:solidFill>
                  <a:srgbClr val="9E7800"/>
                </a:solidFill>
                <a:latin typeface="Calibri" pitchFamily="34" charset="0"/>
              </a:rPr>
              <a:t>) REFERENCES Employees,</a:t>
            </a:r>
          </a:p>
          <a:p>
            <a:pPr eaLnBrk="0" hangingPunct="0">
              <a:defRPr/>
            </a:pPr>
            <a:r>
              <a:rPr lang="en-US" sz="2000" dirty="0">
                <a:solidFill>
                  <a:srgbClr val="9E7800"/>
                </a:solidFill>
                <a:latin typeface="Calibri" pitchFamily="34" charset="0"/>
              </a:rPr>
              <a:t>   FOREIGN KEY (did) REFERENCES Departments)</a:t>
            </a:r>
          </a:p>
        </p:txBody>
      </p:sp>
      <p:sp>
        <p:nvSpPr>
          <p:cNvPr id="46" name="Rectangle 25"/>
          <p:cNvSpPr>
            <a:spLocks noChangeArrowheads="1"/>
          </p:cNvSpPr>
          <p:nvPr/>
        </p:nvSpPr>
        <p:spPr bwMode="auto">
          <a:xfrm>
            <a:off x="4235450" y="5695242"/>
            <a:ext cx="625172" cy="39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strike="noStrike" kern="1200" cap="none" spc="0" normalizeH="0" baseline="0" noProof="0" dirty="0" err="1">
                <a:ln>
                  <a:noFill/>
                </a:ln>
                <a:solidFill>
                  <a:srgbClr val="005EA4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ssn</a:t>
            </a:r>
            <a:endParaRPr kumimoji="0" lang="en-US" sz="2000" b="1" i="0" strike="noStrike" kern="1200" cap="none" spc="0" normalizeH="0" baseline="0" noProof="0" dirty="0">
              <a:ln>
                <a:noFill/>
              </a:ln>
              <a:solidFill>
                <a:srgbClr val="005EA4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7" name="Rectangle 19"/>
          <p:cNvSpPr>
            <a:spLocks noChangeArrowheads="1"/>
          </p:cNvSpPr>
          <p:nvPr/>
        </p:nvSpPr>
        <p:spPr bwMode="auto">
          <a:xfrm>
            <a:off x="5609861" y="5703022"/>
            <a:ext cx="567464" cy="39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did</a:t>
            </a:r>
          </a:p>
        </p:txBody>
      </p:sp>
      <p:sp>
        <p:nvSpPr>
          <p:cNvPr id="48" name="Rectangle 20"/>
          <p:cNvSpPr>
            <a:spLocks noChangeArrowheads="1"/>
          </p:cNvSpPr>
          <p:nvPr/>
        </p:nvSpPr>
        <p:spPr bwMode="auto">
          <a:xfrm>
            <a:off x="6795913" y="5695869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since</a:t>
            </a:r>
          </a:p>
        </p:txBody>
      </p:sp>
    </p:spTree>
    <p:extLst>
      <p:ext uri="{BB962C8B-B14F-4D97-AF65-F5344CB8AC3E}">
        <p14:creationId xmlns:p14="http://schemas.microsoft.com/office/powerpoint/2010/main" val="116888920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1F87F04-D8A8-4942-B8A5-8BF7CADA1D0F}"/>
              </a:ext>
            </a:extLst>
          </p:cNvPr>
          <p:cNvSpPr/>
          <p:nvPr/>
        </p:nvSpPr>
        <p:spPr>
          <a:xfrm>
            <a:off x="621510" y="4428308"/>
            <a:ext cx="8229600" cy="2251831"/>
          </a:xfrm>
          <a:prstGeom prst="roundRect">
            <a:avLst>
              <a:gd name="adj" fmla="val 796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66700"/>
            <a:ext cx="8229600" cy="1104900"/>
          </a:xfrm>
        </p:spPr>
        <p:txBody>
          <a:bodyPr>
            <a:normAutofit/>
          </a:bodyPr>
          <a:lstStyle/>
          <a:p>
            <a:r>
              <a:rPr lang="en-US" sz="3600" b="1" dirty="0"/>
              <a:t>Translating ER Diagrams with Key Constraints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83891"/>
            <a:ext cx="5562600" cy="1260995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>
                <a:latin typeface="Calibri" pitchFamily="34" charset="0"/>
              </a:rPr>
              <a:t>Option 2</a:t>
            </a:r>
            <a:r>
              <a:rPr lang="en-US" dirty="0">
                <a:latin typeface="Calibri" pitchFamily="34" charset="0"/>
              </a:rPr>
              <a:t>: Since each department has a unique manager, we could instead combine </a:t>
            </a:r>
            <a:r>
              <a:rPr lang="en-US" i="1" dirty="0">
                <a:latin typeface="Calibri" pitchFamily="34" charset="0"/>
              </a:rPr>
              <a:t>Manages</a:t>
            </a:r>
            <a:r>
              <a:rPr lang="en-US" dirty="0">
                <a:latin typeface="Calibri" pitchFamily="34" charset="0"/>
              </a:rPr>
              <a:t> and </a:t>
            </a:r>
            <a:r>
              <a:rPr lang="en-US" i="1" dirty="0">
                <a:latin typeface="Calibri" pitchFamily="34" charset="0"/>
              </a:rPr>
              <a:t>Departments</a:t>
            </a:r>
            <a:r>
              <a:rPr lang="en-US" dirty="0">
                <a:latin typeface="Calibri" pitchFamily="34" charset="0"/>
              </a:rPr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827225" y="1742585"/>
            <a:ext cx="2686390" cy="1423952"/>
            <a:chOff x="5540940" y="2543806"/>
            <a:chExt cx="2686390" cy="1423952"/>
          </a:xfrm>
        </p:grpSpPr>
        <p:sp>
          <p:nvSpPr>
            <p:cNvPr id="2" name="Right Brace 1"/>
            <p:cNvSpPr/>
            <p:nvPr/>
          </p:nvSpPr>
          <p:spPr>
            <a:xfrm rot="16200000">
              <a:off x="6777416" y="2517845"/>
              <a:ext cx="213437" cy="2686390"/>
            </a:xfrm>
            <a:prstGeom prst="rightBrace">
              <a:avLst>
                <a:gd name="adj1" fmla="val 0"/>
                <a:gd name="adj2" fmla="val 50000"/>
              </a:avLst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ounded Rectangular Callout 2"/>
            <p:cNvSpPr/>
            <p:nvPr/>
          </p:nvSpPr>
          <p:spPr>
            <a:xfrm>
              <a:off x="6316474" y="2543806"/>
              <a:ext cx="1487979" cy="750021"/>
            </a:xfrm>
            <a:prstGeom prst="wedgeRoundRectCallout">
              <a:avLst>
                <a:gd name="adj1" fmla="val -11895"/>
                <a:gd name="adj2" fmla="val 97967"/>
                <a:gd name="adj3" fmla="val 16667"/>
              </a:avLst>
            </a:prstGeom>
            <a:solidFill>
              <a:srgbClr val="7030A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Manager information</a:t>
              </a:r>
            </a:p>
          </p:txBody>
        </p:sp>
      </p:grp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643905" y="3203807"/>
          <a:ext cx="6926515" cy="615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5303">
                  <a:extLst>
                    <a:ext uri="{9D8B030D-6E8A-4147-A177-3AD203B41FA5}">
                      <a16:colId xmlns:a16="http://schemas.microsoft.com/office/drawing/2014/main" val="3781658399"/>
                    </a:ext>
                  </a:extLst>
                </a:gridCol>
                <a:gridCol w="1385303">
                  <a:extLst>
                    <a:ext uri="{9D8B030D-6E8A-4147-A177-3AD203B41FA5}">
                      <a16:colId xmlns:a16="http://schemas.microsoft.com/office/drawing/2014/main" val="4234458493"/>
                    </a:ext>
                  </a:extLst>
                </a:gridCol>
                <a:gridCol w="1385303">
                  <a:extLst>
                    <a:ext uri="{9D8B030D-6E8A-4147-A177-3AD203B41FA5}">
                      <a16:colId xmlns:a16="http://schemas.microsoft.com/office/drawing/2014/main" val="3615314646"/>
                    </a:ext>
                  </a:extLst>
                </a:gridCol>
                <a:gridCol w="1385303">
                  <a:extLst>
                    <a:ext uri="{9D8B030D-6E8A-4147-A177-3AD203B41FA5}">
                      <a16:colId xmlns:a16="http://schemas.microsoft.com/office/drawing/2014/main" val="2145239786"/>
                    </a:ext>
                  </a:extLst>
                </a:gridCol>
                <a:gridCol w="1385303">
                  <a:extLst>
                    <a:ext uri="{9D8B030D-6E8A-4147-A177-3AD203B41FA5}">
                      <a16:colId xmlns:a16="http://schemas.microsoft.com/office/drawing/2014/main" val="2721738779"/>
                    </a:ext>
                  </a:extLst>
                </a:gridCol>
              </a:tblGrid>
              <a:tr h="615717">
                <a:tc>
                  <a:txBody>
                    <a:bodyPr/>
                    <a:lstStyle/>
                    <a:p>
                      <a:r>
                        <a:rPr lang="en-US" sz="3200" u="sng" dirty="0"/>
                        <a:t>did</a:t>
                      </a:r>
                    </a:p>
                  </a:txBody>
                  <a:tcPr marL="0" marR="0" anchor="ctr" anchorCtr="1"/>
                </a:tc>
                <a:tc>
                  <a:txBody>
                    <a:bodyPr/>
                    <a:lstStyle/>
                    <a:p>
                      <a:r>
                        <a:rPr lang="en-US" sz="3200" dirty="0" err="1"/>
                        <a:t>dname</a:t>
                      </a:r>
                      <a:endParaRPr lang="en-US" sz="3200" dirty="0"/>
                    </a:p>
                  </a:txBody>
                  <a:tcPr marL="0" marR="0" anchor="ctr" anchorCtr="1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budget</a:t>
                      </a:r>
                    </a:p>
                  </a:txBody>
                  <a:tcPr marL="0" marR="0" anchor="ctr" anchorCtr="1"/>
                </a:tc>
                <a:tc>
                  <a:txBody>
                    <a:bodyPr/>
                    <a:lstStyle/>
                    <a:p>
                      <a:r>
                        <a:rPr lang="en-US" sz="3200" dirty="0" err="1"/>
                        <a:t>ssn</a:t>
                      </a:r>
                      <a:endParaRPr lang="en-US" sz="3200" dirty="0"/>
                    </a:p>
                  </a:txBody>
                  <a:tcPr marL="0" marR="0" anchor="ctr" anchorCtr="1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since</a:t>
                      </a:r>
                    </a:p>
                  </a:txBody>
                  <a:tcPr marL="0" marR="0" anchor="ctr" anchorCtr="1"/>
                </a:tc>
                <a:extLst>
                  <a:ext uri="{0D108BD9-81ED-4DB2-BD59-A6C34878D82A}">
                    <a16:rowId xmlns:a16="http://schemas.microsoft.com/office/drawing/2014/main" val="299929893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96290" y="2655920"/>
            <a:ext cx="18868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Dept_Mgr</a:t>
            </a:r>
            <a:endParaRPr lang="en-US" sz="3200" dirty="0"/>
          </a:p>
        </p:txBody>
      </p: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BBEF2D1E-BF69-45E2-8B54-4710ECAD81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670695"/>
              </p:ext>
            </p:extLst>
          </p:nvPr>
        </p:nvGraphicFramePr>
        <p:xfrm>
          <a:off x="4583459" y="5735259"/>
          <a:ext cx="4038600" cy="5181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2800" b="0" u="sng" dirty="0">
                        <a:solidFill>
                          <a:srgbClr val="005EA4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9144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u="sng" dirty="0">
                        <a:solidFill>
                          <a:srgbClr val="7030A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9144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9144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9" name="TextBox 36">
            <a:extLst>
              <a:ext uri="{FF2B5EF4-FFF2-40B4-BE49-F238E27FC236}">
                <a16:creationId xmlns:a16="http://schemas.microsoft.com/office/drawing/2014/main" id="{25A07B01-F476-4238-9C20-853BC68E0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6991" y="6218475"/>
            <a:ext cx="13202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Manages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50" name="Rectangle 25">
            <a:extLst>
              <a:ext uri="{FF2B5EF4-FFF2-40B4-BE49-F238E27FC236}">
                <a16:creationId xmlns:a16="http://schemas.microsoft.com/office/drawing/2014/main" id="{73912389-CD53-45C9-B595-7975716FA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0173" y="5795588"/>
            <a:ext cx="625172" cy="39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strike="noStrike" kern="1200" cap="none" spc="0" normalizeH="0" baseline="0" noProof="0" dirty="0" err="1">
                <a:ln>
                  <a:noFill/>
                </a:ln>
                <a:solidFill>
                  <a:srgbClr val="005EA4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ssn</a:t>
            </a:r>
            <a:endParaRPr kumimoji="0" lang="en-US" sz="2000" b="1" i="0" strike="noStrike" kern="1200" cap="none" spc="0" normalizeH="0" baseline="0" noProof="0" dirty="0">
              <a:ln>
                <a:noFill/>
              </a:ln>
              <a:solidFill>
                <a:srgbClr val="005EA4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1" name="Rectangle 19">
            <a:extLst>
              <a:ext uri="{FF2B5EF4-FFF2-40B4-BE49-F238E27FC236}">
                <a16:creationId xmlns:a16="http://schemas.microsoft.com/office/drawing/2014/main" id="{2E912C1D-0E15-45F2-9A97-FC7585489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3365" y="5766294"/>
            <a:ext cx="567464" cy="39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did</a:t>
            </a:r>
          </a:p>
        </p:txBody>
      </p:sp>
      <p:sp>
        <p:nvSpPr>
          <p:cNvPr id="52" name="Rectangle 20">
            <a:extLst>
              <a:ext uri="{FF2B5EF4-FFF2-40B4-BE49-F238E27FC236}">
                <a16:creationId xmlns:a16="http://schemas.microsoft.com/office/drawing/2014/main" id="{6E008787-4C1C-47DA-B4BF-28EA1C7D3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1585" y="5778743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since</a:t>
            </a:r>
          </a:p>
        </p:txBody>
      </p:sp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3E7BA211-A16F-4C45-9EAF-97592A28E6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866435"/>
              </p:ext>
            </p:extLst>
          </p:nvPr>
        </p:nvGraphicFramePr>
        <p:xfrm>
          <a:off x="1702688" y="4728558"/>
          <a:ext cx="4038600" cy="5181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2800" b="0" u="sng" dirty="0">
                        <a:solidFill>
                          <a:srgbClr val="005EA4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9144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u="sng" dirty="0">
                        <a:solidFill>
                          <a:srgbClr val="7030A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9144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0" marB="9144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4" name="TextBox 36">
            <a:extLst>
              <a:ext uri="{FF2B5EF4-FFF2-40B4-BE49-F238E27FC236}">
                <a16:creationId xmlns:a16="http://schemas.microsoft.com/office/drawing/2014/main" id="{B0E0F3EE-5E8E-4960-9153-9BCE46FA9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380" y="5230737"/>
            <a:ext cx="17078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Department</a:t>
            </a:r>
          </a:p>
        </p:txBody>
      </p:sp>
      <p:sp>
        <p:nvSpPr>
          <p:cNvPr id="55" name="Rectangle 25">
            <a:extLst>
              <a:ext uri="{FF2B5EF4-FFF2-40B4-BE49-F238E27FC236}">
                <a16:creationId xmlns:a16="http://schemas.microsoft.com/office/drawing/2014/main" id="{BFF0E9F7-2031-414A-9053-21CB547FB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0" y="4753966"/>
            <a:ext cx="1009893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err="1">
                <a:solidFill>
                  <a:srgbClr val="005EA4"/>
                </a:solidFill>
                <a:latin typeface="Arial" pitchFamily="34" charset="0"/>
              </a:rPr>
              <a:t>dname</a:t>
            </a:r>
            <a:endParaRPr kumimoji="0" lang="en-US" sz="2000" b="1" i="0" strike="noStrike" kern="1200" cap="none" spc="0" normalizeH="0" baseline="0" noProof="0" dirty="0">
              <a:ln>
                <a:noFill/>
              </a:ln>
              <a:solidFill>
                <a:srgbClr val="005EA4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6" name="Rectangle 19">
            <a:extLst>
              <a:ext uri="{FF2B5EF4-FFF2-40B4-BE49-F238E27FC236}">
                <a16:creationId xmlns:a16="http://schemas.microsoft.com/office/drawing/2014/main" id="{22616C6A-255F-485A-BF26-C5B57B018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2795" y="4757214"/>
            <a:ext cx="567464" cy="39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did</a:t>
            </a:r>
          </a:p>
        </p:txBody>
      </p:sp>
      <p:sp>
        <p:nvSpPr>
          <p:cNvPr id="57" name="Rectangle 20">
            <a:extLst>
              <a:ext uri="{FF2B5EF4-FFF2-40B4-BE49-F238E27FC236}">
                <a16:creationId xmlns:a16="http://schemas.microsoft.com/office/drawing/2014/main" id="{27FFE1D7-61CB-4AAA-AAD7-CAD270089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0814" y="4772042"/>
            <a:ext cx="1038747" cy="39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ED7D31">
                    <a:lumMod val="50000"/>
                  </a:srgbClr>
                </a:solidFill>
                <a:latin typeface="Arial" pitchFamily="34" charset="0"/>
              </a:rPr>
              <a:t>budget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D4739933-50B6-A210-AD8A-3CD9CE828976}"/>
              </a:ext>
            </a:extLst>
          </p:cNvPr>
          <p:cNvSpPr/>
          <p:nvPr/>
        </p:nvSpPr>
        <p:spPr>
          <a:xfrm>
            <a:off x="2102712" y="3856793"/>
            <a:ext cx="484632" cy="817946"/>
          </a:xfrm>
          <a:prstGeom prst="upArrow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7AE4135F-A2E6-6A3C-AD67-B812C98478A5}"/>
              </a:ext>
            </a:extLst>
          </p:cNvPr>
          <p:cNvSpPr/>
          <p:nvPr/>
        </p:nvSpPr>
        <p:spPr>
          <a:xfrm>
            <a:off x="3503923" y="3852741"/>
            <a:ext cx="484632" cy="817946"/>
          </a:xfrm>
          <a:prstGeom prst="upArrow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13F5241F-D09F-FB4A-6C25-67F4E027F347}"/>
              </a:ext>
            </a:extLst>
          </p:cNvPr>
          <p:cNvSpPr/>
          <p:nvPr/>
        </p:nvSpPr>
        <p:spPr>
          <a:xfrm>
            <a:off x="4838579" y="3847575"/>
            <a:ext cx="484632" cy="817946"/>
          </a:xfrm>
          <a:prstGeom prst="upArrow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24CD1CCF-B228-B7A5-1348-619BFF725CB5}"/>
              </a:ext>
            </a:extLst>
          </p:cNvPr>
          <p:cNvSpPr/>
          <p:nvPr/>
        </p:nvSpPr>
        <p:spPr>
          <a:xfrm>
            <a:off x="6278081" y="3899091"/>
            <a:ext cx="484632" cy="1752639"/>
          </a:xfrm>
          <a:prstGeom prst="upArrow">
            <a:avLst/>
          </a:prstGeom>
          <a:solidFill>
            <a:srgbClr val="E2671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2C67C15D-DF12-F849-A84A-C8363D498842}"/>
              </a:ext>
            </a:extLst>
          </p:cNvPr>
          <p:cNvSpPr/>
          <p:nvPr/>
        </p:nvSpPr>
        <p:spPr>
          <a:xfrm>
            <a:off x="7620116" y="3895722"/>
            <a:ext cx="484632" cy="1752639"/>
          </a:xfrm>
          <a:prstGeom prst="upArrow">
            <a:avLst/>
          </a:prstGeom>
          <a:solidFill>
            <a:srgbClr val="E2671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A48C85-78C7-553C-55A1-53966BD770AE}"/>
              </a:ext>
            </a:extLst>
          </p:cNvPr>
          <p:cNvSpPr txBox="1"/>
          <p:nvPr/>
        </p:nvSpPr>
        <p:spPr>
          <a:xfrm>
            <a:off x="785735" y="6035793"/>
            <a:ext cx="3409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Combine the relations</a:t>
            </a:r>
          </a:p>
        </p:txBody>
      </p:sp>
    </p:spTree>
    <p:extLst>
      <p:ext uri="{BB962C8B-B14F-4D97-AF65-F5344CB8AC3E}">
        <p14:creationId xmlns:p14="http://schemas.microsoft.com/office/powerpoint/2010/main" val="259505707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66700"/>
            <a:ext cx="8229600" cy="1104900"/>
          </a:xfrm>
        </p:spPr>
        <p:txBody>
          <a:bodyPr>
            <a:normAutofit/>
          </a:bodyPr>
          <a:lstStyle/>
          <a:p>
            <a:r>
              <a:rPr lang="en-US" sz="3600" b="1" dirty="0"/>
              <a:t>Translating ER Diagrams with Key Constraints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83891"/>
            <a:ext cx="5562600" cy="1260995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>
                <a:latin typeface="Calibri" pitchFamily="34" charset="0"/>
              </a:rPr>
              <a:t>Option 2</a:t>
            </a:r>
            <a:r>
              <a:rPr lang="en-US" dirty="0">
                <a:latin typeface="Calibri" pitchFamily="34" charset="0"/>
              </a:rPr>
              <a:t>: Since each department has a unique manager, we could instead combine </a:t>
            </a:r>
            <a:r>
              <a:rPr lang="en-US" i="1" dirty="0">
                <a:latin typeface="Calibri" pitchFamily="34" charset="0"/>
              </a:rPr>
              <a:t>Manages</a:t>
            </a:r>
            <a:r>
              <a:rPr lang="en-US" dirty="0">
                <a:latin typeface="Calibri" pitchFamily="34" charset="0"/>
              </a:rPr>
              <a:t> and </a:t>
            </a:r>
            <a:r>
              <a:rPr lang="en-US" i="1" dirty="0">
                <a:latin typeface="Calibri" pitchFamily="34" charset="0"/>
              </a:rPr>
              <a:t>Departments</a:t>
            </a:r>
            <a:r>
              <a:rPr lang="en-US" dirty="0">
                <a:latin typeface="Calibri" pitchFamily="34" charset="0"/>
              </a:rPr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827225" y="1742585"/>
            <a:ext cx="2686390" cy="1423952"/>
            <a:chOff x="5540940" y="2543806"/>
            <a:chExt cx="2686390" cy="1423952"/>
          </a:xfrm>
        </p:grpSpPr>
        <p:sp>
          <p:nvSpPr>
            <p:cNvPr id="2" name="Right Brace 1"/>
            <p:cNvSpPr/>
            <p:nvPr/>
          </p:nvSpPr>
          <p:spPr>
            <a:xfrm rot="16200000">
              <a:off x="6777416" y="2517845"/>
              <a:ext cx="213437" cy="2686390"/>
            </a:xfrm>
            <a:prstGeom prst="rightBrace">
              <a:avLst>
                <a:gd name="adj1" fmla="val 0"/>
                <a:gd name="adj2" fmla="val 50000"/>
              </a:avLst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ounded Rectangular Callout 2"/>
            <p:cNvSpPr/>
            <p:nvPr/>
          </p:nvSpPr>
          <p:spPr>
            <a:xfrm>
              <a:off x="6316474" y="2543806"/>
              <a:ext cx="1487979" cy="750021"/>
            </a:xfrm>
            <a:prstGeom prst="wedgeRoundRectCallout">
              <a:avLst>
                <a:gd name="adj1" fmla="val -11895"/>
                <a:gd name="adj2" fmla="val 97967"/>
                <a:gd name="adj3" fmla="val 16667"/>
              </a:avLst>
            </a:prstGeom>
            <a:solidFill>
              <a:srgbClr val="7030A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Manager information</a:t>
              </a:r>
            </a:p>
          </p:txBody>
        </p:sp>
      </p:grp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643905" y="3203807"/>
          <a:ext cx="6926515" cy="615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5303">
                  <a:extLst>
                    <a:ext uri="{9D8B030D-6E8A-4147-A177-3AD203B41FA5}">
                      <a16:colId xmlns:a16="http://schemas.microsoft.com/office/drawing/2014/main" val="3781658399"/>
                    </a:ext>
                  </a:extLst>
                </a:gridCol>
                <a:gridCol w="1385303">
                  <a:extLst>
                    <a:ext uri="{9D8B030D-6E8A-4147-A177-3AD203B41FA5}">
                      <a16:colId xmlns:a16="http://schemas.microsoft.com/office/drawing/2014/main" val="4234458493"/>
                    </a:ext>
                  </a:extLst>
                </a:gridCol>
                <a:gridCol w="1385303">
                  <a:extLst>
                    <a:ext uri="{9D8B030D-6E8A-4147-A177-3AD203B41FA5}">
                      <a16:colId xmlns:a16="http://schemas.microsoft.com/office/drawing/2014/main" val="3615314646"/>
                    </a:ext>
                  </a:extLst>
                </a:gridCol>
                <a:gridCol w="1385303">
                  <a:extLst>
                    <a:ext uri="{9D8B030D-6E8A-4147-A177-3AD203B41FA5}">
                      <a16:colId xmlns:a16="http://schemas.microsoft.com/office/drawing/2014/main" val="2145239786"/>
                    </a:ext>
                  </a:extLst>
                </a:gridCol>
                <a:gridCol w="1385303">
                  <a:extLst>
                    <a:ext uri="{9D8B030D-6E8A-4147-A177-3AD203B41FA5}">
                      <a16:colId xmlns:a16="http://schemas.microsoft.com/office/drawing/2014/main" val="2721738779"/>
                    </a:ext>
                  </a:extLst>
                </a:gridCol>
              </a:tblGrid>
              <a:tr h="615717">
                <a:tc>
                  <a:txBody>
                    <a:bodyPr/>
                    <a:lstStyle/>
                    <a:p>
                      <a:r>
                        <a:rPr lang="en-US" sz="3200" u="sng" dirty="0"/>
                        <a:t>did</a:t>
                      </a:r>
                    </a:p>
                  </a:txBody>
                  <a:tcPr marL="0" marR="0" anchor="ctr" anchorCtr="1"/>
                </a:tc>
                <a:tc>
                  <a:txBody>
                    <a:bodyPr/>
                    <a:lstStyle/>
                    <a:p>
                      <a:r>
                        <a:rPr lang="en-US" sz="3200" dirty="0" err="1"/>
                        <a:t>dname</a:t>
                      </a:r>
                      <a:endParaRPr lang="en-US" sz="3200" dirty="0"/>
                    </a:p>
                  </a:txBody>
                  <a:tcPr marL="0" marR="0" anchor="ctr" anchorCtr="1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budget</a:t>
                      </a:r>
                    </a:p>
                  </a:txBody>
                  <a:tcPr marL="0" marR="0" anchor="ctr" anchorCtr="1"/>
                </a:tc>
                <a:tc>
                  <a:txBody>
                    <a:bodyPr/>
                    <a:lstStyle/>
                    <a:p>
                      <a:r>
                        <a:rPr lang="en-US" sz="3200" dirty="0" err="1"/>
                        <a:t>ssn</a:t>
                      </a:r>
                      <a:endParaRPr lang="en-US" sz="3200" dirty="0"/>
                    </a:p>
                  </a:txBody>
                  <a:tcPr marL="0" marR="0" anchor="ctr" anchorCtr="1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since</a:t>
                      </a:r>
                    </a:p>
                  </a:txBody>
                  <a:tcPr marL="0" marR="0" anchor="ctr" anchorCtr="1"/>
                </a:tc>
                <a:extLst>
                  <a:ext uri="{0D108BD9-81ED-4DB2-BD59-A6C34878D82A}">
                    <a16:rowId xmlns:a16="http://schemas.microsoft.com/office/drawing/2014/main" val="299929893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96290" y="2655920"/>
            <a:ext cx="18868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Dept_Mgr</a:t>
            </a:r>
            <a:endParaRPr lang="en-US" sz="3200" dirty="0"/>
          </a:p>
        </p:txBody>
      </p:sp>
      <p:sp>
        <p:nvSpPr>
          <p:cNvPr id="23" name="Rectangle 7">
            <a:extLst>
              <a:ext uri="{FF2B5EF4-FFF2-40B4-BE49-F238E27FC236}">
                <a16:creationId xmlns:a16="http://schemas.microsoft.com/office/drawing/2014/main" id="{B74E9ED1-26FF-429E-A029-E6631BA29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193" y="4038600"/>
            <a:ext cx="4926013" cy="2552700"/>
          </a:xfrm>
          <a:prstGeom prst="rect">
            <a:avLst/>
          </a:prstGeom>
          <a:solidFill>
            <a:srgbClr val="CEE1F2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latin typeface="Calibri" pitchFamily="34" charset="0"/>
              </a:rPr>
              <a:t>CREATE TABLE  </a:t>
            </a:r>
            <a:r>
              <a:rPr lang="en-US" sz="2000" dirty="0" err="1">
                <a:latin typeface="Calibri" pitchFamily="34" charset="0"/>
              </a:rPr>
              <a:t>Dept_Mgr</a:t>
            </a:r>
            <a:r>
              <a:rPr lang="en-US" sz="2000" dirty="0">
                <a:latin typeface="Calibri" pitchFamily="34" charset="0"/>
              </a:rPr>
              <a:t>(</a:t>
            </a:r>
          </a:p>
          <a:p>
            <a:pPr eaLnBrk="0" hangingPunct="0">
              <a:defRPr/>
            </a:pPr>
            <a:r>
              <a:rPr lang="en-US" sz="2000" dirty="0">
                <a:solidFill>
                  <a:srgbClr val="9E7800"/>
                </a:solidFill>
                <a:latin typeface="Calibri" pitchFamily="34" charset="0"/>
              </a:rPr>
              <a:t>   did  INTEGER,</a:t>
            </a:r>
          </a:p>
          <a:p>
            <a:pPr eaLnBrk="0" hangingPunct="0">
              <a:defRPr/>
            </a:pPr>
            <a:r>
              <a:rPr lang="en-US" sz="2000" dirty="0">
                <a:solidFill>
                  <a:srgbClr val="9E7800"/>
                </a:solidFill>
                <a:latin typeface="Calibri" pitchFamily="34" charset="0"/>
              </a:rPr>
              <a:t>   </a:t>
            </a:r>
            <a:r>
              <a:rPr lang="en-US" sz="2000" dirty="0" err="1">
                <a:solidFill>
                  <a:srgbClr val="9E7800"/>
                </a:solidFill>
                <a:latin typeface="Calibri" pitchFamily="34" charset="0"/>
              </a:rPr>
              <a:t>dname</a:t>
            </a:r>
            <a:r>
              <a:rPr lang="en-US" sz="2000" dirty="0">
                <a:solidFill>
                  <a:srgbClr val="9E7800"/>
                </a:solidFill>
                <a:latin typeface="Calibri" pitchFamily="34" charset="0"/>
              </a:rPr>
              <a:t>  CHAR(20),</a:t>
            </a:r>
          </a:p>
          <a:p>
            <a:pPr eaLnBrk="0" hangingPunct="0">
              <a:defRPr/>
            </a:pPr>
            <a:r>
              <a:rPr lang="en-US" sz="2000" dirty="0">
                <a:solidFill>
                  <a:srgbClr val="9E7800"/>
                </a:solidFill>
                <a:latin typeface="Calibri" pitchFamily="34" charset="0"/>
              </a:rPr>
              <a:t>   budget  REAL,</a:t>
            </a:r>
          </a:p>
          <a:p>
            <a:pPr eaLnBrk="0" hangingPunct="0">
              <a:defRPr/>
            </a:pPr>
            <a:r>
              <a:rPr lang="en-US" sz="2000" dirty="0">
                <a:latin typeface="Calibri" pitchFamily="34" charset="0"/>
              </a:rPr>
              <a:t>   </a:t>
            </a:r>
            <a:r>
              <a:rPr lang="en-US" sz="2000" dirty="0" err="1">
                <a:solidFill>
                  <a:srgbClr val="434FD6"/>
                </a:solidFill>
                <a:latin typeface="Calibri" pitchFamily="34" charset="0"/>
              </a:rPr>
              <a:t>ssn</a:t>
            </a:r>
            <a:r>
              <a:rPr lang="en-US" sz="2000" dirty="0">
                <a:solidFill>
                  <a:srgbClr val="434FD6"/>
                </a:solidFill>
                <a:latin typeface="Calibri" pitchFamily="34" charset="0"/>
              </a:rPr>
              <a:t>  CHAR(11),</a:t>
            </a:r>
            <a:endParaRPr lang="en-US" sz="2000" dirty="0">
              <a:latin typeface="Calibri" pitchFamily="34" charset="0"/>
            </a:endParaRPr>
          </a:p>
          <a:p>
            <a:pPr eaLnBrk="0" hangingPunct="0">
              <a:defRPr/>
            </a:pPr>
            <a:r>
              <a:rPr lang="en-US" sz="2000" dirty="0">
                <a:latin typeface="Calibri" pitchFamily="34" charset="0"/>
              </a:rPr>
              <a:t>   </a:t>
            </a:r>
            <a:r>
              <a:rPr lang="en-US" sz="2000" dirty="0">
                <a:solidFill>
                  <a:srgbClr val="434FD6"/>
                </a:solidFill>
                <a:latin typeface="Calibri" pitchFamily="34" charset="0"/>
              </a:rPr>
              <a:t>since  DATE,</a:t>
            </a:r>
            <a:endParaRPr lang="en-US" sz="2000" dirty="0">
              <a:latin typeface="Calibri" pitchFamily="34" charset="0"/>
            </a:endParaRPr>
          </a:p>
          <a:p>
            <a:pPr eaLnBrk="0" hangingPunct="0">
              <a:defRPr/>
            </a:pPr>
            <a:r>
              <a:rPr lang="en-US" sz="2000" dirty="0">
                <a:latin typeface="Calibri" pitchFamily="34" charset="0"/>
              </a:rPr>
              <a:t>   </a:t>
            </a:r>
            <a:r>
              <a:rPr lang="en-US" sz="2000" dirty="0">
                <a:solidFill>
                  <a:srgbClr val="111111"/>
                </a:solidFill>
                <a:latin typeface="Calibri" pitchFamily="34" charset="0"/>
              </a:rPr>
              <a:t>PRIMARY KEY  (did),</a:t>
            </a:r>
          </a:p>
          <a:p>
            <a:pPr eaLnBrk="0" hangingPunct="0">
              <a:defRPr/>
            </a:pPr>
            <a:r>
              <a:rPr lang="en-US" sz="2000" dirty="0">
                <a:solidFill>
                  <a:srgbClr val="111111"/>
                </a:solidFill>
                <a:latin typeface="Calibri" pitchFamily="34" charset="0"/>
              </a:rPr>
              <a:t>   FOREIGN KEY (</a:t>
            </a:r>
            <a:r>
              <a:rPr lang="en-US" sz="2000" dirty="0" err="1">
                <a:solidFill>
                  <a:srgbClr val="111111"/>
                </a:solidFill>
                <a:latin typeface="Calibri" pitchFamily="34" charset="0"/>
              </a:rPr>
              <a:t>ssn</a:t>
            </a:r>
            <a:r>
              <a:rPr lang="en-US" sz="2000" dirty="0">
                <a:solidFill>
                  <a:srgbClr val="111111"/>
                </a:solidFill>
                <a:latin typeface="Calibri" pitchFamily="34" charset="0"/>
              </a:rPr>
              <a:t>) REFERENCES Employees)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E848A66-1D65-4CE7-8C38-35C5BDEB5398}"/>
              </a:ext>
            </a:extLst>
          </p:cNvPr>
          <p:cNvGrpSpPr/>
          <p:nvPr/>
        </p:nvGrpSpPr>
        <p:grpSpPr>
          <a:xfrm>
            <a:off x="2501349" y="4972197"/>
            <a:ext cx="2234133" cy="966702"/>
            <a:chOff x="5521642" y="2410690"/>
            <a:chExt cx="2234133" cy="966702"/>
          </a:xfrm>
        </p:grpSpPr>
        <p:sp>
          <p:nvSpPr>
            <p:cNvPr id="25" name="Right Brace 24">
              <a:extLst>
                <a:ext uri="{FF2B5EF4-FFF2-40B4-BE49-F238E27FC236}">
                  <a16:creationId xmlns:a16="http://schemas.microsoft.com/office/drawing/2014/main" id="{0729975A-30EA-464C-9A46-7CF6E726F033}"/>
                </a:ext>
              </a:extLst>
            </p:cNvPr>
            <p:cNvSpPr/>
            <p:nvPr/>
          </p:nvSpPr>
          <p:spPr>
            <a:xfrm>
              <a:off x="5521642" y="2762250"/>
              <a:ext cx="131763" cy="615142"/>
            </a:xfrm>
            <a:prstGeom prst="rightBrac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ular Callout 2">
              <a:extLst>
                <a:ext uri="{FF2B5EF4-FFF2-40B4-BE49-F238E27FC236}">
                  <a16:creationId xmlns:a16="http://schemas.microsoft.com/office/drawing/2014/main" id="{57CE0BF6-3A0D-404C-A13F-34092A0F352B}"/>
                </a:ext>
              </a:extLst>
            </p:cNvPr>
            <p:cNvSpPr/>
            <p:nvPr/>
          </p:nvSpPr>
          <p:spPr>
            <a:xfrm>
              <a:off x="6267796" y="2410690"/>
              <a:ext cx="1487979" cy="750021"/>
            </a:xfrm>
            <a:prstGeom prst="wedgeRoundRectCallout">
              <a:avLst>
                <a:gd name="adj1" fmla="val -78934"/>
                <a:gd name="adj2" fmla="val 38117"/>
                <a:gd name="adj3" fmla="val 16667"/>
              </a:avLst>
            </a:prstGeom>
            <a:solidFill>
              <a:srgbClr val="7030A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Manager information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507638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 bwMode="auto">
          <a:xfrm>
            <a:off x="2621280" y="4343400"/>
            <a:ext cx="3981479" cy="2286000"/>
          </a:xfrm>
          <a:prstGeom prst="ellipse">
            <a:avLst/>
          </a:prstGeom>
          <a:noFill/>
          <a:ln w="19050" cap="flat" cmpd="sng" algn="ctr">
            <a:solidFill>
              <a:schemeClr val="accent6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66700"/>
            <a:ext cx="8229600" cy="1104900"/>
          </a:xfrm>
        </p:spPr>
        <p:txBody>
          <a:bodyPr>
            <a:normAutofit/>
          </a:bodyPr>
          <a:lstStyle/>
          <a:p>
            <a:r>
              <a:rPr lang="en-US" sz="3600" b="1" dirty="0"/>
              <a:t>Translating ER Diagrams with Key Constraints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9201"/>
            <a:ext cx="5562600" cy="1260995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>
                <a:latin typeface="Calibri" pitchFamily="34" charset="0"/>
              </a:rPr>
              <a:t>Option 2</a:t>
            </a:r>
            <a:r>
              <a:rPr lang="en-US" dirty="0">
                <a:latin typeface="Calibri" pitchFamily="34" charset="0"/>
              </a:rPr>
              <a:t>: Since each department has a unique manager, we could instead combine </a:t>
            </a:r>
            <a:r>
              <a:rPr lang="en-US" i="1" dirty="0">
                <a:latin typeface="Calibri" pitchFamily="34" charset="0"/>
              </a:rPr>
              <a:t>Manages</a:t>
            </a:r>
            <a:r>
              <a:rPr lang="en-US" dirty="0">
                <a:latin typeface="Calibri" pitchFamily="34" charset="0"/>
              </a:rPr>
              <a:t> and </a:t>
            </a:r>
            <a:r>
              <a:rPr lang="en-US" i="1" dirty="0">
                <a:latin typeface="Calibri" pitchFamily="34" charset="0"/>
              </a:rPr>
              <a:t>Departments</a:t>
            </a:r>
            <a:r>
              <a:rPr lang="en-US" dirty="0">
                <a:latin typeface="Calibri" pitchFamily="34" charset="0"/>
              </a:rPr>
              <a:t>.</a:t>
            </a:r>
          </a:p>
        </p:txBody>
      </p:sp>
      <p:grpSp>
        <p:nvGrpSpPr>
          <p:cNvPr id="36871" name="Group 7"/>
          <p:cNvGrpSpPr>
            <a:grpSpLocks/>
          </p:cNvGrpSpPr>
          <p:nvPr/>
        </p:nvGrpSpPr>
        <p:grpSpPr bwMode="auto">
          <a:xfrm>
            <a:off x="640080" y="4530725"/>
            <a:ext cx="5795963" cy="1870075"/>
            <a:chOff x="2743204" y="3749675"/>
            <a:chExt cx="5795959" cy="1870077"/>
          </a:xfrm>
        </p:grpSpPr>
        <p:sp>
          <p:nvSpPr>
            <p:cNvPr id="36872" name="Freeform 34"/>
            <p:cNvSpPr>
              <a:spLocks/>
            </p:cNvSpPr>
            <p:nvPr/>
          </p:nvSpPr>
          <p:spPr bwMode="auto">
            <a:xfrm>
              <a:off x="6305550" y="4146550"/>
              <a:ext cx="720725" cy="519113"/>
            </a:xfrm>
            <a:custGeom>
              <a:avLst/>
              <a:gdLst>
                <a:gd name="T0" fmla="*/ 2147483647 w 454"/>
                <a:gd name="T1" fmla="*/ 2147483647 h 327"/>
                <a:gd name="T2" fmla="*/ 2147483647 w 454"/>
                <a:gd name="T3" fmla="*/ 2147483647 h 327"/>
                <a:gd name="T4" fmla="*/ 2147483647 w 454"/>
                <a:gd name="T5" fmla="*/ 2147483647 h 327"/>
                <a:gd name="T6" fmla="*/ 2147483647 w 454"/>
                <a:gd name="T7" fmla="*/ 2147483647 h 327"/>
                <a:gd name="T8" fmla="*/ 2147483647 w 454"/>
                <a:gd name="T9" fmla="*/ 2147483647 h 327"/>
                <a:gd name="T10" fmla="*/ 2147483647 w 454"/>
                <a:gd name="T11" fmla="*/ 2147483647 h 327"/>
                <a:gd name="T12" fmla="*/ 2147483647 w 454"/>
                <a:gd name="T13" fmla="*/ 2147483647 h 327"/>
                <a:gd name="T14" fmla="*/ 2147483647 w 454"/>
                <a:gd name="T15" fmla="*/ 2147483647 h 327"/>
                <a:gd name="T16" fmla="*/ 2147483647 w 454"/>
                <a:gd name="T17" fmla="*/ 0 h 327"/>
                <a:gd name="T18" fmla="*/ 2147483647 w 454"/>
                <a:gd name="T19" fmla="*/ 0 h 327"/>
                <a:gd name="T20" fmla="*/ 2147483647 w 454"/>
                <a:gd name="T21" fmla="*/ 2147483647 h 327"/>
                <a:gd name="T22" fmla="*/ 2147483647 w 454"/>
                <a:gd name="T23" fmla="*/ 2147483647 h 327"/>
                <a:gd name="T24" fmla="*/ 2147483647 w 454"/>
                <a:gd name="T25" fmla="*/ 2147483647 h 327"/>
                <a:gd name="T26" fmla="*/ 2147483647 w 454"/>
                <a:gd name="T27" fmla="*/ 2147483647 h 327"/>
                <a:gd name="T28" fmla="*/ 2147483647 w 454"/>
                <a:gd name="T29" fmla="*/ 2147483647 h 327"/>
                <a:gd name="T30" fmla="*/ 2147483647 w 454"/>
                <a:gd name="T31" fmla="*/ 2147483647 h 327"/>
                <a:gd name="T32" fmla="*/ 2147483647 w 454"/>
                <a:gd name="T33" fmla="*/ 2147483647 h 327"/>
                <a:gd name="T34" fmla="*/ 2147483647 w 454"/>
                <a:gd name="T35" fmla="*/ 2147483647 h 327"/>
                <a:gd name="T36" fmla="*/ 2147483647 w 454"/>
                <a:gd name="T37" fmla="*/ 2147483647 h 327"/>
                <a:gd name="T38" fmla="*/ 2147483647 w 454"/>
                <a:gd name="T39" fmla="*/ 2147483647 h 327"/>
                <a:gd name="T40" fmla="*/ 2147483647 w 454"/>
                <a:gd name="T41" fmla="*/ 2147483647 h 327"/>
                <a:gd name="T42" fmla="*/ 2147483647 w 454"/>
                <a:gd name="T43" fmla="*/ 2147483647 h 327"/>
                <a:gd name="T44" fmla="*/ 2147483647 w 454"/>
                <a:gd name="T45" fmla="*/ 2147483647 h 327"/>
                <a:gd name="T46" fmla="*/ 2147483647 w 454"/>
                <a:gd name="T47" fmla="*/ 2147483647 h 327"/>
                <a:gd name="T48" fmla="*/ 2147483647 w 454"/>
                <a:gd name="T49" fmla="*/ 2147483647 h 327"/>
                <a:gd name="T50" fmla="*/ 2147483647 w 454"/>
                <a:gd name="T51" fmla="*/ 2147483647 h 327"/>
                <a:gd name="T52" fmla="*/ 2147483647 w 454"/>
                <a:gd name="T53" fmla="*/ 2147483647 h 327"/>
                <a:gd name="T54" fmla="*/ 2147483647 w 454"/>
                <a:gd name="T55" fmla="*/ 2147483647 h 327"/>
                <a:gd name="T56" fmla="*/ 2147483647 w 454"/>
                <a:gd name="T57" fmla="*/ 2147483647 h 327"/>
                <a:gd name="T58" fmla="*/ 2147483647 w 454"/>
                <a:gd name="T59" fmla="*/ 2147483647 h 327"/>
                <a:gd name="T60" fmla="*/ 2147483647 w 454"/>
                <a:gd name="T61" fmla="*/ 2147483647 h 327"/>
                <a:gd name="T62" fmla="*/ 2147483647 w 454"/>
                <a:gd name="T63" fmla="*/ 2147483647 h 327"/>
                <a:gd name="T64" fmla="*/ 2147483647 w 454"/>
                <a:gd name="T65" fmla="*/ 2147483647 h 327"/>
                <a:gd name="T66" fmla="*/ 2147483647 w 454"/>
                <a:gd name="T67" fmla="*/ 2147483647 h 327"/>
                <a:gd name="T68" fmla="*/ 2147483647 w 454"/>
                <a:gd name="T69" fmla="*/ 2147483647 h 327"/>
                <a:gd name="T70" fmla="*/ 2147483647 w 454"/>
                <a:gd name="T71" fmla="*/ 2147483647 h 32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54"/>
                <a:gd name="T109" fmla="*/ 0 h 327"/>
                <a:gd name="T110" fmla="*/ 454 w 454"/>
                <a:gd name="T111" fmla="*/ 327 h 32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54" h="327">
                  <a:moveTo>
                    <a:pt x="453" y="163"/>
                  </a:moveTo>
                  <a:lnTo>
                    <a:pt x="451" y="148"/>
                  </a:lnTo>
                  <a:lnTo>
                    <a:pt x="448" y="134"/>
                  </a:lnTo>
                  <a:lnTo>
                    <a:pt x="445" y="120"/>
                  </a:lnTo>
                  <a:lnTo>
                    <a:pt x="439" y="106"/>
                  </a:lnTo>
                  <a:lnTo>
                    <a:pt x="431" y="94"/>
                  </a:lnTo>
                  <a:lnTo>
                    <a:pt x="422" y="80"/>
                  </a:lnTo>
                  <a:lnTo>
                    <a:pt x="411" y="68"/>
                  </a:lnTo>
                  <a:lnTo>
                    <a:pt x="399" y="57"/>
                  </a:lnTo>
                  <a:lnTo>
                    <a:pt x="386" y="47"/>
                  </a:lnTo>
                  <a:lnTo>
                    <a:pt x="372" y="37"/>
                  </a:lnTo>
                  <a:lnTo>
                    <a:pt x="356" y="29"/>
                  </a:lnTo>
                  <a:lnTo>
                    <a:pt x="339" y="21"/>
                  </a:lnTo>
                  <a:lnTo>
                    <a:pt x="322" y="15"/>
                  </a:lnTo>
                  <a:lnTo>
                    <a:pt x="303" y="9"/>
                  </a:lnTo>
                  <a:lnTo>
                    <a:pt x="285" y="5"/>
                  </a:lnTo>
                  <a:lnTo>
                    <a:pt x="265" y="1"/>
                  </a:lnTo>
                  <a:lnTo>
                    <a:pt x="246" y="0"/>
                  </a:lnTo>
                  <a:lnTo>
                    <a:pt x="225" y="0"/>
                  </a:lnTo>
                  <a:lnTo>
                    <a:pt x="206" y="0"/>
                  </a:lnTo>
                  <a:lnTo>
                    <a:pt x="186" y="1"/>
                  </a:lnTo>
                  <a:lnTo>
                    <a:pt x="167" y="5"/>
                  </a:lnTo>
                  <a:lnTo>
                    <a:pt x="148" y="9"/>
                  </a:lnTo>
                  <a:lnTo>
                    <a:pt x="130" y="15"/>
                  </a:lnTo>
                  <a:lnTo>
                    <a:pt x="113" y="21"/>
                  </a:lnTo>
                  <a:lnTo>
                    <a:pt x="96" y="29"/>
                  </a:lnTo>
                  <a:lnTo>
                    <a:pt x="80" y="37"/>
                  </a:lnTo>
                  <a:lnTo>
                    <a:pt x="65" y="47"/>
                  </a:lnTo>
                  <a:lnTo>
                    <a:pt x="53" y="57"/>
                  </a:lnTo>
                  <a:lnTo>
                    <a:pt x="40" y="68"/>
                  </a:lnTo>
                  <a:lnTo>
                    <a:pt x="29" y="80"/>
                  </a:lnTo>
                  <a:lnTo>
                    <a:pt x="21" y="94"/>
                  </a:lnTo>
                  <a:lnTo>
                    <a:pt x="13" y="106"/>
                  </a:lnTo>
                  <a:lnTo>
                    <a:pt x="7" y="120"/>
                  </a:lnTo>
                  <a:lnTo>
                    <a:pt x="3" y="134"/>
                  </a:lnTo>
                  <a:lnTo>
                    <a:pt x="1" y="148"/>
                  </a:lnTo>
                  <a:lnTo>
                    <a:pt x="0" y="163"/>
                  </a:lnTo>
                  <a:lnTo>
                    <a:pt x="1" y="177"/>
                  </a:lnTo>
                  <a:lnTo>
                    <a:pt x="3" y="191"/>
                  </a:lnTo>
                  <a:lnTo>
                    <a:pt x="7" y="205"/>
                  </a:lnTo>
                  <a:lnTo>
                    <a:pt x="13" y="217"/>
                  </a:lnTo>
                  <a:lnTo>
                    <a:pt x="21" y="231"/>
                  </a:lnTo>
                  <a:lnTo>
                    <a:pt x="29" y="244"/>
                  </a:lnTo>
                  <a:lnTo>
                    <a:pt x="40" y="255"/>
                  </a:lnTo>
                  <a:lnTo>
                    <a:pt x="53" y="266"/>
                  </a:lnTo>
                  <a:lnTo>
                    <a:pt x="65" y="278"/>
                  </a:lnTo>
                  <a:lnTo>
                    <a:pt x="80" y="288"/>
                  </a:lnTo>
                  <a:lnTo>
                    <a:pt x="96" y="296"/>
                  </a:lnTo>
                  <a:lnTo>
                    <a:pt x="113" y="303"/>
                  </a:lnTo>
                  <a:lnTo>
                    <a:pt x="130" y="310"/>
                  </a:lnTo>
                  <a:lnTo>
                    <a:pt x="148" y="316"/>
                  </a:lnTo>
                  <a:lnTo>
                    <a:pt x="167" y="320"/>
                  </a:lnTo>
                  <a:lnTo>
                    <a:pt x="186" y="323"/>
                  </a:lnTo>
                  <a:lnTo>
                    <a:pt x="206" y="326"/>
                  </a:lnTo>
                  <a:lnTo>
                    <a:pt x="225" y="326"/>
                  </a:lnTo>
                  <a:lnTo>
                    <a:pt x="246" y="326"/>
                  </a:lnTo>
                  <a:lnTo>
                    <a:pt x="265" y="323"/>
                  </a:lnTo>
                  <a:lnTo>
                    <a:pt x="285" y="320"/>
                  </a:lnTo>
                  <a:lnTo>
                    <a:pt x="303" y="316"/>
                  </a:lnTo>
                  <a:lnTo>
                    <a:pt x="322" y="310"/>
                  </a:lnTo>
                  <a:lnTo>
                    <a:pt x="339" y="303"/>
                  </a:lnTo>
                  <a:lnTo>
                    <a:pt x="356" y="296"/>
                  </a:lnTo>
                  <a:lnTo>
                    <a:pt x="372" y="288"/>
                  </a:lnTo>
                  <a:lnTo>
                    <a:pt x="386" y="278"/>
                  </a:lnTo>
                  <a:lnTo>
                    <a:pt x="399" y="266"/>
                  </a:lnTo>
                  <a:lnTo>
                    <a:pt x="411" y="255"/>
                  </a:lnTo>
                  <a:lnTo>
                    <a:pt x="422" y="244"/>
                  </a:lnTo>
                  <a:lnTo>
                    <a:pt x="431" y="231"/>
                  </a:lnTo>
                  <a:lnTo>
                    <a:pt x="439" y="217"/>
                  </a:lnTo>
                  <a:lnTo>
                    <a:pt x="445" y="205"/>
                  </a:lnTo>
                  <a:lnTo>
                    <a:pt x="448" y="191"/>
                  </a:lnTo>
                  <a:lnTo>
                    <a:pt x="451" y="177"/>
                  </a:lnTo>
                  <a:lnTo>
                    <a:pt x="453" y="16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3" name="Freeform 35"/>
            <p:cNvSpPr>
              <a:spLocks/>
            </p:cNvSpPr>
            <p:nvPr/>
          </p:nvSpPr>
          <p:spPr bwMode="auto">
            <a:xfrm>
              <a:off x="7624763" y="4168775"/>
              <a:ext cx="912812" cy="496888"/>
            </a:xfrm>
            <a:custGeom>
              <a:avLst/>
              <a:gdLst>
                <a:gd name="T0" fmla="*/ 2147483647 w 575"/>
                <a:gd name="T1" fmla="*/ 2147483647 h 313"/>
                <a:gd name="T2" fmla="*/ 2147483647 w 575"/>
                <a:gd name="T3" fmla="*/ 2147483647 h 313"/>
                <a:gd name="T4" fmla="*/ 2147483647 w 575"/>
                <a:gd name="T5" fmla="*/ 2147483647 h 313"/>
                <a:gd name="T6" fmla="*/ 2147483647 w 575"/>
                <a:gd name="T7" fmla="*/ 2147483647 h 313"/>
                <a:gd name="T8" fmla="*/ 2147483647 w 575"/>
                <a:gd name="T9" fmla="*/ 2147483647 h 313"/>
                <a:gd name="T10" fmla="*/ 2147483647 w 575"/>
                <a:gd name="T11" fmla="*/ 2147483647 h 313"/>
                <a:gd name="T12" fmla="*/ 2147483647 w 575"/>
                <a:gd name="T13" fmla="*/ 2147483647 h 313"/>
                <a:gd name="T14" fmla="*/ 2147483647 w 575"/>
                <a:gd name="T15" fmla="*/ 2147483647 h 313"/>
                <a:gd name="T16" fmla="*/ 2147483647 w 575"/>
                <a:gd name="T17" fmla="*/ 2147483647 h 313"/>
                <a:gd name="T18" fmla="*/ 2147483647 w 575"/>
                <a:gd name="T19" fmla="*/ 2147483647 h 313"/>
                <a:gd name="T20" fmla="*/ 2147483647 w 575"/>
                <a:gd name="T21" fmla="*/ 2147483647 h 313"/>
                <a:gd name="T22" fmla="*/ 2147483647 w 575"/>
                <a:gd name="T23" fmla="*/ 2147483647 h 313"/>
                <a:gd name="T24" fmla="*/ 2147483647 w 575"/>
                <a:gd name="T25" fmla="*/ 2147483647 h 313"/>
                <a:gd name="T26" fmla="*/ 2147483647 w 575"/>
                <a:gd name="T27" fmla="*/ 2147483647 h 313"/>
                <a:gd name="T28" fmla="*/ 2147483647 w 575"/>
                <a:gd name="T29" fmla="*/ 2147483647 h 313"/>
                <a:gd name="T30" fmla="*/ 2147483647 w 575"/>
                <a:gd name="T31" fmla="*/ 2147483647 h 313"/>
                <a:gd name="T32" fmla="*/ 2147483647 w 575"/>
                <a:gd name="T33" fmla="*/ 2147483647 h 313"/>
                <a:gd name="T34" fmla="*/ 2147483647 w 575"/>
                <a:gd name="T35" fmla="*/ 2147483647 h 313"/>
                <a:gd name="T36" fmla="*/ 2147483647 w 575"/>
                <a:gd name="T37" fmla="*/ 2147483647 h 313"/>
                <a:gd name="T38" fmla="*/ 2147483647 w 575"/>
                <a:gd name="T39" fmla="*/ 2147483647 h 313"/>
                <a:gd name="T40" fmla="*/ 2147483647 w 575"/>
                <a:gd name="T41" fmla="*/ 2147483647 h 313"/>
                <a:gd name="T42" fmla="*/ 2147483647 w 575"/>
                <a:gd name="T43" fmla="*/ 2147483647 h 313"/>
                <a:gd name="T44" fmla="*/ 2147483647 w 575"/>
                <a:gd name="T45" fmla="*/ 2147483647 h 313"/>
                <a:gd name="T46" fmla="*/ 2147483647 w 575"/>
                <a:gd name="T47" fmla="*/ 2147483647 h 313"/>
                <a:gd name="T48" fmla="*/ 2147483647 w 575"/>
                <a:gd name="T49" fmla="*/ 2147483647 h 313"/>
                <a:gd name="T50" fmla="*/ 2147483647 w 575"/>
                <a:gd name="T51" fmla="*/ 2147483647 h 313"/>
                <a:gd name="T52" fmla="*/ 2147483647 w 575"/>
                <a:gd name="T53" fmla="*/ 0 h 313"/>
                <a:gd name="T54" fmla="*/ 2147483647 w 575"/>
                <a:gd name="T55" fmla="*/ 0 h 313"/>
                <a:gd name="T56" fmla="*/ 2147483647 w 575"/>
                <a:gd name="T57" fmla="*/ 2147483647 h 313"/>
                <a:gd name="T58" fmla="*/ 2147483647 w 575"/>
                <a:gd name="T59" fmla="*/ 2147483647 h 313"/>
                <a:gd name="T60" fmla="*/ 2147483647 w 575"/>
                <a:gd name="T61" fmla="*/ 2147483647 h 313"/>
                <a:gd name="T62" fmla="*/ 2147483647 w 575"/>
                <a:gd name="T63" fmla="*/ 2147483647 h 313"/>
                <a:gd name="T64" fmla="*/ 2147483647 w 575"/>
                <a:gd name="T65" fmla="*/ 2147483647 h 313"/>
                <a:gd name="T66" fmla="*/ 2147483647 w 575"/>
                <a:gd name="T67" fmla="*/ 2147483647 h 313"/>
                <a:gd name="T68" fmla="*/ 2147483647 w 575"/>
                <a:gd name="T69" fmla="*/ 2147483647 h 313"/>
                <a:gd name="T70" fmla="*/ 2147483647 w 575"/>
                <a:gd name="T71" fmla="*/ 2147483647 h 31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75"/>
                <a:gd name="T109" fmla="*/ 0 h 313"/>
                <a:gd name="T110" fmla="*/ 575 w 575"/>
                <a:gd name="T111" fmla="*/ 313 h 31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75" h="313">
                  <a:moveTo>
                    <a:pt x="0" y="156"/>
                  </a:moveTo>
                  <a:lnTo>
                    <a:pt x="1" y="169"/>
                  </a:lnTo>
                  <a:lnTo>
                    <a:pt x="5" y="182"/>
                  </a:lnTo>
                  <a:lnTo>
                    <a:pt x="9" y="196"/>
                  </a:lnTo>
                  <a:lnTo>
                    <a:pt x="17" y="208"/>
                  </a:lnTo>
                  <a:lnTo>
                    <a:pt x="28" y="221"/>
                  </a:lnTo>
                  <a:lnTo>
                    <a:pt x="38" y="234"/>
                  </a:lnTo>
                  <a:lnTo>
                    <a:pt x="52" y="244"/>
                  </a:lnTo>
                  <a:lnTo>
                    <a:pt x="67" y="255"/>
                  </a:lnTo>
                  <a:lnTo>
                    <a:pt x="84" y="266"/>
                  </a:lnTo>
                  <a:lnTo>
                    <a:pt x="103" y="275"/>
                  </a:lnTo>
                  <a:lnTo>
                    <a:pt x="123" y="283"/>
                  </a:lnTo>
                  <a:lnTo>
                    <a:pt x="143" y="290"/>
                  </a:lnTo>
                  <a:lnTo>
                    <a:pt x="165" y="297"/>
                  </a:lnTo>
                  <a:lnTo>
                    <a:pt x="189" y="302"/>
                  </a:lnTo>
                  <a:lnTo>
                    <a:pt x="213" y="306"/>
                  </a:lnTo>
                  <a:lnTo>
                    <a:pt x="237" y="309"/>
                  </a:lnTo>
                  <a:lnTo>
                    <a:pt x="262" y="312"/>
                  </a:lnTo>
                  <a:lnTo>
                    <a:pt x="287" y="312"/>
                  </a:lnTo>
                  <a:lnTo>
                    <a:pt x="311" y="312"/>
                  </a:lnTo>
                  <a:lnTo>
                    <a:pt x="337" y="309"/>
                  </a:lnTo>
                  <a:lnTo>
                    <a:pt x="361" y="306"/>
                  </a:lnTo>
                  <a:lnTo>
                    <a:pt x="385" y="302"/>
                  </a:lnTo>
                  <a:lnTo>
                    <a:pt x="408" y="297"/>
                  </a:lnTo>
                  <a:lnTo>
                    <a:pt x="431" y="290"/>
                  </a:lnTo>
                  <a:lnTo>
                    <a:pt x="451" y="283"/>
                  </a:lnTo>
                  <a:lnTo>
                    <a:pt x="471" y="275"/>
                  </a:lnTo>
                  <a:lnTo>
                    <a:pt x="490" y="266"/>
                  </a:lnTo>
                  <a:lnTo>
                    <a:pt x="506" y="255"/>
                  </a:lnTo>
                  <a:lnTo>
                    <a:pt x="522" y="244"/>
                  </a:lnTo>
                  <a:lnTo>
                    <a:pt x="536" y="234"/>
                  </a:lnTo>
                  <a:lnTo>
                    <a:pt x="547" y="221"/>
                  </a:lnTo>
                  <a:lnTo>
                    <a:pt x="556" y="208"/>
                  </a:lnTo>
                  <a:lnTo>
                    <a:pt x="564" y="196"/>
                  </a:lnTo>
                  <a:lnTo>
                    <a:pt x="569" y="182"/>
                  </a:lnTo>
                  <a:lnTo>
                    <a:pt x="572" y="169"/>
                  </a:lnTo>
                  <a:lnTo>
                    <a:pt x="574" y="156"/>
                  </a:lnTo>
                  <a:lnTo>
                    <a:pt x="572" y="141"/>
                  </a:lnTo>
                  <a:lnTo>
                    <a:pt x="569" y="129"/>
                  </a:lnTo>
                  <a:lnTo>
                    <a:pt x="564" y="114"/>
                  </a:lnTo>
                  <a:lnTo>
                    <a:pt x="556" y="102"/>
                  </a:lnTo>
                  <a:lnTo>
                    <a:pt x="547" y="90"/>
                  </a:lnTo>
                  <a:lnTo>
                    <a:pt x="536" y="76"/>
                  </a:lnTo>
                  <a:lnTo>
                    <a:pt x="522" y="65"/>
                  </a:lnTo>
                  <a:lnTo>
                    <a:pt x="506" y="55"/>
                  </a:lnTo>
                  <a:lnTo>
                    <a:pt x="490" y="45"/>
                  </a:lnTo>
                  <a:lnTo>
                    <a:pt x="471" y="36"/>
                  </a:lnTo>
                  <a:lnTo>
                    <a:pt x="451" y="26"/>
                  </a:lnTo>
                  <a:lnTo>
                    <a:pt x="431" y="20"/>
                  </a:lnTo>
                  <a:lnTo>
                    <a:pt x="408" y="14"/>
                  </a:lnTo>
                  <a:lnTo>
                    <a:pt x="385" y="8"/>
                  </a:lnTo>
                  <a:lnTo>
                    <a:pt x="361" y="5"/>
                  </a:lnTo>
                  <a:lnTo>
                    <a:pt x="337" y="1"/>
                  </a:lnTo>
                  <a:lnTo>
                    <a:pt x="311" y="0"/>
                  </a:lnTo>
                  <a:lnTo>
                    <a:pt x="287" y="0"/>
                  </a:lnTo>
                  <a:lnTo>
                    <a:pt x="262" y="0"/>
                  </a:lnTo>
                  <a:lnTo>
                    <a:pt x="237" y="1"/>
                  </a:lnTo>
                  <a:lnTo>
                    <a:pt x="212" y="5"/>
                  </a:lnTo>
                  <a:lnTo>
                    <a:pt x="189" y="9"/>
                  </a:lnTo>
                  <a:lnTo>
                    <a:pt x="165" y="14"/>
                  </a:lnTo>
                  <a:lnTo>
                    <a:pt x="143" y="20"/>
                  </a:lnTo>
                  <a:lnTo>
                    <a:pt x="123" y="28"/>
                  </a:lnTo>
                  <a:lnTo>
                    <a:pt x="102" y="36"/>
                  </a:lnTo>
                  <a:lnTo>
                    <a:pt x="84" y="45"/>
                  </a:lnTo>
                  <a:lnTo>
                    <a:pt x="67" y="55"/>
                  </a:lnTo>
                  <a:lnTo>
                    <a:pt x="52" y="65"/>
                  </a:lnTo>
                  <a:lnTo>
                    <a:pt x="38" y="78"/>
                  </a:lnTo>
                  <a:lnTo>
                    <a:pt x="28" y="90"/>
                  </a:lnTo>
                  <a:lnTo>
                    <a:pt x="17" y="102"/>
                  </a:lnTo>
                  <a:lnTo>
                    <a:pt x="9" y="115"/>
                  </a:lnTo>
                  <a:lnTo>
                    <a:pt x="5" y="129"/>
                  </a:lnTo>
                  <a:lnTo>
                    <a:pt x="1" y="142"/>
                  </a:lnTo>
                  <a:lnTo>
                    <a:pt x="0" y="15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6874" name="Group 38"/>
            <p:cNvGrpSpPr>
              <a:grpSpLocks/>
            </p:cNvGrpSpPr>
            <p:nvPr/>
          </p:nvGrpSpPr>
          <p:grpSpPr bwMode="auto">
            <a:xfrm>
              <a:off x="6875463" y="3765550"/>
              <a:ext cx="939800" cy="519113"/>
              <a:chOff x="4713" y="1060"/>
              <a:chExt cx="592" cy="327"/>
            </a:xfrm>
          </p:grpSpPr>
          <p:sp>
            <p:nvSpPr>
              <p:cNvPr id="36904" name="Freeform 36"/>
              <p:cNvSpPr>
                <a:spLocks/>
              </p:cNvSpPr>
              <p:nvPr/>
            </p:nvSpPr>
            <p:spPr bwMode="auto">
              <a:xfrm>
                <a:off x="4713" y="1060"/>
                <a:ext cx="592" cy="327"/>
              </a:xfrm>
              <a:custGeom>
                <a:avLst/>
                <a:gdLst>
                  <a:gd name="T0" fmla="*/ 589 w 592"/>
                  <a:gd name="T1" fmla="*/ 148 h 327"/>
                  <a:gd name="T2" fmla="*/ 581 w 592"/>
                  <a:gd name="T3" fmla="*/ 120 h 327"/>
                  <a:gd name="T4" fmla="*/ 563 w 592"/>
                  <a:gd name="T5" fmla="*/ 94 h 327"/>
                  <a:gd name="T6" fmla="*/ 538 w 592"/>
                  <a:gd name="T7" fmla="*/ 68 h 327"/>
                  <a:gd name="T8" fmla="*/ 505 w 592"/>
                  <a:gd name="T9" fmla="*/ 46 h 327"/>
                  <a:gd name="T10" fmla="*/ 465 w 592"/>
                  <a:gd name="T11" fmla="*/ 29 h 327"/>
                  <a:gd name="T12" fmla="*/ 420 w 592"/>
                  <a:gd name="T13" fmla="*/ 14 h 327"/>
                  <a:gd name="T14" fmla="*/ 372 w 592"/>
                  <a:gd name="T15" fmla="*/ 4 h 327"/>
                  <a:gd name="T16" fmla="*/ 321 w 592"/>
                  <a:gd name="T17" fmla="*/ 0 h 327"/>
                  <a:gd name="T18" fmla="*/ 269 w 592"/>
                  <a:gd name="T19" fmla="*/ 0 h 327"/>
                  <a:gd name="T20" fmla="*/ 218 w 592"/>
                  <a:gd name="T21" fmla="*/ 4 h 327"/>
                  <a:gd name="T22" fmla="*/ 170 w 592"/>
                  <a:gd name="T23" fmla="*/ 14 h 327"/>
                  <a:gd name="T24" fmla="*/ 125 w 592"/>
                  <a:gd name="T25" fmla="*/ 29 h 327"/>
                  <a:gd name="T26" fmla="*/ 85 w 592"/>
                  <a:gd name="T27" fmla="*/ 46 h 327"/>
                  <a:gd name="T28" fmla="*/ 53 w 592"/>
                  <a:gd name="T29" fmla="*/ 68 h 327"/>
                  <a:gd name="T30" fmla="*/ 27 w 592"/>
                  <a:gd name="T31" fmla="*/ 94 h 327"/>
                  <a:gd name="T32" fmla="*/ 9 w 592"/>
                  <a:gd name="T33" fmla="*/ 120 h 327"/>
                  <a:gd name="T34" fmla="*/ 1 w 592"/>
                  <a:gd name="T35" fmla="*/ 148 h 327"/>
                  <a:gd name="T36" fmla="*/ 1 w 592"/>
                  <a:gd name="T37" fmla="*/ 177 h 327"/>
                  <a:gd name="T38" fmla="*/ 9 w 592"/>
                  <a:gd name="T39" fmla="*/ 205 h 327"/>
                  <a:gd name="T40" fmla="*/ 27 w 592"/>
                  <a:gd name="T41" fmla="*/ 231 h 327"/>
                  <a:gd name="T42" fmla="*/ 53 w 592"/>
                  <a:gd name="T43" fmla="*/ 257 h 327"/>
                  <a:gd name="T44" fmla="*/ 85 w 592"/>
                  <a:gd name="T45" fmla="*/ 278 h 327"/>
                  <a:gd name="T46" fmla="*/ 125 w 592"/>
                  <a:gd name="T47" fmla="*/ 296 h 327"/>
                  <a:gd name="T48" fmla="*/ 170 w 592"/>
                  <a:gd name="T49" fmla="*/ 310 h 327"/>
                  <a:gd name="T50" fmla="*/ 218 w 592"/>
                  <a:gd name="T51" fmla="*/ 320 h 327"/>
                  <a:gd name="T52" fmla="*/ 269 w 592"/>
                  <a:gd name="T53" fmla="*/ 326 h 327"/>
                  <a:gd name="T54" fmla="*/ 321 w 592"/>
                  <a:gd name="T55" fmla="*/ 326 h 327"/>
                  <a:gd name="T56" fmla="*/ 372 w 592"/>
                  <a:gd name="T57" fmla="*/ 320 h 327"/>
                  <a:gd name="T58" fmla="*/ 420 w 592"/>
                  <a:gd name="T59" fmla="*/ 310 h 327"/>
                  <a:gd name="T60" fmla="*/ 465 w 592"/>
                  <a:gd name="T61" fmla="*/ 296 h 327"/>
                  <a:gd name="T62" fmla="*/ 505 w 592"/>
                  <a:gd name="T63" fmla="*/ 278 h 327"/>
                  <a:gd name="T64" fmla="*/ 538 w 592"/>
                  <a:gd name="T65" fmla="*/ 257 h 327"/>
                  <a:gd name="T66" fmla="*/ 563 w 592"/>
                  <a:gd name="T67" fmla="*/ 231 h 327"/>
                  <a:gd name="T68" fmla="*/ 581 w 592"/>
                  <a:gd name="T69" fmla="*/ 205 h 327"/>
                  <a:gd name="T70" fmla="*/ 589 w 592"/>
                  <a:gd name="T71" fmla="*/ 177 h 32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92"/>
                  <a:gd name="T109" fmla="*/ 0 h 327"/>
                  <a:gd name="T110" fmla="*/ 592 w 592"/>
                  <a:gd name="T111" fmla="*/ 327 h 32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92" h="327">
                    <a:moveTo>
                      <a:pt x="591" y="163"/>
                    </a:moveTo>
                    <a:lnTo>
                      <a:pt x="589" y="148"/>
                    </a:lnTo>
                    <a:lnTo>
                      <a:pt x="586" y="133"/>
                    </a:lnTo>
                    <a:lnTo>
                      <a:pt x="581" y="120"/>
                    </a:lnTo>
                    <a:lnTo>
                      <a:pt x="573" y="106"/>
                    </a:lnTo>
                    <a:lnTo>
                      <a:pt x="563" y="94"/>
                    </a:lnTo>
                    <a:lnTo>
                      <a:pt x="550" y="81"/>
                    </a:lnTo>
                    <a:lnTo>
                      <a:pt x="538" y="68"/>
                    </a:lnTo>
                    <a:lnTo>
                      <a:pt x="521" y="57"/>
                    </a:lnTo>
                    <a:lnTo>
                      <a:pt x="505" y="46"/>
                    </a:lnTo>
                    <a:lnTo>
                      <a:pt x="485" y="37"/>
                    </a:lnTo>
                    <a:lnTo>
                      <a:pt x="465" y="29"/>
                    </a:lnTo>
                    <a:lnTo>
                      <a:pt x="442" y="21"/>
                    </a:lnTo>
                    <a:lnTo>
                      <a:pt x="420" y="14"/>
                    </a:lnTo>
                    <a:lnTo>
                      <a:pt x="395" y="9"/>
                    </a:lnTo>
                    <a:lnTo>
                      <a:pt x="372" y="4"/>
                    </a:lnTo>
                    <a:lnTo>
                      <a:pt x="347" y="1"/>
                    </a:lnTo>
                    <a:lnTo>
                      <a:pt x="321" y="0"/>
                    </a:lnTo>
                    <a:lnTo>
                      <a:pt x="294" y="0"/>
                    </a:lnTo>
                    <a:lnTo>
                      <a:pt x="269" y="0"/>
                    </a:lnTo>
                    <a:lnTo>
                      <a:pt x="243" y="1"/>
                    </a:lnTo>
                    <a:lnTo>
                      <a:pt x="218" y="4"/>
                    </a:lnTo>
                    <a:lnTo>
                      <a:pt x="195" y="9"/>
                    </a:lnTo>
                    <a:lnTo>
                      <a:pt x="170" y="14"/>
                    </a:lnTo>
                    <a:lnTo>
                      <a:pt x="148" y="21"/>
                    </a:lnTo>
                    <a:lnTo>
                      <a:pt x="125" y="29"/>
                    </a:lnTo>
                    <a:lnTo>
                      <a:pt x="105" y="37"/>
                    </a:lnTo>
                    <a:lnTo>
                      <a:pt x="85" y="46"/>
                    </a:lnTo>
                    <a:lnTo>
                      <a:pt x="69" y="57"/>
                    </a:lnTo>
                    <a:lnTo>
                      <a:pt x="53" y="68"/>
                    </a:lnTo>
                    <a:lnTo>
                      <a:pt x="40" y="81"/>
                    </a:lnTo>
                    <a:lnTo>
                      <a:pt x="27" y="94"/>
                    </a:lnTo>
                    <a:lnTo>
                      <a:pt x="17" y="106"/>
                    </a:lnTo>
                    <a:lnTo>
                      <a:pt x="9" y="120"/>
                    </a:lnTo>
                    <a:lnTo>
                      <a:pt x="4" y="133"/>
                    </a:lnTo>
                    <a:lnTo>
                      <a:pt x="1" y="148"/>
                    </a:lnTo>
                    <a:lnTo>
                      <a:pt x="0" y="163"/>
                    </a:lnTo>
                    <a:lnTo>
                      <a:pt x="1" y="177"/>
                    </a:lnTo>
                    <a:lnTo>
                      <a:pt x="4" y="191"/>
                    </a:lnTo>
                    <a:lnTo>
                      <a:pt x="9" y="205"/>
                    </a:lnTo>
                    <a:lnTo>
                      <a:pt x="17" y="219"/>
                    </a:lnTo>
                    <a:lnTo>
                      <a:pt x="27" y="231"/>
                    </a:lnTo>
                    <a:lnTo>
                      <a:pt x="40" y="244"/>
                    </a:lnTo>
                    <a:lnTo>
                      <a:pt x="53" y="257"/>
                    </a:lnTo>
                    <a:lnTo>
                      <a:pt x="69" y="268"/>
                    </a:lnTo>
                    <a:lnTo>
                      <a:pt x="85" y="278"/>
                    </a:lnTo>
                    <a:lnTo>
                      <a:pt x="105" y="288"/>
                    </a:lnTo>
                    <a:lnTo>
                      <a:pt x="125" y="296"/>
                    </a:lnTo>
                    <a:lnTo>
                      <a:pt x="148" y="304"/>
                    </a:lnTo>
                    <a:lnTo>
                      <a:pt x="170" y="310"/>
                    </a:lnTo>
                    <a:lnTo>
                      <a:pt x="195" y="316"/>
                    </a:lnTo>
                    <a:lnTo>
                      <a:pt x="218" y="320"/>
                    </a:lnTo>
                    <a:lnTo>
                      <a:pt x="243" y="324"/>
                    </a:lnTo>
                    <a:lnTo>
                      <a:pt x="269" y="326"/>
                    </a:lnTo>
                    <a:lnTo>
                      <a:pt x="294" y="326"/>
                    </a:lnTo>
                    <a:lnTo>
                      <a:pt x="321" y="326"/>
                    </a:lnTo>
                    <a:lnTo>
                      <a:pt x="347" y="324"/>
                    </a:lnTo>
                    <a:lnTo>
                      <a:pt x="372" y="320"/>
                    </a:lnTo>
                    <a:lnTo>
                      <a:pt x="395" y="316"/>
                    </a:lnTo>
                    <a:lnTo>
                      <a:pt x="420" y="310"/>
                    </a:lnTo>
                    <a:lnTo>
                      <a:pt x="442" y="304"/>
                    </a:lnTo>
                    <a:lnTo>
                      <a:pt x="465" y="296"/>
                    </a:lnTo>
                    <a:lnTo>
                      <a:pt x="485" y="288"/>
                    </a:lnTo>
                    <a:lnTo>
                      <a:pt x="505" y="278"/>
                    </a:lnTo>
                    <a:lnTo>
                      <a:pt x="521" y="268"/>
                    </a:lnTo>
                    <a:lnTo>
                      <a:pt x="538" y="257"/>
                    </a:lnTo>
                    <a:lnTo>
                      <a:pt x="550" y="244"/>
                    </a:lnTo>
                    <a:lnTo>
                      <a:pt x="563" y="231"/>
                    </a:lnTo>
                    <a:lnTo>
                      <a:pt x="573" y="219"/>
                    </a:lnTo>
                    <a:lnTo>
                      <a:pt x="581" y="205"/>
                    </a:lnTo>
                    <a:lnTo>
                      <a:pt x="586" y="191"/>
                    </a:lnTo>
                    <a:lnTo>
                      <a:pt x="589" y="177"/>
                    </a:lnTo>
                    <a:lnTo>
                      <a:pt x="591" y="16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05" name="Rectangle 37"/>
              <p:cNvSpPr>
                <a:spLocks noChangeArrowheads="1"/>
              </p:cNvSpPr>
              <p:nvPr/>
            </p:nvSpPr>
            <p:spPr bwMode="auto">
              <a:xfrm>
                <a:off x="4741" y="1103"/>
                <a:ext cx="527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000000"/>
                    </a:solidFill>
                    <a:latin typeface="Arial" pitchFamily="34" charset="0"/>
                  </a:rPr>
                  <a:t>dname</a:t>
                </a:r>
              </a:p>
            </p:txBody>
          </p:sp>
        </p:grpSp>
        <p:sp>
          <p:nvSpPr>
            <p:cNvPr id="36875" name="Rectangle 39"/>
            <p:cNvSpPr>
              <a:spLocks noChangeArrowheads="1"/>
            </p:cNvSpPr>
            <p:nvPr/>
          </p:nvSpPr>
          <p:spPr bwMode="auto">
            <a:xfrm>
              <a:off x="7680325" y="4216400"/>
              <a:ext cx="858838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budget</a:t>
              </a:r>
            </a:p>
          </p:txBody>
        </p:sp>
        <p:sp>
          <p:nvSpPr>
            <p:cNvPr id="36876" name="Rectangle 40"/>
            <p:cNvSpPr>
              <a:spLocks noChangeArrowheads="1"/>
            </p:cNvSpPr>
            <p:nvPr/>
          </p:nvSpPr>
          <p:spPr bwMode="auto">
            <a:xfrm>
              <a:off x="6410325" y="4230688"/>
              <a:ext cx="4857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u="sng">
                  <a:solidFill>
                    <a:srgbClr val="000000"/>
                  </a:solidFill>
                  <a:latin typeface="Arial" pitchFamily="34" charset="0"/>
                </a:rPr>
                <a:t>did</a:t>
              </a:r>
            </a:p>
          </p:txBody>
        </p:sp>
        <p:grpSp>
          <p:nvGrpSpPr>
            <p:cNvPr id="36877" name="Group 43"/>
            <p:cNvGrpSpPr>
              <a:grpSpLocks/>
            </p:cNvGrpSpPr>
            <p:nvPr/>
          </p:nvGrpSpPr>
          <p:grpSpPr bwMode="auto">
            <a:xfrm>
              <a:off x="5208588" y="3856038"/>
              <a:ext cx="720725" cy="519113"/>
              <a:chOff x="3663" y="1117"/>
              <a:chExt cx="454" cy="327"/>
            </a:xfrm>
          </p:grpSpPr>
          <p:sp>
            <p:nvSpPr>
              <p:cNvPr id="36902" name="Freeform 41"/>
              <p:cNvSpPr>
                <a:spLocks/>
              </p:cNvSpPr>
              <p:nvPr/>
            </p:nvSpPr>
            <p:spPr bwMode="auto">
              <a:xfrm>
                <a:off x="3663" y="1117"/>
                <a:ext cx="454" cy="327"/>
              </a:xfrm>
              <a:custGeom>
                <a:avLst/>
                <a:gdLst>
                  <a:gd name="T0" fmla="*/ 1 w 454"/>
                  <a:gd name="T1" fmla="*/ 177 h 327"/>
                  <a:gd name="T2" fmla="*/ 8 w 454"/>
                  <a:gd name="T3" fmla="*/ 205 h 327"/>
                  <a:gd name="T4" fmla="*/ 21 w 454"/>
                  <a:gd name="T5" fmla="*/ 231 h 327"/>
                  <a:gd name="T6" fmla="*/ 41 w 454"/>
                  <a:gd name="T7" fmla="*/ 257 h 327"/>
                  <a:gd name="T8" fmla="*/ 66 w 454"/>
                  <a:gd name="T9" fmla="*/ 278 h 327"/>
                  <a:gd name="T10" fmla="*/ 96 w 454"/>
                  <a:gd name="T11" fmla="*/ 296 h 327"/>
                  <a:gd name="T12" fmla="*/ 131 w 454"/>
                  <a:gd name="T13" fmla="*/ 311 h 327"/>
                  <a:gd name="T14" fmla="*/ 167 w 454"/>
                  <a:gd name="T15" fmla="*/ 320 h 327"/>
                  <a:gd name="T16" fmla="*/ 206 w 454"/>
                  <a:gd name="T17" fmla="*/ 326 h 327"/>
                  <a:gd name="T18" fmla="*/ 246 w 454"/>
                  <a:gd name="T19" fmla="*/ 326 h 327"/>
                  <a:gd name="T20" fmla="*/ 285 w 454"/>
                  <a:gd name="T21" fmla="*/ 320 h 327"/>
                  <a:gd name="T22" fmla="*/ 322 w 454"/>
                  <a:gd name="T23" fmla="*/ 310 h 327"/>
                  <a:gd name="T24" fmla="*/ 356 w 454"/>
                  <a:gd name="T25" fmla="*/ 296 h 327"/>
                  <a:gd name="T26" fmla="*/ 387 w 454"/>
                  <a:gd name="T27" fmla="*/ 278 h 327"/>
                  <a:gd name="T28" fmla="*/ 412 w 454"/>
                  <a:gd name="T29" fmla="*/ 257 h 327"/>
                  <a:gd name="T30" fmla="*/ 431 w 454"/>
                  <a:gd name="T31" fmla="*/ 231 h 327"/>
                  <a:gd name="T32" fmla="*/ 445 w 454"/>
                  <a:gd name="T33" fmla="*/ 205 h 327"/>
                  <a:gd name="T34" fmla="*/ 453 w 454"/>
                  <a:gd name="T35" fmla="*/ 177 h 327"/>
                  <a:gd name="T36" fmla="*/ 453 w 454"/>
                  <a:gd name="T37" fmla="*/ 148 h 327"/>
                  <a:gd name="T38" fmla="*/ 445 w 454"/>
                  <a:gd name="T39" fmla="*/ 120 h 327"/>
                  <a:gd name="T40" fmla="*/ 431 w 454"/>
                  <a:gd name="T41" fmla="*/ 94 h 327"/>
                  <a:gd name="T42" fmla="*/ 412 w 454"/>
                  <a:gd name="T43" fmla="*/ 68 h 327"/>
                  <a:gd name="T44" fmla="*/ 387 w 454"/>
                  <a:gd name="T45" fmla="*/ 47 h 327"/>
                  <a:gd name="T46" fmla="*/ 356 w 454"/>
                  <a:gd name="T47" fmla="*/ 29 h 327"/>
                  <a:gd name="T48" fmla="*/ 322 w 454"/>
                  <a:gd name="T49" fmla="*/ 15 h 327"/>
                  <a:gd name="T50" fmla="*/ 285 w 454"/>
                  <a:gd name="T51" fmla="*/ 5 h 327"/>
                  <a:gd name="T52" fmla="*/ 246 w 454"/>
                  <a:gd name="T53" fmla="*/ 0 h 327"/>
                  <a:gd name="T54" fmla="*/ 206 w 454"/>
                  <a:gd name="T55" fmla="*/ 0 h 327"/>
                  <a:gd name="T56" fmla="*/ 167 w 454"/>
                  <a:gd name="T57" fmla="*/ 5 h 327"/>
                  <a:gd name="T58" fmla="*/ 131 w 454"/>
                  <a:gd name="T59" fmla="*/ 15 h 327"/>
                  <a:gd name="T60" fmla="*/ 96 w 454"/>
                  <a:gd name="T61" fmla="*/ 29 h 327"/>
                  <a:gd name="T62" fmla="*/ 66 w 454"/>
                  <a:gd name="T63" fmla="*/ 47 h 327"/>
                  <a:gd name="T64" fmla="*/ 41 w 454"/>
                  <a:gd name="T65" fmla="*/ 68 h 327"/>
                  <a:gd name="T66" fmla="*/ 21 w 454"/>
                  <a:gd name="T67" fmla="*/ 94 h 327"/>
                  <a:gd name="T68" fmla="*/ 8 w 454"/>
                  <a:gd name="T69" fmla="*/ 120 h 327"/>
                  <a:gd name="T70" fmla="*/ 1 w 454"/>
                  <a:gd name="T71" fmla="*/ 148 h 32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4"/>
                  <a:gd name="T109" fmla="*/ 0 h 327"/>
                  <a:gd name="T110" fmla="*/ 454 w 454"/>
                  <a:gd name="T111" fmla="*/ 327 h 32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4" h="327">
                    <a:moveTo>
                      <a:pt x="0" y="163"/>
                    </a:moveTo>
                    <a:lnTo>
                      <a:pt x="1" y="177"/>
                    </a:lnTo>
                    <a:lnTo>
                      <a:pt x="3" y="192"/>
                    </a:lnTo>
                    <a:lnTo>
                      <a:pt x="8" y="205"/>
                    </a:lnTo>
                    <a:lnTo>
                      <a:pt x="13" y="219"/>
                    </a:lnTo>
                    <a:lnTo>
                      <a:pt x="21" y="231"/>
                    </a:lnTo>
                    <a:lnTo>
                      <a:pt x="30" y="244"/>
                    </a:lnTo>
                    <a:lnTo>
                      <a:pt x="41" y="257"/>
                    </a:lnTo>
                    <a:lnTo>
                      <a:pt x="53" y="268"/>
                    </a:lnTo>
                    <a:lnTo>
                      <a:pt x="66" y="278"/>
                    </a:lnTo>
                    <a:lnTo>
                      <a:pt x="80" y="288"/>
                    </a:lnTo>
                    <a:lnTo>
                      <a:pt x="96" y="296"/>
                    </a:lnTo>
                    <a:lnTo>
                      <a:pt x="113" y="304"/>
                    </a:lnTo>
                    <a:lnTo>
                      <a:pt x="131" y="311"/>
                    </a:lnTo>
                    <a:lnTo>
                      <a:pt x="149" y="316"/>
                    </a:lnTo>
                    <a:lnTo>
                      <a:pt x="167" y="320"/>
                    </a:lnTo>
                    <a:lnTo>
                      <a:pt x="186" y="324"/>
                    </a:lnTo>
                    <a:lnTo>
                      <a:pt x="206" y="326"/>
                    </a:lnTo>
                    <a:lnTo>
                      <a:pt x="227" y="326"/>
                    </a:lnTo>
                    <a:lnTo>
                      <a:pt x="246" y="326"/>
                    </a:lnTo>
                    <a:lnTo>
                      <a:pt x="266" y="323"/>
                    </a:lnTo>
                    <a:lnTo>
                      <a:pt x="285" y="320"/>
                    </a:lnTo>
                    <a:lnTo>
                      <a:pt x="304" y="316"/>
                    </a:lnTo>
                    <a:lnTo>
                      <a:pt x="322" y="310"/>
                    </a:lnTo>
                    <a:lnTo>
                      <a:pt x="340" y="304"/>
                    </a:lnTo>
                    <a:lnTo>
                      <a:pt x="356" y="296"/>
                    </a:lnTo>
                    <a:lnTo>
                      <a:pt x="372" y="288"/>
                    </a:lnTo>
                    <a:lnTo>
                      <a:pt x="387" y="278"/>
                    </a:lnTo>
                    <a:lnTo>
                      <a:pt x="399" y="266"/>
                    </a:lnTo>
                    <a:lnTo>
                      <a:pt x="412" y="257"/>
                    </a:lnTo>
                    <a:lnTo>
                      <a:pt x="423" y="244"/>
                    </a:lnTo>
                    <a:lnTo>
                      <a:pt x="431" y="231"/>
                    </a:lnTo>
                    <a:lnTo>
                      <a:pt x="439" y="219"/>
                    </a:lnTo>
                    <a:lnTo>
                      <a:pt x="445" y="205"/>
                    </a:lnTo>
                    <a:lnTo>
                      <a:pt x="449" y="191"/>
                    </a:lnTo>
                    <a:lnTo>
                      <a:pt x="453" y="177"/>
                    </a:lnTo>
                    <a:lnTo>
                      <a:pt x="453" y="163"/>
                    </a:lnTo>
                    <a:lnTo>
                      <a:pt x="453" y="148"/>
                    </a:lnTo>
                    <a:lnTo>
                      <a:pt x="449" y="134"/>
                    </a:lnTo>
                    <a:lnTo>
                      <a:pt x="445" y="120"/>
                    </a:lnTo>
                    <a:lnTo>
                      <a:pt x="439" y="106"/>
                    </a:lnTo>
                    <a:lnTo>
                      <a:pt x="431" y="94"/>
                    </a:lnTo>
                    <a:lnTo>
                      <a:pt x="422" y="81"/>
                    </a:lnTo>
                    <a:lnTo>
                      <a:pt x="412" y="68"/>
                    </a:lnTo>
                    <a:lnTo>
                      <a:pt x="399" y="57"/>
                    </a:lnTo>
                    <a:lnTo>
                      <a:pt x="387" y="47"/>
                    </a:lnTo>
                    <a:lnTo>
                      <a:pt x="372" y="37"/>
                    </a:lnTo>
                    <a:lnTo>
                      <a:pt x="356" y="29"/>
                    </a:lnTo>
                    <a:lnTo>
                      <a:pt x="339" y="21"/>
                    </a:lnTo>
                    <a:lnTo>
                      <a:pt x="322" y="15"/>
                    </a:lnTo>
                    <a:lnTo>
                      <a:pt x="304" y="9"/>
                    </a:lnTo>
                    <a:lnTo>
                      <a:pt x="285" y="5"/>
                    </a:lnTo>
                    <a:lnTo>
                      <a:pt x="266" y="1"/>
                    </a:lnTo>
                    <a:lnTo>
                      <a:pt x="246" y="0"/>
                    </a:lnTo>
                    <a:lnTo>
                      <a:pt x="225" y="0"/>
                    </a:lnTo>
                    <a:lnTo>
                      <a:pt x="206" y="0"/>
                    </a:lnTo>
                    <a:lnTo>
                      <a:pt x="186" y="1"/>
                    </a:lnTo>
                    <a:lnTo>
                      <a:pt x="167" y="5"/>
                    </a:lnTo>
                    <a:lnTo>
                      <a:pt x="149" y="9"/>
                    </a:lnTo>
                    <a:lnTo>
                      <a:pt x="131" y="15"/>
                    </a:lnTo>
                    <a:lnTo>
                      <a:pt x="113" y="21"/>
                    </a:lnTo>
                    <a:lnTo>
                      <a:pt x="96" y="29"/>
                    </a:lnTo>
                    <a:lnTo>
                      <a:pt x="80" y="37"/>
                    </a:lnTo>
                    <a:lnTo>
                      <a:pt x="66" y="47"/>
                    </a:lnTo>
                    <a:lnTo>
                      <a:pt x="53" y="57"/>
                    </a:lnTo>
                    <a:lnTo>
                      <a:pt x="41" y="68"/>
                    </a:lnTo>
                    <a:lnTo>
                      <a:pt x="30" y="81"/>
                    </a:lnTo>
                    <a:lnTo>
                      <a:pt x="21" y="94"/>
                    </a:lnTo>
                    <a:lnTo>
                      <a:pt x="13" y="106"/>
                    </a:lnTo>
                    <a:lnTo>
                      <a:pt x="8" y="120"/>
                    </a:lnTo>
                    <a:lnTo>
                      <a:pt x="3" y="134"/>
                    </a:lnTo>
                    <a:lnTo>
                      <a:pt x="1" y="148"/>
                    </a:lnTo>
                    <a:lnTo>
                      <a:pt x="0" y="16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03" name="Rectangle 42"/>
              <p:cNvSpPr>
                <a:spLocks noChangeArrowheads="1"/>
              </p:cNvSpPr>
              <p:nvPr/>
            </p:nvSpPr>
            <p:spPr bwMode="auto">
              <a:xfrm>
                <a:off x="3666" y="1179"/>
                <a:ext cx="441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000000"/>
                    </a:solidFill>
                    <a:latin typeface="Arial" pitchFamily="34" charset="0"/>
                  </a:rPr>
                  <a:t>since</a:t>
                </a:r>
              </a:p>
            </p:txBody>
          </p:sp>
        </p:grpSp>
        <p:grpSp>
          <p:nvGrpSpPr>
            <p:cNvPr id="36878" name="Group 50"/>
            <p:cNvGrpSpPr>
              <a:grpSpLocks/>
            </p:cNvGrpSpPr>
            <p:nvPr/>
          </p:nvGrpSpPr>
          <p:grpSpPr bwMode="auto">
            <a:xfrm>
              <a:off x="2743204" y="3749675"/>
              <a:ext cx="2039938" cy="900113"/>
              <a:chOff x="2110" y="1050"/>
              <a:chExt cx="1285" cy="567"/>
            </a:xfrm>
          </p:grpSpPr>
          <p:sp>
            <p:nvSpPr>
              <p:cNvPr id="36896" name="Freeform 44"/>
              <p:cNvSpPr>
                <a:spLocks/>
              </p:cNvSpPr>
              <p:nvPr/>
            </p:nvSpPr>
            <p:spPr bwMode="auto">
              <a:xfrm>
                <a:off x="2517" y="1050"/>
                <a:ext cx="454" cy="327"/>
              </a:xfrm>
              <a:custGeom>
                <a:avLst/>
                <a:gdLst>
                  <a:gd name="T0" fmla="*/ 453 w 454"/>
                  <a:gd name="T1" fmla="*/ 148 h 327"/>
                  <a:gd name="T2" fmla="*/ 445 w 454"/>
                  <a:gd name="T3" fmla="*/ 120 h 327"/>
                  <a:gd name="T4" fmla="*/ 431 w 454"/>
                  <a:gd name="T5" fmla="*/ 94 h 327"/>
                  <a:gd name="T6" fmla="*/ 412 w 454"/>
                  <a:gd name="T7" fmla="*/ 68 h 327"/>
                  <a:gd name="T8" fmla="*/ 387 w 454"/>
                  <a:gd name="T9" fmla="*/ 47 h 327"/>
                  <a:gd name="T10" fmla="*/ 356 w 454"/>
                  <a:gd name="T11" fmla="*/ 29 h 327"/>
                  <a:gd name="T12" fmla="*/ 322 w 454"/>
                  <a:gd name="T13" fmla="*/ 15 h 327"/>
                  <a:gd name="T14" fmla="*/ 285 w 454"/>
                  <a:gd name="T15" fmla="*/ 5 h 327"/>
                  <a:gd name="T16" fmla="*/ 246 w 454"/>
                  <a:gd name="T17" fmla="*/ 0 h 327"/>
                  <a:gd name="T18" fmla="*/ 206 w 454"/>
                  <a:gd name="T19" fmla="*/ 0 h 327"/>
                  <a:gd name="T20" fmla="*/ 167 w 454"/>
                  <a:gd name="T21" fmla="*/ 5 h 327"/>
                  <a:gd name="T22" fmla="*/ 131 w 454"/>
                  <a:gd name="T23" fmla="*/ 15 h 327"/>
                  <a:gd name="T24" fmla="*/ 96 w 454"/>
                  <a:gd name="T25" fmla="*/ 29 h 327"/>
                  <a:gd name="T26" fmla="*/ 66 w 454"/>
                  <a:gd name="T27" fmla="*/ 47 h 327"/>
                  <a:gd name="T28" fmla="*/ 41 w 454"/>
                  <a:gd name="T29" fmla="*/ 68 h 327"/>
                  <a:gd name="T30" fmla="*/ 21 w 454"/>
                  <a:gd name="T31" fmla="*/ 94 h 327"/>
                  <a:gd name="T32" fmla="*/ 8 w 454"/>
                  <a:gd name="T33" fmla="*/ 120 h 327"/>
                  <a:gd name="T34" fmla="*/ 1 w 454"/>
                  <a:gd name="T35" fmla="*/ 148 h 327"/>
                  <a:gd name="T36" fmla="*/ 1 w 454"/>
                  <a:gd name="T37" fmla="*/ 177 h 327"/>
                  <a:gd name="T38" fmla="*/ 8 w 454"/>
                  <a:gd name="T39" fmla="*/ 205 h 327"/>
                  <a:gd name="T40" fmla="*/ 21 w 454"/>
                  <a:gd name="T41" fmla="*/ 231 h 327"/>
                  <a:gd name="T42" fmla="*/ 41 w 454"/>
                  <a:gd name="T43" fmla="*/ 257 h 327"/>
                  <a:gd name="T44" fmla="*/ 66 w 454"/>
                  <a:gd name="T45" fmla="*/ 278 h 327"/>
                  <a:gd name="T46" fmla="*/ 96 w 454"/>
                  <a:gd name="T47" fmla="*/ 296 h 327"/>
                  <a:gd name="T48" fmla="*/ 131 w 454"/>
                  <a:gd name="T49" fmla="*/ 310 h 327"/>
                  <a:gd name="T50" fmla="*/ 167 w 454"/>
                  <a:gd name="T51" fmla="*/ 320 h 327"/>
                  <a:gd name="T52" fmla="*/ 206 w 454"/>
                  <a:gd name="T53" fmla="*/ 326 h 327"/>
                  <a:gd name="T54" fmla="*/ 246 w 454"/>
                  <a:gd name="T55" fmla="*/ 326 h 327"/>
                  <a:gd name="T56" fmla="*/ 285 w 454"/>
                  <a:gd name="T57" fmla="*/ 320 h 327"/>
                  <a:gd name="T58" fmla="*/ 322 w 454"/>
                  <a:gd name="T59" fmla="*/ 310 h 327"/>
                  <a:gd name="T60" fmla="*/ 356 w 454"/>
                  <a:gd name="T61" fmla="*/ 296 h 327"/>
                  <a:gd name="T62" fmla="*/ 387 w 454"/>
                  <a:gd name="T63" fmla="*/ 278 h 327"/>
                  <a:gd name="T64" fmla="*/ 412 w 454"/>
                  <a:gd name="T65" fmla="*/ 257 h 327"/>
                  <a:gd name="T66" fmla="*/ 431 w 454"/>
                  <a:gd name="T67" fmla="*/ 231 h 327"/>
                  <a:gd name="T68" fmla="*/ 445 w 454"/>
                  <a:gd name="T69" fmla="*/ 205 h 327"/>
                  <a:gd name="T70" fmla="*/ 453 w 454"/>
                  <a:gd name="T71" fmla="*/ 177 h 32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4"/>
                  <a:gd name="T109" fmla="*/ 0 h 327"/>
                  <a:gd name="T110" fmla="*/ 454 w 454"/>
                  <a:gd name="T111" fmla="*/ 327 h 32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4" h="327">
                    <a:moveTo>
                      <a:pt x="453" y="163"/>
                    </a:moveTo>
                    <a:lnTo>
                      <a:pt x="453" y="148"/>
                    </a:lnTo>
                    <a:lnTo>
                      <a:pt x="449" y="134"/>
                    </a:lnTo>
                    <a:lnTo>
                      <a:pt x="445" y="120"/>
                    </a:lnTo>
                    <a:lnTo>
                      <a:pt x="439" y="106"/>
                    </a:lnTo>
                    <a:lnTo>
                      <a:pt x="431" y="94"/>
                    </a:lnTo>
                    <a:lnTo>
                      <a:pt x="422" y="81"/>
                    </a:lnTo>
                    <a:lnTo>
                      <a:pt x="412" y="68"/>
                    </a:lnTo>
                    <a:lnTo>
                      <a:pt x="399" y="57"/>
                    </a:lnTo>
                    <a:lnTo>
                      <a:pt x="387" y="47"/>
                    </a:lnTo>
                    <a:lnTo>
                      <a:pt x="372" y="37"/>
                    </a:lnTo>
                    <a:lnTo>
                      <a:pt x="356" y="29"/>
                    </a:lnTo>
                    <a:lnTo>
                      <a:pt x="339" y="21"/>
                    </a:lnTo>
                    <a:lnTo>
                      <a:pt x="322" y="15"/>
                    </a:lnTo>
                    <a:lnTo>
                      <a:pt x="304" y="9"/>
                    </a:lnTo>
                    <a:lnTo>
                      <a:pt x="285" y="5"/>
                    </a:lnTo>
                    <a:lnTo>
                      <a:pt x="266" y="2"/>
                    </a:lnTo>
                    <a:lnTo>
                      <a:pt x="246" y="0"/>
                    </a:lnTo>
                    <a:lnTo>
                      <a:pt x="227" y="0"/>
                    </a:lnTo>
                    <a:lnTo>
                      <a:pt x="206" y="0"/>
                    </a:lnTo>
                    <a:lnTo>
                      <a:pt x="187" y="2"/>
                    </a:lnTo>
                    <a:lnTo>
                      <a:pt x="167" y="5"/>
                    </a:lnTo>
                    <a:lnTo>
                      <a:pt x="149" y="9"/>
                    </a:lnTo>
                    <a:lnTo>
                      <a:pt x="131" y="15"/>
                    </a:lnTo>
                    <a:lnTo>
                      <a:pt x="113" y="21"/>
                    </a:lnTo>
                    <a:lnTo>
                      <a:pt x="96" y="29"/>
                    </a:lnTo>
                    <a:lnTo>
                      <a:pt x="81" y="37"/>
                    </a:lnTo>
                    <a:lnTo>
                      <a:pt x="66" y="47"/>
                    </a:lnTo>
                    <a:lnTo>
                      <a:pt x="53" y="57"/>
                    </a:lnTo>
                    <a:lnTo>
                      <a:pt x="41" y="68"/>
                    </a:lnTo>
                    <a:lnTo>
                      <a:pt x="30" y="81"/>
                    </a:lnTo>
                    <a:lnTo>
                      <a:pt x="21" y="94"/>
                    </a:lnTo>
                    <a:lnTo>
                      <a:pt x="13" y="106"/>
                    </a:lnTo>
                    <a:lnTo>
                      <a:pt x="8" y="120"/>
                    </a:lnTo>
                    <a:lnTo>
                      <a:pt x="3" y="134"/>
                    </a:lnTo>
                    <a:lnTo>
                      <a:pt x="1" y="148"/>
                    </a:lnTo>
                    <a:lnTo>
                      <a:pt x="0" y="163"/>
                    </a:lnTo>
                    <a:lnTo>
                      <a:pt x="1" y="177"/>
                    </a:lnTo>
                    <a:lnTo>
                      <a:pt x="3" y="191"/>
                    </a:lnTo>
                    <a:lnTo>
                      <a:pt x="8" y="205"/>
                    </a:lnTo>
                    <a:lnTo>
                      <a:pt x="13" y="219"/>
                    </a:lnTo>
                    <a:lnTo>
                      <a:pt x="21" y="231"/>
                    </a:lnTo>
                    <a:lnTo>
                      <a:pt x="30" y="244"/>
                    </a:lnTo>
                    <a:lnTo>
                      <a:pt x="41" y="257"/>
                    </a:lnTo>
                    <a:lnTo>
                      <a:pt x="53" y="268"/>
                    </a:lnTo>
                    <a:lnTo>
                      <a:pt x="66" y="278"/>
                    </a:lnTo>
                    <a:lnTo>
                      <a:pt x="81" y="288"/>
                    </a:lnTo>
                    <a:lnTo>
                      <a:pt x="96" y="296"/>
                    </a:lnTo>
                    <a:lnTo>
                      <a:pt x="113" y="304"/>
                    </a:lnTo>
                    <a:lnTo>
                      <a:pt x="131" y="310"/>
                    </a:lnTo>
                    <a:lnTo>
                      <a:pt x="149" y="316"/>
                    </a:lnTo>
                    <a:lnTo>
                      <a:pt x="167" y="320"/>
                    </a:lnTo>
                    <a:lnTo>
                      <a:pt x="187" y="324"/>
                    </a:lnTo>
                    <a:lnTo>
                      <a:pt x="206" y="326"/>
                    </a:lnTo>
                    <a:lnTo>
                      <a:pt x="227" y="326"/>
                    </a:lnTo>
                    <a:lnTo>
                      <a:pt x="246" y="326"/>
                    </a:lnTo>
                    <a:lnTo>
                      <a:pt x="266" y="324"/>
                    </a:lnTo>
                    <a:lnTo>
                      <a:pt x="285" y="320"/>
                    </a:lnTo>
                    <a:lnTo>
                      <a:pt x="304" y="316"/>
                    </a:lnTo>
                    <a:lnTo>
                      <a:pt x="322" y="310"/>
                    </a:lnTo>
                    <a:lnTo>
                      <a:pt x="339" y="304"/>
                    </a:lnTo>
                    <a:lnTo>
                      <a:pt x="356" y="296"/>
                    </a:lnTo>
                    <a:lnTo>
                      <a:pt x="372" y="288"/>
                    </a:lnTo>
                    <a:lnTo>
                      <a:pt x="387" y="278"/>
                    </a:lnTo>
                    <a:lnTo>
                      <a:pt x="399" y="268"/>
                    </a:lnTo>
                    <a:lnTo>
                      <a:pt x="412" y="257"/>
                    </a:lnTo>
                    <a:lnTo>
                      <a:pt x="422" y="244"/>
                    </a:lnTo>
                    <a:lnTo>
                      <a:pt x="431" y="231"/>
                    </a:lnTo>
                    <a:lnTo>
                      <a:pt x="439" y="219"/>
                    </a:lnTo>
                    <a:lnTo>
                      <a:pt x="445" y="205"/>
                    </a:lnTo>
                    <a:lnTo>
                      <a:pt x="449" y="191"/>
                    </a:lnTo>
                    <a:lnTo>
                      <a:pt x="453" y="177"/>
                    </a:lnTo>
                    <a:lnTo>
                      <a:pt x="453" y="16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97" name="Freeform 45"/>
              <p:cNvSpPr>
                <a:spLocks/>
              </p:cNvSpPr>
              <p:nvPr/>
            </p:nvSpPr>
            <p:spPr bwMode="auto">
              <a:xfrm>
                <a:off x="2110" y="1291"/>
                <a:ext cx="454" cy="326"/>
              </a:xfrm>
              <a:custGeom>
                <a:avLst/>
                <a:gdLst>
                  <a:gd name="T0" fmla="*/ 451 w 454"/>
                  <a:gd name="T1" fmla="*/ 148 h 326"/>
                  <a:gd name="T2" fmla="*/ 445 w 454"/>
                  <a:gd name="T3" fmla="*/ 120 h 326"/>
                  <a:gd name="T4" fmla="*/ 431 w 454"/>
                  <a:gd name="T5" fmla="*/ 93 h 326"/>
                  <a:gd name="T6" fmla="*/ 411 w 454"/>
                  <a:gd name="T7" fmla="*/ 68 h 326"/>
                  <a:gd name="T8" fmla="*/ 386 w 454"/>
                  <a:gd name="T9" fmla="*/ 47 h 326"/>
                  <a:gd name="T10" fmla="*/ 356 w 454"/>
                  <a:gd name="T11" fmla="*/ 29 h 326"/>
                  <a:gd name="T12" fmla="*/ 322 w 454"/>
                  <a:gd name="T13" fmla="*/ 15 h 326"/>
                  <a:gd name="T14" fmla="*/ 285 w 454"/>
                  <a:gd name="T15" fmla="*/ 5 h 326"/>
                  <a:gd name="T16" fmla="*/ 246 w 454"/>
                  <a:gd name="T17" fmla="*/ 0 h 326"/>
                  <a:gd name="T18" fmla="*/ 206 w 454"/>
                  <a:gd name="T19" fmla="*/ 0 h 326"/>
                  <a:gd name="T20" fmla="*/ 167 w 454"/>
                  <a:gd name="T21" fmla="*/ 5 h 326"/>
                  <a:gd name="T22" fmla="*/ 130 w 454"/>
                  <a:gd name="T23" fmla="*/ 15 h 326"/>
                  <a:gd name="T24" fmla="*/ 96 w 454"/>
                  <a:gd name="T25" fmla="*/ 29 h 326"/>
                  <a:gd name="T26" fmla="*/ 66 w 454"/>
                  <a:gd name="T27" fmla="*/ 47 h 326"/>
                  <a:gd name="T28" fmla="*/ 41 w 454"/>
                  <a:gd name="T29" fmla="*/ 68 h 326"/>
                  <a:gd name="T30" fmla="*/ 21 w 454"/>
                  <a:gd name="T31" fmla="*/ 93 h 326"/>
                  <a:gd name="T32" fmla="*/ 7 w 454"/>
                  <a:gd name="T33" fmla="*/ 120 h 326"/>
                  <a:gd name="T34" fmla="*/ 1 w 454"/>
                  <a:gd name="T35" fmla="*/ 148 h 326"/>
                  <a:gd name="T36" fmla="*/ 1 w 454"/>
                  <a:gd name="T37" fmla="*/ 176 h 326"/>
                  <a:gd name="T38" fmla="*/ 7 w 454"/>
                  <a:gd name="T39" fmla="*/ 204 h 326"/>
                  <a:gd name="T40" fmla="*/ 21 w 454"/>
                  <a:gd name="T41" fmla="*/ 231 h 326"/>
                  <a:gd name="T42" fmla="*/ 41 w 454"/>
                  <a:gd name="T43" fmla="*/ 256 h 326"/>
                  <a:gd name="T44" fmla="*/ 66 w 454"/>
                  <a:gd name="T45" fmla="*/ 277 h 326"/>
                  <a:gd name="T46" fmla="*/ 96 w 454"/>
                  <a:gd name="T47" fmla="*/ 295 h 326"/>
                  <a:gd name="T48" fmla="*/ 130 w 454"/>
                  <a:gd name="T49" fmla="*/ 309 h 326"/>
                  <a:gd name="T50" fmla="*/ 167 w 454"/>
                  <a:gd name="T51" fmla="*/ 319 h 326"/>
                  <a:gd name="T52" fmla="*/ 206 w 454"/>
                  <a:gd name="T53" fmla="*/ 325 h 326"/>
                  <a:gd name="T54" fmla="*/ 246 w 454"/>
                  <a:gd name="T55" fmla="*/ 325 h 326"/>
                  <a:gd name="T56" fmla="*/ 285 w 454"/>
                  <a:gd name="T57" fmla="*/ 319 h 326"/>
                  <a:gd name="T58" fmla="*/ 322 w 454"/>
                  <a:gd name="T59" fmla="*/ 309 h 326"/>
                  <a:gd name="T60" fmla="*/ 356 w 454"/>
                  <a:gd name="T61" fmla="*/ 295 h 326"/>
                  <a:gd name="T62" fmla="*/ 386 w 454"/>
                  <a:gd name="T63" fmla="*/ 277 h 326"/>
                  <a:gd name="T64" fmla="*/ 411 w 454"/>
                  <a:gd name="T65" fmla="*/ 256 h 326"/>
                  <a:gd name="T66" fmla="*/ 431 w 454"/>
                  <a:gd name="T67" fmla="*/ 231 h 326"/>
                  <a:gd name="T68" fmla="*/ 445 w 454"/>
                  <a:gd name="T69" fmla="*/ 204 h 326"/>
                  <a:gd name="T70" fmla="*/ 451 w 454"/>
                  <a:gd name="T71" fmla="*/ 176 h 32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4"/>
                  <a:gd name="T109" fmla="*/ 0 h 326"/>
                  <a:gd name="T110" fmla="*/ 454 w 454"/>
                  <a:gd name="T111" fmla="*/ 326 h 32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4" h="326">
                    <a:moveTo>
                      <a:pt x="453" y="162"/>
                    </a:moveTo>
                    <a:lnTo>
                      <a:pt x="451" y="148"/>
                    </a:lnTo>
                    <a:lnTo>
                      <a:pt x="449" y="134"/>
                    </a:lnTo>
                    <a:lnTo>
                      <a:pt x="445" y="120"/>
                    </a:lnTo>
                    <a:lnTo>
                      <a:pt x="439" y="106"/>
                    </a:lnTo>
                    <a:lnTo>
                      <a:pt x="431" y="93"/>
                    </a:lnTo>
                    <a:lnTo>
                      <a:pt x="422" y="81"/>
                    </a:lnTo>
                    <a:lnTo>
                      <a:pt x="411" y="68"/>
                    </a:lnTo>
                    <a:lnTo>
                      <a:pt x="399" y="57"/>
                    </a:lnTo>
                    <a:lnTo>
                      <a:pt x="386" y="47"/>
                    </a:lnTo>
                    <a:lnTo>
                      <a:pt x="372" y="37"/>
                    </a:lnTo>
                    <a:lnTo>
                      <a:pt x="356" y="29"/>
                    </a:lnTo>
                    <a:lnTo>
                      <a:pt x="339" y="21"/>
                    </a:lnTo>
                    <a:lnTo>
                      <a:pt x="322" y="15"/>
                    </a:lnTo>
                    <a:lnTo>
                      <a:pt x="304" y="9"/>
                    </a:lnTo>
                    <a:lnTo>
                      <a:pt x="285" y="5"/>
                    </a:lnTo>
                    <a:lnTo>
                      <a:pt x="265" y="1"/>
                    </a:lnTo>
                    <a:lnTo>
                      <a:pt x="246" y="0"/>
                    </a:lnTo>
                    <a:lnTo>
                      <a:pt x="225" y="0"/>
                    </a:lnTo>
                    <a:lnTo>
                      <a:pt x="206" y="0"/>
                    </a:lnTo>
                    <a:lnTo>
                      <a:pt x="186" y="1"/>
                    </a:lnTo>
                    <a:lnTo>
                      <a:pt x="167" y="5"/>
                    </a:lnTo>
                    <a:lnTo>
                      <a:pt x="148" y="9"/>
                    </a:lnTo>
                    <a:lnTo>
                      <a:pt x="130" y="15"/>
                    </a:lnTo>
                    <a:lnTo>
                      <a:pt x="113" y="21"/>
                    </a:lnTo>
                    <a:lnTo>
                      <a:pt x="96" y="29"/>
                    </a:lnTo>
                    <a:lnTo>
                      <a:pt x="80" y="37"/>
                    </a:lnTo>
                    <a:lnTo>
                      <a:pt x="66" y="47"/>
                    </a:lnTo>
                    <a:lnTo>
                      <a:pt x="53" y="57"/>
                    </a:lnTo>
                    <a:lnTo>
                      <a:pt x="41" y="68"/>
                    </a:lnTo>
                    <a:lnTo>
                      <a:pt x="30" y="81"/>
                    </a:lnTo>
                    <a:lnTo>
                      <a:pt x="21" y="93"/>
                    </a:lnTo>
                    <a:lnTo>
                      <a:pt x="13" y="106"/>
                    </a:lnTo>
                    <a:lnTo>
                      <a:pt x="7" y="120"/>
                    </a:lnTo>
                    <a:lnTo>
                      <a:pt x="3" y="134"/>
                    </a:lnTo>
                    <a:lnTo>
                      <a:pt x="1" y="148"/>
                    </a:lnTo>
                    <a:lnTo>
                      <a:pt x="0" y="162"/>
                    </a:lnTo>
                    <a:lnTo>
                      <a:pt x="1" y="176"/>
                    </a:lnTo>
                    <a:lnTo>
                      <a:pt x="3" y="190"/>
                    </a:lnTo>
                    <a:lnTo>
                      <a:pt x="7" y="204"/>
                    </a:lnTo>
                    <a:lnTo>
                      <a:pt x="13" y="218"/>
                    </a:lnTo>
                    <a:lnTo>
                      <a:pt x="21" y="231"/>
                    </a:lnTo>
                    <a:lnTo>
                      <a:pt x="30" y="243"/>
                    </a:lnTo>
                    <a:lnTo>
                      <a:pt x="41" y="256"/>
                    </a:lnTo>
                    <a:lnTo>
                      <a:pt x="53" y="266"/>
                    </a:lnTo>
                    <a:lnTo>
                      <a:pt x="66" y="277"/>
                    </a:lnTo>
                    <a:lnTo>
                      <a:pt x="80" y="287"/>
                    </a:lnTo>
                    <a:lnTo>
                      <a:pt x="96" y="295"/>
                    </a:lnTo>
                    <a:lnTo>
                      <a:pt x="113" y="303"/>
                    </a:lnTo>
                    <a:lnTo>
                      <a:pt x="130" y="309"/>
                    </a:lnTo>
                    <a:lnTo>
                      <a:pt x="148" y="315"/>
                    </a:lnTo>
                    <a:lnTo>
                      <a:pt x="167" y="319"/>
                    </a:lnTo>
                    <a:lnTo>
                      <a:pt x="186" y="322"/>
                    </a:lnTo>
                    <a:lnTo>
                      <a:pt x="206" y="325"/>
                    </a:lnTo>
                    <a:lnTo>
                      <a:pt x="225" y="325"/>
                    </a:lnTo>
                    <a:lnTo>
                      <a:pt x="246" y="325"/>
                    </a:lnTo>
                    <a:lnTo>
                      <a:pt x="265" y="322"/>
                    </a:lnTo>
                    <a:lnTo>
                      <a:pt x="285" y="319"/>
                    </a:lnTo>
                    <a:lnTo>
                      <a:pt x="304" y="315"/>
                    </a:lnTo>
                    <a:lnTo>
                      <a:pt x="322" y="309"/>
                    </a:lnTo>
                    <a:lnTo>
                      <a:pt x="339" y="303"/>
                    </a:lnTo>
                    <a:lnTo>
                      <a:pt x="356" y="295"/>
                    </a:lnTo>
                    <a:lnTo>
                      <a:pt x="372" y="287"/>
                    </a:lnTo>
                    <a:lnTo>
                      <a:pt x="386" y="277"/>
                    </a:lnTo>
                    <a:lnTo>
                      <a:pt x="399" y="266"/>
                    </a:lnTo>
                    <a:lnTo>
                      <a:pt x="411" y="256"/>
                    </a:lnTo>
                    <a:lnTo>
                      <a:pt x="422" y="243"/>
                    </a:lnTo>
                    <a:lnTo>
                      <a:pt x="431" y="231"/>
                    </a:lnTo>
                    <a:lnTo>
                      <a:pt x="439" y="218"/>
                    </a:lnTo>
                    <a:lnTo>
                      <a:pt x="445" y="204"/>
                    </a:lnTo>
                    <a:lnTo>
                      <a:pt x="449" y="190"/>
                    </a:lnTo>
                    <a:lnTo>
                      <a:pt x="451" y="176"/>
                    </a:lnTo>
                    <a:lnTo>
                      <a:pt x="453" y="16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98" name="Freeform 46"/>
              <p:cNvSpPr>
                <a:spLocks/>
              </p:cNvSpPr>
              <p:nvPr/>
            </p:nvSpPr>
            <p:spPr bwMode="auto">
              <a:xfrm>
                <a:off x="2943" y="1291"/>
                <a:ext cx="452" cy="326"/>
              </a:xfrm>
              <a:custGeom>
                <a:avLst/>
                <a:gdLst>
                  <a:gd name="T0" fmla="*/ 0 w 452"/>
                  <a:gd name="T1" fmla="*/ 176 h 326"/>
                  <a:gd name="T2" fmla="*/ 7 w 452"/>
                  <a:gd name="T3" fmla="*/ 204 h 326"/>
                  <a:gd name="T4" fmla="*/ 21 w 452"/>
                  <a:gd name="T5" fmla="*/ 231 h 326"/>
                  <a:gd name="T6" fmla="*/ 40 w 452"/>
                  <a:gd name="T7" fmla="*/ 256 h 326"/>
                  <a:gd name="T8" fmla="*/ 65 w 452"/>
                  <a:gd name="T9" fmla="*/ 278 h 326"/>
                  <a:gd name="T10" fmla="*/ 96 w 452"/>
                  <a:gd name="T11" fmla="*/ 295 h 326"/>
                  <a:gd name="T12" fmla="*/ 130 w 452"/>
                  <a:gd name="T13" fmla="*/ 309 h 326"/>
                  <a:gd name="T14" fmla="*/ 167 w 452"/>
                  <a:gd name="T15" fmla="*/ 319 h 326"/>
                  <a:gd name="T16" fmla="*/ 206 w 452"/>
                  <a:gd name="T17" fmla="*/ 325 h 326"/>
                  <a:gd name="T18" fmla="*/ 245 w 452"/>
                  <a:gd name="T19" fmla="*/ 325 h 326"/>
                  <a:gd name="T20" fmla="*/ 283 w 452"/>
                  <a:gd name="T21" fmla="*/ 319 h 326"/>
                  <a:gd name="T22" fmla="*/ 320 w 452"/>
                  <a:gd name="T23" fmla="*/ 309 h 326"/>
                  <a:gd name="T24" fmla="*/ 354 w 452"/>
                  <a:gd name="T25" fmla="*/ 295 h 326"/>
                  <a:gd name="T26" fmla="*/ 385 w 452"/>
                  <a:gd name="T27" fmla="*/ 277 h 326"/>
                  <a:gd name="T28" fmla="*/ 410 w 452"/>
                  <a:gd name="T29" fmla="*/ 254 h 326"/>
                  <a:gd name="T30" fmla="*/ 429 w 452"/>
                  <a:gd name="T31" fmla="*/ 231 h 326"/>
                  <a:gd name="T32" fmla="*/ 443 w 452"/>
                  <a:gd name="T33" fmla="*/ 204 h 326"/>
                  <a:gd name="T34" fmla="*/ 451 w 452"/>
                  <a:gd name="T35" fmla="*/ 176 h 326"/>
                  <a:gd name="T36" fmla="*/ 451 w 452"/>
                  <a:gd name="T37" fmla="*/ 148 h 326"/>
                  <a:gd name="T38" fmla="*/ 443 w 452"/>
                  <a:gd name="T39" fmla="*/ 120 h 326"/>
                  <a:gd name="T40" fmla="*/ 429 w 452"/>
                  <a:gd name="T41" fmla="*/ 93 h 326"/>
                  <a:gd name="T42" fmla="*/ 410 w 452"/>
                  <a:gd name="T43" fmla="*/ 68 h 326"/>
                  <a:gd name="T44" fmla="*/ 385 w 452"/>
                  <a:gd name="T45" fmla="*/ 47 h 326"/>
                  <a:gd name="T46" fmla="*/ 354 w 452"/>
                  <a:gd name="T47" fmla="*/ 29 h 326"/>
                  <a:gd name="T48" fmla="*/ 320 w 452"/>
                  <a:gd name="T49" fmla="*/ 15 h 326"/>
                  <a:gd name="T50" fmla="*/ 283 w 452"/>
                  <a:gd name="T51" fmla="*/ 5 h 326"/>
                  <a:gd name="T52" fmla="*/ 245 w 452"/>
                  <a:gd name="T53" fmla="*/ 0 h 326"/>
                  <a:gd name="T54" fmla="*/ 206 w 452"/>
                  <a:gd name="T55" fmla="*/ 0 h 326"/>
                  <a:gd name="T56" fmla="*/ 167 w 452"/>
                  <a:gd name="T57" fmla="*/ 5 h 326"/>
                  <a:gd name="T58" fmla="*/ 130 w 452"/>
                  <a:gd name="T59" fmla="*/ 15 h 326"/>
                  <a:gd name="T60" fmla="*/ 96 w 452"/>
                  <a:gd name="T61" fmla="*/ 29 h 326"/>
                  <a:gd name="T62" fmla="*/ 65 w 452"/>
                  <a:gd name="T63" fmla="*/ 47 h 326"/>
                  <a:gd name="T64" fmla="*/ 40 w 452"/>
                  <a:gd name="T65" fmla="*/ 68 h 326"/>
                  <a:gd name="T66" fmla="*/ 21 w 452"/>
                  <a:gd name="T67" fmla="*/ 93 h 326"/>
                  <a:gd name="T68" fmla="*/ 7 w 452"/>
                  <a:gd name="T69" fmla="*/ 120 h 326"/>
                  <a:gd name="T70" fmla="*/ 0 w 452"/>
                  <a:gd name="T71" fmla="*/ 148 h 32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2"/>
                  <a:gd name="T109" fmla="*/ 0 h 326"/>
                  <a:gd name="T110" fmla="*/ 452 w 452"/>
                  <a:gd name="T111" fmla="*/ 326 h 32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2" h="326">
                    <a:moveTo>
                      <a:pt x="0" y="162"/>
                    </a:moveTo>
                    <a:lnTo>
                      <a:pt x="0" y="176"/>
                    </a:lnTo>
                    <a:lnTo>
                      <a:pt x="3" y="190"/>
                    </a:lnTo>
                    <a:lnTo>
                      <a:pt x="7" y="204"/>
                    </a:lnTo>
                    <a:lnTo>
                      <a:pt x="13" y="218"/>
                    </a:lnTo>
                    <a:lnTo>
                      <a:pt x="21" y="231"/>
                    </a:lnTo>
                    <a:lnTo>
                      <a:pt x="29" y="243"/>
                    </a:lnTo>
                    <a:lnTo>
                      <a:pt x="40" y="256"/>
                    </a:lnTo>
                    <a:lnTo>
                      <a:pt x="52" y="267"/>
                    </a:lnTo>
                    <a:lnTo>
                      <a:pt x="65" y="278"/>
                    </a:lnTo>
                    <a:lnTo>
                      <a:pt x="80" y="287"/>
                    </a:lnTo>
                    <a:lnTo>
                      <a:pt x="96" y="295"/>
                    </a:lnTo>
                    <a:lnTo>
                      <a:pt x="112" y="303"/>
                    </a:lnTo>
                    <a:lnTo>
                      <a:pt x="130" y="309"/>
                    </a:lnTo>
                    <a:lnTo>
                      <a:pt x="148" y="315"/>
                    </a:lnTo>
                    <a:lnTo>
                      <a:pt x="167" y="319"/>
                    </a:lnTo>
                    <a:lnTo>
                      <a:pt x="186" y="322"/>
                    </a:lnTo>
                    <a:lnTo>
                      <a:pt x="206" y="325"/>
                    </a:lnTo>
                    <a:lnTo>
                      <a:pt x="225" y="325"/>
                    </a:lnTo>
                    <a:lnTo>
                      <a:pt x="245" y="325"/>
                    </a:lnTo>
                    <a:lnTo>
                      <a:pt x="264" y="322"/>
                    </a:lnTo>
                    <a:lnTo>
                      <a:pt x="283" y="319"/>
                    </a:lnTo>
                    <a:lnTo>
                      <a:pt x="302" y="315"/>
                    </a:lnTo>
                    <a:lnTo>
                      <a:pt x="320" y="309"/>
                    </a:lnTo>
                    <a:lnTo>
                      <a:pt x="338" y="303"/>
                    </a:lnTo>
                    <a:lnTo>
                      <a:pt x="354" y="295"/>
                    </a:lnTo>
                    <a:lnTo>
                      <a:pt x="370" y="287"/>
                    </a:lnTo>
                    <a:lnTo>
                      <a:pt x="385" y="277"/>
                    </a:lnTo>
                    <a:lnTo>
                      <a:pt x="398" y="266"/>
                    </a:lnTo>
                    <a:lnTo>
                      <a:pt x="410" y="254"/>
                    </a:lnTo>
                    <a:lnTo>
                      <a:pt x="421" y="243"/>
                    </a:lnTo>
                    <a:lnTo>
                      <a:pt x="429" y="231"/>
                    </a:lnTo>
                    <a:lnTo>
                      <a:pt x="437" y="217"/>
                    </a:lnTo>
                    <a:lnTo>
                      <a:pt x="443" y="204"/>
                    </a:lnTo>
                    <a:lnTo>
                      <a:pt x="447" y="190"/>
                    </a:lnTo>
                    <a:lnTo>
                      <a:pt x="451" y="176"/>
                    </a:lnTo>
                    <a:lnTo>
                      <a:pt x="451" y="162"/>
                    </a:lnTo>
                    <a:lnTo>
                      <a:pt x="451" y="148"/>
                    </a:lnTo>
                    <a:lnTo>
                      <a:pt x="447" y="134"/>
                    </a:lnTo>
                    <a:lnTo>
                      <a:pt x="443" y="120"/>
                    </a:lnTo>
                    <a:lnTo>
                      <a:pt x="437" y="106"/>
                    </a:lnTo>
                    <a:lnTo>
                      <a:pt x="429" y="93"/>
                    </a:lnTo>
                    <a:lnTo>
                      <a:pt x="421" y="81"/>
                    </a:lnTo>
                    <a:lnTo>
                      <a:pt x="410" y="68"/>
                    </a:lnTo>
                    <a:lnTo>
                      <a:pt x="398" y="57"/>
                    </a:lnTo>
                    <a:lnTo>
                      <a:pt x="385" y="47"/>
                    </a:lnTo>
                    <a:lnTo>
                      <a:pt x="370" y="37"/>
                    </a:lnTo>
                    <a:lnTo>
                      <a:pt x="354" y="29"/>
                    </a:lnTo>
                    <a:lnTo>
                      <a:pt x="338" y="21"/>
                    </a:lnTo>
                    <a:lnTo>
                      <a:pt x="320" y="15"/>
                    </a:lnTo>
                    <a:lnTo>
                      <a:pt x="302" y="9"/>
                    </a:lnTo>
                    <a:lnTo>
                      <a:pt x="283" y="5"/>
                    </a:lnTo>
                    <a:lnTo>
                      <a:pt x="264" y="1"/>
                    </a:lnTo>
                    <a:lnTo>
                      <a:pt x="245" y="0"/>
                    </a:lnTo>
                    <a:lnTo>
                      <a:pt x="225" y="0"/>
                    </a:lnTo>
                    <a:lnTo>
                      <a:pt x="206" y="0"/>
                    </a:lnTo>
                    <a:lnTo>
                      <a:pt x="186" y="1"/>
                    </a:lnTo>
                    <a:lnTo>
                      <a:pt x="167" y="5"/>
                    </a:lnTo>
                    <a:lnTo>
                      <a:pt x="148" y="9"/>
                    </a:lnTo>
                    <a:lnTo>
                      <a:pt x="130" y="15"/>
                    </a:lnTo>
                    <a:lnTo>
                      <a:pt x="112" y="21"/>
                    </a:lnTo>
                    <a:lnTo>
                      <a:pt x="96" y="29"/>
                    </a:lnTo>
                    <a:lnTo>
                      <a:pt x="80" y="37"/>
                    </a:lnTo>
                    <a:lnTo>
                      <a:pt x="65" y="47"/>
                    </a:lnTo>
                    <a:lnTo>
                      <a:pt x="52" y="57"/>
                    </a:lnTo>
                    <a:lnTo>
                      <a:pt x="40" y="68"/>
                    </a:lnTo>
                    <a:lnTo>
                      <a:pt x="29" y="81"/>
                    </a:lnTo>
                    <a:lnTo>
                      <a:pt x="21" y="93"/>
                    </a:lnTo>
                    <a:lnTo>
                      <a:pt x="13" y="106"/>
                    </a:lnTo>
                    <a:lnTo>
                      <a:pt x="7" y="120"/>
                    </a:lnTo>
                    <a:lnTo>
                      <a:pt x="3" y="134"/>
                    </a:lnTo>
                    <a:lnTo>
                      <a:pt x="0" y="148"/>
                    </a:lnTo>
                    <a:lnTo>
                      <a:pt x="0" y="16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99" name="Rectangle 47"/>
              <p:cNvSpPr>
                <a:spLocks noChangeArrowheads="1"/>
              </p:cNvSpPr>
              <p:nvPr/>
            </p:nvSpPr>
            <p:spPr bwMode="auto">
              <a:xfrm>
                <a:off x="3021" y="1353"/>
                <a:ext cx="270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000000"/>
                    </a:solidFill>
                    <a:latin typeface="Arial" pitchFamily="34" charset="0"/>
                  </a:rPr>
                  <a:t>lot</a:t>
                </a:r>
              </a:p>
            </p:txBody>
          </p:sp>
          <p:sp>
            <p:nvSpPr>
              <p:cNvPr id="36900" name="Rectangle 48"/>
              <p:cNvSpPr>
                <a:spLocks noChangeArrowheads="1"/>
              </p:cNvSpPr>
              <p:nvPr/>
            </p:nvSpPr>
            <p:spPr bwMode="auto">
              <a:xfrm>
                <a:off x="2515" y="1093"/>
                <a:ext cx="448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000000"/>
                    </a:solidFill>
                    <a:latin typeface="Arial" pitchFamily="34" charset="0"/>
                  </a:rPr>
                  <a:t>name</a:t>
                </a:r>
              </a:p>
            </p:txBody>
          </p:sp>
          <p:sp>
            <p:nvSpPr>
              <p:cNvPr id="36901" name="Rectangle 49"/>
              <p:cNvSpPr>
                <a:spLocks noChangeArrowheads="1"/>
              </p:cNvSpPr>
              <p:nvPr/>
            </p:nvSpPr>
            <p:spPr bwMode="auto">
              <a:xfrm>
                <a:off x="2166" y="1346"/>
                <a:ext cx="335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 u="sng">
                    <a:solidFill>
                      <a:srgbClr val="000000"/>
                    </a:solidFill>
                    <a:latin typeface="Arial" pitchFamily="34" charset="0"/>
                  </a:rPr>
                  <a:t>ssn</a:t>
                </a:r>
              </a:p>
            </p:txBody>
          </p:sp>
        </p:grpSp>
        <p:grpSp>
          <p:nvGrpSpPr>
            <p:cNvPr id="36879" name="Group 53"/>
            <p:cNvGrpSpPr>
              <a:grpSpLocks/>
            </p:cNvGrpSpPr>
            <p:nvPr/>
          </p:nvGrpSpPr>
          <p:grpSpPr bwMode="auto">
            <a:xfrm>
              <a:off x="4945067" y="4699002"/>
              <a:ext cx="1220788" cy="920750"/>
              <a:chOff x="3497" y="1648"/>
              <a:chExt cx="769" cy="580"/>
            </a:xfrm>
          </p:grpSpPr>
          <p:sp>
            <p:nvSpPr>
              <p:cNvPr id="31" name="Freeform 52"/>
              <p:cNvSpPr>
                <a:spLocks/>
              </p:cNvSpPr>
              <p:nvPr/>
            </p:nvSpPr>
            <p:spPr bwMode="auto">
              <a:xfrm>
                <a:off x="3497" y="1648"/>
                <a:ext cx="769" cy="580"/>
              </a:xfrm>
              <a:custGeom>
                <a:avLst/>
                <a:gdLst>
                  <a:gd name="T0" fmla="*/ 0 w 769"/>
                  <a:gd name="T1" fmla="*/ 290 h 580"/>
                  <a:gd name="T2" fmla="*/ 378 w 769"/>
                  <a:gd name="T3" fmla="*/ 0 h 580"/>
                  <a:gd name="T4" fmla="*/ 768 w 769"/>
                  <a:gd name="T5" fmla="*/ 300 h 580"/>
                  <a:gd name="T6" fmla="*/ 378 w 769"/>
                  <a:gd name="T7" fmla="*/ 579 h 580"/>
                  <a:gd name="T8" fmla="*/ 0 w 769"/>
                  <a:gd name="T9" fmla="*/ 290 h 5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69"/>
                  <a:gd name="T16" fmla="*/ 0 h 580"/>
                  <a:gd name="T17" fmla="*/ 769 w 769"/>
                  <a:gd name="T18" fmla="*/ 580 h 5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9" h="580">
                    <a:moveTo>
                      <a:pt x="0" y="290"/>
                    </a:moveTo>
                    <a:lnTo>
                      <a:pt x="378" y="0"/>
                    </a:lnTo>
                    <a:lnTo>
                      <a:pt x="768" y="300"/>
                    </a:lnTo>
                    <a:lnTo>
                      <a:pt x="378" y="579"/>
                    </a:lnTo>
                    <a:lnTo>
                      <a:pt x="0" y="290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6895" name="Rectangle 51"/>
              <p:cNvSpPr>
                <a:spLocks noChangeArrowheads="1"/>
              </p:cNvSpPr>
              <p:nvPr/>
            </p:nvSpPr>
            <p:spPr bwMode="auto">
              <a:xfrm>
                <a:off x="3567" y="1828"/>
                <a:ext cx="662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000000"/>
                    </a:solidFill>
                    <a:latin typeface="Arial" pitchFamily="34" charset="0"/>
                  </a:rPr>
                  <a:t>Manages</a:t>
                </a:r>
              </a:p>
            </p:txBody>
          </p:sp>
        </p:grpSp>
        <p:sp>
          <p:nvSpPr>
            <p:cNvPr id="35856" name="Freeform 54"/>
            <p:cNvSpPr>
              <a:spLocks/>
            </p:cNvSpPr>
            <p:nvPr/>
          </p:nvSpPr>
          <p:spPr bwMode="auto">
            <a:xfrm>
              <a:off x="6723064" y="4984751"/>
              <a:ext cx="1295399" cy="479426"/>
            </a:xfrm>
            <a:custGeom>
              <a:avLst/>
              <a:gdLst>
                <a:gd name="T0" fmla="*/ 2147483647 w 816"/>
                <a:gd name="T1" fmla="*/ 2147483647 h 302"/>
                <a:gd name="T2" fmla="*/ 2147483647 w 816"/>
                <a:gd name="T3" fmla="*/ 0 h 302"/>
                <a:gd name="T4" fmla="*/ 0 w 816"/>
                <a:gd name="T5" fmla="*/ 0 h 302"/>
                <a:gd name="T6" fmla="*/ 0 w 816"/>
                <a:gd name="T7" fmla="*/ 2147483647 h 302"/>
                <a:gd name="T8" fmla="*/ 2147483647 w 816"/>
                <a:gd name="T9" fmla="*/ 2147483647 h 3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6"/>
                <a:gd name="T16" fmla="*/ 0 h 302"/>
                <a:gd name="T17" fmla="*/ 816 w 816"/>
                <a:gd name="T18" fmla="*/ 302 h 3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6" h="302">
                  <a:moveTo>
                    <a:pt x="815" y="301"/>
                  </a:moveTo>
                  <a:lnTo>
                    <a:pt x="815" y="0"/>
                  </a:lnTo>
                  <a:lnTo>
                    <a:pt x="0" y="0"/>
                  </a:lnTo>
                  <a:lnTo>
                    <a:pt x="0" y="301"/>
                  </a:lnTo>
                  <a:lnTo>
                    <a:pt x="815" y="301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6881" name="Group 57"/>
            <p:cNvGrpSpPr>
              <a:grpSpLocks/>
            </p:cNvGrpSpPr>
            <p:nvPr/>
          </p:nvGrpSpPr>
          <p:grpSpPr bwMode="auto">
            <a:xfrm>
              <a:off x="3154363" y="4968875"/>
              <a:ext cx="1292225" cy="468313"/>
              <a:chOff x="2369" y="1818"/>
              <a:chExt cx="814" cy="295"/>
            </a:xfrm>
          </p:grpSpPr>
          <p:sp>
            <p:nvSpPr>
              <p:cNvPr id="36892" name="Freeform 55"/>
              <p:cNvSpPr>
                <a:spLocks/>
              </p:cNvSpPr>
              <p:nvPr/>
            </p:nvSpPr>
            <p:spPr bwMode="auto">
              <a:xfrm>
                <a:off x="2369" y="1818"/>
                <a:ext cx="814" cy="295"/>
              </a:xfrm>
              <a:custGeom>
                <a:avLst/>
                <a:gdLst>
                  <a:gd name="T0" fmla="*/ 813 w 814"/>
                  <a:gd name="T1" fmla="*/ 294 h 295"/>
                  <a:gd name="T2" fmla="*/ 813 w 814"/>
                  <a:gd name="T3" fmla="*/ 0 h 295"/>
                  <a:gd name="T4" fmla="*/ 0 w 814"/>
                  <a:gd name="T5" fmla="*/ 0 h 295"/>
                  <a:gd name="T6" fmla="*/ 0 w 814"/>
                  <a:gd name="T7" fmla="*/ 294 h 295"/>
                  <a:gd name="T8" fmla="*/ 813 w 814"/>
                  <a:gd name="T9" fmla="*/ 294 h 2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4"/>
                  <a:gd name="T16" fmla="*/ 0 h 295"/>
                  <a:gd name="T17" fmla="*/ 814 w 814"/>
                  <a:gd name="T18" fmla="*/ 295 h 2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4" h="295">
                    <a:moveTo>
                      <a:pt x="813" y="294"/>
                    </a:moveTo>
                    <a:lnTo>
                      <a:pt x="813" y="0"/>
                    </a:lnTo>
                    <a:lnTo>
                      <a:pt x="0" y="0"/>
                    </a:lnTo>
                    <a:lnTo>
                      <a:pt x="0" y="294"/>
                    </a:lnTo>
                    <a:lnTo>
                      <a:pt x="813" y="29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93" name="Rectangle 56"/>
              <p:cNvSpPr>
                <a:spLocks noChangeArrowheads="1"/>
              </p:cNvSpPr>
              <p:nvPr/>
            </p:nvSpPr>
            <p:spPr bwMode="auto">
              <a:xfrm>
                <a:off x="2381" y="1862"/>
                <a:ext cx="790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000000"/>
                    </a:solidFill>
                    <a:latin typeface="Arial" pitchFamily="34" charset="0"/>
                  </a:rPr>
                  <a:t>Employees</a:t>
                </a:r>
              </a:p>
            </p:txBody>
          </p:sp>
        </p:grpSp>
        <p:sp>
          <p:nvSpPr>
            <p:cNvPr id="36882" name="Rectangle 58"/>
            <p:cNvSpPr>
              <a:spLocks noChangeArrowheads="1"/>
            </p:cNvSpPr>
            <p:nvPr/>
          </p:nvSpPr>
          <p:spPr bwMode="auto">
            <a:xfrm>
              <a:off x="6659563" y="5054600"/>
              <a:ext cx="14224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Departments</a:t>
              </a:r>
            </a:p>
          </p:txBody>
        </p:sp>
        <p:sp>
          <p:nvSpPr>
            <p:cNvPr id="36883" name="Line 102"/>
            <p:cNvSpPr>
              <a:spLocks noChangeShapeType="1"/>
            </p:cNvSpPr>
            <p:nvPr/>
          </p:nvSpPr>
          <p:spPr bwMode="auto">
            <a:xfrm flipH="1">
              <a:off x="4446943" y="5156200"/>
              <a:ext cx="504470" cy="70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4" name="Line 103"/>
            <p:cNvSpPr>
              <a:spLocks noChangeShapeType="1"/>
            </p:cNvSpPr>
            <p:nvPr/>
          </p:nvSpPr>
          <p:spPr bwMode="auto">
            <a:xfrm>
              <a:off x="6181902" y="5178778"/>
              <a:ext cx="52070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stealth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5" name="Line 104"/>
            <p:cNvSpPr>
              <a:spLocks noChangeShapeType="1"/>
            </p:cNvSpPr>
            <p:nvPr/>
          </p:nvSpPr>
          <p:spPr bwMode="auto">
            <a:xfrm flipH="1">
              <a:off x="4085699" y="4643263"/>
              <a:ext cx="248355" cy="33302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6" name="Line 105"/>
            <p:cNvSpPr>
              <a:spLocks noChangeShapeType="1"/>
            </p:cNvSpPr>
            <p:nvPr/>
          </p:nvSpPr>
          <p:spPr bwMode="auto">
            <a:xfrm>
              <a:off x="3747030" y="4276374"/>
              <a:ext cx="39512" cy="69426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7" name="Line 106"/>
            <p:cNvSpPr>
              <a:spLocks noChangeShapeType="1"/>
            </p:cNvSpPr>
            <p:nvPr/>
          </p:nvSpPr>
          <p:spPr bwMode="auto">
            <a:xfrm>
              <a:off x="3198813" y="4629150"/>
              <a:ext cx="198264" cy="34149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8" name="Line 107"/>
            <p:cNvSpPr>
              <a:spLocks noChangeShapeType="1"/>
            </p:cNvSpPr>
            <p:nvPr/>
          </p:nvSpPr>
          <p:spPr bwMode="auto">
            <a:xfrm flipH="1">
              <a:off x="5554662" y="4375150"/>
              <a:ext cx="45719" cy="31750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9" name="Line 108"/>
            <p:cNvSpPr>
              <a:spLocks noChangeShapeType="1"/>
            </p:cNvSpPr>
            <p:nvPr/>
          </p:nvSpPr>
          <p:spPr bwMode="auto">
            <a:xfrm>
              <a:off x="6804379" y="4637618"/>
              <a:ext cx="191734" cy="35983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0" name="Line 109"/>
            <p:cNvSpPr>
              <a:spLocks noChangeShapeType="1"/>
            </p:cNvSpPr>
            <p:nvPr/>
          </p:nvSpPr>
          <p:spPr bwMode="auto">
            <a:xfrm flipH="1">
              <a:off x="7307262" y="4293308"/>
              <a:ext cx="12701" cy="704143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1" name="Line 110"/>
            <p:cNvSpPr>
              <a:spLocks noChangeShapeType="1"/>
            </p:cNvSpPr>
            <p:nvPr/>
          </p:nvSpPr>
          <p:spPr bwMode="auto">
            <a:xfrm flipH="1">
              <a:off x="7681913" y="4629150"/>
              <a:ext cx="165100" cy="36830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Rounded Rectangular Callout 5"/>
          <p:cNvSpPr/>
          <p:nvPr/>
        </p:nvSpPr>
        <p:spPr bwMode="auto">
          <a:xfrm>
            <a:off x="6924994" y="4402880"/>
            <a:ext cx="1844947" cy="2158294"/>
          </a:xfrm>
          <a:prstGeom prst="wedgeRoundRectCallout">
            <a:avLst>
              <a:gd name="adj1" fmla="val -80732"/>
              <a:gd name="adj2" fmla="val 12634"/>
              <a:gd name="adj3" fmla="val 16667"/>
            </a:avLst>
          </a:prstGeom>
          <a:solidFill>
            <a:schemeClr val="bg2">
              <a:lumMod val="9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Arial" pitchFamily="34" charset="0"/>
              </a:rPr>
              <a:t>Can also u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</a:rPr>
              <a:t>se one table for both “Manages” and “Departments”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>
                <a:solidFill>
                  <a:srgbClr val="7030A0"/>
                </a:solidFill>
                <a:latin typeface="Bradley Hand ITC" panose="03070402050302030203" pitchFamily="66" charset="0"/>
              </a:rPr>
              <a:t>Folding them into one table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Bradley Hand ITC" panose="03070402050302030203" pitchFamily="66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311588"/>
              </p:ext>
            </p:extLst>
          </p:nvPr>
        </p:nvGraphicFramePr>
        <p:xfrm>
          <a:off x="1643905" y="3203807"/>
          <a:ext cx="6926515" cy="615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5303">
                  <a:extLst>
                    <a:ext uri="{9D8B030D-6E8A-4147-A177-3AD203B41FA5}">
                      <a16:colId xmlns:a16="http://schemas.microsoft.com/office/drawing/2014/main" val="3781658399"/>
                    </a:ext>
                  </a:extLst>
                </a:gridCol>
                <a:gridCol w="1385303">
                  <a:extLst>
                    <a:ext uri="{9D8B030D-6E8A-4147-A177-3AD203B41FA5}">
                      <a16:colId xmlns:a16="http://schemas.microsoft.com/office/drawing/2014/main" val="4234458493"/>
                    </a:ext>
                  </a:extLst>
                </a:gridCol>
                <a:gridCol w="1385303">
                  <a:extLst>
                    <a:ext uri="{9D8B030D-6E8A-4147-A177-3AD203B41FA5}">
                      <a16:colId xmlns:a16="http://schemas.microsoft.com/office/drawing/2014/main" val="3615314646"/>
                    </a:ext>
                  </a:extLst>
                </a:gridCol>
                <a:gridCol w="1385303">
                  <a:extLst>
                    <a:ext uri="{9D8B030D-6E8A-4147-A177-3AD203B41FA5}">
                      <a16:colId xmlns:a16="http://schemas.microsoft.com/office/drawing/2014/main" val="2145239786"/>
                    </a:ext>
                  </a:extLst>
                </a:gridCol>
                <a:gridCol w="1385303">
                  <a:extLst>
                    <a:ext uri="{9D8B030D-6E8A-4147-A177-3AD203B41FA5}">
                      <a16:colId xmlns:a16="http://schemas.microsoft.com/office/drawing/2014/main" val="2721738779"/>
                    </a:ext>
                  </a:extLst>
                </a:gridCol>
              </a:tblGrid>
              <a:tr h="615717">
                <a:tc>
                  <a:txBody>
                    <a:bodyPr/>
                    <a:lstStyle/>
                    <a:p>
                      <a:r>
                        <a:rPr lang="en-US" sz="3200" u="sng" dirty="0"/>
                        <a:t>did</a:t>
                      </a:r>
                    </a:p>
                  </a:txBody>
                  <a:tcPr marL="0" marR="0" anchor="ctr" anchorCtr="1"/>
                </a:tc>
                <a:tc>
                  <a:txBody>
                    <a:bodyPr/>
                    <a:lstStyle/>
                    <a:p>
                      <a:r>
                        <a:rPr lang="en-US" sz="3200" dirty="0" err="1"/>
                        <a:t>dname</a:t>
                      </a:r>
                      <a:endParaRPr lang="en-US" sz="3200" dirty="0"/>
                    </a:p>
                  </a:txBody>
                  <a:tcPr marL="0" marR="0" anchor="ctr" anchorCtr="1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budget</a:t>
                      </a:r>
                    </a:p>
                  </a:txBody>
                  <a:tcPr marL="0" marR="0" anchor="ctr" anchorCtr="1"/>
                </a:tc>
                <a:tc>
                  <a:txBody>
                    <a:bodyPr/>
                    <a:lstStyle/>
                    <a:p>
                      <a:r>
                        <a:rPr lang="en-US" sz="3200" dirty="0" err="1"/>
                        <a:t>ssn</a:t>
                      </a:r>
                      <a:endParaRPr lang="en-US" sz="3200" dirty="0"/>
                    </a:p>
                  </a:txBody>
                  <a:tcPr marL="0" marR="0" anchor="ctr" anchorCtr="1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since</a:t>
                      </a:r>
                    </a:p>
                  </a:txBody>
                  <a:tcPr marL="0" marR="0" anchor="ctr" anchorCtr="1"/>
                </a:tc>
                <a:extLst>
                  <a:ext uri="{0D108BD9-81ED-4DB2-BD59-A6C34878D82A}">
                    <a16:rowId xmlns:a16="http://schemas.microsoft.com/office/drawing/2014/main" val="299929893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96290" y="2655920"/>
            <a:ext cx="18868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Dept_Mgr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4809618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190500"/>
            <a:ext cx="7772400" cy="1104900"/>
          </a:xfrm>
        </p:spPr>
        <p:txBody>
          <a:bodyPr/>
          <a:lstStyle/>
          <a:p>
            <a:r>
              <a:rPr lang="en-US"/>
              <a:t>Review: Participation Constraints</a:t>
            </a:r>
          </a:p>
        </p:txBody>
      </p:sp>
      <p:sp>
        <p:nvSpPr>
          <p:cNvPr id="3789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86800" cy="2209800"/>
          </a:xfrm>
        </p:spPr>
        <p:txBody>
          <a:bodyPr/>
          <a:lstStyle/>
          <a:p>
            <a:pPr>
              <a:spcAft>
                <a:spcPts val="600"/>
              </a:spcAft>
              <a:buFont typeface="Wingdings" pitchFamily="2" charset="2"/>
              <a:buNone/>
            </a:pPr>
            <a:r>
              <a:rPr lang="en-US" dirty="0">
                <a:latin typeface="Calibri" pitchFamily="34" charset="0"/>
              </a:rPr>
              <a:t>Does every department have a manager?</a:t>
            </a:r>
          </a:p>
          <a:p>
            <a:pPr lvl="1">
              <a:spcAft>
                <a:spcPts val="600"/>
              </a:spcAft>
              <a:buSzPct val="75000"/>
            </a:pPr>
            <a:r>
              <a:rPr lang="en-US" dirty="0">
                <a:latin typeface="Calibri" pitchFamily="34" charset="0"/>
              </a:rPr>
              <a:t>If so, this is a </a:t>
            </a:r>
            <a:r>
              <a:rPr lang="en-US" i="1" u="sng" dirty="0">
                <a:solidFill>
                  <a:schemeClr val="accent2"/>
                </a:solidFill>
                <a:latin typeface="Calibri" pitchFamily="34" charset="0"/>
              </a:rPr>
              <a:t>participation constraint</a:t>
            </a:r>
            <a:r>
              <a:rPr lang="en-US" dirty="0">
                <a:latin typeface="Calibri" pitchFamily="34" charset="0"/>
              </a:rPr>
              <a:t>:  the participation of Departments in Manages is said to be </a:t>
            </a:r>
            <a:r>
              <a:rPr lang="en-US" i="1" dirty="0">
                <a:solidFill>
                  <a:schemeClr val="accent2"/>
                </a:solidFill>
                <a:latin typeface="Calibri" pitchFamily="34" charset="0"/>
              </a:rPr>
              <a:t>total</a:t>
            </a:r>
            <a:r>
              <a:rPr lang="en-US" dirty="0">
                <a:solidFill>
                  <a:schemeClr val="accent2"/>
                </a:solidFill>
                <a:latin typeface="Calibri" pitchFamily="34" charset="0"/>
              </a:rPr>
              <a:t> (vs. </a:t>
            </a:r>
            <a:r>
              <a:rPr lang="en-US" i="1" dirty="0">
                <a:solidFill>
                  <a:schemeClr val="accent2"/>
                </a:solidFill>
                <a:latin typeface="Calibri" pitchFamily="34" charset="0"/>
              </a:rPr>
              <a:t>partial</a:t>
            </a:r>
            <a:r>
              <a:rPr lang="en-US" dirty="0">
                <a:solidFill>
                  <a:schemeClr val="accent2"/>
                </a:solidFill>
                <a:latin typeface="Calibri" pitchFamily="34" charset="0"/>
              </a:rPr>
              <a:t>)</a:t>
            </a:r>
            <a:r>
              <a:rPr lang="en-US" dirty="0">
                <a:latin typeface="Calibri" pitchFamily="34" charset="0"/>
              </a:rPr>
              <a:t>.</a:t>
            </a:r>
          </a:p>
          <a:p>
            <a:pPr lvl="1">
              <a:buSzPct val="75000"/>
            </a:pPr>
            <a:r>
              <a:rPr lang="en-US" dirty="0">
                <a:latin typeface="Calibri" pitchFamily="34" charset="0"/>
              </a:rPr>
              <a:t>Every </a:t>
            </a:r>
            <a:r>
              <a:rPr lang="en-US" i="1" dirty="0">
                <a:latin typeface="Calibri" pitchFamily="34" charset="0"/>
              </a:rPr>
              <a:t>did</a:t>
            </a:r>
            <a:r>
              <a:rPr lang="en-US" dirty="0">
                <a:latin typeface="Calibri" pitchFamily="34" charset="0"/>
              </a:rPr>
              <a:t> value in Departments table must appear in a row of the Manages table (with a non-null </a:t>
            </a:r>
            <a:r>
              <a:rPr lang="en-US" i="1" dirty="0" err="1">
                <a:latin typeface="Calibri" pitchFamily="34" charset="0"/>
              </a:rPr>
              <a:t>ssn</a:t>
            </a:r>
            <a:r>
              <a:rPr lang="en-US" dirty="0">
                <a:latin typeface="Calibri" pitchFamily="34" charset="0"/>
              </a:rPr>
              <a:t> value!)</a:t>
            </a:r>
          </a:p>
        </p:txBody>
      </p:sp>
      <p:grpSp>
        <p:nvGrpSpPr>
          <p:cNvPr id="37892" name="Group 42"/>
          <p:cNvGrpSpPr>
            <a:grpSpLocks/>
          </p:cNvGrpSpPr>
          <p:nvPr/>
        </p:nvGrpSpPr>
        <p:grpSpPr bwMode="auto">
          <a:xfrm>
            <a:off x="1136650" y="4635500"/>
            <a:ext cx="7345363" cy="1384300"/>
            <a:chOff x="1136650" y="4635500"/>
            <a:chExt cx="7345363" cy="1384300"/>
          </a:xfrm>
        </p:grpSpPr>
        <p:grpSp>
          <p:nvGrpSpPr>
            <p:cNvPr id="37893" name="Group 44"/>
            <p:cNvGrpSpPr>
              <a:grpSpLocks/>
            </p:cNvGrpSpPr>
            <p:nvPr/>
          </p:nvGrpSpPr>
          <p:grpSpPr bwMode="auto">
            <a:xfrm>
              <a:off x="1136650" y="4635500"/>
              <a:ext cx="7345363" cy="1384300"/>
              <a:chOff x="1136650" y="3429000"/>
              <a:chExt cx="7345363" cy="1384300"/>
            </a:xfrm>
          </p:grpSpPr>
          <p:sp>
            <p:nvSpPr>
              <p:cNvPr id="37895" name="Freeform 6"/>
              <p:cNvSpPr>
                <a:spLocks/>
              </p:cNvSpPr>
              <p:nvPr/>
            </p:nvSpPr>
            <p:spPr bwMode="auto">
              <a:xfrm>
                <a:off x="5356225" y="3757613"/>
                <a:ext cx="1057275" cy="371475"/>
              </a:xfrm>
              <a:custGeom>
                <a:avLst/>
                <a:gdLst>
                  <a:gd name="T0" fmla="*/ 2147483647 w 666"/>
                  <a:gd name="T1" fmla="*/ 2147483647 h 234"/>
                  <a:gd name="T2" fmla="*/ 2147483647 w 666"/>
                  <a:gd name="T3" fmla="*/ 2147483647 h 234"/>
                  <a:gd name="T4" fmla="*/ 2147483647 w 666"/>
                  <a:gd name="T5" fmla="*/ 2147483647 h 234"/>
                  <a:gd name="T6" fmla="*/ 2147483647 w 666"/>
                  <a:gd name="T7" fmla="*/ 2147483647 h 234"/>
                  <a:gd name="T8" fmla="*/ 2147483647 w 666"/>
                  <a:gd name="T9" fmla="*/ 2147483647 h 234"/>
                  <a:gd name="T10" fmla="*/ 2147483647 w 666"/>
                  <a:gd name="T11" fmla="*/ 2147483647 h 234"/>
                  <a:gd name="T12" fmla="*/ 2147483647 w 666"/>
                  <a:gd name="T13" fmla="*/ 2147483647 h 234"/>
                  <a:gd name="T14" fmla="*/ 2147483647 w 666"/>
                  <a:gd name="T15" fmla="*/ 2147483647 h 234"/>
                  <a:gd name="T16" fmla="*/ 2147483647 w 666"/>
                  <a:gd name="T17" fmla="*/ 2147483647 h 234"/>
                  <a:gd name="T18" fmla="*/ 2147483647 w 666"/>
                  <a:gd name="T19" fmla="*/ 2147483647 h 234"/>
                  <a:gd name="T20" fmla="*/ 2147483647 w 666"/>
                  <a:gd name="T21" fmla="*/ 2147483647 h 234"/>
                  <a:gd name="T22" fmla="*/ 2147483647 w 666"/>
                  <a:gd name="T23" fmla="*/ 2147483647 h 234"/>
                  <a:gd name="T24" fmla="*/ 2147483647 w 666"/>
                  <a:gd name="T25" fmla="*/ 2147483647 h 234"/>
                  <a:gd name="T26" fmla="*/ 2147483647 w 666"/>
                  <a:gd name="T27" fmla="*/ 2147483647 h 234"/>
                  <a:gd name="T28" fmla="*/ 2147483647 w 666"/>
                  <a:gd name="T29" fmla="*/ 2147483647 h 234"/>
                  <a:gd name="T30" fmla="*/ 2147483647 w 666"/>
                  <a:gd name="T31" fmla="*/ 2147483647 h 234"/>
                  <a:gd name="T32" fmla="*/ 2147483647 w 666"/>
                  <a:gd name="T33" fmla="*/ 2147483647 h 234"/>
                  <a:gd name="T34" fmla="*/ 2147483647 w 666"/>
                  <a:gd name="T35" fmla="*/ 2147483647 h 234"/>
                  <a:gd name="T36" fmla="*/ 2147483647 w 666"/>
                  <a:gd name="T37" fmla="*/ 2147483647 h 234"/>
                  <a:gd name="T38" fmla="*/ 2147483647 w 666"/>
                  <a:gd name="T39" fmla="*/ 2147483647 h 234"/>
                  <a:gd name="T40" fmla="*/ 2147483647 w 666"/>
                  <a:gd name="T41" fmla="*/ 2147483647 h 234"/>
                  <a:gd name="T42" fmla="*/ 2147483647 w 666"/>
                  <a:gd name="T43" fmla="*/ 2147483647 h 234"/>
                  <a:gd name="T44" fmla="*/ 2147483647 w 666"/>
                  <a:gd name="T45" fmla="*/ 2147483647 h 234"/>
                  <a:gd name="T46" fmla="*/ 2147483647 w 666"/>
                  <a:gd name="T47" fmla="*/ 2147483647 h 234"/>
                  <a:gd name="T48" fmla="*/ 2147483647 w 666"/>
                  <a:gd name="T49" fmla="*/ 2147483647 h 234"/>
                  <a:gd name="T50" fmla="*/ 2147483647 w 666"/>
                  <a:gd name="T51" fmla="*/ 2147483647 h 234"/>
                  <a:gd name="T52" fmla="*/ 2147483647 w 666"/>
                  <a:gd name="T53" fmla="*/ 2147483647 h 234"/>
                  <a:gd name="T54" fmla="*/ 2147483647 w 666"/>
                  <a:gd name="T55" fmla="*/ 2147483647 h 234"/>
                  <a:gd name="T56" fmla="*/ 2147483647 w 666"/>
                  <a:gd name="T57" fmla="*/ 2147483647 h 234"/>
                  <a:gd name="T58" fmla="*/ 2147483647 w 666"/>
                  <a:gd name="T59" fmla="*/ 2147483647 h 234"/>
                  <a:gd name="T60" fmla="*/ 2147483647 w 666"/>
                  <a:gd name="T61" fmla="*/ 2147483647 h 234"/>
                  <a:gd name="T62" fmla="*/ 2147483647 w 666"/>
                  <a:gd name="T63" fmla="*/ 2147483647 h 234"/>
                  <a:gd name="T64" fmla="*/ 2147483647 w 666"/>
                  <a:gd name="T65" fmla="*/ 2147483647 h 234"/>
                  <a:gd name="T66" fmla="*/ 2147483647 w 666"/>
                  <a:gd name="T67" fmla="*/ 2147483647 h 234"/>
                  <a:gd name="T68" fmla="*/ 2147483647 w 666"/>
                  <a:gd name="T69" fmla="*/ 2147483647 h 234"/>
                  <a:gd name="T70" fmla="*/ 2147483647 w 666"/>
                  <a:gd name="T71" fmla="*/ 2147483647 h 23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66"/>
                  <a:gd name="T109" fmla="*/ 0 h 234"/>
                  <a:gd name="T110" fmla="*/ 666 w 666"/>
                  <a:gd name="T111" fmla="*/ 234 h 23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66" h="234">
                    <a:moveTo>
                      <a:pt x="665" y="117"/>
                    </a:moveTo>
                    <a:lnTo>
                      <a:pt x="662" y="106"/>
                    </a:lnTo>
                    <a:lnTo>
                      <a:pt x="658" y="96"/>
                    </a:lnTo>
                    <a:lnTo>
                      <a:pt x="652" y="86"/>
                    </a:lnTo>
                    <a:lnTo>
                      <a:pt x="644" y="77"/>
                    </a:lnTo>
                    <a:lnTo>
                      <a:pt x="633" y="68"/>
                    </a:lnTo>
                    <a:lnTo>
                      <a:pt x="620" y="58"/>
                    </a:lnTo>
                    <a:lnTo>
                      <a:pt x="604" y="50"/>
                    </a:lnTo>
                    <a:lnTo>
                      <a:pt x="586" y="42"/>
                    </a:lnTo>
                    <a:lnTo>
                      <a:pt x="566" y="34"/>
                    </a:lnTo>
                    <a:lnTo>
                      <a:pt x="546" y="27"/>
                    </a:lnTo>
                    <a:lnTo>
                      <a:pt x="522" y="21"/>
                    </a:lnTo>
                    <a:lnTo>
                      <a:pt x="497" y="16"/>
                    </a:lnTo>
                    <a:lnTo>
                      <a:pt x="472" y="11"/>
                    </a:lnTo>
                    <a:lnTo>
                      <a:pt x="445" y="7"/>
                    </a:lnTo>
                    <a:lnTo>
                      <a:pt x="419" y="4"/>
                    </a:lnTo>
                    <a:lnTo>
                      <a:pt x="390" y="2"/>
                    </a:lnTo>
                    <a:lnTo>
                      <a:pt x="360" y="1"/>
                    </a:lnTo>
                    <a:lnTo>
                      <a:pt x="331" y="0"/>
                    </a:lnTo>
                    <a:lnTo>
                      <a:pt x="304" y="1"/>
                    </a:lnTo>
                    <a:lnTo>
                      <a:pt x="274" y="2"/>
                    </a:lnTo>
                    <a:lnTo>
                      <a:pt x="247" y="4"/>
                    </a:lnTo>
                    <a:lnTo>
                      <a:pt x="218" y="7"/>
                    </a:lnTo>
                    <a:lnTo>
                      <a:pt x="191" y="11"/>
                    </a:lnTo>
                    <a:lnTo>
                      <a:pt x="165" y="16"/>
                    </a:lnTo>
                    <a:lnTo>
                      <a:pt x="141" y="21"/>
                    </a:lnTo>
                    <a:lnTo>
                      <a:pt x="118" y="27"/>
                    </a:lnTo>
                    <a:lnTo>
                      <a:pt x="98" y="34"/>
                    </a:lnTo>
                    <a:lnTo>
                      <a:pt x="77" y="42"/>
                    </a:lnTo>
                    <a:lnTo>
                      <a:pt x="60" y="50"/>
                    </a:lnTo>
                    <a:lnTo>
                      <a:pt x="44" y="58"/>
                    </a:lnTo>
                    <a:lnTo>
                      <a:pt x="31" y="68"/>
                    </a:lnTo>
                    <a:lnTo>
                      <a:pt x="20" y="77"/>
                    </a:lnTo>
                    <a:lnTo>
                      <a:pt x="10" y="86"/>
                    </a:lnTo>
                    <a:lnTo>
                      <a:pt x="6" y="96"/>
                    </a:lnTo>
                    <a:lnTo>
                      <a:pt x="1" y="106"/>
                    </a:lnTo>
                    <a:lnTo>
                      <a:pt x="0" y="117"/>
                    </a:lnTo>
                    <a:lnTo>
                      <a:pt x="1" y="127"/>
                    </a:lnTo>
                    <a:lnTo>
                      <a:pt x="6" y="137"/>
                    </a:lnTo>
                    <a:lnTo>
                      <a:pt x="10" y="147"/>
                    </a:lnTo>
                    <a:lnTo>
                      <a:pt x="20" y="156"/>
                    </a:lnTo>
                    <a:lnTo>
                      <a:pt x="31" y="166"/>
                    </a:lnTo>
                    <a:lnTo>
                      <a:pt x="44" y="175"/>
                    </a:lnTo>
                    <a:lnTo>
                      <a:pt x="60" y="183"/>
                    </a:lnTo>
                    <a:lnTo>
                      <a:pt x="77" y="191"/>
                    </a:lnTo>
                    <a:lnTo>
                      <a:pt x="98" y="199"/>
                    </a:lnTo>
                    <a:lnTo>
                      <a:pt x="118" y="205"/>
                    </a:lnTo>
                    <a:lnTo>
                      <a:pt x="141" y="212"/>
                    </a:lnTo>
                    <a:lnTo>
                      <a:pt x="165" y="217"/>
                    </a:lnTo>
                    <a:lnTo>
                      <a:pt x="191" y="222"/>
                    </a:lnTo>
                    <a:lnTo>
                      <a:pt x="218" y="226"/>
                    </a:lnTo>
                    <a:lnTo>
                      <a:pt x="247" y="229"/>
                    </a:lnTo>
                    <a:lnTo>
                      <a:pt x="274" y="231"/>
                    </a:lnTo>
                    <a:lnTo>
                      <a:pt x="304" y="232"/>
                    </a:lnTo>
                    <a:lnTo>
                      <a:pt x="331" y="233"/>
                    </a:lnTo>
                    <a:lnTo>
                      <a:pt x="360" y="232"/>
                    </a:lnTo>
                    <a:lnTo>
                      <a:pt x="390" y="231"/>
                    </a:lnTo>
                    <a:lnTo>
                      <a:pt x="419" y="229"/>
                    </a:lnTo>
                    <a:lnTo>
                      <a:pt x="445" y="226"/>
                    </a:lnTo>
                    <a:lnTo>
                      <a:pt x="472" y="222"/>
                    </a:lnTo>
                    <a:lnTo>
                      <a:pt x="497" y="217"/>
                    </a:lnTo>
                    <a:lnTo>
                      <a:pt x="522" y="212"/>
                    </a:lnTo>
                    <a:lnTo>
                      <a:pt x="546" y="205"/>
                    </a:lnTo>
                    <a:lnTo>
                      <a:pt x="566" y="199"/>
                    </a:lnTo>
                    <a:lnTo>
                      <a:pt x="586" y="191"/>
                    </a:lnTo>
                    <a:lnTo>
                      <a:pt x="604" y="183"/>
                    </a:lnTo>
                    <a:lnTo>
                      <a:pt x="620" y="175"/>
                    </a:lnTo>
                    <a:lnTo>
                      <a:pt x="633" y="166"/>
                    </a:lnTo>
                    <a:lnTo>
                      <a:pt x="644" y="156"/>
                    </a:lnTo>
                    <a:lnTo>
                      <a:pt x="652" y="147"/>
                    </a:lnTo>
                    <a:lnTo>
                      <a:pt x="658" y="137"/>
                    </a:lnTo>
                    <a:lnTo>
                      <a:pt x="662" y="127"/>
                    </a:lnTo>
                    <a:lnTo>
                      <a:pt x="665" y="11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96" name="Freeform 7"/>
              <p:cNvSpPr>
                <a:spLocks/>
              </p:cNvSpPr>
              <p:nvPr/>
            </p:nvSpPr>
            <p:spPr bwMode="auto">
              <a:xfrm>
                <a:off x="7296150" y="3757613"/>
                <a:ext cx="1185863" cy="371475"/>
              </a:xfrm>
              <a:custGeom>
                <a:avLst/>
                <a:gdLst>
                  <a:gd name="T0" fmla="*/ 2147483647 w 747"/>
                  <a:gd name="T1" fmla="*/ 2147483647 h 234"/>
                  <a:gd name="T2" fmla="*/ 2147483647 w 747"/>
                  <a:gd name="T3" fmla="*/ 2147483647 h 234"/>
                  <a:gd name="T4" fmla="*/ 2147483647 w 747"/>
                  <a:gd name="T5" fmla="*/ 2147483647 h 234"/>
                  <a:gd name="T6" fmla="*/ 2147483647 w 747"/>
                  <a:gd name="T7" fmla="*/ 2147483647 h 234"/>
                  <a:gd name="T8" fmla="*/ 2147483647 w 747"/>
                  <a:gd name="T9" fmla="*/ 2147483647 h 234"/>
                  <a:gd name="T10" fmla="*/ 2147483647 w 747"/>
                  <a:gd name="T11" fmla="*/ 2147483647 h 234"/>
                  <a:gd name="T12" fmla="*/ 2147483647 w 747"/>
                  <a:gd name="T13" fmla="*/ 2147483647 h 234"/>
                  <a:gd name="T14" fmla="*/ 2147483647 w 747"/>
                  <a:gd name="T15" fmla="*/ 2147483647 h 234"/>
                  <a:gd name="T16" fmla="*/ 2147483647 w 747"/>
                  <a:gd name="T17" fmla="*/ 2147483647 h 234"/>
                  <a:gd name="T18" fmla="*/ 2147483647 w 747"/>
                  <a:gd name="T19" fmla="*/ 2147483647 h 234"/>
                  <a:gd name="T20" fmla="*/ 2147483647 w 747"/>
                  <a:gd name="T21" fmla="*/ 2147483647 h 234"/>
                  <a:gd name="T22" fmla="*/ 2147483647 w 747"/>
                  <a:gd name="T23" fmla="*/ 2147483647 h 234"/>
                  <a:gd name="T24" fmla="*/ 2147483647 w 747"/>
                  <a:gd name="T25" fmla="*/ 2147483647 h 234"/>
                  <a:gd name="T26" fmla="*/ 2147483647 w 747"/>
                  <a:gd name="T27" fmla="*/ 2147483647 h 234"/>
                  <a:gd name="T28" fmla="*/ 2147483647 w 747"/>
                  <a:gd name="T29" fmla="*/ 2147483647 h 234"/>
                  <a:gd name="T30" fmla="*/ 2147483647 w 747"/>
                  <a:gd name="T31" fmla="*/ 2147483647 h 234"/>
                  <a:gd name="T32" fmla="*/ 2147483647 w 747"/>
                  <a:gd name="T33" fmla="*/ 2147483647 h 234"/>
                  <a:gd name="T34" fmla="*/ 2147483647 w 747"/>
                  <a:gd name="T35" fmla="*/ 2147483647 h 234"/>
                  <a:gd name="T36" fmla="*/ 2147483647 w 747"/>
                  <a:gd name="T37" fmla="*/ 2147483647 h 234"/>
                  <a:gd name="T38" fmla="*/ 2147483647 w 747"/>
                  <a:gd name="T39" fmla="*/ 2147483647 h 234"/>
                  <a:gd name="T40" fmla="*/ 2147483647 w 747"/>
                  <a:gd name="T41" fmla="*/ 2147483647 h 234"/>
                  <a:gd name="T42" fmla="*/ 2147483647 w 747"/>
                  <a:gd name="T43" fmla="*/ 2147483647 h 234"/>
                  <a:gd name="T44" fmla="*/ 2147483647 w 747"/>
                  <a:gd name="T45" fmla="*/ 2147483647 h 234"/>
                  <a:gd name="T46" fmla="*/ 2147483647 w 747"/>
                  <a:gd name="T47" fmla="*/ 2147483647 h 234"/>
                  <a:gd name="T48" fmla="*/ 2147483647 w 747"/>
                  <a:gd name="T49" fmla="*/ 2147483647 h 234"/>
                  <a:gd name="T50" fmla="*/ 2147483647 w 747"/>
                  <a:gd name="T51" fmla="*/ 2147483647 h 234"/>
                  <a:gd name="T52" fmla="*/ 2147483647 w 747"/>
                  <a:gd name="T53" fmla="*/ 2147483647 h 234"/>
                  <a:gd name="T54" fmla="*/ 2147483647 w 747"/>
                  <a:gd name="T55" fmla="*/ 2147483647 h 234"/>
                  <a:gd name="T56" fmla="*/ 2147483647 w 747"/>
                  <a:gd name="T57" fmla="*/ 2147483647 h 234"/>
                  <a:gd name="T58" fmla="*/ 2147483647 w 747"/>
                  <a:gd name="T59" fmla="*/ 2147483647 h 234"/>
                  <a:gd name="T60" fmla="*/ 2147483647 w 747"/>
                  <a:gd name="T61" fmla="*/ 2147483647 h 234"/>
                  <a:gd name="T62" fmla="*/ 2147483647 w 747"/>
                  <a:gd name="T63" fmla="*/ 2147483647 h 234"/>
                  <a:gd name="T64" fmla="*/ 2147483647 w 747"/>
                  <a:gd name="T65" fmla="*/ 2147483647 h 234"/>
                  <a:gd name="T66" fmla="*/ 2147483647 w 747"/>
                  <a:gd name="T67" fmla="*/ 2147483647 h 234"/>
                  <a:gd name="T68" fmla="*/ 2147483647 w 747"/>
                  <a:gd name="T69" fmla="*/ 2147483647 h 234"/>
                  <a:gd name="T70" fmla="*/ 2147483647 w 747"/>
                  <a:gd name="T71" fmla="*/ 2147483647 h 23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47"/>
                  <a:gd name="T109" fmla="*/ 0 h 234"/>
                  <a:gd name="T110" fmla="*/ 747 w 747"/>
                  <a:gd name="T111" fmla="*/ 234 h 23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47" h="234">
                    <a:moveTo>
                      <a:pt x="0" y="117"/>
                    </a:moveTo>
                    <a:lnTo>
                      <a:pt x="1" y="127"/>
                    </a:lnTo>
                    <a:lnTo>
                      <a:pt x="5" y="137"/>
                    </a:lnTo>
                    <a:lnTo>
                      <a:pt x="12" y="147"/>
                    </a:lnTo>
                    <a:lnTo>
                      <a:pt x="21" y="156"/>
                    </a:lnTo>
                    <a:lnTo>
                      <a:pt x="35" y="166"/>
                    </a:lnTo>
                    <a:lnTo>
                      <a:pt x="49" y="175"/>
                    </a:lnTo>
                    <a:lnTo>
                      <a:pt x="66" y="183"/>
                    </a:lnTo>
                    <a:lnTo>
                      <a:pt x="87" y="191"/>
                    </a:lnTo>
                    <a:lnTo>
                      <a:pt x="108" y="199"/>
                    </a:lnTo>
                    <a:lnTo>
                      <a:pt x="133" y="205"/>
                    </a:lnTo>
                    <a:lnTo>
                      <a:pt x="159" y="212"/>
                    </a:lnTo>
                    <a:lnTo>
                      <a:pt x="186" y="217"/>
                    </a:lnTo>
                    <a:lnTo>
                      <a:pt x="215" y="222"/>
                    </a:lnTo>
                    <a:lnTo>
                      <a:pt x="245" y="226"/>
                    </a:lnTo>
                    <a:lnTo>
                      <a:pt x="276" y="229"/>
                    </a:lnTo>
                    <a:lnTo>
                      <a:pt x="307" y="231"/>
                    </a:lnTo>
                    <a:lnTo>
                      <a:pt x="340" y="232"/>
                    </a:lnTo>
                    <a:lnTo>
                      <a:pt x="373" y="233"/>
                    </a:lnTo>
                    <a:lnTo>
                      <a:pt x="405" y="232"/>
                    </a:lnTo>
                    <a:lnTo>
                      <a:pt x="436" y="231"/>
                    </a:lnTo>
                    <a:lnTo>
                      <a:pt x="469" y="229"/>
                    </a:lnTo>
                    <a:lnTo>
                      <a:pt x="500" y="226"/>
                    </a:lnTo>
                    <a:lnTo>
                      <a:pt x="530" y="222"/>
                    </a:lnTo>
                    <a:lnTo>
                      <a:pt x="559" y="217"/>
                    </a:lnTo>
                    <a:lnTo>
                      <a:pt x="586" y="212"/>
                    </a:lnTo>
                    <a:lnTo>
                      <a:pt x="612" y="205"/>
                    </a:lnTo>
                    <a:lnTo>
                      <a:pt x="637" y="198"/>
                    </a:lnTo>
                    <a:lnTo>
                      <a:pt x="658" y="191"/>
                    </a:lnTo>
                    <a:lnTo>
                      <a:pt x="677" y="183"/>
                    </a:lnTo>
                    <a:lnTo>
                      <a:pt x="695" y="175"/>
                    </a:lnTo>
                    <a:lnTo>
                      <a:pt x="710" y="166"/>
                    </a:lnTo>
                    <a:lnTo>
                      <a:pt x="722" y="156"/>
                    </a:lnTo>
                    <a:lnTo>
                      <a:pt x="733" y="146"/>
                    </a:lnTo>
                    <a:lnTo>
                      <a:pt x="740" y="137"/>
                    </a:lnTo>
                    <a:lnTo>
                      <a:pt x="744" y="126"/>
                    </a:lnTo>
                    <a:lnTo>
                      <a:pt x="746" y="117"/>
                    </a:lnTo>
                    <a:lnTo>
                      <a:pt x="744" y="106"/>
                    </a:lnTo>
                    <a:lnTo>
                      <a:pt x="740" y="96"/>
                    </a:lnTo>
                    <a:lnTo>
                      <a:pt x="733" y="86"/>
                    </a:lnTo>
                    <a:lnTo>
                      <a:pt x="722" y="77"/>
                    </a:lnTo>
                    <a:lnTo>
                      <a:pt x="710" y="67"/>
                    </a:lnTo>
                    <a:lnTo>
                      <a:pt x="695" y="58"/>
                    </a:lnTo>
                    <a:lnTo>
                      <a:pt x="677" y="50"/>
                    </a:lnTo>
                    <a:lnTo>
                      <a:pt x="658" y="42"/>
                    </a:lnTo>
                    <a:lnTo>
                      <a:pt x="637" y="34"/>
                    </a:lnTo>
                    <a:lnTo>
                      <a:pt x="612" y="27"/>
                    </a:lnTo>
                    <a:lnTo>
                      <a:pt x="586" y="21"/>
                    </a:lnTo>
                    <a:lnTo>
                      <a:pt x="559" y="16"/>
                    </a:lnTo>
                    <a:lnTo>
                      <a:pt x="530" y="11"/>
                    </a:lnTo>
                    <a:lnTo>
                      <a:pt x="500" y="7"/>
                    </a:lnTo>
                    <a:lnTo>
                      <a:pt x="469" y="4"/>
                    </a:lnTo>
                    <a:lnTo>
                      <a:pt x="436" y="2"/>
                    </a:lnTo>
                    <a:lnTo>
                      <a:pt x="405" y="1"/>
                    </a:lnTo>
                    <a:lnTo>
                      <a:pt x="373" y="0"/>
                    </a:lnTo>
                    <a:lnTo>
                      <a:pt x="340" y="1"/>
                    </a:lnTo>
                    <a:lnTo>
                      <a:pt x="307" y="2"/>
                    </a:lnTo>
                    <a:lnTo>
                      <a:pt x="276" y="4"/>
                    </a:lnTo>
                    <a:lnTo>
                      <a:pt x="245" y="7"/>
                    </a:lnTo>
                    <a:lnTo>
                      <a:pt x="215" y="11"/>
                    </a:lnTo>
                    <a:lnTo>
                      <a:pt x="186" y="16"/>
                    </a:lnTo>
                    <a:lnTo>
                      <a:pt x="159" y="21"/>
                    </a:lnTo>
                    <a:lnTo>
                      <a:pt x="132" y="28"/>
                    </a:lnTo>
                    <a:lnTo>
                      <a:pt x="108" y="34"/>
                    </a:lnTo>
                    <a:lnTo>
                      <a:pt x="87" y="42"/>
                    </a:lnTo>
                    <a:lnTo>
                      <a:pt x="66" y="50"/>
                    </a:lnTo>
                    <a:lnTo>
                      <a:pt x="49" y="58"/>
                    </a:lnTo>
                    <a:lnTo>
                      <a:pt x="35" y="68"/>
                    </a:lnTo>
                    <a:lnTo>
                      <a:pt x="21" y="77"/>
                    </a:lnTo>
                    <a:lnTo>
                      <a:pt x="12" y="86"/>
                    </a:lnTo>
                    <a:lnTo>
                      <a:pt x="5" y="97"/>
                    </a:lnTo>
                    <a:lnTo>
                      <a:pt x="1" y="106"/>
                    </a:lnTo>
                    <a:lnTo>
                      <a:pt x="0" y="11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97" name="Freeform 8"/>
              <p:cNvSpPr>
                <a:spLocks/>
              </p:cNvSpPr>
              <p:nvPr/>
            </p:nvSpPr>
            <p:spPr bwMode="auto">
              <a:xfrm>
                <a:off x="1136650" y="3746500"/>
                <a:ext cx="1055688" cy="371475"/>
              </a:xfrm>
              <a:custGeom>
                <a:avLst/>
                <a:gdLst>
                  <a:gd name="T0" fmla="*/ 2147483647 w 665"/>
                  <a:gd name="T1" fmla="*/ 2147483647 h 234"/>
                  <a:gd name="T2" fmla="*/ 2147483647 w 665"/>
                  <a:gd name="T3" fmla="*/ 2147483647 h 234"/>
                  <a:gd name="T4" fmla="*/ 2147483647 w 665"/>
                  <a:gd name="T5" fmla="*/ 2147483647 h 234"/>
                  <a:gd name="T6" fmla="*/ 2147483647 w 665"/>
                  <a:gd name="T7" fmla="*/ 2147483647 h 234"/>
                  <a:gd name="T8" fmla="*/ 2147483647 w 665"/>
                  <a:gd name="T9" fmla="*/ 2147483647 h 234"/>
                  <a:gd name="T10" fmla="*/ 2147483647 w 665"/>
                  <a:gd name="T11" fmla="*/ 2147483647 h 234"/>
                  <a:gd name="T12" fmla="*/ 2147483647 w 665"/>
                  <a:gd name="T13" fmla="*/ 2147483647 h 234"/>
                  <a:gd name="T14" fmla="*/ 2147483647 w 665"/>
                  <a:gd name="T15" fmla="*/ 2147483647 h 234"/>
                  <a:gd name="T16" fmla="*/ 2147483647 w 665"/>
                  <a:gd name="T17" fmla="*/ 2147483647 h 234"/>
                  <a:gd name="T18" fmla="*/ 2147483647 w 665"/>
                  <a:gd name="T19" fmla="*/ 2147483647 h 234"/>
                  <a:gd name="T20" fmla="*/ 2147483647 w 665"/>
                  <a:gd name="T21" fmla="*/ 2147483647 h 234"/>
                  <a:gd name="T22" fmla="*/ 2147483647 w 665"/>
                  <a:gd name="T23" fmla="*/ 2147483647 h 234"/>
                  <a:gd name="T24" fmla="*/ 2147483647 w 665"/>
                  <a:gd name="T25" fmla="*/ 2147483647 h 234"/>
                  <a:gd name="T26" fmla="*/ 2147483647 w 665"/>
                  <a:gd name="T27" fmla="*/ 2147483647 h 234"/>
                  <a:gd name="T28" fmla="*/ 2147483647 w 665"/>
                  <a:gd name="T29" fmla="*/ 2147483647 h 234"/>
                  <a:gd name="T30" fmla="*/ 2147483647 w 665"/>
                  <a:gd name="T31" fmla="*/ 2147483647 h 234"/>
                  <a:gd name="T32" fmla="*/ 2147483647 w 665"/>
                  <a:gd name="T33" fmla="*/ 2147483647 h 234"/>
                  <a:gd name="T34" fmla="*/ 2147483647 w 665"/>
                  <a:gd name="T35" fmla="*/ 2147483647 h 234"/>
                  <a:gd name="T36" fmla="*/ 2147483647 w 665"/>
                  <a:gd name="T37" fmla="*/ 2147483647 h 234"/>
                  <a:gd name="T38" fmla="*/ 2147483647 w 665"/>
                  <a:gd name="T39" fmla="*/ 2147483647 h 234"/>
                  <a:gd name="T40" fmla="*/ 2147483647 w 665"/>
                  <a:gd name="T41" fmla="*/ 2147483647 h 234"/>
                  <a:gd name="T42" fmla="*/ 2147483647 w 665"/>
                  <a:gd name="T43" fmla="*/ 2147483647 h 234"/>
                  <a:gd name="T44" fmla="*/ 2147483647 w 665"/>
                  <a:gd name="T45" fmla="*/ 2147483647 h 234"/>
                  <a:gd name="T46" fmla="*/ 2147483647 w 665"/>
                  <a:gd name="T47" fmla="*/ 2147483647 h 234"/>
                  <a:gd name="T48" fmla="*/ 2147483647 w 665"/>
                  <a:gd name="T49" fmla="*/ 2147483647 h 234"/>
                  <a:gd name="T50" fmla="*/ 2147483647 w 665"/>
                  <a:gd name="T51" fmla="*/ 2147483647 h 234"/>
                  <a:gd name="T52" fmla="*/ 2147483647 w 665"/>
                  <a:gd name="T53" fmla="*/ 2147483647 h 234"/>
                  <a:gd name="T54" fmla="*/ 2147483647 w 665"/>
                  <a:gd name="T55" fmla="*/ 2147483647 h 234"/>
                  <a:gd name="T56" fmla="*/ 2147483647 w 665"/>
                  <a:gd name="T57" fmla="*/ 2147483647 h 234"/>
                  <a:gd name="T58" fmla="*/ 2147483647 w 665"/>
                  <a:gd name="T59" fmla="*/ 2147483647 h 234"/>
                  <a:gd name="T60" fmla="*/ 2147483647 w 665"/>
                  <a:gd name="T61" fmla="*/ 2147483647 h 234"/>
                  <a:gd name="T62" fmla="*/ 2147483647 w 665"/>
                  <a:gd name="T63" fmla="*/ 2147483647 h 234"/>
                  <a:gd name="T64" fmla="*/ 2147483647 w 665"/>
                  <a:gd name="T65" fmla="*/ 2147483647 h 234"/>
                  <a:gd name="T66" fmla="*/ 2147483647 w 665"/>
                  <a:gd name="T67" fmla="*/ 2147483647 h 234"/>
                  <a:gd name="T68" fmla="*/ 2147483647 w 665"/>
                  <a:gd name="T69" fmla="*/ 2147483647 h 234"/>
                  <a:gd name="T70" fmla="*/ 2147483647 w 665"/>
                  <a:gd name="T71" fmla="*/ 2147483647 h 23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65"/>
                  <a:gd name="T109" fmla="*/ 0 h 234"/>
                  <a:gd name="T110" fmla="*/ 665 w 665"/>
                  <a:gd name="T111" fmla="*/ 234 h 23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65" h="234">
                    <a:moveTo>
                      <a:pt x="664" y="117"/>
                    </a:moveTo>
                    <a:lnTo>
                      <a:pt x="662" y="106"/>
                    </a:lnTo>
                    <a:lnTo>
                      <a:pt x="659" y="97"/>
                    </a:lnTo>
                    <a:lnTo>
                      <a:pt x="653" y="86"/>
                    </a:lnTo>
                    <a:lnTo>
                      <a:pt x="644" y="77"/>
                    </a:lnTo>
                    <a:lnTo>
                      <a:pt x="633" y="68"/>
                    </a:lnTo>
                    <a:lnTo>
                      <a:pt x="620" y="58"/>
                    </a:lnTo>
                    <a:lnTo>
                      <a:pt x="604" y="50"/>
                    </a:lnTo>
                    <a:lnTo>
                      <a:pt x="586" y="42"/>
                    </a:lnTo>
                    <a:lnTo>
                      <a:pt x="567" y="34"/>
                    </a:lnTo>
                    <a:lnTo>
                      <a:pt x="546" y="28"/>
                    </a:lnTo>
                    <a:lnTo>
                      <a:pt x="522" y="21"/>
                    </a:lnTo>
                    <a:lnTo>
                      <a:pt x="498" y="16"/>
                    </a:lnTo>
                    <a:lnTo>
                      <a:pt x="472" y="11"/>
                    </a:lnTo>
                    <a:lnTo>
                      <a:pt x="445" y="7"/>
                    </a:lnTo>
                    <a:lnTo>
                      <a:pt x="418" y="5"/>
                    </a:lnTo>
                    <a:lnTo>
                      <a:pt x="390" y="2"/>
                    </a:lnTo>
                    <a:lnTo>
                      <a:pt x="361" y="1"/>
                    </a:lnTo>
                    <a:lnTo>
                      <a:pt x="332" y="0"/>
                    </a:lnTo>
                    <a:lnTo>
                      <a:pt x="302" y="1"/>
                    </a:lnTo>
                    <a:lnTo>
                      <a:pt x="275" y="2"/>
                    </a:lnTo>
                    <a:lnTo>
                      <a:pt x="247" y="5"/>
                    </a:lnTo>
                    <a:lnTo>
                      <a:pt x="218" y="7"/>
                    </a:lnTo>
                    <a:lnTo>
                      <a:pt x="191" y="11"/>
                    </a:lnTo>
                    <a:lnTo>
                      <a:pt x="166" y="16"/>
                    </a:lnTo>
                    <a:lnTo>
                      <a:pt x="141" y="21"/>
                    </a:lnTo>
                    <a:lnTo>
                      <a:pt x="118" y="28"/>
                    </a:lnTo>
                    <a:lnTo>
                      <a:pt x="96" y="34"/>
                    </a:lnTo>
                    <a:lnTo>
                      <a:pt x="77" y="42"/>
                    </a:lnTo>
                    <a:lnTo>
                      <a:pt x="60" y="50"/>
                    </a:lnTo>
                    <a:lnTo>
                      <a:pt x="44" y="58"/>
                    </a:lnTo>
                    <a:lnTo>
                      <a:pt x="31" y="68"/>
                    </a:lnTo>
                    <a:lnTo>
                      <a:pt x="20" y="77"/>
                    </a:lnTo>
                    <a:lnTo>
                      <a:pt x="10" y="86"/>
                    </a:lnTo>
                    <a:lnTo>
                      <a:pt x="4" y="97"/>
                    </a:lnTo>
                    <a:lnTo>
                      <a:pt x="1" y="106"/>
                    </a:lnTo>
                    <a:lnTo>
                      <a:pt x="0" y="117"/>
                    </a:lnTo>
                    <a:lnTo>
                      <a:pt x="1" y="127"/>
                    </a:lnTo>
                    <a:lnTo>
                      <a:pt x="4" y="137"/>
                    </a:lnTo>
                    <a:lnTo>
                      <a:pt x="10" y="147"/>
                    </a:lnTo>
                    <a:lnTo>
                      <a:pt x="20" y="156"/>
                    </a:lnTo>
                    <a:lnTo>
                      <a:pt x="31" y="166"/>
                    </a:lnTo>
                    <a:lnTo>
                      <a:pt x="44" y="175"/>
                    </a:lnTo>
                    <a:lnTo>
                      <a:pt x="60" y="183"/>
                    </a:lnTo>
                    <a:lnTo>
                      <a:pt x="77" y="191"/>
                    </a:lnTo>
                    <a:lnTo>
                      <a:pt x="96" y="199"/>
                    </a:lnTo>
                    <a:lnTo>
                      <a:pt x="118" y="206"/>
                    </a:lnTo>
                    <a:lnTo>
                      <a:pt x="141" y="212"/>
                    </a:lnTo>
                    <a:lnTo>
                      <a:pt x="166" y="217"/>
                    </a:lnTo>
                    <a:lnTo>
                      <a:pt x="191" y="222"/>
                    </a:lnTo>
                    <a:lnTo>
                      <a:pt x="218" y="226"/>
                    </a:lnTo>
                    <a:lnTo>
                      <a:pt x="247" y="229"/>
                    </a:lnTo>
                    <a:lnTo>
                      <a:pt x="275" y="231"/>
                    </a:lnTo>
                    <a:lnTo>
                      <a:pt x="302" y="232"/>
                    </a:lnTo>
                    <a:lnTo>
                      <a:pt x="332" y="233"/>
                    </a:lnTo>
                    <a:lnTo>
                      <a:pt x="361" y="232"/>
                    </a:lnTo>
                    <a:lnTo>
                      <a:pt x="390" y="231"/>
                    </a:lnTo>
                    <a:lnTo>
                      <a:pt x="418" y="229"/>
                    </a:lnTo>
                    <a:lnTo>
                      <a:pt x="445" y="226"/>
                    </a:lnTo>
                    <a:lnTo>
                      <a:pt x="472" y="222"/>
                    </a:lnTo>
                    <a:lnTo>
                      <a:pt x="498" y="217"/>
                    </a:lnTo>
                    <a:lnTo>
                      <a:pt x="522" y="212"/>
                    </a:lnTo>
                    <a:lnTo>
                      <a:pt x="546" y="206"/>
                    </a:lnTo>
                    <a:lnTo>
                      <a:pt x="567" y="199"/>
                    </a:lnTo>
                    <a:lnTo>
                      <a:pt x="586" y="191"/>
                    </a:lnTo>
                    <a:lnTo>
                      <a:pt x="604" y="183"/>
                    </a:lnTo>
                    <a:lnTo>
                      <a:pt x="620" y="175"/>
                    </a:lnTo>
                    <a:lnTo>
                      <a:pt x="633" y="166"/>
                    </a:lnTo>
                    <a:lnTo>
                      <a:pt x="644" y="156"/>
                    </a:lnTo>
                    <a:lnTo>
                      <a:pt x="653" y="147"/>
                    </a:lnTo>
                    <a:lnTo>
                      <a:pt x="659" y="137"/>
                    </a:lnTo>
                    <a:lnTo>
                      <a:pt x="662" y="127"/>
                    </a:lnTo>
                    <a:lnTo>
                      <a:pt x="664" y="11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98" name="Freeform 9"/>
              <p:cNvSpPr>
                <a:spLocks/>
              </p:cNvSpPr>
              <p:nvPr/>
            </p:nvSpPr>
            <p:spPr bwMode="auto">
              <a:xfrm>
                <a:off x="2085975" y="3476625"/>
                <a:ext cx="1057275" cy="369888"/>
              </a:xfrm>
              <a:custGeom>
                <a:avLst/>
                <a:gdLst>
                  <a:gd name="T0" fmla="*/ 2147483647 w 666"/>
                  <a:gd name="T1" fmla="*/ 2147483647 h 233"/>
                  <a:gd name="T2" fmla="*/ 2147483647 w 666"/>
                  <a:gd name="T3" fmla="*/ 2147483647 h 233"/>
                  <a:gd name="T4" fmla="*/ 2147483647 w 666"/>
                  <a:gd name="T5" fmla="*/ 2147483647 h 233"/>
                  <a:gd name="T6" fmla="*/ 2147483647 w 666"/>
                  <a:gd name="T7" fmla="*/ 2147483647 h 233"/>
                  <a:gd name="T8" fmla="*/ 2147483647 w 666"/>
                  <a:gd name="T9" fmla="*/ 2147483647 h 233"/>
                  <a:gd name="T10" fmla="*/ 2147483647 w 666"/>
                  <a:gd name="T11" fmla="*/ 2147483647 h 233"/>
                  <a:gd name="T12" fmla="*/ 2147483647 w 666"/>
                  <a:gd name="T13" fmla="*/ 2147483647 h 233"/>
                  <a:gd name="T14" fmla="*/ 2147483647 w 666"/>
                  <a:gd name="T15" fmla="*/ 2147483647 h 233"/>
                  <a:gd name="T16" fmla="*/ 2147483647 w 666"/>
                  <a:gd name="T17" fmla="*/ 0 h 233"/>
                  <a:gd name="T18" fmla="*/ 2147483647 w 666"/>
                  <a:gd name="T19" fmla="*/ 0 h 233"/>
                  <a:gd name="T20" fmla="*/ 2147483647 w 666"/>
                  <a:gd name="T21" fmla="*/ 2147483647 h 233"/>
                  <a:gd name="T22" fmla="*/ 2147483647 w 666"/>
                  <a:gd name="T23" fmla="*/ 2147483647 h 233"/>
                  <a:gd name="T24" fmla="*/ 2147483647 w 666"/>
                  <a:gd name="T25" fmla="*/ 2147483647 h 233"/>
                  <a:gd name="T26" fmla="*/ 2147483647 w 666"/>
                  <a:gd name="T27" fmla="*/ 2147483647 h 233"/>
                  <a:gd name="T28" fmla="*/ 2147483647 w 666"/>
                  <a:gd name="T29" fmla="*/ 2147483647 h 233"/>
                  <a:gd name="T30" fmla="*/ 2147483647 w 666"/>
                  <a:gd name="T31" fmla="*/ 2147483647 h 233"/>
                  <a:gd name="T32" fmla="*/ 2147483647 w 666"/>
                  <a:gd name="T33" fmla="*/ 2147483647 h 233"/>
                  <a:gd name="T34" fmla="*/ 2147483647 w 666"/>
                  <a:gd name="T35" fmla="*/ 2147483647 h 233"/>
                  <a:gd name="T36" fmla="*/ 2147483647 w 666"/>
                  <a:gd name="T37" fmla="*/ 2147483647 h 233"/>
                  <a:gd name="T38" fmla="*/ 2147483647 w 666"/>
                  <a:gd name="T39" fmla="*/ 2147483647 h 233"/>
                  <a:gd name="T40" fmla="*/ 2147483647 w 666"/>
                  <a:gd name="T41" fmla="*/ 2147483647 h 233"/>
                  <a:gd name="T42" fmla="*/ 2147483647 w 666"/>
                  <a:gd name="T43" fmla="*/ 2147483647 h 233"/>
                  <a:gd name="T44" fmla="*/ 2147483647 w 666"/>
                  <a:gd name="T45" fmla="*/ 2147483647 h 233"/>
                  <a:gd name="T46" fmla="*/ 2147483647 w 666"/>
                  <a:gd name="T47" fmla="*/ 2147483647 h 233"/>
                  <a:gd name="T48" fmla="*/ 2147483647 w 666"/>
                  <a:gd name="T49" fmla="*/ 2147483647 h 233"/>
                  <a:gd name="T50" fmla="*/ 2147483647 w 666"/>
                  <a:gd name="T51" fmla="*/ 2147483647 h 233"/>
                  <a:gd name="T52" fmla="*/ 2147483647 w 666"/>
                  <a:gd name="T53" fmla="*/ 2147483647 h 233"/>
                  <a:gd name="T54" fmla="*/ 2147483647 w 666"/>
                  <a:gd name="T55" fmla="*/ 2147483647 h 233"/>
                  <a:gd name="T56" fmla="*/ 2147483647 w 666"/>
                  <a:gd name="T57" fmla="*/ 2147483647 h 233"/>
                  <a:gd name="T58" fmla="*/ 2147483647 w 666"/>
                  <a:gd name="T59" fmla="*/ 2147483647 h 233"/>
                  <a:gd name="T60" fmla="*/ 2147483647 w 666"/>
                  <a:gd name="T61" fmla="*/ 2147483647 h 233"/>
                  <a:gd name="T62" fmla="*/ 2147483647 w 666"/>
                  <a:gd name="T63" fmla="*/ 2147483647 h 233"/>
                  <a:gd name="T64" fmla="*/ 2147483647 w 666"/>
                  <a:gd name="T65" fmla="*/ 2147483647 h 233"/>
                  <a:gd name="T66" fmla="*/ 2147483647 w 666"/>
                  <a:gd name="T67" fmla="*/ 2147483647 h 233"/>
                  <a:gd name="T68" fmla="*/ 2147483647 w 666"/>
                  <a:gd name="T69" fmla="*/ 2147483647 h 233"/>
                  <a:gd name="T70" fmla="*/ 2147483647 w 666"/>
                  <a:gd name="T71" fmla="*/ 2147483647 h 23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66"/>
                  <a:gd name="T109" fmla="*/ 0 h 233"/>
                  <a:gd name="T110" fmla="*/ 666 w 666"/>
                  <a:gd name="T111" fmla="*/ 233 h 23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66" h="233">
                    <a:moveTo>
                      <a:pt x="665" y="116"/>
                    </a:moveTo>
                    <a:lnTo>
                      <a:pt x="663" y="106"/>
                    </a:lnTo>
                    <a:lnTo>
                      <a:pt x="660" y="95"/>
                    </a:lnTo>
                    <a:lnTo>
                      <a:pt x="652" y="86"/>
                    </a:lnTo>
                    <a:lnTo>
                      <a:pt x="644" y="76"/>
                    </a:lnTo>
                    <a:lnTo>
                      <a:pt x="633" y="66"/>
                    </a:lnTo>
                    <a:lnTo>
                      <a:pt x="620" y="58"/>
                    </a:lnTo>
                    <a:lnTo>
                      <a:pt x="605" y="49"/>
                    </a:lnTo>
                    <a:lnTo>
                      <a:pt x="587" y="41"/>
                    </a:lnTo>
                    <a:lnTo>
                      <a:pt x="568" y="34"/>
                    </a:lnTo>
                    <a:lnTo>
                      <a:pt x="546" y="27"/>
                    </a:lnTo>
                    <a:lnTo>
                      <a:pt x="523" y="21"/>
                    </a:lnTo>
                    <a:lnTo>
                      <a:pt x="499" y="15"/>
                    </a:lnTo>
                    <a:lnTo>
                      <a:pt x="472" y="10"/>
                    </a:lnTo>
                    <a:lnTo>
                      <a:pt x="445" y="7"/>
                    </a:lnTo>
                    <a:lnTo>
                      <a:pt x="419" y="3"/>
                    </a:lnTo>
                    <a:lnTo>
                      <a:pt x="391" y="1"/>
                    </a:lnTo>
                    <a:lnTo>
                      <a:pt x="362" y="0"/>
                    </a:lnTo>
                    <a:lnTo>
                      <a:pt x="331" y="0"/>
                    </a:lnTo>
                    <a:lnTo>
                      <a:pt x="304" y="0"/>
                    </a:lnTo>
                    <a:lnTo>
                      <a:pt x="274" y="1"/>
                    </a:lnTo>
                    <a:lnTo>
                      <a:pt x="247" y="3"/>
                    </a:lnTo>
                    <a:lnTo>
                      <a:pt x="219" y="7"/>
                    </a:lnTo>
                    <a:lnTo>
                      <a:pt x="192" y="10"/>
                    </a:lnTo>
                    <a:lnTo>
                      <a:pt x="165" y="15"/>
                    </a:lnTo>
                    <a:lnTo>
                      <a:pt x="141" y="21"/>
                    </a:lnTo>
                    <a:lnTo>
                      <a:pt x="119" y="27"/>
                    </a:lnTo>
                    <a:lnTo>
                      <a:pt x="98" y="34"/>
                    </a:lnTo>
                    <a:lnTo>
                      <a:pt x="78" y="41"/>
                    </a:lnTo>
                    <a:lnTo>
                      <a:pt x="60" y="49"/>
                    </a:lnTo>
                    <a:lnTo>
                      <a:pt x="46" y="58"/>
                    </a:lnTo>
                    <a:lnTo>
                      <a:pt x="31" y="66"/>
                    </a:lnTo>
                    <a:lnTo>
                      <a:pt x="20" y="76"/>
                    </a:lnTo>
                    <a:lnTo>
                      <a:pt x="12" y="86"/>
                    </a:lnTo>
                    <a:lnTo>
                      <a:pt x="6" y="95"/>
                    </a:lnTo>
                    <a:lnTo>
                      <a:pt x="1" y="106"/>
                    </a:lnTo>
                    <a:lnTo>
                      <a:pt x="0" y="116"/>
                    </a:lnTo>
                    <a:lnTo>
                      <a:pt x="1" y="126"/>
                    </a:lnTo>
                    <a:lnTo>
                      <a:pt x="6" y="136"/>
                    </a:lnTo>
                    <a:lnTo>
                      <a:pt x="12" y="146"/>
                    </a:lnTo>
                    <a:lnTo>
                      <a:pt x="20" y="155"/>
                    </a:lnTo>
                    <a:lnTo>
                      <a:pt x="31" y="165"/>
                    </a:lnTo>
                    <a:lnTo>
                      <a:pt x="46" y="174"/>
                    </a:lnTo>
                    <a:lnTo>
                      <a:pt x="60" y="182"/>
                    </a:lnTo>
                    <a:lnTo>
                      <a:pt x="78" y="190"/>
                    </a:lnTo>
                    <a:lnTo>
                      <a:pt x="98" y="198"/>
                    </a:lnTo>
                    <a:lnTo>
                      <a:pt x="119" y="205"/>
                    </a:lnTo>
                    <a:lnTo>
                      <a:pt x="141" y="211"/>
                    </a:lnTo>
                    <a:lnTo>
                      <a:pt x="165" y="217"/>
                    </a:lnTo>
                    <a:lnTo>
                      <a:pt x="192" y="221"/>
                    </a:lnTo>
                    <a:lnTo>
                      <a:pt x="219" y="225"/>
                    </a:lnTo>
                    <a:lnTo>
                      <a:pt x="247" y="228"/>
                    </a:lnTo>
                    <a:lnTo>
                      <a:pt x="274" y="230"/>
                    </a:lnTo>
                    <a:lnTo>
                      <a:pt x="304" y="232"/>
                    </a:lnTo>
                    <a:lnTo>
                      <a:pt x="331" y="232"/>
                    </a:lnTo>
                    <a:lnTo>
                      <a:pt x="362" y="232"/>
                    </a:lnTo>
                    <a:lnTo>
                      <a:pt x="391" y="230"/>
                    </a:lnTo>
                    <a:lnTo>
                      <a:pt x="419" y="228"/>
                    </a:lnTo>
                    <a:lnTo>
                      <a:pt x="445" y="225"/>
                    </a:lnTo>
                    <a:lnTo>
                      <a:pt x="472" y="221"/>
                    </a:lnTo>
                    <a:lnTo>
                      <a:pt x="499" y="217"/>
                    </a:lnTo>
                    <a:lnTo>
                      <a:pt x="523" y="211"/>
                    </a:lnTo>
                    <a:lnTo>
                      <a:pt x="546" y="205"/>
                    </a:lnTo>
                    <a:lnTo>
                      <a:pt x="568" y="198"/>
                    </a:lnTo>
                    <a:lnTo>
                      <a:pt x="587" y="190"/>
                    </a:lnTo>
                    <a:lnTo>
                      <a:pt x="605" y="182"/>
                    </a:lnTo>
                    <a:lnTo>
                      <a:pt x="620" y="174"/>
                    </a:lnTo>
                    <a:lnTo>
                      <a:pt x="633" y="165"/>
                    </a:lnTo>
                    <a:lnTo>
                      <a:pt x="644" y="155"/>
                    </a:lnTo>
                    <a:lnTo>
                      <a:pt x="652" y="146"/>
                    </a:lnTo>
                    <a:lnTo>
                      <a:pt x="660" y="136"/>
                    </a:lnTo>
                    <a:lnTo>
                      <a:pt x="663" y="126"/>
                    </a:lnTo>
                    <a:lnTo>
                      <a:pt x="665" y="11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99" name="Freeform 11"/>
              <p:cNvSpPr>
                <a:spLocks/>
              </p:cNvSpPr>
              <p:nvPr/>
            </p:nvSpPr>
            <p:spPr bwMode="auto">
              <a:xfrm>
                <a:off x="4195763" y="3429000"/>
                <a:ext cx="1055687" cy="371475"/>
              </a:xfrm>
              <a:custGeom>
                <a:avLst/>
                <a:gdLst>
                  <a:gd name="T0" fmla="*/ 2147483647 w 665"/>
                  <a:gd name="T1" fmla="*/ 2147483647 h 234"/>
                  <a:gd name="T2" fmla="*/ 2147483647 w 665"/>
                  <a:gd name="T3" fmla="*/ 2147483647 h 234"/>
                  <a:gd name="T4" fmla="*/ 2147483647 w 665"/>
                  <a:gd name="T5" fmla="*/ 2147483647 h 234"/>
                  <a:gd name="T6" fmla="*/ 2147483647 w 665"/>
                  <a:gd name="T7" fmla="*/ 2147483647 h 234"/>
                  <a:gd name="T8" fmla="*/ 2147483647 w 665"/>
                  <a:gd name="T9" fmla="*/ 2147483647 h 234"/>
                  <a:gd name="T10" fmla="*/ 2147483647 w 665"/>
                  <a:gd name="T11" fmla="*/ 2147483647 h 234"/>
                  <a:gd name="T12" fmla="*/ 2147483647 w 665"/>
                  <a:gd name="T13" fmla="*/ 2147483647 h 234"/>
                  <a:gd name="T14" fmla="*/ 2147483647 w 665"/>
                  <a:gd name="T15" fmla="*/ 2147483647 h 234"/>
                  <a:gd name="T16" fmla="*/ 2147483647 w 665"/>
                  <a:gd name="T17" fmla="*/ 2147483647 h 234"/>
                  <a:gd name="T18" fmla="*/ 2147483647 w 665"/>
                  <a:gd name="T19" fmla="*/ 2147483647 h 234"/>
                  <a:gd name="T20" fmla="*/ 2147483647 w 665"/>
                  <a:gd name="T21" fmla="*/ 2147483647 h 234"/>
                  <a:gd name="T22" fmla="*/ 2147483647 w 665"/>
                  <a:gd name="T23" fmla="*/ 2147483647 h 234"/>
                  <a:gd name="T24" fmla="*/ 2147483647 w 665"/>
                  <a:gd name="T25" fmla="*/ 2147483647 h 234"/>
                  <a:gd name="T26" fmla="*/ 2147483647 w 665"/>
                  <a:gd name="T27" fmla="*/ 2147483647 h 234"/>
                  <a:gd name="T28" fmla="*/ 2147483647 w 665"/>
                  <a:gd name="T29" fmla="*/ 2147483647 h 234"/>
                  <a:gd name="T30" fmla="*/ 2147483647 w 665"/>
                  <a:gd name="T31" fmla="*/ 2147483647 h 234"/>
                  <a:gd name="T32" fmla="*/ 2147483647 w 665"/>
                  <a:gd name="T33" fmla="*/ 2147483647 h 234"/>
                  <a:gd name="T34" fmla="*/ 2147483647 w 665"/>
                  <a:gd name="T35" fmla="*/ 2147483647 h 234"/>
                  <a:gd name="T36" fmla="*/ 2147483647 w 665"/>
                  <a:gd name="T37" fmla="*/ 2147483647 h 234"/>
                  <a:gd name="T38" fmla="*/ 2147483647 w 665"/>
                  <a:gd name="T39" fmla="*/ 2147483647 h 234"/>
                  <a:gd name="T40" fmla="*/ 2147483647 w 665"/>
                  <a:gd name="T41" fmla="*/ 2147483647 h 234"/>
                  <a:gd name="T42" fmla="*/ 2147483647 w 665"/>
                  <a:gd name="T43" fmla="*/ 2147483647 h 234"/>
                  <a:gd name="T44" fmla="*/ 2147483647 w 665"/>
                  <a:gd name="T45" fmla="*/ 2147483647 h 234"/>
                  <a:gd name="T46" fmla="*/ 2147483647 w 665"/>
                  <a:gd name="T47" fmla="*/ 2147483647 h 234"/>
                  <a:gd name="T48" fmla="*/ 2147483647 w 665"/>
                  <a:gd name="T49" fmla="*/ 2147483647 h 234"/>
                  <a:gd name="T50" fmla="*/ 2147483647 w 665"/>
                  <a:gd name="T51" fmla="*/ 2147483647 h 234"/>
                  <a:gd name="T52" fmla="*/ 2147483647 w 665"/>
                  <a:gd name="T53" fmla="*/ 2147483647 h 234"/>
                  <a:gd name="T54" fmla="*/ 2147483647 w 665"/>
                  <a:gd name="T55" fmla="*/ 2147483647 h 234"/>
                  <a:gd name="T56" fmla="*/ 2147483647 w 665"/>
                  <a:gd name="T57" fmla="*/ 2147483647 h 234"/>
                  <a:gd name="T58" fmla="*/ 2147483647 w 665"/>
                  <a:gd name="T59" fmla="*/ 2147483647 h 234"/>
                  <a:gd name="T60" fmla="*/ 2147483647 w 665"/>
                  <a:gd name="T61" fmla="*/ 2147483647 h 234"/>
                  <a:gd name="T62" fmla="*/ 2147483647 w 665"/>
                  <a:gd name="T63" fmla="*/ 2147483647 h 234"/>
                  <a:gd name="T64" fmla="*/ 2147483647 w 665"/>
                  <a:gd name="T65" fmla="*/ 2147483647 h 234"/>
                  <a:gd name="T66" fmla="*/ 2147483647 w 665"/>
                  <a:gd name="T67" fmla="*/ 2147483647 h 234"/>
                  <a:gd name="T68" fmla="*/ 2147483647 w 665"/>
                  <a:gd name="T69" fmla="*/ 2147483647 h 234"/>
                  <a:gd name="T70" fmla="*/ 2147483647 w 665"/>
                  <a:gd name="T71" fmla="*/ 2147483647 h 23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65"/>
                  <a:gd name="T109" fmla="*/ 0 h 234"/>
                  <a:gd name="T110" fmla="*/ 665 w 665"/>
                  <a:gd name="T111" fmla="*/ 234 h 23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65" h="234">
                    <a:moveTo>
                      <a:pt x="0" y="117"/>
                    </a:moveTo>
                    <a:lnTo>
                      <a:pt x="1" y="127"/>
                    </a:lnTo>
                    <a:lnTo>
                      <a:pt x="4" y="137"/>
                    </a:lnTo>
                    <a:lnTo>
                      <a:pt x="12" y="147"/>
                    </a:lnTo>
                    <a:lnTo>
                      <a:pt x="20" y="157"/>
                    </a:lnTo>
                    <a:lnTo>
                      <a:pt x="31" y="166"/>
                    </a:lnTo>
                    <a:lnTo>
                      <a:pt x="44" y="175"/>
                    </a:lnTo>
                    <a:lnTo>
                      <a:pt x="60" y="183"/>
                    </a:lnTo>
                    <a:lnTo>
                      <a:pt x="77" y="191"/>
                    </a:lnTo>
                    <a:lnTo>
                      <a:pt x="96" y="199"/>
                    </a:lnTo>
                    <a:lnTo>
                      <a:pt x="118" y="206"/>
                    </a:lnTo>
                    <a:lnTo>
                      <a:pt x="141" y="212"/>
                    </a:lnTo>
                    <a:lnTo>
                      <a:pt x="167" y="217"/>
                    </a:lnTo>
                    <a:lnTo>
                      <a:pt x="192" y="222"/>
                    </a:lnTo>
                    <a:lnTo>
                      <a:pt x="219" y="226"/>
                    </a:lnTo>
                    <a:lnTo>
                      <a:pt x="245" y="229"/>
                    </a:lnTo>
                    <a:lnTo>
                      <a:pt x="275" y="231"/>
                    </a:lnTo>
                    <a:lnTo>
                      <a:pt x="302" y="232"/>
                    </a:lnTo>
                    <a:lnTo>
                      <a:pt x="333" y="233"/>
                    </a:lnTo>
                    <a:lnTo>
                      <a:pt x="361" y="232"/>
                    </a:lnTo>
                    <a:lnTo>
                      <a:pt x="390" y="231"/>
                    </a:lnTo>
                    <a:lnTo>
                      <a:pt x="418" y="229"/>
                    </a:lnTo>
                    <a:lnTo>
                      <a:pt x="445" y="226"/>
                    </a:lnTo>
                    <a:lnTo>
                      <a:pt x="472" y="222"/>
                    </a:lnTo>
                    <a:lnTo>
                      <a:pt x="499" y="217"/>
                    </a:lnTo>
                    <a:lnTo>
                      <a:pt x="523" y="212"/>
                    </a:lnTo>
                    <a:lnTo>
                      <a:pt x="546" y="206"/>
                    </a:lnTo>
                    <a:lnTo>
                      <a:pt x="567" y="199"/>
                    </a:lnTo>
                    <a:lnTo>
                      <a:pt x="587" y="191"/>
                    </a:lnTo>
                    <a:lnTo>
                      <a:pt x="604" y="183"/>
                    </a:lnTo>
                    <a:lnTo>
                      <a:pt x="620" y="175"/>
                    </a:lnTo>
                    <a:lnTo>
                      <a:pt x="633" y="166"/>
                    </a:lnTo>
                    <a:lnTo>
                      <a:pt x="644" y="157"/>
                    </a:lnTo>
                    <a:lnTo>
                      <a:pt x="653" y="147"/>
                    </a:lnTo>
                    <a:lnTo>
                      <a:pt x="659" y="137"/>
                    </a:lnTo>
                    <a:lnTo>
                      <a:pt x="664" y="127"/>
                    </a:lnTo>
                    <a:lnTo>
                      <a:pt x="664" y="117"/>
                    </a:lnTo>
                    <a:lnTo>
                      <a:pt x="664" y="106"/>
                    </a:lnTo>
                    <a:lnTo>
                      <a:pt x="659" y="97"/>
                    </a:lnTo>
                    <a:lnTo>
                      <a:pt x="653" y="87"/>
                    </a:lnTo>
                    <a:lnTo>
                      <a:pt x="644" y="77"/>
                    </a:lnTo>
                    <a:lnTo>
                      <a:pt x="633" y="68"/>
                    </a:lnTo>
                    <a:lnTo>
                      <a:pt x="619" y="59"/>
                    </a:lnTo>
                    <a:lnTo>
                      <a:pt x="604" y="50"/>
                    </a:lnTo>
                    <a:lnTo>
                      <a:pt x="587" y="42"/>
                    </a:lnTo>
                    <a:lnTo>
                      <a:pt x="567" y="34"/>
                    </a:lnTo>
                    <a:lnTo>
                      <a:pt x="546" y="28"/>
                    </a:lnTo>
                    <a:lnTo>
                      <a:pt x="523" y="21"/>
                    </a:lnTo>
                    <a:lnTo>
                      <a:pt x="498" y="16"/>
                    </a:lnTo>
                    <a:lnTo>
                      <a:pt x="472" y="12"/>
                    </a:lnTo>
                    <a:lnTo>
                      <a:pt x="445" y="7"/>
                    </a:lnTo>
                    <a:lnTo>
                      <a:pt x="418" y="5"/>
                    </a:lnTo>
                    <a:lnTo>
                      <a:pt x="390" y="3"/>
                    </a:lnTo>
                    <a:lnTo>
                      <a:pt x="361" y="1"/>
                    </a:lnTo>
                    <a:lnTo>
                      <a:pt x="332" y="0"/>
                    </a:lnTo>
                    <a:lnTo>
                      <a:pt x="302" y="1"/>
                    </a:lnTo>
                    <a:lnTo>
                      <a:pt x="275" y="3"/>
                    </a:lnTo>
                    <a:lnTo>
                      <a:pt x="245" y="5"/>
                    </a:lnTo>
                    <a:lnTo>
                      <a:pt x="219" y="8"/>
                    </a:lnTo>
                    <a:lnTo>
                      <a:pt x="192" y="12"/>
                    </a:lnTo>
                    <a:lnTo>
                      <a:pt x="166" y="16"/>
                    </a:lnTo>
                    <a:lnTo>
                      <a:pt x="141" y="22"/>
                    </a:lnTo>
                    <a:lnTo>
                      <a:pt x="118" y="28"/>
                    </a:lnTo>
                    <a:lnTo>
                      <a:pt x="96" y="35"/>
                    </a:lnTo>
                    <a:lnTo>
                      <a:pt x="77" y="42"/>
                    </a:lnTo>
                    <a:lnTo>
                      <a:pt x="60" y="50"/>
                    </a:lnTo>
                    <a:lnTo>
                      <a:pt x="44" y="59"/>
                    </a:lnTo>
                    <a:lnTo>
                      <a:pt x="31" y="68"/>
                    </a:lnTo>
                    <a:lnTo>
                      <a:pt x="20" y="77"/>
                    </a:lnTo>
                    <a:lnTo>
                      <a:pt x="12" y="87"/>
                    </a:lnTo>
                    <a:lnTo>
                      <a:pt x="4" y="97"/>
                    </a:lnTo>
                    <a:lnTo>
                      <a:pt x="1" y="107"/>
                    </a:lnTo>
                    <a:lnTo>
                      <a:pt x="0" y="11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00" name="Freeform 12"/>
              <p:cNvSpPr>
                <a:spLocks/>
              </p:cNvSpPr>
              <p:nvPr/>
            </p:nvSpPr>
            <p:spPr bwMode="auto">
              <a:xfrm>
                <a:off x="3076575" y="3746500"/>
                <a:ext cx="1055688" cy="371475"/>
              </a:xfrm>
              <a:custGeom>
                <a:avLst/>
                <a:gdLst>
                  <a:gd name="T0" fmla="*/ 2147483647 w 665"/>
                  <a:gd name="T1" fmla="*/ 2147483647 h 234"/>
                  <a:gd name="T2" fmla="*/ 2147483647 w 665"/>
                  <a:gd name="T3" fmla="*/ 2147483647 h 234"/>
                  <a:gd name="T4" fmla="*/ 2147483647 w 665"/>
                  <a:gd name="T5" fmla="*/ 2147483647 h 234"/>
                  <a:gd name="T6" fmla="*/ 2147483647 w 665"/>
                  <a:gd name="T7" fmla="*/ 2147483647 h 234"/>
                  <a:gd name="T8" fmla="*/ 2147483647 w 665"/>
                  <a:gd name="T9" fmla="*/ 2147483647 h 234"/>
                  <a:gd name="T10" fmla="*/ 2147483647 w 665"/>
                  <a:gd name="T11" fmla="*/ 2147483647 h 234"/>
                  <a:gd name="T12" fmla="*/ 2147483647 w 665"/>
                  <a:gd name="T13" fmla="*/ 2147483647 h 234"/>
                  <a:gd name="T14" fmla="*/ 2147483647 w 665"/>
                  <a:gd name="T15" fmla="*/ 2147483647 h 234"/>
                  <a:gd name="T16" fmla="*/ 2147483647 w 665"/>
                  <a:gd name="T17" fmla="*/ 2147483647 h 234"/>
                  <a:gd name="T18" fmla="*/ 2147483647 w 665"/>
                  <a:gd name="T19" fmla="*/ 2147483647 h 234"/>
                  <a:gd name="T20" fmla="*/ 2147483647 w 665"/>
                  <a:gd name="T21" fmla="*/ 2147483647 h 234"/>
                  <a:gd name="T22" fmla="*/ 2147483647 w 665"/>
                  <a:gd name="T23" fmla="*/ 2147483647 h 234"/>
                  <a:gd name="T24" fmla="*/ 2147483647 w 665"/>
                  <a:gd name="T25" fmla="*/ 2147483647 h 234"/>
                  <a:gd name="T26" fmla="*/ 2147483647 w 665"/>
                  <a:gd name="T27" fmla="*/ 2147483647 h 234"/>
                  <a:gd name="T28" fmla="*/ 2147483647 w 665"/>
                  <a:gd name="T29" fmla="*/ 2147483647 h 234"/>
                  <a:gd name="T30" fmla="*/ 2147483647 w 665"/>
                  <a:gd name="T31" fmla="*/ 2147483647 h 234"/>
                  <a:gd name="T32" fmla="*/ 2147483647 w 665"/>
                  <a:gd name="T33" fmla="*/ 2147483647 h 234"/>
                  <a:gd name="T34" fmla="*/ 2147483647 w 665"/>
                  <a:gd name="T35" fmla="*/ 2147483647 h 234"/>
                  <a:gd name="T36" fmla="*/ 2147483647 w 665"/>
                  <a:gd name="T37" fmla="*/ 2147483647 h 234"/>
                  <a:gd name="T38" fmla="*/ 2147483647 w 665"/>
                  <a:gd name="T39" fmla="*/ 2147483647 h 234"/>
                  <a:gd name="T40" fmla="*/ 2147483647 w 665"/>
                  <a:gd name="T41" fmla="*/ 2147483647 h 234"/>
                  <a:gd name="T42" fmla="*/ 2147483647 w 665"/>
                  <a:gd name="T43" fmla="*/ 2147483647 h 234"/>
                  <a:gd name="T44" fmla="*/ 2147483647 w 665"/>
                  <a:gd name="T45" fmla="*/ 2147483647 h 234"/>
                  <a:gd name="T46" fmla="*/ 2147483647 w 665"/>
                  <a:gd name="T47" fmla="*/ 2147483647 h 234"/>
                  <a:gd name="T48" fmla="*/ 2147483647 w 665"/>
                  <a:gd name="T49" fmla="*/ 2147483647 h 234"/>
                  <a:gd name="T50" fmla="*/ 2147483647 w 665"/>
                  <a:gd name="T51" fmla="*/ 2147483647 h 234"/>
                  <a:gd name="T52" fmla="*/ 2147483647 w 665"/>
                  <a:gd name="T53" fmla="*/ 2147483647 h 234"/>
                  <a:gd name="T54" fmla="*/ 2147483647 w 665"/>
                  <a:gd name="T55" fmla="*/ 2147483647 h 234"/>
                  <a:gd name="T56" fmla="*/ 2147483647 w 665"/>
                  <a:gd name="T57" fmla="*/ 2147483647 h 234"/>
                  <a:gd name="T58" fmla="*/ 2147483647 w 665"/>
                  <a:gd name="T59" fmla="*/ 2147483647 h 234"/>
                  <a:gd name="T60" fmla="*/ 2147483647 w 665"/>
                  <a:gd name="T61" fmla="*/ 2147483647 h 234"/>
                  <a:gd name="T62" fmla="*/ 2147483647 w 665"/>
                  <a:gd name="T63" fmla="*/ 2147483647 h 234"/>
                  <a:gd name="T64" fmla="*/ 2147483647 w 665"/>
                  <a:gd name="T65" fmla="*/ 2147483647 h 234"/>
                  <a:gd name="T66" fmla="*/ 2147483647 w 665"/>
                  <a:gd name="T67" fmla="*/ 2147483647 h 234"/>
                  <a:gd name="T68" fmla="*/ 2147483647 w 665"/>
                  <a:gd name="T69" fmla="*/ 2147483647 h 234"/>
                  <a:gd name="T70" fmla="*/ 2147483647 w 665"/>
                  <a:gd name="T71" fmla="*/ 2147483647 h 23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65"/>
                  <a:gd name="T109" fmla="*/ 0 h 234"/>
                  <a:gd name="T110" fmla="*/ 665 w 665"/>
                  <a:gd name="T111" fmla="*/ 234 h 23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65" h="234">
                    <a:moveTo>
                      <a:pt x="0" y="117"/>
                    </a:moveTo>
                    <a:lnTo>
                      <a:pt x="1" y="127"/>
                    </a:lnTo>
                    <a:lnTo>
                      <a:pt x="4" y="137"/>
                    </a:lnTo>
                    <a:lnTo>
                      <a:pt x="10" y="147"/>
                    </a:lnTo>
                    <a:lnTo>
                      <a:pt x="19" y="156"/>
                    </a:lnTo>
                    <a:lnTo>
                      <a:pt x="31" y="166"/>
                    </a:lnTo>
                    <a:lnTo>
                      <a:pt x="43" y="175"/>
                    </a:lnTo>
                    <a:lnTo>
                      <a:pt x="59" y="183"/>
                    </a:lnTo>
                    <a:lnTo>
                      <a:pt x="77" y="191"/>
                    </a:lnTo>
                    <a:lnTo>
                      <a:pt x="96" y="199"/>
                    </a:lnTo>
                    <a:lnTo>
                      <a:pt x="118" y="206"/>
                    </a:lnTo>
                    <a:lnTo>
                      <a:pt x="141" y="212"/>
                    </a:lnTo>
                    <a:lnTo>
                      <a:pt x="166" y="217"/>
                    </a:lnTo>
                    <a:lnTo>
                      <a:pt x="191" y="222"/>
                    </a:lnTo>
                    <a:lnTo>
                      <a:pt x="218" y="226"/>
                    </a:lnTo>
                    <a:lnTo>
                      <a:pt x="245" y="229"/>
                    </a:lnTo>
                    <a:lnTo>
                      <a:pt x="273" y="231"/>
                    </a:lnTo>
                    <a:lnTo>
                      <a:pt x="302" y="232"/>
                    </a:lnTo>
                    <a:lnTo>
                      <a:pt x="332" y="233"/>
                    </a:lnTo>
                    <a:lnTo>
                      <a:pt x="361" y="232"/>
                    </a:lnTo>
                    <a:lnTo>
                      <a:pt x="388" y="231"/>
                    </a:lnTo>
                    <a:lnTo>
                      <a:pt x="418" y="229"/>
                    </a:lnTo>
                    <a:lnTo>
                      <a:pt x="445" y="226"/>
                    </a:lnTo>
                    <a:lnTo>
                      <a:pt x="472" y="222"/>
                    </a:lnTo>
                    <a:lnTo>
                      <a:pt x="498" y="217"/>
                    </a:lnTo>
                    <a:lnTo>
                      <a:pt x="522" y="212"/>
                    </a:lnTo>
                    <a:lnTo>
                      <a:pt x="545" y="205"/>
                    </a:lnTo>
                    <a:lnTo>
                      <a:pt x="565" y="199"/>
                    </a:lnTo>
                    <a:lnTo>
                      <a:pt x="586" y="191"/>
                    </a:lnTo>
                    <a:lnTo>
                      <a:pt x="603" y="183"/>
                    </a:lnTo>
                    <a:lnTo>
                      <a:pt x="619" y="175"/>
                    </a:lnTo>
                    <a:lnTo>
                      <a:pt x="632" y="166"/>
                    </a:lnTo>
                    <a:lnTo>
                      <a:pt x="643" y="156"/>
                    </a:lnTo>
                    <a:lnTo>
                      <a:pt x="653" y="147"/>
                    </a:lnTo>
                    <a:lnTo>
                      <a:pt x="659" y="137"/>
                    </a:lnTo>
                    <a:lnTo>
                      <a:pt x="662" y="127"/>
                    </a:lnTo>
                    <a:lnTo>
                      <a:pt x="664" y="117"/>
                    </a:lnTo>
                    <a:lnTo>
                      <a:pt x="662" y="106"/>
                    </a:lnTo>
                    <a:lnTo>
                      <a:pt x="659" y="96"/>
                    </a:lnTo>
                    <a:lnTo>
                      <a:pt x="653" y="86"/>
                    </a:lnTo>
                    <a:lnTo>
                      <a:pt x="643" y="77"/>
                    </a:lnTo>
                    <a:lnTo>
                      <a:pt x="632" y="68"/>
                    </a:lnTo>
                    <a:lnTo>
                      <a:pt x="619" y="58"/>
                    </a:lnTo>
                    <a:lnTo>
                      <a:pt x="603" y="50"/>
                    </a:lnTo>
                    <a:lnTo>
                      <a:pt x="586" y="42"/>
                    </a:lnTo>
                    <a:lnTo>
                      <a:pt x="565" y="34"/>
                    </a:lnTo>
                    <a:lnTo>
                      <a:pt x="545" y="28"/>
                    </a:lnTo>
                    <a:lnTo>
                      <a:pt x="522" y="21"/>
                    </a:lnTo>
                    <a:lnTo>
                      <a:pt x="498" y="16"/>
                    </a:lnTo>
                    <a:lnTo>
                      <a:pt x="472" y="11"/>
                    </a:lnTo>
                    <a:lnTo>
                      <a:pt x="445" y="7"/>
                    </a:lnTo>
                    <a:lnTo>
                      <a:pt x="416" y="5"/>
                    </a:lnTo>
                    <a:lnTo>
                      <a:pt x="388" y="2"/>
                    </a:lnTo>
                    <a:lnTo>
                      <a:pt x="361" y="1"/>
                    </a:lnTo>
                    <a:lnTo>
                      <a:pt x="332" y="0"/>
                    </a:lnTo>
                    <a:lnTo>
                      <a:pt x="302" y="1"/>
                    </a:lnTo>
                    <a:lnTo>
                      <a:pt x="273" y="2"/>
                    </a:lnTo>
                    <a:lnTo>
                      <a:pt x="245" y="5"/>
                    </a:lnTo>
                    <a:lnTo>
                      <a:pt x="218" y="7"/>
                    </a:lnTo>
                    <a:lnTo>
                      <a:pt x="191" y="12"/>
                    </a:lnTo>
                    <a:lnTo>
                      <a:pt x="166" y="16"/>
                    </a:lnTo>
                    <a:lnTo>
                      <a:pt x="141" y="21"/>
                    </a:lnTo>
                    <a:lnTo>
                      <a:pt x="117" y="28"/>
                    </a:lnTo>
                    <a:lnTo>
                      <a:pt x="96" y="35"/>
                    </a:lnTo>
                    <a:lnTo>
                      <a:pt x="77" y="42"/>
                    </a:lnTo>
                    <a:lnTo>
                      <a:pt x="59" y="50"/>
                    </a:lnTo>
                    <a:lnTo>
                      <a:pt x="43" y="58"/>
                    </a:lnTo>
                    <a:lnTo>
                      <a:pt x="31" y="68"/>
                    </a:lnTo>
                    <a:lnTo>
                      <a:pt x="19" y="77"/>
                    </a:lnTo>
                    <a:lnTo>
                      <a:pt x="10" y="86"/>
                    </a:lnTo>
                    <a:lnTo>
                      <a:pt x="4" y="97"/>
                    </a:lnTo>
                    <a:lnTo>
                      <a:pt x="1" y="107"/>
                    </a:lnTo>
                    <a:lnTo>
                      <a:pt x="0" y="11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01" name="Freeform 13"/>
              <p:cNvSpPr>
                <a:spLocks/>
              </p:cNvSpPr>
              <p:nvPr/>
            </p:nvSpPr>
            <p:spPr bwMode="auto">
              <a:xfrm>
                <a:off x="4143375" y="4203700"/>
                <a:ext cx="1176338" cy="609600"/>
              </a:xfrm>
              <a:custGeom>
                <a:avLst/>
                <a:gdLst>
                  <a:gd name="T0" fmla="*/ 0 w 741"/>
                  <a:gd name="T1" fmla="*/ 2147483647 h 384"/>
                  <a:gd name="T2" fmla="*/ 2147483647 w 741"/>
                  <a:gd name="T3" fmla="*/ 0 h 384"/>
                  <a:gd name="T4" fmla="*/ 2147483647 w 741"/>
                  <a:gd name="T5" fmla="*/ 2147483647 h 384"/>
                  <a:gd name="T6" fmla="*/ 2147483647 w 741"/>
                  <a:gd name="T7" fmla="*/ 2147483647 h 384"/>
                  <a:gd name="T8" fmla="*/ 0 w 741"/>
                  <a:gd name="T9" fmla="*/ 2147483647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1"/>
                  <a:gd name="T16" fmla="*/ 0 h 384"/>
                  <a:gd name="T17" fmla="*/ 741 w 741"/>
                  <a:gd name="T18" fmla="*/ 384 h 3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1" h="384">
                    <a:moveTo>
                      <a:pt x="0" y="191"/>
                    </a:moveTo>
                    <a:lnTo>
                      <a:pt x="365" y="0"/>
                    </a:lnTo>
                    <a:lnTo>
                      <a:pt x="740" y="198"/>
                    </a:lnTo>
                    <a:lnTo>
                      <a:pt x="365" y="383"/>
                    </a:lnTo>
                    <a:lnTo>
                      <a:pt x="0" y="19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02" name="Freeform 14"/>
              <p:cNvSpPr>
                <a:spLocks/>
              </p:cNvSpPr>
              <p:nvPr/>
            </p:nvSpPr>
            <p:spPr bwMode="auto">
              <a:xfrm>
                <a:off x="2085975" y="4344988"/>
                <a:ext cx="1249363" cy="331787"/>
              </a:xfrm>
              <a:custGeom>
                <a:avLst/>
                <a:gdLst>
                  <a:gd name="T0" fmla="*/ 2147483647 w 787"/>
                  <a:gd name="T1" fmla="*/ 2147483647 h 209"/>
                  <a:gd name="T2" fmla="*/ 2147483647 w 787"/>
                  <a:gd name="T3" fmla="*/ 0 h 209"/>
                  <a:gd name="T4" fmla="*/ 0 w 787"/>
                  <a:gd name="T5" fmla="*/ 0 h 209"/>
                  <a:gd name="T6" fmla="*/ 0 w 787"/>
                  <a:gd name="T7" fmla="*/ 2147483647 h 209"/>
                  <a:gd name="T8" fmla="*/ 2147483647 w 787"/>
                  <a:gd name="T9" fmla="*/ 2147483647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7"/>
                  <a:gd name="T16" fmla="*/ 0 h 209"/>
                  <a:gd name="T17" fmla="*/ 787 w 787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7" h="209">
                    <a:moveTo>
                      <a:pt x="786" y="208"/>
                    </a:moveTo>
                    <a:lnTo>
                      <a:pt x="786" y="0"/>
                    </a:lnTo>
                    <a:lnTo>
                      <a:pt x="0" y="0"/>
                    </a:lnTo>
                    <a:lnTo>
                      <a:pt x="0" y="208"/>
                    </a:lnTo>
                    <a:lnTo>
                      <a:pt x="786" y="208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03" name="Freeform 15"/>
              <p:cNvSpPr>
                <a:spLocks/>
              </p:cNvSpPr>
              <p:nvPr/>
            </p:nvSpPr>
            <p:spPr bwMode="auto">
              <a:xfrm>
                <a:off x="6303963" y="3486150"/>
                <a:ext cx="1058862" cy="371475"/>
              </a:xfrm>
              <a:custGeom>
                <a:avLst/>
                <a:gdLst>
                  <a:gd name="T0" fmla="*/ 2147483647 w 667"/>
                  <a:gd name="T1" fmla="*/ 2147483647 h 234"/>
                  <a:gd name="T2" fmla="*/ 2147483647 w 667"/>
                  <a:gd name="T3" fmla="*/ 2147483647 h 234"/>
                  <a:gd name="T4" fmla="*/ 2147483647 w 667"/>
                  <a:gd name="T5" fmla="*/ 2147483647 h 234"/>
                  <a:gd name="T6" fmla="*/ 2147483647 w 667"/>
                  <a:gd name="T7" fmla="*/ 2147483647 h 234"/>
                  <a:gd name="T8" fmla="*/ 2147483647 w 667"/>
                  <a:gd name="T9" fmla="*/ 2147483647 h 234"/>
                  <a:gd name="T10" fmla="*/ 2147483647 w 667"/>
                  <a:gd name="T11" fmla="*/ 2147483647 h 234"/>
                  <a:gd name="T12" fmla="*/ 2147483647 w 667"/>
                  <a:gd name="T13" fmla="*/ 2147483647 h 234"/>
                  <a:gd name="T14" fmla="*/ 2147483647 w 667"/>
                  <a:gd name="T15" fmla="*/ 2147483647 h 234"/>
                  <a:gd name="T16" fmla="*/ 2147483647 w 667"/>
                  <a:gd name="T17" fmla="*/ 2147483647 h 234"/>
                  <a:gd name="T18" fmla="*/ 2147483647 w 667"/>
                  <a:gd name="T19" fmla="*/ 2147483647 h 234"/>
                  <a:gd name="T20" fmla="*/ 2147483647 w 667"/>
                  <a:gd name="T21" fmla="*/ 2147483647 h 234"/>
                  <a:gd name="T22" fmla="*/ 2147483647 w 667"/>
                  <a:gd name="T23" fmla="*/ 2147483647 h 234"/>
                  <a:gd name="T24" fmla="*/ 2147483647 w 667"/>
                  <a:gd name="T25" fmla="*/ 2147483647 h 234"/>
                  <a:gd name="T26" fmla="*/ 2147483647 w 667"/>
                  <a:gd name="T27" fmla="*/ 2147483647 h 234"/>
                  <a:gd name="T28" fmla="*/ 2147483647 w 667"/>
                  <a:gd name="T29" fmla="*/ 2147483647 h 234"/>
                  <a:gd name="T30" fmla="*/ 2147483647 w 667"/>
                  <a:gd name="T31" fmla="*/ 2147483647 h 234"/>
                  <a:gd name="T32" fmla="*/ 2147483647 w 667"/>
                  <a:gd name="T33" fmla="*/ 2147483647 h 234"/>
                  <a:gd name="T34" fmla="*/ 2147483647 w 667"/>
                  <a:gd name="T35" fmla="*/ 2147483647 h 234"/>
                  <a:gd name="T36" fmla="*/ 2147483647 w 667"/>
                  <a:gd name="T37" fmla="*/ 2147483647 h 234"/>
                  <a:gd name="T38" fmla="*/ 2147483647 w 667"/>
                  <a:gd name="T39" fmla="*/ 2147483647 h 234"/>
                  <a:gd name="T40" fmla="*/ 2147483647 w 667"/>
                  <a:gd name="T41" fmla="*/ 2147483647 h 234"/>
                  <a:gd name="T42" fmla="*/ 2147483647 w 667"/>
                  <a:gd name="T43" fmla="*/ 2147483647 h 234"/>
                  <a:gd name="T44" fmla="*/ 2147483647 w 667"/>
                  <a:gd name="T45" fmla="*/ 2147483647 h 234"/>
                  <a:gd name="T46" fmla="*/ 2147483647 w 667"/>
                  <a:gd name="T47" fmla="*/ 2147483647 h 234"/>
                  <a:gd name="T48" fmla="*/ 2147483647 w 667"/>
                  <a:gd name="T49" fmla="*/ 2147483647 h 234"/>
                  <a:gd name="T50" fmla="*/ 2147483647 w 667"/>
                  <a:gd name="T51" fmla="*/ 2147483647 h 234"/>
                  <a:gd name="T52" fmla="*/ 2147483647 w 667"/>
                  <a:gd name="T53" fmla="*/ 2147483647 h 234"/>
                  <a:gd name="T54" fmla="*/ 2147483647 w 667"/>
                  <a:gd name="T55" fmla="*/ 2147483647 h 234"/>
                  <a:gd name="T56" fmla="*/ 2147483647 w 667"/>
                  <a:gd name="T57" fmla="*/ 2147483647 h 234"/>
                  <a:gd name="T58" fmla="*/ 2147483647 w 667"/>
                  <a:gd name="T59" fmla="*/ 2147483647 h 234"/>
                  <a:gd name="T60" fmla="*/ 2147483647 w 667"/>
                  <a:gd name="T61" fmla="*/ 2147483647 h 234"/>
                  <a:gd name="T62" fmla="*/ 2147483647 w 667"/>
                  <a:gd name="T63" fmla="*/ 2147483647 h 234"/>
                  <a:gd name="T64" fmla="*/ 2147483647 w 667"/>
                  <a:gd name="T65" fmla="*/ 2147483647 h 234"/>
                  <a:gd name="T66" fmla="*/ 2147483647 w 667"/>
                  <a:gd name="T67" fmla="*/ 2147483647 h 234"/>
                  <a:gd name="T68" fmla="*/ 2147483647 w 667"/>
                  <a:gd name="T69" fmla="*/ 2147483647 h 234"/>
                  <a:gd name="T70" fmla="*/ 2147483647 w 667"/>
                  <a:gd name="T71" fmla="*/ 2147483647 h 23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67"/>
                  <a:gd name="T109" fmla="*/ 0 h 234"/>
                  <a:gd name="T110" fmla="*/ 667 w 667"/>
                  <a:gd name="T111" fmla="*/ 234 h 23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67" h="234">
                    <a:moveTo>
                      <a:pt x="666" y="116"/>
                    </a:moveTo>
                    <a:lnTo>
                      <a:pt x="664" y="107"/>
                    </a:lnTo>
                    <a:lnTo>
                      <a:pt x="661" y="96"/>
                    </a:lnTo>
                    <a:lnTo>
                      <a:pt x="655" y="86"/>
                    </a:lnTo>
                    <a:lnTo>
                      <a:pt x="646" y="77"/>
                    </a:lnTo>
                    <a:lnTo>
                      <a:pt x="634" y="67"/>
                    </a:lnTo>
                    <a:lnTo>
                      <a:pt x="621" y="58"/>
                    </a:lnTo>
                    <a:lnTo>
                      <a:pt x="606" y="50"/>
                    </a:lnTo>
                    <a:lnTo>
                      <a:pt x="588" y="42"/>
                    </a:lnTo>
                    <a:lnTo>
                      <a:pt x="568" y="35"/>
                    </a:lnTo>
                    <a:lnTo>
                      <a:pt x="547" y="28"/>
                    </a:lnTo>
                    <a:lnTo>
                      <a:pt x="524" y="21"/>
                    </a:lnTo>
                    <a:lnTo>
                      <a:pt x="499" y="16"/>
                    </a:lnTo>
                    <a:lnTo>
                      <a:pt x="474" y="11"/>
                    </a:lnTo>
                    <a:lnTo>
                      <a:pt x="447" y="7"/>
                    </a:lnTo>
                    <a:lnTo>
                      <a:pt x="419" y="4"/>
                    </a:lnTo>
                    <a:lnTo>
                      <a:pt x="391" y="2"/>
                    </a:lnTo>
                    <a:lnTo>
                      <a:pt x="362" y="1"/>
                    </a:lnTo>
                    <a:lnTo>
                      <a:pt x="333" y="0"/>
                    </a:lnTo>
                    <a:lnTo>
                      <a:pt x="304" y="1"/>
                    </a:lnTo>
                    <a:lnTo>
                      <a:pt x="275" y="2"/>
                    </a:lnTo>
                    <a:lnTo>
                      <a:pt x="247" y="4"/>
                    </a:lnTo>
                    <a:lnTo>
                      <a:pt x="219" y="7"/>
                    </a:lnTo>
                    <a:lnTo>
                      <a:pt x="192" y="11"/>
                    </a:lnTo>
                    <a:lnTo>
                      <a:pt x="167" y="16"/>
                    </a:lnTo>
                    <a:lnTo>
                      <a:pt x="143" y="21"/>
                    </a:lnTo>
                    <a:lnTo>
                      <a:pt x="120" y="28"/>
                    </a:lnTo>
                    <a:lnTo>
                      <a:pt x="98" y="35"/>
                    </a:lnTo>
                    <a:lnTo>
                      <a:pt x="78" y="42"/>
                    </a:lnTo>
                    <a:lnTo>
                      <a:pt x="60" y="50"/>
                    </a:lnTo>
                    <a:lnTo>
                      <a:pt x="46" y="58"/>
                    </a:lnTo>
                    <a:lnTo>
                      <a:pt x="31" y="67"/>
                    </a:lnTo>
                    <a:lnTo>
                      <a:pt x="20" y="77"/>
                    </a:lnTo>
                    <a:lnTo>
                      <a:pt x="12" y="86"/>
                    </a:lnTo>
                    <a:lnTo>
                      <a:pt x="6" y="96"/>
                    </a:lnTo>
                    <a:lnTo>
                      <a:pt x="2" y="107"/>
                    </a:lnTo>
                    <a:lnTo>
                      <a:pt x="0" y="116"/>
                    </a:lnTo>
                    <a:lnTo>
                      <a:pt x="2" y="127"/>
                    </a:lnTo>
                    <a:lnTo>
                      <a:pt x="6" y="137"/>
                    </a:lnTo>
                    <a:lnTo>
                      <a:pt x="12" y="147"/>
                    </a:lnTo>
                    <a:lnTo>
                      <a:pt x="20" y="156"/>
                    </a:lnTo>
                    <a:lnTo>
                      <a:pt x="31" y="166"/>
                    </a:lnTo>
                    <a:lnTo>
                      <a:pt x="46" y="175"/>
                    </a:lnTo>
                    <a:lnTo>
                      <a:pt x="60" y="183"/>
                    </a:lnTo>
                    <a:lnTo>
                      <a:pt x="78" y="191"/>
                    </a:lnTo>
                    <a:lnTo>
                      <a:pt x="98" y="199"/>
                    </a:lnTo>
                    <a:lnTo>
                      <a:pt x="120" y="206"/>
                    </a:lnTo>
                    <a:lnTo>
                      <a:pt x="143" y="212"/>
                    </a:lnTo>
                    <a:lnTo>
                      <a:pt x="167" y="217"/>
                    </a:lnTo>
                    <a:lnTo>
                      <a:pt x="192" y="222"/>
                    </a:lnTo>
                    <a:lnTo>
                      <a:pt x="219" y="226"/>
                    </a:lnTo>
                    <a:lnTo>
                      <a:pt x="247" y="229"/>
                    </a:lnTo>
                    <a:lnTo>
                      <a:pt x="275" y="231"/>
                    </a:lnTo>
                    <a:lnTo>
                      <a:pt x="304" y="232"/>
                    </a:lnTo>
                    <a:lnTo>
                      <a:pt x="333" y="233"/>
                    </a:lnTo>
                    <a:lnTo>
                      <a:pt x="362" y="232"/>
                    </a:lnTo>
                    <a:lnTo>
                      <a:pt x="391" y="231"/>
                    </a:lnTo>
                    <a:lnTo>
                      <a:pt x="419" y="229"/>
                    </a:lnTo>
                    <a:lnTo>
                      <a:pt x="447" y="226"/>
                    </a:lnTo>
                    <a:lnTo>
                      <a:pt x="474" y="222"/>
                    </a:lnTo>
                    <a:lnTo>
                      <a:pt x="499" y="217"/>
                    </a:lnTo>
                    <a:lnTo>
                      <a:pt x="524" y="212"/>
                    </a:lnTo>
                    <a:lnTo>
                      <a:pt x="547" y="206"/>
                    </a:lnTo>
                    <a:lnTo>
                      <a:pt x="568" y="199"/>
                    </a:lnTo>
                    <a:lnTo>
                      <a:pt x="588" y="191"/>
                    </a:lnTo>
                    <a:lnTo>
                      <a:pt x="606" y="183"/>
                    </a:lnTo>
                    <a:lnTo>
                      <a:pt x="621" y="175"/>
                    </a:lnTo>
                    <a:lnTo>
                      <a:pt x="634" y="166"/>
                    </a:lnTo>
                    <a:lnTo>
                      <a:pt x="646" y="156"/>
                    </a:lnTo>
                    <a:lnTo>
                      <a:pt x="655" y="147"/>
                    </a:lnTo>
                    <a:lnTo>
                      <a:pt x="661" y="137"/>
                    </a:lnTo>
                    <a:lnTo>
                      <a:pt x="664" y="127"/>
                    </a:lnTo>
                    <a:lnTo>
                      <a:pt x="666" y="11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04" name="Rectangle 16"/>
              <p:cNvSpPr>
                <a:spLocks noChangeArrowheads="1"/>
              </p:cNvSpPr>
              <p:nvPr/>
            </p:nvSpPr>
            <p:spPr bwMode="auto">
              <a:xfrm>
                <a:off x="3395663" y="3748088"/>
                <a:ext cx="428625" cy="333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000000"/>
                    </a:solidFill>
                    <a:latin typeface="Arial" pitchFamily="34" charset="0"/>
                  </a:rPr>
                  <a:t>lot</a:t>
                </a:r>
              </a:p>
            </p:txBody>
          </p:sp>
          <p:sp>
            <p:nvSpPr>
              <p:cNvPr id="37905" name="Freeform 17"/>
              <p:cNvSpPr>
                <a:spLocks/>
              </p:cNvSpPr>
              <p:nvPr/>
            </p:nvSpPr>
            <p:spPr bwMode="auto">
              <a:xfrm>
                <a:off x="6303963" y="4354513"/>
                <a:ext cx="1474787" cy="361950"/>
              </a:xfrm>
              <a:custGeom>
                <a:avLst/>
                <a:gdLst>
                  <a:gd name="T0" fmla="*/ 2147483647 w 929"/>
                  <a:gd name="T1" fmla="*/ 2147483647 h 228"/>
                  <a:gd name="T2" fmla="*/ 2147483647 w 929"/>
                  <a:gd name="T3" fmla="*/ 0 h 228"/>
                  <a:gd name="T4" fmla="*/ 0 w 929"/>
                  <a:gd name="T5" fmla="*/ 0 h 228"/>
                  <a:gd name="T6" fmla="*/ 0 w 929"/>
                  <a:gd name="T7" fmla="*/ 2147483647 h 228"/>
                  <a:gd name="T8" fmla="*/ 2147483647 w 929"/>
                  <a:gd name="T9" fmla="*/ 2147483647 h 2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9"/>
                  <a:gd name="T16" fmla="*/ 0 h 228"/>
                  <a:gd name="T17" fmla="*/ 929 w 929"/>
                  <a:gd name="T18" fmla="*/ 228 h 2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9" h="228">
                    <a:moveTo>
                      <a:pt x="928" y="227"/>
                    </a:moveTo>
                    <a:lnTo>
                      <a:pt x="928" y="0"/>
                    </a:lnTo>
                    <a:lnTo>
                      <a:pt x="0" y="0"/>
                    </a:lnTo>
                    <a:lnTo>
                      <a:pt x="0" y="227"/>
                    </a:lnTo>
                    <a:lnTo>
                      <a:pt x="928" y="22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06" name="Rectangle 19"/>
              <p:cNvSpPr>
                <a:spLocks noChangeArrowheads="1"/>
              </p:cNvSpPr>
              <p:nvPr/>
            </p:nvSpPr>
            <p:spPr bwMode="auto">
              <a:xfrm>
                <a:off x="2249488" y="3491089"/>
                <a:ext cx="711200" cy="333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000000"/>
                    </a:solidFill>
                    <a:latin typeface="Arial" pitchFamily="34" charset="0"/>
                  </a:rPr>
                  <a:t>name</a:t>
                </a:r>
              </a:p>
            </p:txBody>
          </p:sp>
          <p:sp>
            <p:nvSpPr>
              <p:cNvPr id="37907" name="Rectangle 20"/>
              <p:cNvSpPr>
                <a:spLocks noChangeArrowheads="1"/>
              </p:cNvSpPr>
              <p:nvPr/>
            </p:nvSpPr>
            <p:spPr bwMode="auto">
              <a:xfrm>
                <a:off x="6430963" y="3503436"/>
                <a:ext cx="836612" cy="333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000000"/>
                    </a:solidFill>
                    <a:latin typeface="Arial" pitchFamily="34" charset="0"/>
                  </a:rPr>
                  <a:t>dname</a:t>
                </a:r>
              </a:p>
            </p:txBody>
          </p:sp>
          <p:sp>
            <p:nvSpPr>
              <p:cNvPr id="37908" name="Rectangle 21"/>
              <p:cNvSpPr>
                <a:spLocks noChangeArrowheads="1"/>
              </p:cNvSpPr>
              <p:nvPr/>
            </p:nvSpPr>
            <p:spPr bwMode="auto">
              <a:xfrm>
                <a:off x="7503407" y="3771900"/>
                <a:ext cx="858837" cy="333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000000"/>
                    </a:solidFill>
                    <a:latin typeface="Arial" pitchFamily="34" charset="0"/>
                  </a:rPr>
                  <a:t>budget</a:t>
                </a:r>
              </a:p>
            </p:txBody>
          </p:sp>
          <p:sp>
            <p:nvSpPr>
              <p:cNvPr id="37909" name="Rectangle 22"/>
              <p:cNvSpPr>
                <a:spLocks noChangeArrowheads="1"/>
              </p:cNvSpPr>
              <p:nvPr/>
            </p:nvSpPr>
            <p:spPr bwMode="auto">
              <a:xfrm>
                <a:off x="5648325" y="3746500"/>
                <a:ext cx="485775" cy="333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000000"/>
                    </a:solidFill>
                    <a:latin typeface="Arial" pitchFamily="34" charset="0"/>
                  </a:rPr>
                  <a:t>did</a:t>
                </a:r>
              </a:p>
            </p:txBody>
          </p:sp>
          <p:sp>
            <p:nvSpPr>
              <p:cNvPr id="37910" name="Rectangle 23"/>
              <p:cNvSpPr>
                <a:spLocks noChangeArrowheads="1"/>
              </p:cNvSpPr>
              <p:nvPr/>
            </p:nvSpPr>
            <p:spPr bwMode="auto">
              <a:xfrm>
                <a:off x="4366331" y="3434644"/>
                <a:ext cx="700088" cy="333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000000"/>
                    </a:solidFill>
                    <a:latin typeface="Arial" pitchFamily="34" charset="0"/>
                  </a:rPr>
                  <a:t>since</a:t>
                </a:r>
              </a:p>
            </p:txBody>
          </p:sp>
          <p:sp>
            <p:nvSpPr>
              <p:cNvPr id="37911" name="Rectangle 27"/>
              <p:cNvSpPr>
                <a:spLocks noChangeArrowheads="1"/>
              </p:cNvSpPr>
              <p:nvPr/>
            </p:nvSpPr>
            <p:spPr bwMode="auto">
              <a:xfrm>
                <a:off x="5648325" y="3746500"/>
                <a:ext cx="485775" cy="333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 u="sng">
                    <a:solidFill>
                      <a:srgbClr val="000000"/>
                    </a:solidFill>
                    <a:latin typeface="Arial" pitchFamily="34" charset="0"/>
                  </a:rPr>
                  <a:t>did</a:t>
                </a:r>
              </a:p>
            </p:txBody>
          </p:sp>
          <p:sp>
            <p:nvSpPr>
              <p:cNvPr id="37912" name="Rectangle 29"/>
              <p:cNvSpPr>
                <a:spLocks noChangeArrowheads="1"/>
              </p:cNvSpPr>
              <p:nvPr/>
            </p:nvSpPr>
            <p:spPr bwMode="auto">
              <a:xfrm>
                <a:off x="4187825" y="4346752"/>
                <a:ext cx="1050925" cy="333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000000"/>
                    </a:solidFill>
                    <a:latin typeface="Arial" pitchFamily="34" charset="0"/>
                  </a:rPr>
                  <a:t>Manages</a:t>
                </a:r>
              </a:p>
            </p:txBody>
          </p:sp>
          <p:sp>
            <p:nvSpPr>
              <p:cNvPr id="37913" name="Rectangle 31"/>
              <p:cNvSpPr>
                <a:spLocks noChangeArrowheads="1"/>
              </p:cNvSpPr>
              <p:nvPr/>
            </p:nvSpPr>
            <p:spPr bwMode="auto">
              <a:xfrm>
                <a:off x="6323189" y="4351867"/>
                <a:ext cx="1422400" cy="333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000000"/>
                    </a:solidFill>
                    <a:latin typeface="Arial" pitchFamily="34" charset="0"/>
                  </a:rPr>
                  <a:t>Departments</a:t>
                </a:r>
              </a:p>
            </p:txBody>
          </p:sp>
          <p:sp>
            <p:nvSpPr>
              <p:cNvPr id="37914" name="Rectangle 32"/>
              <p:cNvSpPr>
                <a:spLocks noChangeArrowheads="1"/>
              </p:cNvSpPr>
              <p:nvPr/>
            </p:nvSpPr>
            <p:spPr bwMode="auto">
              <a:xfrm>
                <a:off x="2106436" y="4356277"/>
                <a:ext cx="1254125" cy="333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000000"/>
                    </a:solidFill>
                    <a:latin typeface="Arial" pitchFamily="34" charset="0"/>
                  </a:rPr>
                  <a:t>Employees</a:t>
                </a:r>
              </a:p>
            </p:txBody>
          </p:sp>
          <p:sp>
            <p:nvSpPr>
              <p:cNvPr id="37915" name="Rectangle 33"/>
              <p:cNvSpPr>
                <a:spLocks noChangeArrowheads="1"/>
              </p:cNvSpPr>
              <p:nvPr/>
            </p:nvSpPr>
            <p:spPr bwMode="auto">
              <a:xfrm>
                <a:off x="1403350" y="3736975"/>
                <a:ext cx="531813" cy="333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 u="sng">
                    <a:solidFill>
                      <a:srgbClr val="000000"/>
                    </a:solidFill>
                    <a:latin typeface="Arial" pitchFamily="34" charset="0"/>
                  </a:rPr>
                  <a:t>ssn</a:t>
                </a:r>
              </a:p>
            </p:txBody>
          </p:sp>
          <p:sp>
            <p:nvSpPr>
              <p:cNvPr id="37916" name="Line 35"/>
              <p:cNvSpPr>
                <a:spLocks noChangeShapeType="1"/>
              </p:cNvSpPr>
              <p:nvPr/>
            </p:nvSpPr>
            <p:spPr bwMode="auto">
              <a:xfrm>
                <a:off x="1845733" y="4110568"/>
                <a:ext cx="462492" cy="23759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7" name="Line 36"/>
              <p:cNvSpPr>
                <a:spLocks noChangeShapeType="1"/>
              </p:cNvSpPr>
              <p:nvPr/>
            </p:nvSpPr>
            <p:spPr bwMode="auto">
              <a:xfrm>
                <a:off x="2605088" y="3859213"/>
                <a:ext cx="0" cy="48895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8" name="Line 37"/>
              <p:cNvSpPr>
                <a:spLocks noChangeShapeType="1"/>
              </p:cNvSpPr>
              <p:nvPr/>
            </p:nvSpPr>
            <p:spPr bwMode="auto">
              <a:xfrm flipH="1">
                <a:off x="2916238" y="4104922"/>
                <a:ext cx="481718" cy="243241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9" name="Line 39"/>
              <p:cNvSpPr>
                <a:spLocks noChangeShapeType="1"/>
              </p:cNvSpPr>
              <p:nvPr/>
            </p:nvSpPr>
            <p:spPr bwMode="auto">
              <a:xfrm>
                <a:off x="6079067" y="4121856"/>
                <a:ext cx="629708" cy="226307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0" name="Line 40"/>
              <p:cNvSpPr>
                <a:spLocks noChangeShapeType="1"/>
              </p:cNvSpPr>
              <p:nvPr/>
            </p:nvSpPr>
            <p:spPr bwMode="auto">
              <a:xfrm>
                <a:off x="6835775" y="3859213"/>
                <a:ext cx="0" cy="48895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1" name="Line 41"/>
              <p:cNvSpPr>
                <a:spLocks noChangeShapeType="1"/>
              </p:cNvSpPr>
              <p:nvPr/>
            </p:nvSpPr>
            <p:spPr bwMode="auto">
              <a:xfrm flipH="1">
                <a:off x="7433732" y="4121856"/>
                <a:ext cx="287868" cy="231423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2" name="Line 43"/>
              <p:cNvSpPr>
                <a:spLocks noChangeShapeType="1"/>
              </p:cNvSpPr>
              <p:nvPr/>
            </p:nvSpPr>
            <p:spPr bwMode="auto">
              <a:xfrm>
                <a:off x="5329238" y="4514849"/>
                <a:ext cx="975606" cy="7761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 type="stealth" w="med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3" name="Line 44"/>
              <p:cNvSpPr>
                <a:spLocks noChangeShapeType="1"/>
              </p:cNvSpPr>
              <p:nvPr/>
            </p:nvSpPr>
            <p:spPr bwMode="auto">
              <a:xfrm flipH="1">
                <a:off x="3352800" y="4514850"/>
                <a:ext cx="766763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37894" name="Straight Connector 41"/>
            <p:cNvCxnSpPr>
              <a:cxnSpLocks noChangeShapeType="1"/>
            </p:cNvCxnSpPr>
            <p:nvPr/>
          </p:nvCxnSpPr>
          <p:spPr bwMode="auto">
            <a:xfrm rot="5400000" flipH="1" flipV="1">
              <a:off x="4519789" y="5205589"/>
              <a:ext cx="409222" cy="0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49CC2-020B-4327-94A9-870C23B3F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C35A8-357D-4D60-913E-A5B7DD0EF28C}" type="datetime1">
              <a:rPr lang="en-US" smtClean="0"/>
              <a:t>9/11/2024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567AC3-ACD2-4246-87F9-BCAE76C15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D7F5-7323-4990-94E9-6AF33DDF493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34953"/>
      </p:ext>
    </p:extLst>
  </p:cSld>
  <p:clrMapOvr>
    <a:masterClrMapping/>
  </p:clrMapOvr>
  <p:transition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342900"/>
            <a:ext cx="7772400" cy="800100"/>
          </a:xfrm>
        </p:spPr>
        <p:txBody>
          <a:bodyPr/>
          <a:lstStyle/>
          <a:p>
            <a:r>
              <a:rPr lang="en-US"/>
              <a:t>Participation Constraints in SQL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873919" y="2856047"/>
            <a:ext cx="5919788" cy="341312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2400" dirty="0">
                <a:latin typeface="Calibri" pitchFamily="34" charset="0"/>
              </a:rPr>
              <a:t>CREATE TABLE  </a:t>
            </a:r>
            <a:r>
              <a:rPr lang="en-US" sz="2400" dirty="0" err="1">
                <a:latin typeface="Calibri" pitchFamily="34" charset="0"/>
              </a:rPr>
              <a:t>Dept_Mgr</a:t>
            </a:r>
            <a:r>
              <a:rPr lang="en-US" sz="2400" dirty="0">
                <a:latin typeface="Calibri" pitchFamily="34" charset="0"/>
              </a:rPr>
              <a:t>(</a:t>
            </a:r>
          </a:p>
          <a:p>
            <a:pPr eaLnBrk="0" hangingPunct="0">
              <a:defRPr/>
            </a:pPr>
            <a:r>
              <a:rPr lang="en-US" sz="2400" dirty="0">
                <a:latin typeface="Calibri" pitchFamily="34" charset="0"/>
              </a:rPr>
              <a:t>   </a:t>
            </a:r>
            <a:r>
              <a:rPr lang="en-US" sz="2400" dirty="0">
                <a:solidFill>
                  <a:srgbClr val="7030A0"/>
                </a:solidFill>
                <a:latin typeface="Calibri" pitchFamily="34" charset="0"/>
              </a:rPr>
              <a:t>did  INTEGER,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rgbClr val="7030A0"/>
                </a:solidFill>
                <a:latin typeface="Calibri" pitchFamily="34" charset="0"/>
              </a:rPr>
              <a:t>   </a:t>
            </a:r>
            <a:r>
              <a:rPr lang="en-US" sz="2400" dirty="0" err="1">
                <a:solidFill>
                  <a:srgbClr val="7030A0"/>
                </a:solidFill>
                <a:latin typeface="Calibri" pitchFamily="34" charset="0"/>
              </a:rPr>
              <a:t>dname</a:t>
            </a:r>
            <a:r>
              <a:rPr lang="en-US" sz="2400" dirty="0">
                <a:solidFill>
                  <a:srgbClr val="7030A0"/>
                </a:solidFill>
                <a:latin typeface="Calibri" pitchFamily="34" charset="0"/>
              </a:rPr>
              <a:t>  CHAR(20),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rgbClr val="7030A0"/>
                </a:solidFill>
                <a:latin typeface="Calibri" pitchFamily="34" charset="0"/>
              </a:rPr>
              <a:t>   budget  REAL,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rgbClr val="7030A0"/>
                </a:solidFill>
                <a:latin typeface="Calibri" pitchFamily="34" charset="0"/>
              </a:rPr>
              <a:t>   </a:t>
            </a:r>
            <a:r>
              <a:rPr lang="en-US" sz="2400" dirty="0" err="1">
                <a:solidFill>
                  <a:srgbClr val="7030A0"/>
                </a:solidFill>
                <a:latin typeface="Calibri" pitchFamily="34" charset="0"/>
              </a:rPr>
              <a:t>ssn</a:t>
            </a:r>
            <a:r>
              <a:rPr lang="en-US" sz="2400" dirty="0">
                <a:solidFill>
                  <a:srgbClr val="7030A0"/>
                </a:solidFill>
                <a:latin typeface="Calibri" pitchFamily="34" charset="0"/>
              </a:rPr>
              <a:t>  CHAR(11) </a:t>
            </a:r>
            <a:r>
              <a:rPr lang="en-US" sz="2400" dirty="0">
                <a:solidFill>
                  <a:schemeClr val="accent2"/>
                </a:solidFill>
                <a:latin typeface="Calibri" pitchFamily="34" charset="0"/>
              </a:rPr>
              <a:t>NOT NULL</a:t>
            </a:r>
            <a:r>
              <a:rPr lang="en-US" sz="2400" dirty="0">
                <a:solidFill>
                  <a:srgbClr val="7030A0"/>
                </a:solidFill>
                <a:latin typeface="Calibri" pitchFamily="34" charset="0"/>
              </a:rPr>
              <a:t>,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rgbClr val="434FD6"/>
                </a:solidFill>
                <a:latin typeface="Calibri" pitchFamily="34" charset="0"/>
              </a:rPr>
              <a:t>   </a:t>
            </a:r>
            <a:r>
              <a:rPr lang="en-US" sz="2400" dirty="0">
                <a:solidFill>
                  <a:srgbClr val="7030A0"/>
                </a:solidFill>
                <a:latin typeface="Calibri" pitchFamily="34" charset="0"/>
              </a:rPr>
              <a:t>since  DATE,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rgbClr val="434FD6"/>
                </a:solidFill>
                <a:latin typeface="Calibri" pitchFamily="34" charset="0"/>
              </a:rPr>
              <a:t>   </a:t>
            </a:r>
            <a:r>
              <a:rPr lang="en-US" sz="2400" dirty="0">
                <a:solidFill>
                  <a:schemeClr val="folHlink"/>
                </a:solidFill>
                <a:latin typeface="Calibri" pitchFamily="34" charset="0"/>
              </a:rPr>
              <a:t>PRIMARY KEY  (did),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chemeClr val="folHlink"/>
                </a:solidFill>
                <a:latin typeface="Calibri" pitchFamily="34" charset="0"/>
              </a:rPr>
              <a:t>   FOREIGN KEY  (</a:t>
            </a:r>
            <a:r>
              <a:rPr lang="en-US" sz="2400" dirty="0" err="1">
                <a:solidFill>
                  <a:schemeClr val="folHlink"/>
                </a:solidFill>
                <a:latin typeface="Calibri" pitchFamily="34" charset="0"/>
              </a:rPr>
              <a:t>ssn</a:t>
            </a:r>
            <a:r>
              <a:rPr lang="en-US" sz="2400" dirty="0">
                <a:solidFill>
                  <a:schemeClr val="folHlink"/>
                </a:solidFill>
                <a:latin typeface="Calibri" pitchFamily="34" charset="0"/>
              </a:rPr>
              <a:t>) REFERENCES Employees,</a:t>
            </a:r>
            <a:endParaRPr lang="en-US" sz="2400" dirty="0">
              <a:latin typeface="Calibri" pitchFamily="34" charset="0"/>
            </a:endParaRPr>
          </a:p>
          <a:p>
            <a:pPr eaLnBrk="0" hangingPunct="0">
              <a:defRPr/>
            </a:pPr>
            <a:r>
              <a:rPr lang="en-US" sz="2400" dirty="0">
                <a:latin typeface="Calibri" pitchFamily="34" charset="0"/>
              </a:rPr>
              <a:t>      </a:t>
            </a:r>
            <a:r>
              <a:rPr lang="en-US" sz="2400" dirty="0">
                <a:solidFill>
                  <a:schemeClr val="accent2"/>
                </a:solidFill>
                <a:latin typeface="Calibri" pitchFamily="34" charset="0"/>
              </a:rPr>
              <a:t>ON DELETE NO ACTION</a:t>
            </a:r>
            <a:r>
              <a:rPr lang="en-US" sz="2400" dirty="0">
                <a:latin typeface="Calibri" pitchFamily="34" charset="0"/>
              </a:rPr>
              <a:t>)</a:t>
            </a:r>
          </a:p>
        </p:txBody>
      </p:sp>
      <p:grpSp>
        <p:nvGrpSpPr>
          <p:cNvPr id="38921" name="Group 44"/>
          <p:cNvGrpSpPr>
            <a:grpSpLocks/>
          </p:cNvGrpSpPr>
          <p:nvPr/>
        </p:nvGrpSpPr>
        <p:grpSpPr bwMode="auto">
          <a:xfrm>
            <a:off x="838200" y="1219200"/>
            <a:ext cx="7345363" cy="1384300"/>
            <a:chOff x="1136650" y="3429000"/>
            <a:chExt cx="7345363" cy="1384300"/>
          </a:xfrm>
        </p:grpSpPr>
        <p:sp>
          <p:nvSpPr>
            <p:cNvPr id="38923" name="Freeform 6"/>
            <p:cNvSpPr>
              <a:spLocks/>
            </p:cNvSpPr>
            <p:nvPr/>
          </p:nvSpPr>
          <p:spPr bwMode="auto">
            <a:xfrm>
              <a:off x="5356225" y="3757613"/>
              <a:ext cx="1057275" cy="371475"/>
            </a:xfrm>
            <a:custGeom>
              <a:avLst/>
              <a:gdLst>
                <a:gd name="T0" fmla="*/ 2147483647 w 666"/>
                <a:gd name="T1" fmla="*/ 2147483647 h 234"/>
                <a:gd name="T2" fmla="*/ 2147483647 w 666"/>
                <a:gd name="T3" fmla="*/ 2147483647 h 234"/>
                <a:gd name="T4" fmla="*/ 2147483647 w 666"/>
                <a:gd name="T5" fmla="*/ 2147483647 h 234"/>
                <a:gd name="T6" fmla="*/ 2147483647 w 666"/>
                <a:gd name="T7" fmla="*/ 2147483647 h 234"/>
                <a:gd name="T8" fmla="*/ 2147483647 w 666"/>
                <a:gd name="T9" fmla="*/ 2147483647 h 234"/>
                <a:gd name="T10" fmla="*/ 2147483647 w 666"/>
                <a:gd name="T11" fmla="*/ 2147483647 h 234"/>
                <a:gd name="T12" fmla="*/ 2147483647 w 666"/>
                <a:gd name="T13" fmla="*/ 2147483647 h 234"/>
                <a:gd name="T14" fmla="*/ 2147483647 w 666"/>
                <a:gd name="T15" fmla="*/ 2147483647 h 234"/>
                <a:gd name="T16" fmla="*/ 2147483647 w 666"/>
                <a:gd name="T17" fmla="*/ 2147483647 h 234"/>
                <a:gd name="T18" fmla="*/ 2147483647 w 666"/>
                <a:gd name="T19" fmla="*/ 2147483647 h 234"/>
                <a:gd name="T20" fmla="*/ 2147483647 w 666"/>
                <a:gd name="T21" fmla="*/ 2147483647 h 234"/>
                <a:gd name="T22" fmla="*/ 2147483647 w 666"/>
                <a:gd name="T23" fmla="*/ 2147483647 h 234"/>
                <a:gd name="T24" fmla="*/ 2147483647 w 666"/>
                <a:gd name="T25" fmla="*/ 2147483647 h 234"/>
                <a:gd name="T26" fmla="*/ 2147483647 w 666"/>
                <a:gd name="T27" fmla="*/ 2147483647 h 234"/>
                <a:gd name="T28" fmla="*/ 2147483647 w 666"/>
                <a:gd name="T29" fmla="*/ 2147483647 h 234"/>
                <a:gd name="T30" fmla="*/ 2147483647 w 666"/>
                <a:gd name="T31" fmla="*/ 2147483647 h 234"/>
                <a:gd name="T32" fmla="*/ 2147483647 w 666"/>
                <a:gd name="T33" fmla="*/ 2147483647 h 234"/>
                <a:gd name="T34" fmla="*/ 2147483647 w 666"/>
                <a:gd name="T35" fmla="*/ 2147483647 h 234"/>
                <a:gd name="T36" fmla="*/ 2147483647 w 666"/>
                <a:gd name="T37" fmla="*/ 2147483647 h 234"/>
                <a:gd name="T38" fmla="*/ 2147483647 w 666"/>
                <a:gd name="T39" fmla="*/ 2147483647 h 234"/>
                <a:gd name="T40" fmla="*/ 2147483647 w 666"/>
                <a:gd name="T41" fmla="*/ 2147483647 h 234"/>
                <a:gd name="T42" fmla="*/ 2147483647 w 666"/>
                <a:gd name="T43" fmla="*/ 2147483647 h 234"/>
                <a:gd name="T44" fmla="*/ 2147483647 w 666"/>
                <a:gd name="T45" fmla="*/ 2147483647 h 234"/>
                <a:gd name="T46" fmla="*/ 2147483647 w 666"/>
                <a:gd name="T47" fmla="*/ 2147483647 h 234"/>
                <a:gd name="T48" fmla="*/ 2147483647 w 666"/>
                <a:gd name="T49" fmla="*/ 2147483647 h 234"/>
                <a:gd name="T50" fmla="*/ 2147483647 w 666"/>
                <a:gd name="T51" fmla="*/ 2147483647 h 234"/>
                <a:gd name="T52" fmla="*/ 2147483647 w 666"/>
                <a:gd name="T53" fmla="*/ 2147483647 h 234"/>
                <a:gd name="T54" fmla="*/ 2147483647 w 666"/>
                <a:gd name="T55" fmla="*/ 2147483647 h 234"/>
                <a:gd name="T56" fmla="*/ 2147483647 w 666"/>
                <a:gd name="T57" fmla="*/ 2147483647 h 234"/>
                <a:gd name="T58" fmla="*/ 2147483647 w 666"/>
                <a:gd name="T59" fmla="*/ 2147483647 h 234"/>
                <a:gd name="T60" fmla="*/ 2147483647 w 666"/>
                <a:gd name="T61" fmla="*/ 2147483647 h 234"/>
                <a:gd name="T62" fmla="*/ 2147483647 w 666"/>
                <a:gd name="T63" fmla="*/ 2147483647 h 234"/>
                <a:gd name="T64" fmla="*/ 2147483647 w 666"/>
                <a:gd name="T65" fmla="*/ 2147483647 h 234"/>
                <a:gd name="T66" fmla="*/ 2147483647 w 666"/>
                <a:gd name="T67" fmla="*/ 2147483647 h 234"/>
                <a:gd name="T68" fmla="*/ 2147483647 w 666"/>
                <a:gd name="T69" fmla="*/ 2147483647 h 234"/>
                <a:gd name="T70" fmla="*/ 2147483647 w 666"/>
                <a:gd name="T71" fmla="*/ 2147483647 h 2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6"/>
                <a:gd name="T109" fmla="*/ 0 h 234"/>
                <a:gd name="T110" fmla="*/ 666 w 666"/>
                <a:gd name="T111" fmla="*/ 234 h 23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6" h="234">
                  <a:moveTo>
                    <a:pt x="665" y="117"/>
                  </a:moveTo>
                  <a:lnTo>
                    <a:pt x="662" y="106"/>
                  </a:lnTo>
                  <a:lnTo>
                    <a:pt x="658" y="96"/>
                  </a:lnTo>
                  <a:lnTo>
                    <a:pt x="652" y="86"/>
                  </a:lnTo>
                  <a:lnTo>
                    <a:pt x="644" y="77"/>
                  </a:lnTo>
                  <a:lnTo>
                    <a:pt x="633" y="68"/>
                  </a:lnTo>
                  <a:lnTo>
                    <a:pt x="620" y="58"/>
                  </a:lnTo>
                  <a:lnTo>
                    <a:pt x="604" y="50"/>
                  </a:lnTo>
                  <a:lnTo>
                    <a:pt x="586" y="42"/>
                  </a:lnTo>
                  <a:lnTo>
                    <a:pt x="566" y="34"/>
                  </a:lnTo>
                  <a:lnTo>
                    <a:pt x="546" y="27"/>
                  </a:lnTo>
                  <a:lnTo>
                    <a:pt x="522" y="21"/>
                  </a:lnTo>
                  <a:lnTo>
                    <a:pt x="497" y="16"/>
                  </a:lnTo>
                  <a:lnTo>
                    <a:pt x="472" y="11"/>
                  </a:lnTo>
                  <a:lnTo>
                    <a:pt x="445" y="7"/>
                  </a:lnTo>
                  <a:lnTo>
                    <a:pt x="419" y="4"/>
                  </a:lnTo>
                  <a:lnTo>
                    <a:pt x="390" y="2"/>
                  </a:lnTo>
                  <a:lnTo>
                    <a:pt x="360" y="1"/>
                  </a:lnTo>
                  <a:lnTo>
                    <a:pt x="331" y="0"/>
                  </a:lnTo>
                  <a:lnTo>
                    <a:pt x="304" y="1"/>
                  </a:lnTo>
                  <a:lnTo>
                    <a:pt x="274" y="2"/>
                  </a:lnTo>
                  <a:lnTo>
                    <a:pt x="247" y="4"/>
                  </a:lnTo>
                  <a:lnTo>
                    <a:pt x="218" y="7"/>
                  </a:lnTo>
                  <a:lnTo>
                    <a:pt x="191" y="11"/>
                  </a:lnTo>
                  <a:lnTo>
                    <a:pt x="165" y="16"/>
                  </a:lnTo>
                  <a:lnTo>
                    <a:pt x="141" y="21"/>
                  </a:lnTo>
                  <a:lnTo>
                    <a:pt x="118" y="27"/>
                  </a:lnTo>
                  <a:lnTo>
                    <a:pt x="98" y="34"/>
                  </a:lnTo>
                  <a:lnTo>
                    <a:pt x="77" y="42"/>
                  </a:lnTo>
                  <a:lnTo>
                    <a:pt x="60" y="50"/>
                  </a:lnTo>
                  <a:lnTo>
                    <a:pt x="44" y="58"/>
                  </a:lnTo>
                  <a:lnTo>
                    <a:pt x="31" y="68"/>
                  </a:lnTo>
                  <a:lnTo>
                    <a:pt x="20" y="77"/>
                  </a:lnTo>
                  <a:lnTo>
                    <a:pt x="10" y="86"/>
                  </a:lnTo>
                  <a:lnTo>
                    <a:pt x="6" y="96"/>
                  </a:lnTo>
                  <a:lnTo>
                    <a:pt x="1" y="106"/>
                  </a:lnTo>
                  <a:lnTo>
                    <a:pt x="0" y="117"/>
                  </a:lnTo>
                  <a:lnTo>
                    <a:pt x="1" y="127"/>
                  </a:lnTo>
                  <a:lnTo>
                    <a:pt x="6" y="137"/>
                  </a:lnTo>
                  <a:lnTo>
                    <a:pt x="10" y="147"/>
                  </a:lnTo>
                  <a:lnTo>
                    <a:pt x="20" y="156"/>
                  </a:lnTo>
                  <a:lnTo>
                    <a:pt x="31" y="166"/>
                  </a:lnTo>
                  <a:lnTo>
                    <a:pt x="44" y="175"/>
                  </a:lnTo>
                  <a:lnTo>
                    <a:pt x="60" y="183"/>
                  </a:lnTo>
                  <a:lnTo>
                    <a:pt x="77" y="191"/>
                  </a:lnTo>
                  <a:lnTo>
                    <a:pt x="98" y="199"/>
                  </a:lnTo>
                  <a:lnTo>
                    <a:pt x="118" y="205"/>
                  </a:lnTo>
                  <a:lnTo>
                    <a:pt x="141" y="212"/>
                  </a:lnTo>
                  <a:lnTo>
                    <a:pt x="165" y="217"/>
                  </a:lnTo>
                  <a:lnTo>
                    <a:pt x="191" y="222"/>
                  </a:lnTo>
                  <a:lnTo>
                    <a:pt x="218" y="226"/>
                  </a:lnTo>
                  <a:lnTo>
                    <a:pt x="247" y="229"/>
                  </a:lnTo>
                  <a:lnTo>
                    <a:pt x="274" y="231"/>
                  </a:lnTo>
                  <a:lnTo>
                    <a:pt x="304" y="232"/>
                  </a:lnTo>
                  <a:lnTo>
                    <a:pt x="331" y="233"/>
                  </a:lnTo>
                  <a:lnTo>
                    <a:pt x="360" y="232"/>
                  </a:lnTo>
                  <a:lnTo>
                    <a:pt x="390" y="231"/>
                  </a:lnTo>
                  <a:lnTo>
                    <a:pt x="419" y="229"/>
                  </a:lnTo>
                  <a:lnTo>
                    <a:pt x="445" y="226"/>
                  </a:lnTo>
                  <a:lnTo>
                    <a:pt x="472" y="222"/>
                  </a:lnTo>
                  <a:lnTo>
                    <a:pt x="497" y="217"/>
                  </a:lnTo>
                  <a:lnTo>
                    <a:pt x="522" y="212"/>
                  </a:lnTo>
                  <a:lnTo>
                    <a:pt x="546" y="205"/>
                  </a:lnTo>
                  <a:lnTo>
                    <a:pt x="566" y="199"/>
                  </a:lnTo>
                  <a:lnTo>
                    <a:pt x="586" y="191"/>
                  </a:lnTo>
                  <a:lnTo>
                    <a:pt x="604" y="183"/>
                  </a:lnTo>
                  <a:lnTo>
                    <a:pt x="620" y="175"/>
                  </a:lnTo>
                  <a:lnTo>
                    <a:pt x="633" y="166"/>
                  </a:lnTo>
                  <a:lnTo>
                    <a:pt x="644" y="156"/>
                  </a:lnTo>
                  <a:lnTo>
                    <a:pt x="652" y="147"/>
                  </a:lnTo>
                  <a:lnTo>
                    <a:pt x="658" y="137"/>
                  </a:lnTo>
                  <a:lnTo>
                    <a:pt x="662" y="127"/>
                  </a:lnTo>
                  <a:lnTo>
                    <a:pt x="665" y="11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4" name="Freeform 7"/>
            <p:cNvSpPr>
              <a:spLocks/>
            </p:cNvSpPr>
            <p:nvPr/>
          </p:nvSpPr>
          <p:spPr bwMode="auto">
            <a:xfrm>
              <a:off x="7296150" y="3757613"/>
              <a:ext cx="1185863" cy="371475"/>
            </a:xfrm>
            <a:custGeom>
              <a:avLst/>
              <a:gdLst>
                <a:gd name="T0" fmla="*/ 2147483647 w 747"/>
                <a:gd name="T1" fmla="*/ 2147483647 h 234"/>
                <a:gd name="T2" fmla="*/ 2147483647 w 747"/>
                <a:gd name="T3" fmla="*/ 2147483647 h 234"/>
                <a:gd name="T4" fmla="*/ 2147483647 w 747"/>
                <a:gd name="T5" fmla="*/ 2147483647 h 234"/>
                <a:gd name="T6" fmla="*/ 2147483647 w 747"/>
                <a:gd name="T7" fmla="*/ 2147483647 h 234"/>
                <a:gd name="T8" fmla="*/ 2147483647 w 747"/>
                <a:gd name="T9" fmla="*/ 2147483647 h 234"/>
                <a:gd name="T10" fmla="*/ 2147483647 w 747"/>
                <a:gd name="T11" fmla="*/ 2147483647 h 234"/>
                <a:gd name="T12" fmla="*/ 2147483647 w 747"/>
                <a:gd name="T13" fmla="*/ 2147483647 h 234"/>
                <a:gd name="T14" fmla="*/ 2147483647 w 747"/>
                <a:gd name="T15" fmla="*/ 2147483647 h 234"/>
                <a:gd name="T16" fmla="*/ 2147483647 w 747"/>
                <a:gd name="T17" fmla="*/ 2147483647 h 234"/>
                <a:gd name="T18" fmla="*/ 2147483647 w 747"/>
                <a:gd name="T19" fmla="*/ 2147483647 h 234"/>
                <a:gd name="T20" fmla="*/ 2147483647 w 747"/>
                <a:gd name="T21" fmla="*/ 2147483647 h 234"/>
                <a:gd name="T22" fmla="*/ 2147483647 w 747"/>
                <a:gd name="T23" fmla="*/ 2147483647 h 234"/>
                <a:gd name="T24" fmla="*/ 2147483647 w 747"/>
                <a:gd name="T25" fmla="*/ 2147483647 h 234"/>
                <a:gd name="T26" fmla="*/ 2147483647 w 747"/>
                <a:gd name="T27" fmla="*/ 2147483647 h 234"/>
                <a:gd name="T28" fmla="*/ 2147483647 w 747"/>
                <a:gd name="T29" fmla="*/ 2147483647 h 234"/>
                <a:gd name="T30" fmla="*/ 2147483647 w 747"/>
                <a:gd name="T31" fmla="*/ 2147483647 h 234"/>
                <a:gd name="T32" fmla="*/ 2147483647 w 747"/>
                <a:gd name="T33" fmla="*/ 2147483647 h 234"/>
                <a:gd name="T34" fmla="*/ 2147483647 w 747"/>
                <a:gd name="T35" fmla="*/ 2147483647 h 234"/>
                <a:gd name="T36" fmla="*/ 2147483647 w 747"/>
                <a:gd name="T37" fmla="*/ 2147483647 h 234"/>
                <a:gd name="T38" fmla="*/ 2147483647 w 747"/>
                <a:gd name="T39" fmla="*/ 2147483647 h 234"/>
                <a:gd name="T40" fmla="*/ 2147483647 w 747"/>
                <a:gd name="T41" fmla="*/ 2147483647 h 234"/>
                <a:gd name="T42" fmla="*/ 2147483647 w 747"/>
                <a:gd name="T43" fmla="*/ 2147483647 h 234"/>
                <a:gd name="T44" fmla="*/ 2147483647 w 747"/>
                <a:gd name="T45" fmla="*/ 2147483647 h 234"/>
                <a:gd name="T46" fmla="*/ 2147483647 w 747"/>
                <a:gd name="T47" fmla="*/ 2147483647 h 234"/>
                <a:gd name="T48" fmla="*/ 2147483647 w 747"/>
                <a:gd name="T49" fmla="*/ 2147483647 h 234"/>
                <a:gd name="T50" fmla="*/ 2147483647 w 747"/>
                <a:gd name="T51" fmla="*/ 2147483647 h 234"/>
                <a:gd name="T52" fmla="*/ 2147483647 w 747"/>
                <a:gd name="T53" fmla="*/ 2147483647 h 234"/>
                <a:gd name="T54" fmla="*/ 2147483647 w 747"/>
                <a:gd name="T55" fmla="*/ 2147483647 h 234"/>
                <a:gd name="T56" fmla="*/ 2147483647 w 747"/>
                <a:gd name="T57" fmla="*/ 2147483647 h 234"/>
                <a:gd name="T58" fmla="*/ 2147483647 w 747"/>
                <a:gd name="T59" fmla="*/ 2147483647 h 234"/>
                <a:gd name="T60" fmla="*/ 2147483647 w 747"/>
                <a:gd name="T61" fmla="*/ 2147483647 h 234"/>
                <a:gd name="T62" fmla="*/ 2147483647 w 747"/>
                <a:gd name="T63" fmla="*/ 2147483647 h 234"/>
                <a:gd name="T64" fmla="*/ 2147483647 w 747"/>
                <a:gd name="T65" fmla="*/ 2147483647 h 234"/>
                <a:gd name="T66" fmla="*/ 2147483647 w 747"/>
                <a:gd name="T67" fmla="*/ 2147483647 h 234"/>
                <a:gd name="T68" fmla="*/ 2147483647 w 747"/>
                <a:gd name="T69" fmla="*/ 2147483647 h 234"/>
                <a:gd name="T70" fmla="*/ 2147483647 w 747"/>
                <a:gd name="T71" fmla="*/ 2147483647 h 2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47"/>
                <a:gd name="T109" fmla="*/ 0 h 234"/>
                <a:gd name="T110" fmla="*/ 747 w 747"/>
                <a:gd name="T111" fmla="*/ 234 h 23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47" h="234">
                  <a:moveTo>
                    <a:pt x="0" y="117"/>
                  </a:moveTo>
                  <a:lnTo>
                    <a:pt x="1" y="127"/>
                  </a:lnTo>
                  <a:lnTo>
                    <a:pt x="5" y="137"/>
                  </a:lnTo>
                  <a:lnTo>
                    <a:pt x="12" y="147"/>
                  </a:lnTo>
                  <a:lnTo>
                    <a:pt x="21" y="156"/>
                  </a:lnTo>
                  <a:lnTo>
                    <a:pt x="35" y="166"/>
                  </a:lnTo>
                  <a:lnTo>
                    <a:pt x="49" y="175"/>
                  </a:lnTo>
                  <a:lnTo>
                    <a:pt x="66" y="183"/>
                  </a:lnTo>
                  <a:lnTo>
                    <a:pt x="87" y="191"/>
                  </a:lnTo>
                  <a:lnTo>
                    <a:pt x="108" y="199"/>
                  </a:lnTo>
                  <a:lnTo>
                    <a:pt x="133" y="205"/>
                  </a:lnTo>
                  <a:lnTo>
                    <a:pt x="159" y="212"/>
                  </a:lnTo>
                  <a:lnTo>
                    <a:pt x="186" y="217"/>
                  </a:lnTo>
                  <a:lnTo>
                    <a:pt x="215" y="222"/>
                  </a:lnTo>
                  <a:lnTo>
                    <a:pt x="245" y="226"/>
                  </a:lnTo>
                  <a:lnTo>
                    <a:pt x="276" y="229"/>
                  </a:lnTo>
                  <a:lnTo>
                    <a:pt x="307" y="231"/>
                  </a:lnTo>
                  <a:lnTo>
                    <a:pt x="340" y="232"/>
                  </a:lnTo>
                  <a:lnTo>
                    <a:pt x="373" y="233"/>
                  </a:lnTo>
                  <a:lnTo>
                    <a:pt x="405" y="232"/>
                  </a:lnTo>
                  <a:lnTo>
                    <a:pt x="436" y="231"/>
                  </a:lnTo>
                  <a:lnTo>
                    <a:pt x="469" y="229"/>
                  </a:lnTo>
                  <a:lnTo>
                    <a:pt x="500" y="226"/>
                  </a:lnTo>
                  <a:lnTo>
                    <a:pt x="530" y="222"/>
                  </a:lnTo>
                  <a:lnTo>
                    <a:pt x="559" y="217"/>
                  </a:lnTo>
                  <a:lnTo>
                    <a:pt x="586" y="212"/>
                  </a:lnTo>
                  <a:lnTo>
                    <a:pt x="612" y="205"/>
                  </a:lnTo>
                  <a:lnTo>
                    <a:pt x="637" y="198"/>
                  </a:lnTo>
                  <a:lnTo>
                    <a:pt x="658" y="191"/>
                  </a:lnTo>
                  <a:lnTo>
                    <a:pt x="677" y="183"/>
                  </a:lnTo>
                  <a:lnTo>
                    <a:pt x="695" y="175"/>
                  </a:lnTo>
                  <a:lnTo>
                    <a:pt x="710" y="166"/>
                  </a:lnTo>
                  <a:lnTo>
                    <a:pt x="722" y="156"/>
                  </a:lnTo>
                  <a:lnTo>
                    <a:pt x="733" y="146"/>
                  </a:lnTo>
                  <a:lnTo>
                    <a:pt x="740" y="137"/>
                  </a:lnTo>
                  <a:lnTo>
                    <a:pt x="744" y="126"/>
                  </a:lnTo>
                  <a:lnTo>
                    <a:pt x="746" y="117"/>
                  </a:lnTo>
                  <a:lnTo>
                    <a:pt x="744" y="106"/>
                  </a:lnTo>
                  <a:lnTo>
                    <a:pt x="740" y="96"/>
                  </a:lnTo>
                  <a:lnTo>
                    <a:pt x="733" y="86"/>
                  </a:lnTo>
                  <a:lnTo>
                    <a:pt x="722" y="77"/>
                  </a:lnTo>
                  <a:lnTo>
                    <a:pt x="710" y="67"/>
                  </a:lnTo>
                  <a:lnTo>
                    <a:pt x="695" y="58"/>
                  </a:lnTo>
                  <a:lnTo>
                    <a:pt x="677" y="50"/>
                  </a:lnTo>
                  <a:lnTo>
                    <a:pt x="658" y="42"/>
                  </a:lnTo>
                  <a:lnTo>
                    <a:pt x="637" y="34"/>
                  </a:lnTo>
                  <a:lnTo>
                    <a:pt x="612" y="27"/>
                  </a:lnTo>
                  <a:lnTo>
                    <a:pt x="586" y="21"/>
                  </a:lnTo>
                  <a:lnTo>
                    <a:pt x="559" y="16"/>
                  </a:lnTo>
                  <a:lnTo>
                    <a:pt x="530" y="11"/>
                  </a:lnTo>
                  <a:lnTo>
                    <a:pt x="500" y="7"/>
                  </a:lnTo>
                  <a:lnTo>
                    <a:pt x="469" y="4"/>
                  </a:lnTo>
                  <a:lnTo>
                    <a:pt x="436" y="2"/>
                  </a:lnTo>
                  <a:lnTo>
                    <a:pt x="405" y="1"/>
                  </a:lnTo>
                  <a:lnTo>
                    <a:pt x="373" y="0"/>
                  </a:lnTo>
                  <a:lnTo>
                    <a:pt x="340" y="1"/>
                  </a:lnTo>
                  <a:lnTo>
                    <a:pt x="307" y="2"/>
                  </a:lnTo>
                  <a:lnTo>
                    <a:pt x="276" y="4"/>
                  </a:lnTo>
                  <a:lnTo>
                    <a:pt x="245" y="7"/>
                  </a:lnTo>
                  <a:lnTo>
                    <a:pt x="215" y="11"/>
                  </a:lnTo>
                  <a:lnTo>
                    <a:pt x="186" y="16"/>
                  </a:lnTo>
                  <a:lnTo>
                    <a:pt x="159" y="21"/>
                  </a:lnTo>
                  <a:lnTo>
                    <a:pt x="132" y="28"/>
                  </a:lnTo>
                  <a:lnTo>
                    <a:pt x="108" y="34"/>
                  </a:lnTo>
                  <a:lnTo>
                    <a:pt x="87" y="42"/>
                  </a:lnTo>
                  <a:lnTo>
                    <a:pt x="66" y="50"/>
                  </a:lnTo>
                  <a:lnTo>
                    <a:pt x="49" y="58"/>
                  </a:lnTo>
                  <a:lnTo>
                    <a:pt x="35" y="68"/>
                  </a:lnTo>
                  <a:lnTo>
                    <a:pt x="21" y="77"/>
                  </a:lnTo>
                  <a:lnTo>
                    <a:pt x="12" y="86"/>
                  </a:lnTo>
                  <a:lnTo>
                    <a:pt x="5" y="97"/>
                  </a:lnTo>
                  <a:lnTo>
                    <a:pt x="1" y="106"/>
                  </a:lnTo>
                  <a:lnTo>
                    <a:pt x="0" y="11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5" name="Freeform 8"/>
            <p:cNvSpPr>
              <a:spLocks/>
            </p:cNvSpPr>
            <p:nvPr/>
          </p:nvSpPr>
          <p:spPr bwMode="auto">
            <a:xfrm>
              <a:off x="1136650" y="3746500"/>
              <a:ext cx="1055688" cy="371475"/>
            </a:xfrm>
            <a:custGeom>
              <a:avLst/>
              <a:gdLst>
                <a:gd name="T0" fmla="*/ 2147483647 w 665"/>
                <a:gd name="T1" fmla="*/ 2147483647 h 234"/>
                <a:gd name="T2" fmla="*/ 2147483647 w 665"/>
                <a:gd name="T3" fmla="*/ 2147483647 h 234"/>
                <a:gd name="T4" fmla="*/ 2147483647 w 665"/>
                <a:gd name="T5" fmla="*/ 2147483647 h 234"/>
                <a:gd name="T6" fmla="*/ 2147483647 w 665"/>
                <a:gd name="T7" fmla="*/ 2147483647 h 234"/>
                <a:gd name="T8" fmla="*/ 2147483647 w 665"/>
                <a:gd name="T9" fmla="*/ 2147483647 h 234"/>
                <a:gd name="T10" fmla="*/ 2147483647 w 665"/>
                <a:gd name="T11" fmla="*/ 2147483647 h 234"/>
                <a:gd name="T12" fmla="*/ 2147483647 w 665"/>
                <a:gd name="T13" fmla="*/ 2147483647 h 234"/>
                <a:gd name="T14" fmla="*/ 2147483647 w 665"/>
                <a:gd name="T15" fmla="*/ 2147483647 h 234"/>
                <a:gd name="T16" fmla="*/ 2147483647 w 665"/>
                <a:gd name="T17" fmla="*/ 2147483647 h 234"/>
                <a:gd name="T18" fmla="*/ 2147483647 w 665"/>
                <a:gd name="T19" fmla="*/ 2147483647 h 234"/>
                <a:gd name="T20" fmla="*/ 2147483647 w 665"/>
                <a:gd name="T21" fmla="*/ 2147483647 h 234"/>
                <a:gd name="T22" fmla="*/ 2147483647 w 665"/>
                <a:gd name="T23" fmla="*/ 2147483647 h 234"/>
                <a:gd name="T24" fmla="*/ 2147483647 w 665"/>
                <a:gd name="T25" fmla="*/ 2147483647 h 234"/>
                <a:gd name="T26" fmla="*/ 2147483647 w 665"/>
                <a:gd name="T27" fmla="*/ 2147483647 h 234"/>
                <a:gd name="T28" fmla="*/ 2147483647 w 665"/>
                <a:gd name="T29" fmla="*/ 2147483647 h 234"/>
                <a:gd name="T30" fmla="*/ 2147483647 w 665"/>
                <a:gd name="T31" fmla="*/ 2147483647 h 234"/>
                <a:gd name="T32" fmla="*/ 2147483647 w 665"/>
                <a:gd name="T33" fmla="*/ 2147483647 h 234"/>
                <a:gd name="T34" fmla="*/ 2147483647 w 665"/>
                <a:gd name="T35" fmla="*/ 2147483647 h 234"/>
                <a:gd name="T36" fmla="*/ 2147483647 w 665"/>
                <a:gd name="T37" fmla="*/ 2147483647 h 234"/>
                <a:gd name="T38" fmla="*/ 2147483647 w 665"/>
                <a:gd name="T39" fmla="*/ 2147483647 h 234"/>
                <a:gd name="T40" fmla="*/ 2147483647 w 665"/>
                <a:gd name="T41" fmla="*/ 2147483647 h 234"/>
                <a:gd name="T42" fmla="*/ 2147483647 w 665"/>
                <a:gd name="T43" fmla="*/ 2147483647 h 234"/>
                <a:gd name="T44" fmla="*/ 2147483647 w 665"/>
                <a:gd name="T45" fmla="*/ 2147483647 h 234"/>
                <a:gd name="T46" fmla="*/ 2147483647 w 665"/>
                <a:gd name="T47" fmla="*/ 2147483647 h 234"/>
                <a:gd name="T48" fmla="*/ 2147483647 w 665"/>
                <a:gd name="T49" fmla="*/ 2147483647 h 234"/>
                <a:gd name="T50" fmla="*/ 2147483647 w 665"/>
                <a:gd name="T51" fmla="*/ 2147483647 h 234"/>
                <a:gd name="T52" fmla="*/ 2147483647 w 665"/>
                <a:gd name="T53" fmla="*/ 2147483647 h 234"/>
                <a:gd name="T54" fmla="*/ 2147483647 w 665"/>
                <a:gd name="T55" fmla="*/ 2147483647 h 234"/>
                <a:gd name="T56" fmla="*/ 2147483647 w 665"/>
                <a:gd name="T57" fmla="*/ 2147483647 h 234"/>
                <a:gd name="T58" fmla="*/ 2147483647 w 665"/>
                <a:gd name="T59" fmla="*/ 2147483647 h 234"/>
                <a:gd name="T60" fmla="*/ 2147483647 w 665"/>
                <a:gd name="T61" fmla="*/ 2147483647 h 234"/>
                <a:gd name="T62" fmla="*/ 2147483647 w 665"/>
                <a:gd name="T63" fmla="*/ 2147483647 h 234"/>
                <a:gd name="T64" fmla="*/ 2147483647 w 665"/>
                <a:gd name="T65" fmla="*/ 2147483647 h 234"/>
                <a:gd name="T66" fmla="*/ 2147483647 w 665"/>
                <a:gd name="T67" fmla="*/ 2147483647 h 234"/>
                <a:gd name="T68" fmla="*/ 2147483647 w 665"/>
                <a:gd name="T69" fmla="*/ 2147483647 h 234"/>
                <a:gd name="T70" fmla="*/ 2147483647 w 665"/>
                <a:gd name="T71" fmla="*/ 2147483647 h 2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5"/>
                <a:gd name="T109" fmla="*/ 0 h 234"/>
                <a:gd name="T110" fmla="*/ 665 w 665"/>
                <a:gd name="T111" fmla="*/ 234 h 23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5" h="234">
                  <a:moveTo>
                    <a:pt x="664" y="117"/>
                  </a:moveTo>
                  <a:lnTo>
                    <a:pt x="662" y="106"/>
                  </a:lnTo>
                  <a:lnTo>
                    <a:pt x="659" y="97"/>
                  </a:lnTo>
                  <a:lnTo>
                    <a:pt x="653" y="86"/>
                  </a:lnTo>
                  <a:lnTo>
                    <a:pt x="644" y="77"/>
                  </a:lnTo>
                  <a:lnTo>
                    <a:pt x="633" y="68"/>
                  </a:lnTo>
                  <a:lnTo>
                    <a:pt x="620" y="58"/>
                  </a:lnTo>
                  <a:lnTo>
                    <a:pt x="604" y="50"/>
                  </a:lnTo>
                  <a:lnTo>
                    <a:pt x="586" y="42"/>
                  </a:lnTo>
                  <a:lnTo>
                    <a:pt x="567" y="34"/>
                  </a:lnTo>
                  <a:lnTo>
                    <a:pt x="546" y="28"/>
                  </a:lnTo>
                  <a:lnTo>
                    <a:pt x="522" y="21"/>
                  </a:lnTo>
                  <a:lnTo>
                    <a:pt x="498" y="16"/>
                  </a:lnTo>
                  <a:lnTo>
                    <a:pt x="472" y="11"/>
                  </a:lnTo>
                  <a:lnTo>
                    <a:pt x="445" y="7"/>
                  </a:lnTo>
                  <a:lnTo>
                    <a:pt x="418" y="5"/>
                  </a:lnTo>
                  <a:lnTo>
                    <a:pt x="390" y="2"/>
                  </a:lnTo>
                  <a:lnTo>
                    <a:pt x="361" y="1"/>
                  </a:lnTo>
                  <a:lnTo>
                    <a:pt x="332" y="0"/>
                  </a:lnTo>
                  <a:lnTo>
                    <a:pt x="302" y="1"/>
                  </a:lnTo>
                  <a:lnTo>
                    <a:pt x="275" y="2"/>
                  </a:lnTo>
                  <a:lnTo>
                    <a:pt x="247" y="5"/>
                  </a:lnTo>
                  <a:lnTo>
                    <a:pt x="218" y="7"/>
                  </a:lnTo>
                  <a:lnTo>
                    <a:pt x="191" y="11"/>
                  </a:lnTo>
                  <a:lnTo>
                    <a:pt x="166" y="16"/>
                  </a:lnTo>
                  <a:lnTo>
                    <a:pt x="141" y="21"/>
                  </a:lnTo>
                  <a:lnTo>
                    <a:pt x="118" y="28"/>
                  </a:lnTo>
                  <a:lnTo>
                    <a:pt x="96" y="34"/>
                  </a:lnTo>
                  <a:lnTo>
                    <a:pt x="77" y="42"/>
                  </a:lnTo>
                  <a:lnTo>
                    <a:pt x="60" y="50"/>
                  </a:lnTo>
                  <a:lnTo>
                    <a:pt x="44" y="58"/>
                  </a:lnTo>
                  <a:lnTo>
                    <a:pt x="31" y="68"/>
                  </a:lnTo>
                  <a:lnTo>
                    <a:pt x="20" y="77"/>
                  </a:lnTo>
                  <a:lnTo>
                    <a:pt x="10" y="86"/>
                  </a:lnTo>
                  <a:lnTo>
                    <a:pt x="4" y="97"/>
                  </a:lnTo>
                  <a:lnTo>
                    <a:pt x="1" y="106"/>
                  </a:lnTo>
                  <a:lnTo>
                    <a:pt x="0" y="117"/>
                  </a:lnTo>
                  <a:lnTo>
                    <a:pt x="1" y="127"/>
                  </a:lnTo>
                  <a:lnTo>
                    <a:pt x="4" y="137"/>
                  </a:lnTo>
                  <a:lnTo>
                    <a:pt x="10" y="147"/>
                  </a:lnTo>
                  <a:lnTo>
                    <a:pt x="20" y="156"/>
                  </a:lnTo>
                  <a:lnTo>
                    <a:pt x="31" y="166"/>
                  </a:lnTo>
                  <a:lnTo>
                    <a:pt x="44" y="175"/>
                  </a:lnTo>
                  <a:lnTo>
                    <a:pt x="60" y="183"/>
                  </a:lnTo>
                  <a:lnTo>
                    <a:pt x="77" y="191"/>
                  </a:lnTo>
                  <a:lnTo>
                    <a:pt x="96" y="199"/>
                  </a:lnTo>
                  <a:lnTo>
                    <a:pt x="118" y="206"/>
                  </a:lnTo>
                  <a:lnTo>
                    <a:pt x="141" y="212"/>
                  </a:lnTo>
                  <a:lnTo>
                    <a:pt x="166" y="217"/>
                  </a:lnTo>
                  <a:lnTo>
                    <a:pt x="191" y="222"/>
                  </a:lnTo>
                  <a:lnTo>
                    <a:pt x="218" y="226"/>
                  </a:lnTo>
                  <a:lnTo>
                    <a:pt x="247" y="229"/>
                  </a:lnTo>
                  <a:lnTo>
                    <a:pt x="275" y="231"/>
                  </a:lnTo>
                  <a:lnTo>
                    <a:pt x="302" y="232"/>
                  </a:lnTo>
                  <a:lnTo>
                    <a:pt x="332" y="233"/>
                  </a:lnTo>
                  <a:lnTo>
                    <a:pt x="361" y="232"/>
                  </a:lnTo>
                  <a:lnTo>
                    <a:pt x="390" y="231"/>
                  </a:lnTo>
                  <a:lnTo>
                    <a:pt x="418" y="229"/>
                  </a:lnTo>
                  <a:lnTo>
                    <a:pt x="445" y="226"/>
                  </a:lnTo>
                  <a:lnTo>
                    <a:pt x="472" y="222"/>
                  </a:lnTo>
                  <a:lnTo>
                    <a:pt x="498" y="217"/>
                  </a:lnTo>
                  <a:lnTo>
                    <a:pt x="522" y="212"/>
                  </a:lnTo>
                  <a:lnTo>
                    <a:pt x="546" y="206"/>
                  </a:lnTo>
                  <a:lnTo>
                    <a:pt x="567" y="199"/>
                  </a:lnTo>
                  <a:lnTo>
                    <a:pt x="586" y="191"/>
                  </a:lnTo>
                  <a:lnTo>
                    <a:pt x="604" y="183"/>
                  </a:lnTo>
                  <a:lnTo>
                    <a:pt x="620" y="175"/>
                  </a:lnTo>
                  <a:lnTo>
                    <a:pt x="633" y="166"/>
                  </a:lnTo>
                  <a:lnTo>
                    <a:pt x="644" y="156"/>
                  </a:lnTo>
                  <a:lnTo>
                    <a:pt x="653" y="147"/>
                  </a:lnTo>
                  <a:lnTo>
                    <a:pt x="659" y="137"/>
                  </a:lnTo>
                  <a:lnTo>
                    <a:pt x="662" y="127"/>
                  </a:lnTo>
                  <a:lnTo>
                    <a:pt x="664" y="11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6" name="Freeform 9"/>
            <p:cNvSpPr>
              <a:spLocks/>
            </p:cNvSpPr>
            <p:nvPr/>
          </p:nvSpPr>
          <p:spPr bwMode="auto">
            <a:xfrm>
              <a:off x="2085975" y="3476625"/>
              <a:ext cx="1057275" cy="369888"/>
            </a:xfrm>
            <a:custGeom>
              <a:avLst/>
              <a:gdLst>
                <a:gd name="T0" fmla="*/ 2147483647 w 666"/>
                <a:gd name="T1" fmla="*/ 2147483647 h 233"/>
                <a:gd name="T2" fmla="*/ 2147483647 w 666"/>
                <a:gd name="T3" fmla="*/ 2147483647 h 233"/>
                <a:gd name="T4" fmla="*/ 2147483647 w 666"/>
                <a:gd name="T5" fmla="*/ 2147483647 h 233"/>
                <a:gd name="T6" fmla="*/ 2147483647 w 666"/>
                <a:gd name="T7" fmla="*/ 2147483647 h 233"/>
                <a:gd name="T8" fmla="*/ 2147483647 w 666"/>
                <a:gd name="T9" fmla="*/ 2147483647 h 233"/>
                <a:gd name="T10" fmla="*/ 2147483647 w 666"/>
                <a:gd name="T11" fmla="*/ 2147483647 h 233"/>
                <a:gd name="T12" fmla="*/ 2147483647 w 666"/>
                <a:gd name="T13" fmla="*/ 2147483647 h 233"/>
                <a:gd name="T14" fmla="*/ 2147483647 w 666"/>
                <a:gd name="T15" fmla="*/ 2147483647 h 233"/>
                <a:gd name="T16" fmla="*/ 2147483647 w 666"/>
                <a:gd name="T17" fmla="*/ 0 h 233"/>
                <a:gd name="T18" fmla="*/ 2147483647 w 666"/>
                <a:gd name="T19" fmla="*/ 0 h 233"/>
                <a:gd name="T20" fmla="*/ 2147483647 w 666"/>
                <a:gd name="T21" fmla="*/ 2147483647 h 233"/>
                <a:gd name="T22" fmla="*/ 2147483647 w 666"/>
                <a:gd name="T23" fmla="*/ 2147483647 h 233"/>
                <a:gd name="T24" fmla="*/ 2147483647 w 666"/>
                <a:gd name="T25" fmla="*/ 2147483647 h 233"/>
                <a:gd name="T26" fmla="*/ 2147483647 w 666"/>
                <a:gd name="T27" fmla="*/ 2147483647 h 233"/>
                <a:gd name="T28" fmla="*/ 2147483647 w 666"/>
                <a:gd name="T29" fmla="*/ 2147483647 h 233"/>
                <a:gd name="T30" fmla="*/ 2147483647 w 666"/>
                <a:gd name="T31" fmla="*/ 2147483647 h 233"/>
                <a:gd name="T32" fmla="*/ 2147483647 w 666"/>
                <a:gd name="T33" fmla="*/ 2147483647 h 233"/>
                <a:gd name="T34" fmla="*/ 2147483647 w 666"/>
                <a:gd name="T35" fmla="*/ 2147483647 h 233"/>
                <a:gd name="T36" fmla="*/ 2147483647 w 666"/>
                <a:gd name="T37" fmla="*/ 2147483647 h 233"/>
                <a:gd name="T38" fmla="*/ 2147483647 w 666"/>
                <a:gd name="T39" fmla="*/ 2147483647 h 233"/>
                <a:gd name="T40" fmla="*/ 2147483647 w 666"/>
                <a:gd name="T41" fmla="*/ 2147483647 h 233"/>
                <a:gd name="T42" fmla="*/ 2147483647 w 666"/>
                <a:gd name="T43" fmla="*/ 2147483647 h 233"/>
                <a:gd name="T44" fmla="*/ 2147483647 w 666"/>
                <a:gd name="T45" fmla="*/ 2147483647 h 233"/>
                <a:gd name="T46" fmla="*/ 2147483647 w 666"/>
                <a:gd name="T47" fmla="*/ 2147483647 h 233"/>
                <a:gd name="T48" fmla="*/ 2147483647 w 666"/>
                <a:gd name="T49" fmla="*/ 2147483647 h 233"/>
                <a:gd name="T50" fmla="*/ 2147483647 w 666"/>
                <a:gd name="T51" fmla="*/ 2147483647 h 233"/>
                <a:gd name="T52" fmla="*/ 2147483647 w 666"/>
                <a:gd name="T53" fmla="*/ 2147483647 h 233"/>
                <a:gd name="T54" fmla="*/ 2147483647 w 666"/>
                <a:gd name="T55" fmla="*/ 2147483647 h 233"/>
                <a:gd name="T56" fmla="*/ 2147483647 w 666"/>
                <a:gd name="T57" fmla="*/ 2147483647 h 233"/>
                <a:gd name="T58" fmla="*/ 2147483647 w 666"/>
                <a:gd name="T59" fmla="*/ 2147483647 h 233"/>
                <a:gd name="T60" fmla="*/ 2147483647 w 666"/>
                <a:gd name="T61" fmla="*/ 2147483647 h 233"/>
                <a:gd name="T62" fmla="*/ 2147483647 w 666"/>
                <a:gd name="T63" fmla="*/ 2147483647 h 233"/>
                <a:gd name="T64" fmla="*/ 2147483647 w 666"/>
                <a:gd name="T65" fmla="*/ 2147483647 h 233"/>
                <a:gd name="T66" fmla="*/ 2147483647 w 666"/>
                <a:gd name="T67" fmla="*/ 2147483647 h 233"/>
                <a:gd name="T68" fmla="*/ 2147483647 w 666"/>
                <a:gd name="T69" fmla="*/ 2147483647 h 233"/>
                <a:gd name="T70" fmla="*/ 2147483647 w 666"/>
                <a:gd name="T71" fmla="*/ 2147483647 h 23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6"/>
                <a:gd name="T109" fmla="*/ 0 h 233"/>
                <a:gd name="T110" fmla="*/ 666 w 666"/>
                <a:gd name="T111" fmla="*/ 233 h 23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6" h="233">
                  <a:moveTo>
                    <a:pt x="665" y="116"/>
                  </a:moveTo>
                  <a:lnTo>
                    <a:pt x="663" y="106"/>
                  </a:lnTo>
                  <a:lnTo>
                    <a:pt x="660" y="95"/>
                  </a:lnTo>
                  <a:lnTo>
                    <a:pt x="652" y="86"/>
                  </a:lnTo>
                  <a:lnTo>
                    <a:pt x="644" y="76"/>
                  </a:lnTo>
                  <a:lnTo>
                    <a:pt x="633" y="66"/>
                  </a:lnTo>
                  <a:lnTo>
                    <a:pt x="620" y="58"/>
                  </a:lnTo>
                  <a:lnTo>
                    <a:pt x="605" y="49"/>
                  </a:lnTo>
                  <a:lnTo>
                    <a:pt x="587" y="41"/>
                  </a:lnTo>
                  <a:lnTo>
                    <a:pt x="568" y="34"/>
                  </a:lnTo>
                  <a:lnTo>
                    <a:pt x="546" y="27"/>
                  </a:lnTo>
                  <a:lnTo>
                    <a:pt x="523" y="21"/>
                  </a:lnTo>
                  <a:lnTo>
                    <a:pt x="499" y="15"/>
                  </a:lnTo>
                  <a:lnTo>
                    <a:pt x="472" y="10"/>
                  </a:lnTo>
                  <a:lnTo>
                    <a:pt x="445" y="7"/>
                  </a:lnTo>
                  <a:lnTo>
                    <a:pt x="419" y="3"/>
                  </a:lnTo>
                  <a:lnTo>
                    <a:pt x="391" y="1"/>
                  </a:lnTo>
                  <a:lnTo>
                    <a:pt x="362" y="0"/>
                  </a:lnTo>
                  <a:lnTo>
                    <a:pt x="331" y="0"/>
                  </a:lnTo>
                  <a:lnTo>
                    <a:pt x="304" y="0"/>
                  </a:lnTo>
                  <a:lnTo>
                    <a:pt x="274" y="1"/>
                  </a:lnTo>
                  <a:lnTo>
                    <a:pt x="247" y="3"/>
                  </a:lnTo>
                  <a:lnTo>
                    <a:pt x="219" y="7"/>
                  </a:lnTo>
                  <a:lnTo>
                    <a:pt x="192" y="10"/>
                  </a:lnTo>
                  <a:lnTo>
                    <a:pt x="165" y="15"/>
                  </a:lnTo>
                  <a:lnTo>
                    <a:pt x="141" y="21"/>
                  </a:lnTo>
                  <a:lnTo>
                    <a:pt x="119" y="27"/>
                  </a:lnTo>
                  <a:lnTo>
                    <a:pt x="98" y="34"/>
                  </a:lnTo>
                  <a:lnTo>
                    <a:pt x="78" y="41"/>
                  </a:lnTo>
                  <a:lnTo>
                    <a:pt x="60" y="49"/>
                  </a:lnTo>
                  <a:lnTo>
                    <a:pt x="46" y="58"/>
                  </a:lnTo>
                  <a:lnTo>
                    <a:pt x="31" y="66"/>
                  </a:lnTo>
                  <a:lnTo>
                    <a:pt x="20" y="76"/>
                  </a:lnTo>
                  <a:lnTo>
                    <a:pt x="12" y="86"/>
                  </a:lnTo>
                  <a:lnTo>
                    <a:pt x="6" y="95"/>
                  </a:lnTo>
                  <a:lnTo>
                    <a:pt x="1" y="106"/>
                  </a:lnTo>
                  <a:lnTo>
                    <a:pt x="0" y="116"/>
                  </a:lnTo>
                  <a:lnTo>
                    <a:pt x="1" y="126"/>
                  </a:lnTo>
                  <a:lnTo>
                    <a:pt x="6" y="136"/>
                  </a:lnTo>
                  <a:lnTo>
                    <a:pt x="12" y="146"/>
                  </a:lnTo>
                  <a:lnTo>
                    <a:pt x="20" y="155"/>
                  </a:lnTo>
                  <a:lnTo>
                    <a:pt x="31" y="165"/>
                  </a:lnTo>
                  <a:lnTo>
                    <a:pt x="46" y="174"/>
                  </a:lnTo>
                  <a:lnTo>
                    <a:pt x="60" y="182"/>
                  </a:lnTo>
                  <a:lnTo>
                    <a:pt x="78" y="190"/>
                  </a:lnTo>
                  <a:lnTo>
                    <a:pt x="98" y="198"/>
                  </a:lnTo>
                  <a:lnTo>
                    <a:pt x="119" y="205"/>
                  </a:lnTo>
                  <a:lnTo>
                    <a:pt x="141" y="211"/>
                  </a:lnTo>
                  <a:lnTo>
                    <a:pt x="165" y="217"/>
                  </a:lnTo>
                  <a:lnTo>
                    <a:pt x="192" y="221"/>
                  </a:lnTo>
                  <a:lnTo>
                    <a:pt x="219" y="225"/>
                  </a:lnTo>
                  <a:lnTo>
                    <a:pt x="247" y="228"/>
                  </a:lnTo>
                  <a:lnTo>
                    <a:pt x="274" y="230"/>
                  </a:lnTo>
                  <a:lnTo>
                    <a:pt x="304" y="232"/>
                  </a:lnTo>
                  <a:lnTo>
                    <a:pt x="331" y="232"/>
                  </a:lnTo>
                  <a:lnTo>
                    <a:pt x="362" y="232"/>
                  </a:lnTo>
                  <a:lnTo>
                    <a:pt x="391" y="230"/>
                  </a:lnTo>
                  <a:lnTo>
                    <a:pt x="419" y="228"/>
                  </a:lnTo>
                  <a:lnTo>
                    <a:pt x="445" y="225"/>
                  </a:lnTo>
                  <a:lnTo>
                    <a:pt x="472" y="221"/>
                  </a:lnTo>
                  <a:lnTo>
                    <a:pt x="499" y="217"/>
                  </a:lnTo>
                  <a:lnTo>
                    <a:pt x="523" y="211"/>
                  </a:lnTo>
                  <a:lnTo>
                    <a:pt x="546" y="205"/>
                  </a:lnTo>
                  <a:lnTo>
                    <a:pt x="568" y="198"/>
                  </a:lnTo>
                  <a:lnTo>
                    <a:pt x="587" y="190"/>
                  </a:lnTo>
                  <a:lnTo>
                    <a:pt x="605" y="182"/>
                  </a:lnTo>
                  <a:lnTo>
                    <a:pt x="620" y="174"/>
                  </a:lnTo>
                  <a:lnTo>
                    <a:pt x="633" y="165"/>
                  </a:lnTo>
                  <a:lnTo>
                    <a:pt x="644" y="155"/>
                  </a:lnTo>
                  <a:lnTo>
                    <a:pt x="652" y="146"/>
                  </a:lnTo>
                  <a:lnTo>
                    <a:pt x="660" y="136"/>
                  </a:lnTo>
                  <a:lnTo>
                    <a:pt x="663" y="126"/>
                  </a:lnTo>
                  <a:lnTo>
                    <a:pt x="665" y="11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7" name="Freeform 11"/>
            <p:cNvSpPr>
              <a:spLocks/>
            </p:cNvSpPr>
            <p:nvPr/>
          </p:nvSpPr>
          <p:spPr bwMode="auto">
            <a:xfrm>
              <a:off x="4195763" y="3429000"/>
              <a:ext cx="1055687" cy="371475"/>
            </a:xfrm>
            <a:custGeom>
              <a:avLst/>
              <a:gdLst>
                <a:gd name="T0" fmla="*/ 2147483647 w 665"/>
                <a:gd name="T1" fmla="*/ 2147483647 h 234"/>
                <a:gd name="T2" fmla="*/ 2147483647 w 665"/>
                <a:gd name="T3" fmla="*/ 2147483647 h 234"/>
                <a:gd name="T4" fmla="*/ 2147483647 w 665"/>
                <a:gd name="T5" fmla="*/ 2147483647 h 234"/>
                <a:gd name="T6" fmla="*/ 2147483647 w 665"/>
                <a:gd name="T7" fmla="*/ 2147483647 h 234"/>
                <a:gd name="T8" fmla="*/ 2147483647 w 665"/>
                <a:gd name="T9" fmla="*/ 2147483647 h 234"/>
                <a:gd name="T10" fmla="*/ 2147483647 w 665"/>
                <a:gd name="T11" fmla="*/ 2147483647 h 234"/>
                <a:gd name="T12" fmla="*/ 2147483647 w 665"/>
                <a:gd name="T13" fmla="*/ 2147483647 h 234"/>
                <a:gd name="T14" fmla="*/ 2147483647 w 665"/>
                <a:gd name="T15" fmla="*/ 2147483647 h 234"/>
                <a:gd name="T16" fmla="*/ 2147483647 w 665"/>
                <a:gd name="T17" fmla="*/ 2147483647 h 234"/>
                <a:gd name="T18" fmla="*/ 2147483647 w 665"/>
                <a:gd name="T19" fmla="*/ 2147483647 h 234"/>
                <a:gd name="T20" fmla="*/ 2147483647 w 665"/>
                <a:gd name="T21" fmla="*/ 2147483647 h 234"/>
                <a:gd name="T22" fmla="*/ 2147483647 w 665"/>
                <a:gd name="T23" fmla="*/ 2147483647 h 234"/>
                <a:gd name="T24" fmla="*/ 2147483647 w 665"/>
                <a:gd name="T25" fmla="*/ 2147483647 h 234"/>
                <a:gd name="T26" fmla="*/ 2147483647 w 665"/>
                <a:gd name="T27" fmla="*/ 2147483647 h 234"/>
                <a:gd name="T28" fmla="*/ 2147483647 w 665"/>
                <a:gd name="T29" fmla="*/ 2147483647 h 234"/>
                <a:gd name="T30" fmla="*/ 2147483647 w 665"/>
                <a:gd name="T31" fmla="*/ 2147483647 h 234"/>
                <a:gd name="T32" fmla="*/ 2147483647 w 665"/>
                <a:gd name="T33" fmla="*/ 2147483647 h 234"/>
                <a:gd name="T34" fmla="*/ 2147483647 w 665"/>
                <a:gd name="T35" fmla="*/ 2147483647 h 234"/>
                <a:gd name="T36" fmla="*/ 2147483647 w 665"/>
                <a:gd name="T37" fmla="*/ 2147483647 h 234"/>
                <a:gd name="T38" fmla="*/ 2147483647 w 665"/>
                <a:gd name="T39" fmla="*/ 2147483647 h 234"/>
                <a:gd name="T40" fmla="*/ 2147483647 w 665"/>
                <a:gd name="T41" fmla="*/ 2147483647 h 234"/>
                <a:gd name="T42" fmla="*/ 2147483647 w 665"/>
                <a:gd name="T43" fmla="*/ 2147483647 h 234"/>
                <a:gd name="T44" fmla="*/ 2147483647 w 665"/>
                <a:gd name="T45" fmla="*/ 2147483647 h 234"/>
                <a:gd name="T46" fmla="*/ 2147483647 w 665"/>
                <a:gd name="T47" fmla="*/ 2147483647 h 234"/>
                <a:gd name="T48" fmla="*/ 2147483647 w 665"/>
                <a:gd name="T49" fmla="*/ 2147483647 h 234"/>
                <a:gd name="T50" fmla="*/ 2147483647 w 665"/>
                <a:gd name="T51" fmla="*/ 2147483647 h 234"/>
                <a:gd name="T52" fmla="*/ 2147483647 w 665"/>
                <a:gd name="T53" fmla="*/ 2147483647 h 234"/>
                <a:gd name="T54" fmla="*/ 2147483647 w 665"/>
                <a:gd name="T55" fmla="*/ 2147483647 h 234"/>
                <a:gd name="T56" fmla="*/ 2147483647 w 665"/>
                <a:gd name="T57" fmla="*/ 2147483647 h 234"/>
                <a:gd name="T58" fmla="*/ 2147483647 w 665"/>
                <a:gd name="T59" fmla="*/ 2147483647 h 234"/>
                <a:gd name="T60" fmla="*/ 2147483647 w 665"/>
                <a:gd name="T61" fmla="*/ 2147483647 h 234"/>
                <a:gd name="T62" fmla="*/ 2147483647 w 665"/>
                <a:gd name="T63" fmla="*/ 2147483647 h 234"/>
                <a:gd name="T64" fmla="*/ 2147483647 w 665"/>
                <a:gd name="T65" fmla="*/ 2147483647 h 234"/>
                <a:gd name="T66" fmla="*/ 2147483647 w 665"/>
                <a:gd name="T67" fmla="*/ 2147483647 h 234"/>
                <a:gd name="T68" fmla="*/ 2147483647 w 665"/>
                <a:gd name="T69" fmla="*/ 2147483647 h 234"/>
                <a:gd name="T70" fmla="*/ 2147483647 w 665"/>
                <a:gd name="T71" fmla="*/ 2147483647 h 2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5"/>
                <a:gd name="T109" fmla="*/ 0 h 234"/>
                <a:gd name="T110" fmla="*/ 665 w 665"/>
                <a:gd name="T111" fmla="*/ 234 h 23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5" h="234">
                  <a:moveTo>
                    <a:pt x="0" y="117"/>
                  </a:moveTo>
                  <a:lnTo>
                    <a:pt x="1" y="127"/>
                  </a:lnTo>
                  <a:lnTo>
                    <a:pt x="4" y="137"/>
                  </a:lnTo>
                  <a:lnTo>
                    <a:pt x="12" y="147"/>
                  </a:lnTo>
                  <a:lnTo>
                    <a:pt x="20" y="157"/>
                  </a:lnTo>
                  <a:lnTo>
                    <a:pt x="31" y="166"/>
                  </a:lnTo>
                  <a:lnTo>
                    <a:pt x="44" y="175"/>
                  </a:lnTo>
                  <a:lnTo>
                    <a:pt x="60" y="183"/>
                  </a:lnTo>
                  <a:lnTo>
                    <a:pt x="77" y="191"/>
                  </a:lnTo>
                  <a:lnTo>
                    <a:pt x="96" y="199"/>
                  </a:lnTo>
                  <a:lnTo>
                    <a:pt x="118" y="206"/>
                  </a:lnTo>
                  <a:lnTo>
                    <a:pt x="141" y="212"/>
                  </a:lnTo>
                  <a:lnTo>
                    <a:pt x="167" y="217"/>
                  </a:lnTo>
                  <a:lnTo>
                    <a:pt x="192" y="222"/>
                  </a:lnTo>
                  <a:lnTo>
                    <a:pt x="219" y="226"/>
                  </a:lnTo>
                  <a:lnTo>
                    <a:pt x="245" y="229"/>
                  </a:lnTo>
                  <a:lnTo>
                    <a:pt x="275" y="231"/>
                  </a:lnTo>
                  <a:lnTo>
                    <a:pt x="302" y="232"/>
                  </a:lnTo>
                  <a:lnTo>
                    <a:pt x="333" y="233"/>
                  </a:lnTo>
                  <a:lnTo>
                    <a:pt x="361" y="232"/>
                  </a:lnTo>
                  <a:lnTo>
                    <a:pt x="390" y="231"/>
                  </a:lnTo>
                  <a:lnTo>
                    <a:pt x="418" y="229"/>
                  </a:lnTo>
                  <a:lnTo>
                    <a:pt x="445" y="226"/>
                  </a:lnTo>
                  <a:lnTo>
                    <a:pt x="472" y="222"/>
                  </a:lnTo>
                  <a:lnTo>
                    <a:pt x="499" y="217"/>
                  </a:lnTo>
                  <a:lnTo>
                    <a:pt x="523" y="212"/>
                  </a:lnTo>
                  <a:lnTo>
                    <a:pt x="546" y="206"/>
                  </a:lnTo>
                  <a:lnTo>
                    <a:pt x="567" y="199"/>
                  </a:lnTo>
                  <a:lnTo>
                    <a:pt x="587" y="191"/>
                  </a:lnTo>
                  <a:lnTo>
                    <a:pt x="604" y="183"/>
                  </a:lnTo>
                  <a:lnTo>
                    <a:pt x="620" y="175"/>
                  </a:lnTo>
                  <a:lnTo>
                    <a:pt x="633" y="166"/>
                  </a:lnTo>
                  <a:lnTo>
                    <a:pt x="644" y="157"/>
                  </a:lnTo>
                  <a:lnTo>
                    <a:pt x="653" y="147"/>
                  </a:lnTo>
                  <a:lnTo>
                    <a:pt x="659" y="137"/>
                  </a:lnTo>
                  <a:lnTo>
                    <a:pt x="664" y="127"/>
                  </a:lnTo>
                  <a:lnTo>
                    <a:pt x="664" y="117"/>
                  </a:lnTo>
                  <a:lnTo>
                    <a:pt x="664" y="106"/>
                  </a:lnTo>
                  <a:lnTo>
                    <a:pt x="659" y="97"/>
                  </a:lnTo>
                  <a:lnTo>
                    <a:pt x="653" y="87"/>
                  </a:lnTo>
                  <a:lnTo>
                    <a:pt x="644" y="77"/>
                  </a:lnTo>
                  <a:lnTo>
                    <a:pt x="633" y="68"/>
                  </a:lnTo>
                  <a:lnTo>
                    <a:pt x="619" y="59"/>
                  </a:lnTo>
                  <a:lnTo>
                    <a:pt x="604" y="50"/>
                  </a:lnTo>
                  <a:lnTo>
                    <a:pt x="587" y="42"/>
                  </a:lnTo>
                  <a:lnTo>
                    <a:pt x="567" y="34"/>
                  </a:lnTo>
                  <a:lnTo>
                    <a:pt x="546" y="28"/>
                  </a:lnTo>
                  <a:lnTo>
                    <a:pt x="523" y="21"/>
                  </a:lnTo>
                  <a:lnTo>
                    <a:pt x="498" y="16"/>
                  </a:lnTo>
                  <a:lnTo>
                    <a:pt x="472" y="12"/>
                  </a:lnTo>
                  <a:lnTo>
                    <a:pt x="445" y="7"/>
                  </a:lnTo>
                  <a:lnTo>
                    <a:pt x="418" y="5"/>
                  </a:lnTo>
                  <a:lnTo>
                    <a:pt x="390" y="3"/>
                  </a:lnTo>
                  <a:lnTo>
                    <a:pt x="361" y="1"/>
                  </a:lnTo>
                  <a:lnTo>
                    <a:pt x="332" y="0"/>
                  </a:lnTo>
                  <a:lnTo>
                    <a:pt x="302" y="1"/>
                  </a:lnTo>
                  <a:lnTo>
                    <a:pt x="275" y="3"/>
                  </a:lnTo>
                  <a:lnTo>
                    <a:pt x="245" y="5"/>
                  </a:lnTo>
                  <a:lnTo>
                    <a:pt x="219" y="8"/>
                  </a:lnTo>
                  <a:lnTo>
                    <a:pt x="192" y="12"/>
                  </a:lnTo>
                  <a:lnTo>
                    <a:pt x="166" y="16"/>
                  </a:lnTo>
                  <a:lnTo>
                    <a:pt x="141" y="22"/>
                  </a:lnTo>
                  <a:lnTo>
                    <a:pt x="118" y="28"/>
                  </a:lnTo>
                  <a:lnTo>
                    <a:pt x="96" y="35"/>
                  </a:lnTo>
                  <a:lnTo>
                    <a:pt x="77" y="42"/>
                  </a:lnTo>
                  <a:lnTo>
                    <a:pt x="60" y="50"/>
                  </a:lnTo>
                  <a:lnTo>
                    <a:pt x="44" y="59"/>
                  </a:lnTo>
                  <a:lnTo>
                    <a:pt x="31" y="68"/>
                  </a:lnTo>
                  <a:lnTo>
                    <a:pt x="20" y="77"/>
                  </a:lnTo>
                  <a:lnTo>
                    <a:pt x="12" y="87"/>
                  </a:lnTo>
                  <a:lnTo>
                    <a:pt x="4" y="97"/>
                  </a:lnTo>
                  <a:lnTo>
                    <a:pt x="1" y="107"/>
                  </a:lnTo>
                  <a:lnTo>
                    <a:pt x="0" y="11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8" name="Freeform 12"/>
            <p:cNvSpPr>
              <a:spLocks/>
            </p:cNvSpPr>
            <p:nvPr/>
          </p:nvSpPr>
          <p:spPr bwMode="auto">
            <a:xfrm>
              <a:off x="3076575" y="3746500"/>
              <a:ext cx="1055688" cy="371475"/>
            </a:xfrm>
            <a:custGeom>
              <a:avLst/>
              <a:gdLst>
                <a:gd name="T0" fmla="*/ 2147483647 w 665"/>
                <a:gd name="T1" fmla="*/ 2147483647 h 234"/>
                <a:gd name="T2" fmla="*/ 2147483647 w 665"/>
                <a:gd name="T3" fmla="*/ 2147483647 h 234"/>
                <a:gd name="T4" fmla="*/ 2147483647 w 665"/>
                <a:gd name="T5" fmla="*/ 2147483647 h 234"/>
                <a:gd name="T6" fmla="*/ 2147483647 w 665"/>
                <a:gd name="T7" fmla="*/ 2147483647 h 234"/>
                <a:gd name="T8" fmla="*/ 2147483647 w 665"/>
                <a:gd name="T9" fmla="*/ 2147483647 h 234"/>
                <a:gd name="T10" fmla="*/ 2147483647 w 665"/>
                <a:gd name="T11" fmla="*/ 2147483647 h 234"/>
                <a:gd name="T12" fmla="*/ 2147483647 w 665"/>
                <a:gd name="T13" fmla="*/ 2147483647 h 234"/>
                <a:gd name="T14" fmla="*/ 2147483647 w 665"/>
                <a:gd name="T15" fmla="*/ 2147483647 h 234"/>
                <a:gd name="T16" fmla="*/ 2147483647 w 665"/>
                <a:gd name="T17" fmla="*/ 2147483647 h 234"/>
                <a:gd name="T18" fmla="*/ 2147483647 w 665"/>
                <a:gd name="T19" fmla="*/ 2147483647 h 234"/>
                <a:gd name="T20" fmla="*/ 2147483647 w 665"/>
                <a:gd name="T21" fmla="*/ 2147483647 h 234"/>
                <a:gd name="T22" fmla="*/ 2147483647 w 665"/>
                <a:gd name="T23" fmla="*/ 2147483647 h 234"/>
                <a:gd name="T24" fmla="*/ 2147483647 w 665"/>
                <a:gd name="T25" fmla="*/ 2147483647 h 234"/>
                <a:gd name="T26" fmla="*/ 2147483647 w 665"/>
                <a:gd name="T27" fmla="*/ 2147483647 h 234"/>
                <a:gd name="T28" fmla="*/ 2147483647 w 665"/>
                <a:gd name="T29" fmla="*/ 2147483647 h 234"/>
                <a:gd name="T30" fmla="*/ 2147483647 w 665"/>
                <a:gd name="T31" fmla="*/ 2147483647 h 234"/>
                <a:gd name="T32" fmla="*/ 2147483647 w 665"/>
                <a:gd name="T33" fmla="*/ 2147483647 h 234"/>
                <a:gd name="T34" fmla="*/ 2147483647 w 665"/>
                <a:gd name="T35" fmla="*/ 2147483647 h 234"/>
                <a:gd name="T36" fmla="*/ 2147483647 w 665"/>
                <a:gd name="T37" fmla="*/ 2147483647 h 234"/>
                <a:gd name="T38" fmla="*/ 2147483647 w 665"/>
                <a:gd name="T39" fmla="*/ 2147483647 h 234"/>
                <a:gd name="T40" fmla="*/ 2147483647 w 665"/>
                <a:gd name="T41" fmla="*/ 2147483647 h 234"/>
                <a:gd name="T42" fmla="*/ 2147483647 w 665"/>
                <a:gd name="T43" fmla="*/ 2147483647 h 234"/>
                <a:gd name="T44" fmla="*/ 2147483647 w 665"/>
                <a:gd name="T45" fmla="*/ 2147483647 h 234"/>
                <a:gd name="T46" fmla="*/ 2147483647 w 665"/>
                <a:gd name="T47" fmla="*/ 2147483647 h 234"/>
                <a:gd name="T48" fmla="*/ 2147483647 w 665"/>
                <a:gd name="T49" fmla="*/ 2147483647 h 234"/>
                <a:gd name="T50" fmla="*/ 2147483647 w 665"/>
                <a:gd name="T51" fmla="*/ 2147483647 h 234"/>
                <a:gd name="T52" fmla="*/ 2147483647 w 665"/>
                <a:gd name="T53" fmla="*/ 2147483647 h 234"/>
                <a:gd name="T54" fmla="*/ 2147483647 w 665"/>
                <a:gd name="T55" fmla="*/ 2147483647 h 234"/>
                <a:gd name="T56" fmla="*/ 2147483647 w 665"/>
                <a:gd name="T57" fmla="*/ 2147483647 h 234"/>
                <a:gd name="T58" fmla="*/ 2147483647 w 665"/>
                <a:gd name="T59" fmla="*/ 2147483647 h 234"/>
                <a:gd name="T60" fmla="*/ 2147483647 w 665"/>
                <a:gd name="T61" fmla="*/ 2147483647 h 234"/>
                <a:gd name="T62" fmla="*/ 2147483647 w 665"/>
                <a:gd name="T63" fmla="*/ 2147483647 h 234"/>
                <a:gd name="T64" fmla="*/ 2147483647 w 665"/>
                <a:gd name="T65" fmla="*/ 2147483647 h 234"/>
                <a:gd name="T66" fmla="*/ 2147483647 w 665"/>
                <a:gd name="T67" fmla="*/ 2147483647 h 234"/>
                <a:gd name="T68" fmla="*/ 2147483647 w 665"/>
                <a:gd name="T69" fmla="*/ 2147483647 h 234"/>
                <a:gd name="T70" fmla="*/ 2147483647 w 665"/>
                <a:gd name="T71" fmla="*/ 2147483647 h 2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5"/>
                <a:gd name="T109" fmla="*/ 0 h 234"/>
                <a:gd name="T110" fmla="*/ 665 w 665"/>
                <a:gd name="T111" fmla="*/ 234 h 23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5" h="234">
                  <a:moveTo>
                    <a:pt x="0" y="117"/>
                  </a:moveTo>
                  <a:lnTo>
                    <a:pt x="1" y="127"/>
                  </a:lnTo>
                  <a:lnTo>
                    <a:pt x="4" y="137"/>
                  </a:lnTo>
                  <a:lnTo>
                    <a:pt x="10" y="147"/>
                  </a:lnTo>
                  <a:lnTo>
                    <a:pt x="19" y="156"/>
                  </a:lnTo>
                  <a:lnTo>
                    <a:pt x="31" y="166"/>
                  </a:lnTo>
                  <a:lnTo>
                    <a:pt x="43" y="175"/>
                  </a:lnTo>
                  <a:lnTo>
                    <a:pt x="59" y="183"/>
                  </a:lnTo>
                  <a:lnTo>
                    <a:pt x="77" y="191"/>
                  </a:lnTo>
                  <a:lnTo>
                    <a:pt x="96" y="199"/>
                  </a:lnTo>
                  <a:lnTo>
                    <a:pt x="118" y="206"/>
                  </a:lnTo>
                  <a:lnTo>
                    <a:pt x="141" y="212"/>
                  </a:lnTo>
                  <a:lnTo>
                    <a:pt x="166" y="217"/>
                  </a:lnTo>
                  <a:lnTo>
                    <a:pt x="191" y="222"/>
                  </a:lnTo>
                  <a:lnTo>
                    <a:pt x="218" y="226"/>
                  </a:lnTo>
                  <a:lnTo>
                    <a:pt x="245" y="229"/>
                  </a:lnTo>
                  <a:lnTo>
                    <a:pt x="273" y="231"/>
                  </a:lnTo>
                  <a:lnTo>
                    <a:pt x="302" y="232"/>
                  </a:lnTo>
                  <a:lnTo>
                    <a:pt x="332" y="233"/>
                  </a:lnTo>
                  <a:lnTo>
                    <a:pt x="361" y="232"/>
                  </a:lnTo>
                  <a:lnTo>
                    <a:pt x="388" y="231"/>
                  </a:lnTo>
                  <a:lnTo>
                    <a:pt x="418" y="229"/>
                  </a:lnTo>
                  <a:lnTo>
                    <a:pt x="445" y="226"/>
                  </a:lnTo>
                  <a:lnTo>
                    <a:pt x="472" y="222"/>
                  </a:lnTo>
                  <a:lnTo>
                    <a:pt x="498" y="217"/>
                  </a:lnTo>
                  <a:lnTo>
                    <a:pt x="522" y="212"/>
                  </a:lnTo>
                  <a:lnTo>
                    <a:pt x="545" y="205"/>
                  </a:lnTo>
                  <a:lnTo>
                    <a:pt x="565" y="199"/>
                  </a:lnTo>
                  <a:lnTo>
                    <a:pt x="586" y="191"/>
                  </a:lnTo>
                  <a:lnTo>
                    <a:pt x="603" y="183"/>
                  </a:lnTo>
                  <a:lnTo>
                    <a:pt x="619" y="175"/>
                  </a:lnTo>
                  <a:lnTo>
                    <a:pt x="632" y="166"/>
                  </a:lnTo>
                  <a:lnTo>
                    <a:pt x="643" y="156"/>
                  </a:lnTo>
                  <a:lnTo>
                    <a:pt x="653" y="147"/>
                  </a:lnTo>
                  <a:lnTo>
                    <a:pt x="659" y="137"/>
                  </a:lnTo>
                  <a:lnTo>
                    <a:pt x="662" y="127"/>
                  </a:lnTo>
                  <a:lnTo>
                    <a:pt x="664" y="117"/>
                  </a:lnTo>
                  <a:lnTo>
                    <a:pt x="662" y="106"/>
                  </a:lnTo>
                  <a:lnTo>
                    <a:pt x="659" y="96"/>
                  </a:lnTo>
                  <a:lnTo>
                    <a:pt x="653" y="86"/>
                  </a:lnTo>
                  <a:lnTo>
                    <a:pt x="643" y="77"/>
                  </a:lnTo>
                  <a:lnTo>
                    <a:pt x="632" y="68"/>
                  </a:lnTo>
                  <a:lnTo>
                    <a:pt x="619" y="58"/>
                  </a:lnTo>
                  <a:lnTo>
                    <a:pt x="603" y="50"/>
                  </a:lnTo>
                  <a:lnTo>
                    <a:pt x="586" y="42"/>
                  </a:lnTo>
                  <a:lnTo>
                    <a:pt x="565" y="34"/>
                  </a:lnTo>
                  <a:lnTo>
                    <a:pt x="545" y="28"/>
                  </a:lnTo>
                  <a:lnTo>
                    <a:pt x="522" y="21"/>
                  </a:lnTo>
                  <a:lnTo>
                    <a:pt x="498" y="16"/>
                  </a:lnTo>
                  <a:lnTo>
                    <a:pt x="472" y="11"/>
                  </a:lnTo>
                  <a:lnTo>
                    <a:pt x="445" y="7"/>
                  </a:lnTo>
                  <a:lnTo>
                    <a:pt x="416" y="5"/>
                  </a:lnTo>
                  <a:lnTo>
                    <a:pt x="388" y="2"/>
                  </a:lnTo>
                  <a:lnTo>
                    <a:pt x="361" y="1"/>
                  </a:lnTo>
                  <a:lnTo>
                    <a:pt x="332" y="0"/>
                  </a:lnTo>
                  <a:lnTo>
                    <a:pt x="302" y="1"/>
                  </a:lnTo>
                  <a:lnTo>
                    <a:pt x="273" y="2"/>
                  </a:lnTo>
                  <a:lnTo>
                    <a:pt x="245" y="5"/>
                  </a:lnTo>
                  <a:lnTo>
                    <a:pt x="218" y="7"/>
                  </a:lnTo>
                  <a:lnTo>
                    <a:pt x="191" y="12"/>
                  </a:lnTo>
                  <a:lnTo>
                    <a:pt x="166" y="16"/>
                  </a:lnTo>
                  <a:lnTo>
                    <a:pt x="141" y="21"/>
                  </a:lnTo>
                  <a:lnTo>
                    <a:pt x="117" y="28"/>
                  </a:lnTo>
                  <a:lnTo>
                    <a:pt x="96" y="35"/>
                  </a:lnTo>
                  <a:lnTo>
                    <a:pt x="77" y="42"/>
                  </a:lnTo>
                  <a:lnTo>
                    <a:pt x="59" y="50"/>
                  </a:lnTo>
                  <a:lnTo>
                    <a:pt x="43" y="58"/>
                  </a:lnTo>
                  <a:lnTo>
                    <a:pt x="31" y="68"/>
                  </a:lnTo>
                  <a:lnTo>
                    <a:pt x="19" y="77"/>
                  </a:lnTo>
                  <a:lnTo>
                    <a:pt x="10" y="86"/>
                  </a:lnTo>
                  <a:lnTo>
                    <a:pt x="4" y="97"/>
                  </a:lnTo>
                  <a:lnTo>
                    <a:pt x="1" y="107"/>
                  </a:lnTo>
                  <a:lnTo>
                    <a:pt x="0" y="11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13"/>
            <p:cNvSpPr>
              <a:spLocks/>
            </p:cNvSpPr>
            <p:nvPr/>
          </p:nvSpPr>
          <p:spPr bwMode="auto">
            <a:xfrm>
              <a:off x="4143375" y="4203700"/>
              <a:ext cx="1176338" cy="609600"/>
            </a:xfrm>
            <a:custGeom>
              <a:avLst/>
              <a:gdLst>
                <a:gd name="T0" fmla="*/ 0 w 741"/>
                <a:gd name="T1" fmla="*/ 2147483647 h 384"/>
                <a:gd name="T2" fmla="*/ 2147483647 w 741"/>
                <a:gd name="T3" fmla="*/ 0 h 384"/>
                <a:gd name="T4" fmla="*/ 2147483647 w 741"/>
                <a:gd name="T5" fmla="*/ 2147483647 h 384"/>
                <a:gd name="T6" fmla="*/ 2147483647 w 741"/>
                <a:gd name="T7" fmla="*/ 2147483647 h 384"/>
                <a:gd name="T8" fmla="*/ 0 w 741"/>
                <a:gd name="T9" fmla="*/ 2147483647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384"/>
                <a:gd name="T17" fmla="*/ 741 w 741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384">
                  <a:moveTo>
                    <a:pt x="0" y="191"/>
                  </a:moveTo>
                  <a:lnTo>
                    <a:pt x="365" y="0"/>
                  </a:lnTo>
                  <a:lnTo>
                    <a:pt x="740" y="198"/>
                  </a:lnTo>
                  <a:lnTo>
                    <a:pt x="365" y="383"/>
                  </a:lnTo>
                  <a:lnTo>
                    <a:pt x="0" y="191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30" name="Freeform 14"/>
            <p:cNvSpPr>
              <a:spLocks/>
            </p:cNvSpPr>
            <p:nvPr/>
          </p:nvSpPr>
          <p:spPr bwMode="auto">
            <a:xfrm>
              <a:off x="2085975" y="4344988"/>
              <a:ext cx="1249363" cy="331787"/>
            </a:xfrm>
            <a:custGeom>
              <a:avLst/>
              <a:gdLst>
                <a:gd name="T0" fmla="*/ 2147483647 w 787"/>
                <a:gd name="T1" fmla="*/ 2147483647 h 209"/>
                <a:gd name="T2" fmla="*/ 2147483647 w 787"/>
                <a:gd name="T3" fmla="*/ 0 h 209"/>
                <a:gd name="T4" fmla="*/ 0 w 787"/>
                <a:gd name="T5" fmla="*/ 0 h 209"/>
                <a:gd name="T6" fmla="*/ 0 w 787"/>
                <a:gd name="T7" fmla="*/ 2147483647 h 209"/>
                <a:gd name="T8" fmla="*/ 2147483647 w 787"/>
                <a:gd name="T9" fmla="*/ 2147483647 h 2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7"/>
                <a:gd name="T16" fmla="*/ 0 h 209"/>
                <a:gd name="T17" fmla="*/ 787 w 787"/>
                <a:gd name="T18" fmla="*/ 209 h 2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7" h="209">
                  <a:moveTo>
                    <a:pt x="786" y="208"/>
                  </a:moveTo>
                  <a:lnTo>
                    <a:pt x="786" y="0"/>
                  </a:lnTo>
                  <a:lnTo>
                    <a:pt x="0" y="0"/>
                  </a:lnTo>
                  <a:lnTo>
                    <a:pt x="0" y="208"/>
                  </a:lnTo>
                  <a:lnTo>
                    <a:pt x="786" y="20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1" name="Freeform 15"/>
            <p:cNvSpPr>
              <a:spLocks/>
            </p:cNvSpPr>
            <p:nvPr/>
          </p:nvSpPr>
          <p:spPr bwMode="auto">
            <a:xfrm>
              <a:off x="6303963" y="3486150"/>
              <a:ext cx="1058862" cy="371475"/>
            </a:xfrm>
            <a:custGeom>
              <a:avLst/>
              <a:gdLst>
                <a:gd name="T0" fmla="*/ 2147483647 w 667"/>
                <a:gd name="T1" fmla="*/ 2147483647 h 234"/>
                <a:gd name="T2" fmla="*/ 2147483647 w 667"/>
                <a:gd name="T3" fmla="*/ 2147483647 h 234"/>
                <a:gd name="T4" fmla="*/ 2147483647 w 667"/>
                <a:gd name="T5" fmla="*/ 2147483647 h 234"/>
                <a:gd name="T6" fmla="*/ 2147483647 w 667"/>
                <a:gd name="T7" fmla="*/ 2147483647 h 234"/>
                <a:gd name="T8" fmla="*/ 2147483647 w 667"/>
                <a:gd name="T9" fmla="*/ 2147483647 h 234"/>
                <a:gd name="T10" fmla="*/ 2147483647 w 667"/>
                <a:gd name="T11" fmla="*/ 2147483647 h 234"/>
                <a:gd name="T12" fmla="*/ 2147483647 w 667"/>
                <a:gd name="T13" fmla="*/ 2147483647 h 234"/>
                <a:gd name="T14" fmla="*/ 2147483647 w 667"/>
                <a:gd name="T15" fmla="*/ 2147483647 h 234"/>
                <a:gd name="T16" fmla="*/ 2147483647 w 667"/>
                <a:gd name="T17" fmla="*/ 2147483647 h 234"/>
                <a:gd name="T18" fmla="*/ 2147483647 w 667"/>
                <a:gd name="T19" fmla="*/ 2147483647 h 234"/>
                <a:gd name="T20" fmla="*/ 2147483647 w 667"/>
                <a:gd name="T21" fmla="*/ 2147483647 h 234"/>
                <a:gd name="T22" fmla="*/ 2147483647 w 667"/>
                <a:gd name="T23" fmla="*/ 2147483647 h 234"/>
                <a:gd name="T24" fmla="*/ 2147483647 w 667"/>
                <a:gd name="T25" fmla="*/ 2147483647 h 234"/>
                <a:gd name="T26" fmla="*/ 2147483647 w 667"/>
                <a:gd name="T27" fmla="*/ 2147483647 h 234"/>
                <a:gd name="T28" fmla="*/ 2147483647 w 667"/>
                <a:gd name="T29" fmla="*/ 2147483647 h 234"/>
                <a:gd name="T30" fmla="*/ 2147483647 w 667"/>
                <a:gd name="T31" fmla="*/ 2147483647 h 234"/>
                <a:gd name="T32" fmla="*/ 2147483647 w 667"/>
                <a:gd name="T33" fmla="*/ 2147483647 h 234"/>
                <a:gd name="T34" fmla="*/ 2147483647 w 667"/>
                <a:gd name="T35" fmla="*/ 2147483647 h 234"/>
                <a:gd name="T36" fmla="*/ 2147483647 w 667"/>
                <a:gd name="T37" fmla="*/ 2147483647 h 234"/>
                <a:gd name="T38" fmla="*/ 2147483647 w 667"/>
                <a:gd name="T39" fmla="*/ 2147483647 h 234"/>
                <a:gd name="T40" fmla="*/ 2147483647 w 667"/>
                <a:gd name="T41" fmla="*/ 2147483647 h 234"/>
                <a:gd name="T42" fmla="*/ 2147483647 w 667"/>
                <a:gd name="T43" fmla="*/ 2147483647 h 234"/>
                <a:gd name="T44" fmla="*/ 2147483647 w 667"/>
                <a:gd name="T45" fmla="*/ 2147483647 h 234"/>
                <a:gd name="T46" fmla="*/ 2147483647 w 667"/>
                <a:gd name="T47" fmla="*/ 2147483647 h 234"/>
                <a:gd name="T48" fmla="*/ 2147483647 w 667"/>
                <a:gd name="T49" fmla="*/ 2147483647 h 234"/>
                <a:gd name="T50" fmla="*/ 2147483647 w 667"/>
                <a:gd name="T51" fmla="*/ 2147483647 h 234"/>
                <a:gd name="T52" fmla="*/ 2147483647 w 667"/>
                <a:gd name="T53" fmla="*/ 2147483647 h 234"/>
                <a:gd name="T54" fmla="*/ 2147483647 w 667"/>
                <a:gd name="T55" fmla="*/ 2147483647 h 234"/>
                <a:gd name="T56" fmla="*/ 2147483647 w 667"/>
                <a:gd name="T57" fmla="*/ 2147483647 h 234"/>
                <a:gd name="T58" fmla="*/ 2147483647 w 667"/>
                <a:gd name="T59" fmla="*/ 2147483647 h 234"/>
                <a:gd name="T60" fmla="*/ 2147483647 w 667"/>
                <a:gd name="T61" fmla="*/ 2147483647 h 234"/>
                <a:gd name="T62" fmla="*/ 2147483647 w 667"/>
                <a:gd name="T63" fmla="*/ 2147483647 h 234"/>
                <a:gd name="T64" fmla="*/ 2147483647 w 667"/>
                <a:gd name="T65" fmla="*/ 2147483647 h 234"/>
                <a:gd name="T66" fmla="*/ 2147483647 w 667"/>
                <a:gd name="T67" fmla="*/ 2147483647 h 234"/>
                <a:gd name="T68" fmla="*/ 2147483647 w 667"/>
                <a:gd name="T69" fmla="*/ 2147483647 h 234"/>
                <a:gd name="T70" fmla="*/ 2147483647 w 667"/>
                <a:gd name="T71" fmla="*/ 2147483647 h 2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7"/>
                <a:gd name="T109" fmla="*/ 0 h 234"/>
                <a:gd name="T110" fmla="*/ 667 w 667"/>
                <a:gd name="T111" fmla="*/ 234 h 23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7" h="234">
                  <a:moveTo>
                    <a:pt x="666" y="116"/>
                  </a:moveTo>
                  <a:lnTo>
                    <a:pt x="664" y="107"/>
                  </a:lnTo>
                  <a:lnTo>
                    <a:pt x="661" y="96"/>
                  </a:lnTo>
                  <a:lnTo>
                    <a:pt x="655" y="86"/>
                  </a:lnTo>
                  <a:lnTo>
                    <a:pt x="646" y="77"/>
                  </a:lnTo>
                  <a:lnTo>
                    <a:pt x="634" y="67"/>
                  </a:lnTo>
                  <a:lnTo>
                    <a:pt x="621" y="58"/>
                  </a:lnTo>
                  <a:lnTo>
                    <a:pt x="606" y="50"/>
                  </a:lnTo>
                  <a:lnTo>
                    <a:pt x="588" y="42"/>
                  </a:lnTo>
                  <a:lnTo>
                    <a:pt x="568" y="35"/>
                  </a:lnTo>
                  <a:lnTo>
                    <a:pt x="547" y="28"/>
                  </a:lnTo>
                  <a:lnTo>
                    <a:pt x="524" y="21"/>
                  </a:lnTo>
                  <a:lnTo>
                    <a:pt x="499" y="16"/>
                  </a:lnTo>
                  <a:lnTo>
                    <a:pt x="474" y="11"/>
                  </a:lnTo>
                  <a:lnTo>
                    <a:pt x="447" y="7"/>
                  </a:lnTo>
                  <a:lnTo>
                    <a:pt x="419" y="4"/>
                  </a:lnTo>
                  <a:lnTo>
                    <a:pt x="391" y="2"/>
                  </a:lnTo>
                  <a:lnTo>
                    <a:pt x="362" y="1"/>
                  </a:lnTo>
                  <a:lnTo>
                    <a:pt x="333" y="0"/>
                  </a:lnTo>
                  <a:lnTo>
                    <a:pt x="304" y="1"/>
                  </a:lnTo>
                  <a:lnTo>
                    <a:pt x="275" y="2"/>
                  </a:lnTo>
                  <a:lnTo>
                    <a:pt x="247" y="4"/>
                  </a:lnTo>
                  <a:lnTo>
                    <a:pt x="219" y="7"/>
                  </a:lnTo>
                  <a:lnTo>
                    <a:pt x="192" y="11"/>
                  </a:lnTo>
                  <a:lnTo>
                    <a:pt x="167" y="16"/>
                  </a:lnTo>
                  <a:lnTo>
                    <a:pt x="143" y="21"/>
                  </a:lnTo>
                  <a:lnTo>
                    <a:pt x="120" y="28"/>
                  </a:lnTo>
                  <a:lnTo>
                    <a:pt x="98" y="35"/>
                  </a:lnTo>
                  <a:lnTo>
                    <a:pt x="78" y="42"/>
                  </a:lnTo>
                  <a:lnTo>
                    <a:pt x="60" y="50"/>
                  </a:lnTo>
                  <a:lnTo>
                    <a:pt x="46" y="58"/>
                  </a:lnTo>
                  <a:lnTo>
                    <a:pt x="31" y="67"/>
                  </a:lnTo>
                  <a:lnTo>
                    <a:pt x="20" y="77"/>
                  </a:lnTo>
                  <a:lnTo>
                    <a:pt x="12" y="86"/>
                  </a:lnTo>
                  <a:lnTo>
                    <a:pt x="6" y="96"/>
                  </a:lnTo>
                  <a:lnTo>
                    <a:pt x="2" y="107"/>
                  </a:lnTo>
                  <a:lnTo>
                    <a:pt x="0" y="116"/>
                  </a:lnTo>
                  <a:lnTo>
                    <a:pt x="2" y="127"/>
                  </a:lnTo>
                  <a:lnTo>
                    <a:pt x="6" y="137"/>
                  </a:lnTo>
                  <a:lnTo>
                    <a:pt x="12" y="147"/>
                  </a:lnTo>
                  <a:lnTo>
                    <a:pt x="20" y="156"/>
                  </a:lnTo>
                  <a:lnTo>
                    <a:pt x="31" y="166"/>
                  </a:lnTo>
                  <a:lnTo>
                    <a:pt x="46" y="175"/>
                  </a:lnTo>
                  <a:lnTo>
                    <a:pt x="60" y="183"/>
                  </a:lnTo>
                  <a:lnTo>
                    <a:pt x="78" y="191"/>
                  </a:lnTo>
                  <a:lnTo>
                    <a:pt x="98" y="199"/>
                  </a:lnTo>
                  <a:lnTo>
                    <a:pt x="120" y="206"/>
                  </a:lnTo>
                  <a:lnTo>
                    <a:pt x="143" y="212"/>
                  </a:lnTo>
                  <a:lnTo>
                    <a:pt x="167" y="217"/>
                  </a:lnTo>
                  <a:lnTo>
                    <a:pt x="192" y="222"/>
                  </a:lnTo>
                  <a:lnTo>
                    <a:pt x="219" y="226"/>
                  </a:lnTo>
                  <a:lnTo>
                    <a:pt x="247" y="229"/>
                  </a:lnTo>
                  <a:lnTo>
                    <a:pt x="275" y="231"/>
                  </a:lnTo>
                  <a:lnTo>
                    <a:pt x="304" y="232"/>
                  </a:lnTo>
                  <a:lnTo>
                    <a:pt x="333" y="233"/>
                  </a:lnTo>
                  <a:lnTo>
                    <a:pt x="362" y="232"/>
                  </a:lnTo>
                  <a:lnTo>
                    <a:pt x="391" y="231"/>
                  </a:lnTo>
                  <a:lnTo>
                    <a:pt x="419" y="229"/>
                  </a:lnTo>
                  <a:lnTo>
                    <a:pt x="447" y="226"/>
                  </a:lnTo>
                  <a:lnTo>
                    <a:pt x="474" y="222"/>
                  </a:lnTo>
                  <a:lnTo>
                    <a:pt x="499" y="217"/>
                  </a:lnTo>
                  <a:lnTo>
                    <a:pt x="524" y="212"/>
                  </a:lnTo>
                  <a:lnTo>
                    <a:pt x="547" y="206"/>
                  </a:lnTo>
                  <a:lnTo>
                    <a:pt x="568" y="199"/>
                  </a:lnTo>
                  <a:lnTo>
                    <a:pt x="588" y="191"/>
                  </a:lnTo>
                  <a:lnTo>
                    <a:pt x="606" y="183"/>
                  </a:lnTo>
                  <a:lnTo>
                    <a:pt x="621" y="175"/>
                  </a:lnTo>
                  <a:lnTo>
                    <a:pt x="634" y="166"/>
                  </a:lnTo>
                  <a:lnTo>
                    <a:pt x="646" y="156"/>
                  </a:lnTo>
                  <a:lnTo>
                    <a:pt x="655" y="147"/>
                  </a:lnTo>
                  <a:lnTo>
                    <a:pt x="661" y="137"/>
                  </a:lnTo>
                  <a:lnTo>
                    <a:pt x="664" y="127"/>
                  </a:lnTo>
                  <a:lnTo>
                    <a:pt x="666" y="11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2" name="Rectangle 16"/>
            <p:cNvSpPr>
              <a:spLocks noChangeArrowheads="1"/>
            </p:cNvSpPr>
            <p:nvPr/>
          </p:nvSpPr>
          <p:spPr bwMode="auto">
            <a:xfrm>
              <a:off x="3395663" y="3748088"/>
              <a:ext cx="4286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lot</a:t>
              </a:r>
            </a:p>
          </p:txBody>
        </p:sp>
        <p:sp>
          <p:nvSpPr>
            <p:cNvPr id="53" name="Freeform 17"/>
            <p:cNvSpPr>
              <a:spLocks/>
            </p:cNvSpPr>
            <p:nvPr/>
          </p:nvSpPr>
          <p:spPr bwMode="auto">
            <a:xfrm>
              <a:off x="6303963" y="4354513"/>
              <a:ext cx="1474787" cy="361950"/>
            </a:xfrm>
            <a:custGeom>
              <a:avLst/>
              <a:gdLst>
                <a:gd name="T0" fmla="*/ 2147483647 w 929"/>
                <a:gd name="T1" fmla="*/ 2147483647 h 228"/>
                <a:gd name="T2" fmla="*/ 2147483647 w 929"/>
                <a:gd name="T3" fmla="*/ 0 h 228"/>
                <a:gd name="T4" fmla="*/ 0 w 929"/>
                <a:gd name="T5" fmla="*/ 0 h 228"/>
                <a:gd name="T6" fmla="*/ 0 w 929"/>
                <a:gd name="T7" fmla="*/ 2147483647 h 228"/>
                <a:gd name="T8" fmla="*/ 2147483647 w 929"/>
                <a:gd name="T9" fmla="*/ 2147483647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9"/>
                <a:gd name="T16" fmla="*/ 0 h 228"/>
                <a:gd name="T17" fmla="*/ 929 w 929"/>
                <a:gd name="T18" fmla="*/ 228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9" h="228">
                  <a:moveTo>
                    <a:pt x="928" y="227"/>
                  </a:moveTo>
                  <a:lnTo>
                    <a:pt x="928" y="0"/>
                  </a:lnTo>
                  <a:lnTo>
                    <a:pt x="0" y="0"/>
                  </a:lnTo>
                  <a:lnTo>
                    <a:pt x="0" y="227"/>
                  </a:lnTo>
                  <a:lnTo>
                    <a:pt x="928" y="227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34" name="Rectangle 19"/>
            <p:cNvSpPr>
              <a:spLocks noChangeArrowheads="1"/>
            </p:cNvSpPr>
            <p:nvPr/>
          </p:nvSpPr>
          <p:spPr bwMode="auto">
            <a:xfrm>
              <a:off x="2249488" y="3491089"/>
              <a:ext cx="7112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name</a:t>
              </a:r>
            </a:p>
          </p:txBody>
        </p:sp>
        <p:sp>
          <p:nvSpPr>
            <p:cNvPr id="38935" name="Rectangle 20"/>
            <p:cNvSpPr>
              <a:spLocks noChangeArrowheads="1"/>
            </p:cNvSpPr>
            <p:nvPr/>
          </p:nvSpPr>
          <p:spPr bwMode="auto">
            <a:xfrm>
              <a:off x="6430963" y="3503436"/>
              <a:ext cx="8366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dname</a:t>
              </a:r>
            </a:p>
          </p:txBody>
        </p:sp>
        <p:sp>
          <p:nvSpPr>
            <p:cNvPr id="38936" name="Rectangle 21"/>
            <p:cNvSpPr>
              <a:spLocks noChangeArrowheads="1"/>
            </p:cNvSpPr>
            <p:nvPr/>
          </p:nvSpPr>
          <p:spPr bwMode="auto">
            <a:xfrm>
              <a:off x="7503407" y="3771900"/>
              <a:ext cx="858837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budget</a:t>
              </a:r>
            </a:p>
          </p:txBody>
        </p:sp>
        <p:sp>
          <p:nvSpPr>
            <p:cNvPr id="38937" name="Rectangle 22"/>
            <p:cNvSpPr>
              <a:spLocks noChangeArrowheads="1"/>
            </p:cNvSpPr>
            <p:nvPr/>
          </p:nvSpPr>
          <p:spPr bwMode="auto">
            <a:xfrm>
              <a:off x="5648325" y="3746500"/>
              <a:ext cx="4857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did</a:t>
              </a:r>
            </a:p>
          </p:txBody>
        </p:sp>
        <p:sp>
          <p:nvSpPr>
            <p:cNvPr id="38938" name="Rectangle 23"/>
            <p:cNvSpPr>
              <a:spLocks noChangeArrowheads="1"/>
            </p:cNvSpPr>
            <p:nvPr/>
          </p:nvSpPr>
          <p:spPr bwMode="auto">
            <a:xfrm>
              <a:off x="4366331" y="3434644"/>
              <a:ext cx="700088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since</a:t>
              </a:r>
            </a:p>
          </p:txBody>
        </p:sp>
        <p:sp>
          <p:nvSpPr>
            <p:cNvPr id="38939" name="Rectangle 27"/>
            <p:cNvSpPr>
              <a:spLocks noChangeArrowheads="1"/>
            </p:cNvSpPr>
            <p:nvPr/>
          </p:nvSpPr>
          <p:spPr bwMode="auto">
            <a:xfrm>
              <a:off x="5648325" y="3746500"/>
              <a:ext cx="4857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u="sng">
                  <a:solidFill>
                    <a:srgbClr val="000000"/>
                  </a:solidFill>
                  <a:latin typeface="Arial" pitchFamily="34" charset="0"/>
                </a:rPr>
                <a:t>did</a:t>
              </a:r>
            </a:p>
          </p:txBody>
        </p:sp>
        <p:sp>
          <p:nvSpPr>
            <p:cNvPr id="38940" name="Rectangle 29"/>
            <p:cNvSpPr>
              <a:spLocks noChangeArrowheads="1"/>
            </p:cNvSpPr>
            <p:nvPr/>
          </p:nvSpPr>
          <p:spPr bwMode="auto">
            <a:xfrm>
              <a:off x="4187825" y="4346752"/>
              <a:ext cx="10509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Manages</a:t>
              </a:r>
            </a:p>
          </p:txBody>
        </p:sp>
        <p:sp>
          <p:nvSpPr>
            <p:cNvPr id="38941" name="Rectangle 31"/>
            <p:cNvSpPr>
              <a:spLocks noChangeArrowheads="1"/>
            </p:cNvSpPr>
            <p:nvPr/>
          </p:nvSpPr>
          <p:spPr bwMode="auto">
            <a:xfrm>
              <a:off x="6323189" y="4351867"/>
              <a:ext cx="14224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Departments</a:t>
              </a:r>
            </a:p>
          </p:txBody>
        </p:sp>
        <p:sp>
          <p:nvSpPr>
            <p:cNvPr id="38942" name="Rectangle 32"/>
            <p:cNvSpPr>
              <a:spLocks noChangeArrowheads="1"/>
            </p:cNvSpPr>
            <p:nvPr/>
          </p:nvSpPr>
          <p:spPr bwMode="auto">
            <a:xfrm>
              <a:off x="2106436" y="4356277"/>
              <a:ext cx="12541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Employees</a:t>
              </a:r>
            </a:p>
          </p:txBody>
        </p:sp>
        <p:sp>
          <p:nvSpPr>
            <p:cNvPr id="38943" name="Rectangle 33"/>
            <p:cNvSpPr>
              <a:spLocks noChangeArrowheads="1"/>
            </p:cNvSpPr>
            <p:nvPr/>
          </p:nvSpPr>
          <p:spPr bwMode="auto">
            <a:xfrm>
              <a:off x="1403350" y="3736975"/>
              <a:ext cx="531813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u="sng">
                  <a:solidFill>
                    <a:srgbClr val="000000"/>
                  </a:solidFill>
                  <a:latin typeface="Arial" pitchFamily="34" charset="0"/>
                </a:rPr>
                <a:t>ssn</a:t>
              </a:r>
            </a:p>
          </p:txBody>
        </p:sp>
        <p:sp>
          <p:nvSpPr>
            <p:cNvPr id="38944" name="Line 35"/>
            <p:cNvSpPr>
              <a:spLocks noChangeShapeType="1"/>
            </p:cNvSpPr>
            <p:nvPr/>
          </p:nvSpPr>
          <p:spPr bwMode="auto">
            <a:xfrm>
              <a:off x="1845733" y="4110568"/>
              <a:ext cx="462492" cy="23759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5" name="Line 36"/>
            <p:cNvSpPr>
              <a:spLocks noChangeShapeType="1"/>
            </p:cNvSpPr>
            <p:nvPr/>
          </p:nvSpPr>
          <p:spPr bwMode="auto">
            <a:xfrm>
              <a:off x="2605088" y="3859213"/>
              <a:ext cx="0" cy="48895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6" name="Line 37"/>
            <p:cNvSpPr>
              <a:spLocks noChangeShapeType="1"/>
            </p:cNvSpPr>
            <p:nvPr/>
          </p:nvSpPr>
          <p:spPr bwMode="auto">
            <a:xfrm flipH="1">
              <a:off x="2916238" y="4104922"/>
              <a:ext cx="481718" cy="24324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7" name="Line 39"/>
            <p:cNvSpPr>
              <a:spLocks noChangeShapeType="1"/>
            </p:cNvSpPr>
            <p:nvPr/>
          </p:nvSpPr>
          <p:spPr bwMode="auto">
            <a:xfrm>
              <a:off x="6079067" y="4121856"/>
              <a:ext cx="629708" cy="22630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8" name="Line 40"/>
            <p:cNvSpPr>
              <a:spLocks noChangeShapeType="1"/>
            </p:cNvSpPr>
            <p:nvPr/>
          </p:nvSpPr>
          <p:spPr bwMode="auto">
            <a:xfrm>
              <a:off x="6835775" y="3859213"/>
              <a:ext cx="0" cy="48895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9" name="Line 41"/>
            <p:cNvSpPr>
              <a:spLocks noChangeShapeType="1"/>
            </p:cNvSpPr>
            <p:nvPr/>
          </p:nvSpPr>
          <p:spPr bwMode="auto">
            <a:xfrm flipH="1">
              <a:off x="7433732" y="4121856"/>
              <a:ext cx="287868" cy="231423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0" name="Line 43"/>
            <p:cNvSpPr>
              <a:spLocks noChangeShapeType="1"/>
            </p:cNvSpPr>
            <p:nvPr/>
          </p:nvSpPr>
          <p:spPr bwMode="auto">
            <a:xfrm>
              <a:off x="5329238" y="4514849"/>
              <a:ext cx="975606" cy="7761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stealth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1" name="Line 44"/>
            <p:cNvSpPr>
              <a:spLocks noChangeShapeType="1"/>
            </p:cNvSpPr>
            <p:nvPr/>
          </p:nvSpPr>
          <p:spPr bwMode="auto">
            <a:xfrm flipH="1">
              <a:off x="3352800" y="4514850"/>
              <a:ext cx="766763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38922" name="Straight Connector 72"/>
          <p:cNvCxnSpPr>
            <a:cxnSpLocks noChangeShapeType="1"/>
          </p:cNvCxnSpPr>
          <p:nvPr/>
        </p:nvCxnSpPr>
        <p:spPr bwMode="auto">
          <a:xfrm rot="16200000" flipH="1">
            <a:off x="4229100" y="1790700"/>
            <a:ext cx="387350" cy="635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812ADB0-66F1-41F0-81A4-F5A92E7C81B4}"/>
              </a:ext>
            </a:extLst>
          </p:cNvPr>
          <p:cNvSpPr/>
          <p:nvPr/>
        </p:nvSpPr>
        <p:spPr>
          <a:xfrm>
            <a:off x="2919412" y="4316547"/>
            <a:ext cx="1539081" cy="469309"/>
          </a:xfrm>
          <a:prstGeom prst="roundRect">
            <a:avLst>
              <a:gd name="adj" fmla="val 10465"/>
            </a:avLst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5110956" y="3091351"/>
            <a:ext cx="2743200" cy="1600200"/>
          </a:xfrm>
          <a:prstGeom prst="wedgeRoundRectCallout">
            <a:avLst>
              <a:gd name="adj1" fmla="val -78989"/>
              <a:gd name="adj2" fmla="val 37612"/>
              <a:gd name="adj3" fmla="val 16667"/>
            </a:avLst>
          </a:prstGeom>
          <a:solidFill>
            <a:srgbClr val="CEE1F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 eaLnBrk="0" hangingPunct="0">
              <a:lnSpc>
                <a:spcPts val="2600"/>
              </a:lnSpc>
              <a:defRPr/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  <a:cs typeface="+mn-cs"/>
              </a:rPr>
              <a:t>Total participation</a:t>
            </a:r>
          </a:p>
          <a:p>
            <a:pPr algn="ctr" eaLnBrk="0" hangingPunct="0">
              <a:lnSpc>
                <a:spcPts val="2600"/>
              </a:lnSpc>
              <a:defRPr/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  <a:cs typeface="+mn-cs"/>
              </a:rPr>
              <a:t>i.e., Every department must have a manager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7BBBD4-217A-415D-A5FC-C98B79634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58C89-64C8-4628-9177-D6F55E1EECA2}" type="datetime1">
              <a:rPr lang="en-US" smtClean="0"/>
              <a:t>9/11/2024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E2FC6-0104-4F27-BDEF-F248BBE16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D7F5-7323-4990-94E9-6AF33DDF4934}" type="slidenum">
              <a:rPr lang="en-US" smtClean="0"/>
              <a:t>47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BE70E0-8DBF-A3A5-87F6-65236C1A7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866" y="5955078"/>
            <a:ext cx="3765017" cy="464451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28484B2B-5399-3D8B-F77E-5CAFBD616E4D}"/>
              </a:ext>
            </a:extLst>
          </p:cNvPr>
          <p:cNvSpPr/>
          <p:nvPr/>
        </p:nvSpPr>
        <p:spPr>
          <a:xfrm>
            <a:off x="7590631" y="4955565"/>
            <a:ext cx="1185864" cy="800100"/>
          </a:xfrm>
          <a:prstGeom prst="wedgeRoundRectCallout">
            <a:avLst>
              <a:gd name="adj1" fmla="val -32399"/>
              <a:gd name="adj2" fmla="val 89439"/>
              <a:gd name="adj3" fmla="val 16667"/>
            </a:avLst>
          </a:prstGeom>
          <a:solidFill>
            <a:srgbClr val="E2671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Cannot be “null”</a:t>
            </a:r>
          </a:p>
        </p:txBody>
      </p:sp>
    </p:spTree>
    <p:extLst>
      <p:ext uri="{BB962C8B-B14F-4D97-AF65-F5344CB8AC3E}">
        <p14:creationId xmlns:p14="http://schemas.microsoft.com/office/powerpoint/2010/main" val="239792497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77647"/>
            <a:ext cx="7772400" cy="800100"/>
          </a:xfrm>
        </p:spPr>
        <p:txBody>
          <a:bodyPr>
            <a:normAutofit/>
          </a:bodyPr>
          <a:lstStyle/>
          <a:p>
            <a:r>
              <a:rPr lang="en-US" sz="4800" b="1" dirty="0"/>
              <a:t>Participation Constraints in SQL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82000" cy="1703034"/>
          </a:xfrm>
        </p:spPr>
        <p:txBody>
          <a:bodyPr>
            <a:no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US" sz="3200" dirty="0">
                <a:latin typeface="Calibri" pitchFamily="34" charset="0"/>
              </a:rPr>
              <a:t>We can capture participation constraints involving one entity set in a binary relationship, but little else (without resorting to CHECK constraints – discussed later).</a:t>
            </a:r>
          </a:p>
        </p:txBody>
      </p:sp>
      <p:grpSp>
        <p:nvGrpSpPr>
          <p:cNvPr id="39942" name="Group 44"/>
          <p:cNvGrpSpPr>
            <a:grpSpLocks/>
          </p:cNvGrpSpPr>
          <p:nvPr/>
        </p:nvGrpSpPr>
        <p:grpSpPr bwMode="auto">
          <a:xfrm>
            <a:off x="762000" y="3733800"/>
            <a:ext cx="7345363" cy="1384300"/>
            <a:chOff x="1136650" y="4635500"/>
            <a:chExt cx="7345363" cy="1384300"/>
          </a:xfrm>
        </p:grpSpPr>
        <p:grpSp>
          <p:nvGrpSpPr>
            <p:cNvPr id="39943" name="Group 44"/>
            <p:cNvGrpSpPr>
              <a:grpSpLocks/>
            </p:cNvGrpSpPr>
            <p:nvPr/>
          </p:nvGrpSpPr>
          <p:grpSpPr bwMode="auto">
            <a:xfrm>
              <a:off x="1136650" y="4635500"/>
              <a:ext cx="7345363" cy="1384300"/>
              <a:chOff x="1136650" y="3429000"/>
              <a:chExt cx="7345363" cy="1384300"/>
            </a:xfrm>
          </p:grpSpPr>
          <p:sp>
            <p:nvSpPr>
              <p:cNvPr id="39945" name="Freeform 6"/>
              <p:cNvSpPr>
                <a:spLocks/>
              </p:cNvSpPr>
              <p:nvPr/>
            </p:nvSpPr>
            <p:spPr bwMode="auto">
              <a:xfrm>
                <a:off x="5356225" y="3757613"/>
                <a:ext cx="1057275" cy="371475"/>
              </a:xfrm>
              <a:custGeom>
                <a:avLst/>
                <a:gdLst>
                  <a:gd name="T0" fmla="*/ 2147483647 w 666"/>
                  <a:gd name="T1" fmla="*/ 2147483647 h 234"/>
                  <a:gd name="T2" fmla="*/ 2147483647 w 666"/>
                  <a:gd name="T3" fmla="*/ 2147483647 h 234"/>
                  <a:gd name="T4" fmla="*/ 2147483647 w 666"/>
                  <a:gd name="T5" fmla="*/ 2147483647 h 234"/>
                  <a:gd name="T6" fmla="*/ 2147483647 w 666"/>
                  <a:gd name="T7" fmla="*/ 2147483647 h 234"/>
                  <a:gd name="T8" fmla="*/ 2147483647 w 666"/>
                  <a:gd name="T9" fmla="*/ 2147483647 h 234"/>
                  <a:gd name="T10" fmla="*/ 2147483647 w 666"/>
                  <a:gd name="T11" fmla="*/ 2147483647 h 234"/>
                  <a:gd name="T12" fmla="*/ 2147483647 w 666"/>
                  <a:gd name="T13" fmla="*/ 2147483647 h 234"/>
                  <a:gd name="T14" fmla="*/ 2147483647 w 666"/>
                  <a:gd name="T15" fmla="*/ 2147483647 h 234"/>
                  <a:gd name="T16" fmla="*/ 2147483647 w 666"/>
                  <a:gd name="T17" fmla="*/ 2147483647 h 234"/>
                  <a:gd name="T18" fmla="*/ 2147483647 w 666"/>
                  <a:gd name="T19" fmla="*/ 2147483647 h 234"/>
                  <a:gd name="T20" fmla="*/ 2147483647 w 666"/>
                  <a:gd name="T21" fmla="*/ 2147483647 h 234"/>
                  <a:gd name="T22" fmla="*/ 2147483647 w 666"/>
                  <a:gd name="T23" fmla="*/ 2147483647 h 234"/>
                  <a:gd name="T24" fmla="*/ 2147483647 w 666"/>
                  <a:gd name="T25" fmla="*/ 2147483647 h 234"/>
                  <a:gd name="T26" fmla="*/ 2147483647 w 666"/>
                  <a:gd name="T27" fmla="*/ 2147483647 h 234"/>
                  <a:gd name="T28" fmla="*/ 2147483647 w 666"/>
                  <a:gd name="T29" fmla="*/ 2147483647 h 234"/>
                  <a:gd name="T30" fmla="*/ 2147483647 w 666"/>
                  <a:gd name="T31" fmla="*/ 2147483647 h 234"/>
                  <a:gd name="T32" fmla="*/ 2147483647 w 666"/>
                  <a:gd name="T33" fmla="*/ 2147483647 h 234"/>
                  <a:gd name="T34" fmla="*/ 2147483647 w 666"/>
                  <a:gd name="T35" fmla="*/ 2147483647 h 234"/>
                  <a:gd name="T36" fmla="*/ 2147483647 w 666"/>
                  <a:gd name="T37" fmla="*/ 2147483647 h 234"/>
                  <a:gd name="T38" fmla="*/ 2147483647 w 666"/>
                  <a:gd name="T39" fmla="*/ 2147483647 h 234"/>
                  <a:gd name="T40" fmla="*/ 2147483647 w 666"/>
                  <a:gd name="T41" fmla="*/ 2147483647 h 234"/>
                  <a:gd name="T42" fmla="*/ 2147483647 w 666"/>
                  <a:gd name="T43" fmla="*/ 2147483647 h 234"/>
                  <a:gd name="T44" fmla="*/ 2147483647 w 666"/>
                  <a:gd name="T45" fmla="*/ 2147483647 h 234"/>
                  <a:gd name="T46" fmla="*/ 2147483647 w 666"/>
                  <a:gd name="T47" fmla="*/ 2147483647 h 234"/>
                  <a:gd name="T48" fmla="*/ 2147483647 w 666"/>
                  <a:gd name="T49" fmla="*/ 2147483647 h 234"/>
                  <a:gd name="T50" fmla="*/ 2147483647 w 666"/>
                  <a:gd name="T51" fmla="*/ 2147483647 h 234"/>
                  <a:gd name="T52" fmla="*/ 2147483647 w 666"/>
                  <a:gd name="T53" fmla="*/ 2147483647 h 234"/>
                  <a:gd name="T54" fmla="*/ 2147483647 w 666"/>
                  <a:gd name="T55" fmla="*/ 2147483647 h 234"/>
                  <a:gd name="T56" fmla="*/ 2147483647 w 666"/>
                  <a:gd name="T57" fmla="*/ 2147483647 h 234"/>
                  <a:gd name="T58" fmla="*/ 2147483647 w 666"/>
                  <a:gd name="T59" fmla="*/ 2147483647 h 234"/>
                  <a:gd name="T60" fmla="*/ 2147483647 w 666"/>
                  <a:gd name="T61" fmla="*/ 2147483647 h 234"/>
                  <a:gd name="T62" fmla="*/ 2147483647 w 666"/>
                  <a:gd name="T63" fmla="*/ 2147483647 h 234"/>
                  <a:gd name="T64" fmla="*/ 2147483647 w 666"/>
                  <a:gd name="T65" fmla="*/ 2147483647 h 234"/>
                  <a:gd name="T66" fmla="*/ 2147483647 w 666"/>
                  <a:gd name="T67" fmla="*/ 2147483647 h 234"/>
                  <a:gd name="T68" fmla="*/ 2147483647 w 666"/>
                  <a:gd name="T69" fmla="*/ 2147483647 h 234"/>
                  <a:gd name="T70" fmla="*/ 2147483647 w 666"/>
                  <a:gd name="T71" fmla="*/ 2147483647 h 23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66"/>
                  <a:gd name="T109" fmla="*/ 0 h 234"/>
                  <a:gd name="T110" fmla="*/ 666 w 666"/>
                  <a:gd name="T111" fmla="*/ 234 h 23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66" h="234">
                    <a:moveTo>
                      <a:pt x="665" y="117"/>
                    </a:moveTo>
                    <a:lnTo>
                      <a:pt x="662" y="106"/>
                    </a:lnTo>
                    <a:lnTo>
                      <a:pt x="658" y="96"/>
                    </a:lnTo>
                    <a:lnTo>
                      <a:pt x="652" y="86"/>
                    </a:lnTo>
                    <a:lnTo>
                      <a:pt x="644" y="77"/>
                    </a:lnTo>
                    <a:lnTo>
                      <a:pt x="633" y="68"/>
                    </a:lnTo>
                    <a:lnTo>
                      <a:pt x="620" y="58"/>
                    </a:lnTo>
                    <a:lnTo>
                      <a:pt x="604" y="50"/>
                    </a:lnTo>
                    <a:lnTo>
                      <a:pt x="586" y="42"/>
                    </a:lnTo>
                    <a:lnTo>
                      <a:pt x="566" y="34"/>
                    </a:lnTo>
                    <a:lnTo>
                      <a:pt x="546" y="27"/>
                    </a:lnTo>
                    <a:lnTo>
                      <a:pt x="522" y="21"/>
                    </a:lnTo>
                    <a:lnTo>
                      <a:pt x="497" y="16"/>
                    </a:lnTo>
                    <a:lnTo>
                      <a:pt x="472" y="11"/>
                    </a:lnTo>
                    <a:lnTo>
                      <a:pt x="445" y="7"/>
                    </a:lnTo>
                    <a:lnTo>
                      <a:pt x="419" y="4"/>
                    </a:lnTo>
                    <a:lnTo>
                      <a:pt x="390" y="2"/>
                    </a:lnTo>
                    <a:lnTo>
                      <a:pt x="360" y="1"/>
                    </a:lnTo>
                    <a:lnTo>
                      <a:pt x="331" y="0"/>
                    </a:lnTo>
                    <a:lnTo>
                      <a:pt x="304" y="1"/>
                    </a:lnTo>
                    <a:lnTo>
                      <a:pt x="274" y="2"/>
                    </a:lnTo>
                    <a:lnTo>
                      <a:pt x="247" y="4"/>
                    </a:lnTo>
                    <a:lnTo>
                      <a:pt x="218" y="7"/>
                    </a:lnTo>
                    <a:lnTo>
                      <a:pt x="191" y="11"/>
                    </a:lnTo>
                    <a:lnTo>
                      <a:pt x="165" y="16"/>
                    </a:lnTo>
                    <a:lnTo>
                      <a:pt x="141" y="21"/>
                    </a:lnTo>
                    <a:lnTo>
                      <a:pt x="118" y="27"/>
                    </a:lnTo>
                    <a:lnTo>
                      <a:pt x="98" y="34"/>
                    </a:lnTo>
                    <a:lnTo>
                      <a:pt x="77" y="42"/>
                    </a:lnTo>
                    <a:lnTo>
                      <a:pt x="60" y="50"/>
                    </a:lnTo>
                    <a:lnTo>
                      <a:pt x="44" y="58"/>
                    </a:lnTo>
                    <a:lnTo>
                      <a:pt x="31" y="68"/>
                    </a:lnTo>
                    <a:lnTo>
                      <a:pt x="20" y="77"/>
                    </a:lnTo>
                    <a:lnTo>
                      <a:pt x="10" y="86"/>
                    </a:lnTo>
                    <a:lnTo>
                      <a:pt x="6" y="96"/>
                    </a:lnTo>
                    <a:lnTo>
                      <a:pt x="1" y="106"/>
                    </a:lnTo>
                    <a:lnTo>
                      <a:pt x="0" y="117"/>
                    </a:lnTo>
                    <a:lnTo>
                      <a:pt x="1" y="127"/>
                    </a:lnTo>
                    <a:lnTo>
                      <a:pt x="6" y="137"/>
                    </a:lnTo>
                    <a:lnTo>
                      <a:pt x="10" y="147"/>
                    </a:lnTo>
                    <a:lnTo>
                      <a:pt x="20" y="156"/>
                    </a:lnTo>
                    <a:lnTo>
                      <a:pt x="31" y="166"/>
                    </a:lnTo>
                    <a:lnTo>
                      <a:pt x="44" y="175"/>
                    </a:lnTo>
                    <a:lnTo>
                      <a:pt x="60" y="183"/>
                    </a:lnTo>
                    <a:lnTo>
                      <a:pt x="77" y="191"/>
                    </a:lnTo>
                    <a:lnTo>
                      <a:pt x="98" y="199"/>
                    </a:lnTo>
                    <a:lnTo>
                      <a:pt x="118" y="205"/>
                    </a:lnTo>
                    <a:lnTo>
                      <a:pt x="141" y="212"/>
                    </a:lnTo>
                    <a:lnTo>
                      <a:pt x="165" y="217"/>
                    </a:lnTo>
                    <a:lnTo>
                      <a:pt x="191" y="222"/>
                    </a:lnTo>
                    <a:lnTo>
                      <a:pt x="218" y="226"/>
                    </a:lnTo>
                    <a:lnTo>
                      <a:pt x="247" y="229"/>
                    </a:lnTo>
                    <a:lnTo>
                      <a:pt x="274" y="231"/>
                    </a:lnTo>
                    <a:lnTo>
                      <a:pt x="304" y="232"/>
                    </a:lnTo>
                    <a:lnTo>
                      <a:pt x="331" y="233"/>
                    </a:lnTo>
                    <a:lnTo>
                      <a:pt x="360" y="232"/>
                    </a:lnTo>
                    <a:lnTo>
                      <a:pt x="390" y="231"/>
                    </a:lnTo>
                    <a:lnTo>
                      <a:pt x="419" y="229"/>
                    </a:lnTo>
                    <a:lnTo>
                      <a:pt x="445" y="226"/>
                    </a:lnTo>
                    <a:lnTo>
                      <a:pt x="472" y="222"/>
                    </a:lnTo>
                    <a:lnTo>
                      <a:pt x="497" y="217"/>
                    </a:lnTo>
                    <a:lnTo>
                      <a:pt x="522" y="212"/>
                    </a:lnTo>
                    <a:lnTo>
                      <a:pt x="546" y="205"/>
                    </a:lnTo>
                    <a:lnTo>
                      <a:pt x="566" y="199"/>
                    </a:lnTo>
                    <a:lnTo>
                      <a:pt x="586" y="191"/>
                    </a:lnTo>
                    <a:lnTo>
                      <a:pt x="604" y="183"/>
                    </a:lnTo>
                    <a:lnTo>
                      <a:pt x="620" y="175"/>
                    </a:lnTo>
                    <a:lnTo>
                      <a:pt x="633" y="166"/>
                    </a:lnTo>
                    <a:lnTo>
                      <a:pt x="644" y="156"/>
                    </a:lnTo>
                    <a:lnTo>
                      <a:pt x="652" y="147"/>
                    </a:lnTo>
                    <a:lnTo>
                      <a:pt x="658" y="137"/>
                    </a:lnTo>
                    <a:lnTo>
                      <a:pt x="662" y="127"/>
                    </a:lnTo>
                    <a:lnTo>
                      <a:pt x="665" y="11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46" name="Freeform 7"/>
              <p:cNvSpPr>
                <a:spLocks/>
              </p:cNvSpPr>
              <p:nvPr/>
            </p:nvSpPr>
            <p:spPr bwMode="auto">
              <a:xfrm>
                <a:off x="7296150" y="3757613"/>
                <a:ext cx="1185863" cy="371475"/>
              </a:xfrm>
              <a:custGeom>
                <a:avLst/>
                <a:gdLst>
                  <a:gd name="T0" fmla="*/ 2147483647 w 747"/>
                  <a:gd name="T1" fmla="*/ 2147483647 h 234"/>
                  <a:gd name="T2" fmla="*/ 2147483647 w 747"/>
                  <a:gd name="T3" fmla="*/ 2147483647 h 234"/>
                  <a:gd name="T4" fmla="*/ 2147483647 w 747"/>
                  <a:gd name="T5" fmla="*/ 2147483647 h 234"/>
                  <a:gd name="T6" fmla="*/ 2147483647 w 747"/>
                  <a:gd name="T7" fmla="*/ 2147483647 h 234"/>
                  <a:gd name="T8" fmla="*/ 2147483647 w 747"/>
                  <a:gd name="T9" fmla="*/ 2147483647 h 234"/>
                  <a:gd name="T10" fmla="*/ 2147483647 w 747"/>
                  <a:gd name="T11" fmla="*/ 2147483647 h 234"/>
                  <a:gd name="T12" fmla="*/ 2147483647 w 747"/>
                  <a:gd name="T13" fmla="*/ 2147483647 h 234"/>
                  <a:gd name="T14" fmla="*/ 2147483647 w 747"/>
                  <a:gd name="T15" fmla="*/ 2147483647 h 234"/>
                  <a:gd name="T16" fmla="*/ 2147483647 w 747"/>
                  <a:gd name="T17" fmla="*/ 2147483647 h 234"/>
                  <a:gd name="T18" fmla="*/ 2147483647 w 747"/>
                  <a:gd name="T19" fmla="*/ 2147483647 h 234"/>
                  <a:gd name="T20" fmla="*/ 2147483647 w 747"/>
                  <a:gd name="T21" fmla="*/ 2147483647 h 234"/>
                  <a:gd name="T22" fmla="*/ 2147483647 w 747"/>
                  <a:gd name="T23" fmla="*/ 2147483647 h 234"/>
                  <a:gd name="T24" fmla="*/ 2147483647 w 747"/>
                  <a:gd name="T25" fmla="*/ 2147483647 h 234"/>
                  <a:gd name="T26" fmla="*/ 2147483647 w 747"/>
                  <a:gd name="T27" fmla="*/ 2147483647 h 234"/>
                  <a:gd name="T28" fmla="*/ 2147483647 w 747"/>
                  <a:gd name="T29" fmla="*/ 2147483647 h 234"/>
                  <a:gd name="T30" fmla="*/ 2147483647 w 747"/>
                  <a:gd name="T31" fmla="*/ 2147483647 h 234"/>
                  <a:gd name="T32" fmla="*/ 2147483647 w 747"/>
                  <a:gd name="T33" fmla="*/ 2147483647 h 234"/>
                  <a:gd name="T34" fmla="*/ 2147483647 w 747"/>
                  <a:gd name="T35" fmla="*/ 2147483647 h 234"/>
                  <a:gd name="T36" fmla="*/ 2147483647 w 747"/>
                  <a:gd name="T37" fmla="*/ 2147483647 h 234"/>
                  <a:gd name="T38" fmla="*/ 2147483647 w 747"/>
                  <a:gd name="T39" fmla="*/ 2147483647 h 234"/>
                  <a:gd name="T40" fmla="*/ 2147483647 w 747"/>
                  <a:gd name="T41" fmla="*/ 2147483647 h 234"/>
                  <a:gd name="T42" fmla="*/ 2147483647 w 747"/>
                  <a:gd name="T43" fmla="*/ 2147483647 h 234"/>
                  <a:gd name="T44" fmla="*/ 2147483647 w 747"/>
                  <a:gd name="T45" fmla="*/ 2147483647 h 234"/>
                  <a:gd name="T46" fmla="*/ 2147483647 w 747"/>
                  <a:gd name="T47" fmla="*/ 2147483647 h 234"/>
                  <a:gd name="T48" fmla="*/ 2147483647 w 747"/>
                  <a:gd name="T49" fmla="*/ 2147483647 h 234"/>
                  <a:gd name="T50" fmla="*/ 2147483647 w 747"/>
                  <a:gd name="T51" fmla="*/ 2147483647 h 234"/>
                  <a:gd name="T52" fmla="*/ 2147483647 w 747"/>
                  <a:gd name="T53" fmla="*/ 2147483647 h 234"/>
                  <a:gd name="T54" fmla="*/ 2147483647 w 747"/>
                  <a:gd name="T55" fmla="*/ 2147483647 h 234"/>
                  <a:gd name="T56" fmla="*/ 2147483647 w 747"/>
                  <a:gd name="T57" fmla="*/ 2147483647 h 234"/>
                  <a:gd name="T58" fmla="*/ 2147483647 w 747"/>
                  <a:gd name="T59" fmla="*/ 2147483647 h 234"/>
                  <a:gd name="T60" fmla="*/ 2147483647 w 747"/>
                  <a:gd name="T61" fmla="*/ 2147483647 h 234"/>
                  <a:gd name="T62" fmla="*/ 2147483647 w 747"/>
                  <a:gd name="T63" fmla="*/ 2147483647 h 234"/>
                  <a:gd name="T64" fmla="*/ 2147483647 w 747"/>
                  <a:gd name="T65" fmla="*/ 2147483647 h 234"/>
                  <a:gd name="T66" fmla="*/ 2147483647 w 747"/>
                  <a:gd name="T67" fmla="*/ 2147483647 h 234"/>
                  <a:gd name="T68" fmla="*/ 2147483647 w 747"/>
                  <a:gd name="T69" fmla="*/ 2147483647 h 234"/>
                  <a:gd name="T70" fmla="*/ 2147483647 w 747"/>
                  <a:gd name="T71" fmla="*/ 2147483647 h 23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47"/>
                  <a:gd name="T109" fmla="*/ 0 h 234"/>
                  <a:gd name="T110" fmla="*/ 747 w 747"/>
                  <a:gd name="T111" fmla="*/ 234 h 23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47" h="234">
                    <a:moveTo>
                      <a:pt x="0" y="117"/>
                    </a:moveTo>
                    <a:lnTo>
                      <a:pt x="1" y="127"/>
                    </a:lnTo>
                    <a:lnTo>
                      <a:pt x="5" y="137"/>
                    </a:lnTo>
                    <a:lnTo>
                      <a:pt x="12" y="147"/>
                    </a:lnTo>
                    <a:lnTo>
                      <a:pt x="21" y="156"/>
                    </a:lnTo>
                    <a:lnTo>
                      <a:pt x="35" y="166"/>
                    </a:lnTo>
                    <a:lnTo>
                      <a:pt x="49" y="175"/>
                    </a:lnTo>
                    <a:lnTo>
                      <a:pt x="66" y="183"/>
                    </a:lnTo>
                    <a:lnTo>
                      <a:pt x="87" y="191"/>
                    </a:lnTo>
                    <a:lnTo>
                      <a:pt x="108" y="199"/>
                    </a:lnTo>
                    <a:lnTo>
                      <a:pt x="133" y="205"/>
                    </a:lnTo>
                    <a:lnTo>
                      <a:pt x="159" y="212"/>
                    </a:lnTo>
                    <a:lnTo>
                      <a:pt x="186" y="217"/>
                    </a:lnTo>
                    <a:lnTo>
                      <a:pt x="215" y="222"/>
                    </a:lnTo>
                    <a:lnTo>
                      <a:pt x="245" y="226"/>
                    </a:lnTo>
                    <a:lnTo>
                      <a:pt x="276" y="229"/>
                    </a:lnTo>
                    <a:lnTo>
                      <a:pt x="307" y="231"/>
                    </a:lnTo>
                    <a:lnTo>
                      <a:pt x="340" y="232"/>
                    </a:lnTo>
                    <a:lnTo>
                      <a:pt x="373" y="233"/>
                    </a:lnTo>
                    <a:lnTo>
                      <a:pt x="405" y="232"/>
                    </a:lnTo>
                    <a:lnTo>
                      <a:pt x="436" y="231"/>
                    </a:lnTo>
                    <a:lnTo>
                      <a:pt x="469" y="229"/>
                    </a:lnTo>
                    <a:lnTo>
                      <a:pt x="500" y="226"/>
                    </a:lnTo>
                    <a:lnTo>
                      <a:pt x="530" y="222"/>
                    </a:lnTo>
                    <a:lnTo>
                      <a:pt x="559" y="217"/>
                    </a:lnTo>
                    <a:lnTo>
                      <a:pt x="586" y="212"/>
                    </a:lnTo>
                    <a:lnTo>
                      <a:pt x="612" y="205"/>
                    </a:lnTo>
                    <a:lnTo>
                      <a:pt x="637" y="198"/>
                    </a:lnTo>
                    <a:lnTo>
                      <a:pt x="658" y="191"/>
                    </a:lnTo>
                    <a:lnTo>
                      <a:pt x="677" y="183"/>
                    </a:lnTo>
                    <a:lnTo>
                      <a:pt x="695" y="175"/>
                    </a:lnTo>
                    <a:lnTo>
                      <a:pt x="710" y="166"/>
                    </a:lnTo>
                    <a:lnTo>
                      <a:pt x="722" y="156"/>
                    </a:lnTo>
                    <a:lnTo>
                      <a:pt x="733" y="146"/>
                    </a:lnTo>
                    <a:lnTo>
                      <a:pt x="740" y="137"/>
                    </a:lnTo>
                    <a:lnTo>
                      <a:pt x="744" y="126"/>
                    </a:lnTo>
                    <a:lnTo>
                      <a:pt x="746" y="117"/>
                    </a:lnTo>
                    <a:lnTo>
                      <a:pt x="744" y="106"/>
                    </a:lnTo>
                    <a:lnTo>
                      <a:pt x="740" y="96"/>
                    </a:lnTo>
                    <a:lnTo>
                      <a:pt x="733" y="86"/>
                    </a:lnTo>
                    <a:lnTo>
                      <a:pt x="722" y="77"/>
                    </a:lnTo>
                    <a:lnTo>
                      <a:pt x="710" y="67"/>
                    </a:lnTo>
                    <a:lnTo>
                      <a:pt x="695" y="58"/>
                    </a:lnTo>
                    <a:lnTo>
                      <a:pt x="677" y="50"/>
                    </a:lnTo>
                    <a:lnTo>
                      <a:pt x="658" y="42"/>
                    </a:lnTo>
                    <a:lnTo>
                      <a:pt x="637" y="34"/>
                    </a:lnTo>
                    <a:lnTo>
                      <a:pt x="612" y="27"/>
                    </a:lnTo>
                    <a:lnTo>
                      <a:pt x="586" y="21"/>
                    </a:lnTo>
                    <a:lnTo>
                      <a:pt x="559" y="16"/>
                    </a:lnTo>
                    <a:lnTo>
                      <a:pt x="530" y="11"/>
                    </a:lnTo>
                    <a:lnTo>
                      <a:pt x="500" y="7"/>
                    </a:lnTo>
                    <a:lnTo>
                      <a:pt x="469" y="4"/>
                    </a:lnTo>
                    <a:lnTo>
                      <a:pt x="436" y="2"/>
                    </a:lnTo>
                    <a:lnTo>
                      <a:pt x="405" y="1"/>
                    </a:lnTo>
                    <a:lnTo>
                      <a:pt x="373" y="0"/>
                    </a:lnTo>
                    <a:lnTo>
                      <a:pt x="340" y="1"/>
                    </a:lnTo>
                    <a:lnTo>
                      <a:pt x="307" y="2"/>
                    </a:lnTo>
                    <a:lnTo>
                      <a:pt x="276" y="4"/>
                    </a:lnTo>
                    <a:lnTo>
                      <a:pt x="245" y="7"/>
                    </a:lnTo>
                    <a:lnTo>
                      <a:pt x="215" y="11"/>
                    </a:lnTo>
                    <a:lnTo>
                      <a:pt x="186" y="16"/>
                    </a:lnTo>
                    <a:lnTo>
                      <a:pt x="159" y="21"/>
                    </a:lnTo>
                    <a:lnTo>
                      <a:pt x="132" y="28"/>
                    </a:lnTo>
                    <a:lnTo>
                      <a:pt x="108" y="34"/>
                    </a:lnTo>
                    <a:lnTo>
                      <a:pt x="87" y="42"/>
                    </a:lnTo>
                    <a:lnTo>
                      <a:pt x="66" y="50"/>
                    </a:lnTo>
                    <a:lnTo>
                      <a:pt x="49" y="58"/>
                    </a:lnTo>
                    <a:lnTo>
                      <a:pt x="35" y="68"/>
                    </a:lnTo>
                    <a:lnTo>
                      <a:pt x="21" y="77"/>
                    </a:lnTo>
                    <a:lnTo>
                      <a:pt x="12" y="86"/>
                    </a:lnTo>
                    <a:lnTo>
                      <a:pt x="5" y="97"/>
                    </a:lnTo>
                    <a:lnTo>
                      <a:pt x="1" y="106"/>
                    </a:lnTo>
                    <a:lnTo>
                      <a:pt x="0" y="11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47" name="Freeform 8"/>
              <p:cNvSpPr>
                <a:spLocks/>
              </p:cNvSpPr>
              <p:nvPr/>
            </p:nvSpPr>
            <p:spPr bwMode="auto">
              <a:xfrm>
                <a:off x="1136650" y="3746500"/>
                <a:ext cx="1055688" cy="371475"/>
              </a:xfrm>
              <a:custGeom>
                <a:avLst/>
                <a:gdLst>
                  <a:gd name="T0" fmla="*/ 2147483647 w 665"/>
                  <a:gd name="T1" fmla="*/ 2147483647 h 234"/>
                  <a:gd name="T2" fmla="*/ 2147483647 w 665"/>
                  <a:gd name="T3" fmla="*/ 2147483647 h 234"/>
                  <a:gd name="T4" fmla="*/ 2147483647 w 665"/>
                  <a:gd name="T5" fmla="*/ 2147483647 h 234"/>
                  <a:gd name="T6" fmla="*/ 2147483647 w 665"/>
                  <a:gd name="T7" fmla="*/ 2147483647 h 234"/>
                  <a:gd name="T8" fmla="*/ 2147483647 w 665"/>
                  <a:gd name="T9" fmla="*/ 2147483647 h 234"/>
                  <a:gd name="T10" fmla="*/ 2147483647 w 665"/>
                  <a:gd name="T11" fmla="*/ 2147483647 h 234"/>
                  <a:gd name="T12" fmla="*/ 2147483647 w 665"/>
                  <a:gd name="T13" fmla="*/ 2147483647 h 234"/>
                  <a:gd name="T14" fmla="*/ 2147483647 w 665"/>
                  <a:gd name="T15" fmla="*/ 2147483647 h 234"/>
                  <a:gd name="T16" fmla="*/ 2147483647 w 665"/>
                  <a:gd name="T17" fmla="*/ 2147483647 h 234"/>
                  <a:gd name="T18" fmla="*/ 2147483647 w 665"/>
                  <a:gd name="T19" fmla="*/ 2147483647 h 234"/>
                  <a:gd name="T20" fmla="*/ 2147483647 w 665"/>
                  <a:gd name="T21" fmla="*/ 2147483647 h 234"/>
                  <a:gd name="T22" fmla="*/ 2147483647 w 665"/>
                  <a:gd name="T23" fmla="*/ 2147483647 h 234"/>
                  <a:gd name="T24" fmla="*/ 2147483647 w 665"/>
                  <a:gd name="T25" fmla="*/ 2147483647 h 234"/>
                  <a:gd name="T26" fmla="*/ 2147483647 w 665"/>
                  <a:gd name="T27" fmla="*/ 2147483647 h 234"/>
                  <a:gd name="T28" fmla="*/ 2147483647 w 665"/>
                  <a:gd name="T29" fmla="*/ 2147483647 h 234"/>
                  <a:gd name="T30" fmla="*/ 2147483647 w 665"/>
                  <a:gd name="T31" fmla="*/ 2147483647 h 234"/>
                  <a:gd name="T32" fmla="*/ 2147483647 w 665"/>
                  <a:gd name="T33" fmla="*/ 2147483647 h 234"/>
                  <a:gd name="T34" fmla="*/ 2147483647 w 665"/>
                  <a:gd name="T35" fmla="*/ 2147483647 h 234"/>
                  <a:gd name="T36" fmla="*/ 2147483647 w 665"/>
                  <a:gd name="T37" fmla="*/ 2147483647 h 234"/>
                  <a:gd name="T38" fmla="*/ 2147483647 w 665"/>
                  <a:gd name="T39" fmla="*/ 2147483647 h 234"/>
                  <a:gd name="T40" fmla="*/ 2147483647 w 665"/>
                  <a:gd name="T41" fmla="*/ 2147483647 h 234"/>
                  <a:gd name="T42" fmla="*/ 2147483647 w 665"/>
                  <a:gd name="T43" fmla="*/ 2147483647 h 234"/>
                  <a:gd name="T44" fmla="*/ 2147483647 w 665"/>
                  <a:gd name="T45" fmla="*/ 2147483647 h 234"/>
                  <a:gd name="T46" fmla="*/ 2147483647 w 665"/>
                  <a:gd name="T47" fmla="*/ 2147483647 h 234"/>
                  <a:gd name="T48" fmla="*/ 2147483647 w 665"/>
                  <a:gd name="T49" fmla="*/ 2147483647 h 234"/>
                  <a:gd name="T50" fmla="*/ 2147483647 w 665"/>
                  <a:gd name="T51" fmla="*/ 2147483647 h 234"/>
                  <a:gd name="T52" fmla="*/ 2147483647 w 665"/>
                  <a:gd name="T53" fmla="*/ 2147483647 h 234"/>
                  <a:gd name="T54" fmla="*/ 2147483647 w 665"/>
                  <a:gd name="T55" fmla="*/ 2147483647 h 234"/>
                  <a:gd name="T56" fmla="*/ 2147483647 w 665"/>
                  <a:gd name="T57" fmla="*/ 2147483647 h 234"/>
                  <a:gd name="T58" fmla="*/ 2147483647 w 665"/>
                  <a:gd name="T59" fmla="*/ 2147483647 h 234"/>
                  <a:gd name="T60" fmla="*/ 2147483647 w 665"/>
                  <a:gd name="T61" fmla="*/ 2147483647 h 234"/>
                  <a:gd name="T62" fmla="*/ 2147483647 w 665"/>
                  <a:gd name="T63" fmla="*/ 2147483647 h 234"/>
                  <a:gd name="T64" fmla="*/ 2147483647 w 665"/>
                  <a:gd name="T65" fmla="*/ 2147483647 h 234"/>
                  <a:gd name="T66" fmla="*/ 2147483647 w 665"/>
                  <a:gd name="T67" fmla="*/ 2147483647 h 234"/>
                  <a:gd name="T68" fmla="*/ 2147483647 w 665"/>
                  <a:gd name="T69" fmla="*/ 2147483647 h 234"/>
                  <a:gd name="T70" fmla="*/ 2147483647 w 665"/>
                  <a:gd name="T71" fmla="*/ 2147483647 h 23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65"/>
                  <a:gd name="T109" fmla="*/ 0 h 234"/>
                  <a:gd name="T110" fmla="*/ 665 w 665"/>
                  <a:gd name="T111" fmla="*/ 234 h 23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65" h="234">
                    <a:moveTo>
                      <a:pt x="664" y="117"/>
                    </a:moveTo>
                    <a:lnTo>
                      <a:pt x="662" y="106"/>
                    </a:lnTo>
                    <a:lnTo>
                      <a:pt x="659" y="97"/>
                    </a:lnTo>
                    <a:lnTo>
                      <a:pt x="653" y="86"/>
                    </a:lnTo>
                    <a:lnTo>
                      <a:pt x="644" y="77"/>
                    </a:lnTo>
                    <a:lnTo>
                      <a:pt x="633" y="68"/>
                    </a:lnTo>
                    <a:lnTo>
                      <a:pt x="620" y="58"/>
                    </a:lnTo>
                    <a:lnTo>
                      <a:pt x="604" y="50"/>
                    </a:lnTo>
                    <a:lnTo>
                      <a:pt x="586" y="42"/>
                    </a:lnTo>
                    <a:lnTo>
                      <a:pt x="567" y="34"/>
                    </a:lnTo>
                    <a:lnTo>
                      <a:pt x="546" y="28"/>
                    </a:lnTo>
                    <a:lnTo>
                      <a:pt x="522" y="21"/>
                    </a:lnTo>
                    <a:lnTo>
                      <a:pt x="498" y="16"/>
                    </a:lnTo>
                    <a:lnTo>
                      <a:pt x="472" y="11"/>
                    </a:lnTo>
                    <a:lnTo>
                      <a:pt x="445" y="7"/>
                    </a:lnTo>
                    <a:lnTo>
                      <a:pt x="418" y="5"/>
                    </a:lnTo>
                    <a:lnTo>
                      <a:pt x="390" y="2"/>
                    </a:lnTo>
                    <a:lnTo>
                      <a:pt x="361" y="1"/>
                    </a:lnTo>
                    <a:lnTo>
                      <a:pt x="332" y="0"/>
                    </a:lnTo>
                    <a:lnTo>
                      <a:pt x="302" y="1"/>
                    </a:lnTo>
                    <a:lnTo>
                      <a:pt x="275" y="2"/>
                    </a:lnTo>
                    <a:lnTo>
                      <a:pt x="247" y="5"/>
                    </a:lnTo>
                    <a:lnTo>
                      <a:pt x="218" y="7"/>
                    </a:lnTo>
                    <a:lnTo>
                      <a:pt x="191" y="11"/>
                    </a:lnTo>
                    <a:lnTo>
                      <a:pt x="166" y="16"/>
                    </a:lnTo>
                    <a:lnTo>
                      <a:pt x="141" y="21"/>
                    </a:lnTo>
                    <a:lnTo>
                      <a:pt x="118" y="28"/>
                    </a:lnTo>
                    <a:lnTo>
                      <a:pt x="96" y="34"/>
                    </a:lnTo>
                    <a:lnTo>
                      <a:pt x="77" y="42"/>
                    </a:lnTo>
                    <a:lnTo>
                      <a:pt x="60" y="50"/>
                    </a:lnTo>
                    <a:lnTo>
                      <a:pt x="44" y="58"/>
                    </a:lnTo>
                    <a:lnTo>
                      <a:pt x="31" y="68"/>
                    </a:lnTo>
                    <a:lnTo>
                      <a:pt x="20" y="77"/>
                    </a:lnTo>
                    <a:lnTo>
                      <a:pt x="10" y="86"/>
                    </a:lnTo>
                    <a:lnTo>
                      <a:pt x="4" y="97"/>
                    </a:lnTo>
                    <a:lnTo>
                      <a:pt x="1" y="106"/>
                    </a:lnTo>
                    <a:lnTo>
                      <a:pt x="0" y="117"/>
                    </a:lnTo>
                    <a:lnTo>
                      <a:pt x="1" y="127"/>
                    </a:lnTo>
                    <a:lnTo>
                      <a:pt x="4" y="137"/>
                    </a:lnTo>
                    <a:lnTo>
                      <a:pt x="10" y="147"/>
                    </a:lnTo>
                    <a:lnTo>
                      <a:pt x="20" y="156"/>
                    </a:lnTo>
                    <a:lnTo>
                      <a:pt x="31" y="166"/>
                    </a:lnTo>
                    <a:lnTo>
                      <a:pt x="44" y="175"/>
                    </a:lnTo>
                    <a:lnTo>
                      <a:pt x="60" y="183"/>
                    </a:lnTo>
                    <a:lnTo>
                      <a:pt x="77" y="191"/>
                    </a:lnTo>
                    <a:lnTo>
                      <a:pt x="96" y="199"/>
                    </a:lnTo>
                    <a:lnTo>
                      <a:pt x="118" y="206"/>
                    </a:lnTo>
                    <a:lnTo>
                      <a:pt x="141" y="212"/>
                    </a:lnTo>
                    <a:lnTo>
                      <a:pt x="166" y="217"/>
                    </a:lnTo>
                    <a:lnTo>
                      <a:pt x="191" y="222"/>
                    </a:lnTo>
                    <a:lnTo>
                      <a:pt x="218" y="226"/>
                    </a:lnTo>
                    <a:lnTo>
                      <a:pt x="247" y="229"/>
                    </a:lnTo>
                    <a:lnTo>
                      <a:pt x="275" y="231"/>
                    </a:lnTo>
                    <a:lnTo>
                      <a:pt x="302" y="232"/>
                    </a:lnTo>
                    <a:lnTo>
                      <a:pt x="332" y="233"/>
                    </a:lnTo>
                    <a:lnTo>
                      <a:pt x="361" y="232"/>
                    </a:lnTo>
                    <a:lnTo>
                      <a:pt x="390" y="231"/>
                    </a:lnTo>
                    <a:lnTo>
                      <a:pt x="418" y="229"/>
                    </a:lnTo>
                    <a:lnTo>
                      <a:pt x="445" y="226"/>
                    </a:lnTo>
                    <a:lnTo>
                      <a:pt x="472" y="222"/>
                    </a:lnTo>
                    <a:lnTo>
                      <a:pt x="498" y="217"/>
                    </a:lnTo>
                    <a:lnTo>
                      <a:pt x="522" y="212"/>
                    </a:lnTo>
                    <a:lnTo>
                      <a:pt x="546" y="206"/>
                    </a:lnTo>
                    <a:lnTo>
                      <a:pt x="567" y="199"/>
                    </a:lnTo>
                    <a:lnTo>
                      <a:pt x="586" y="191"/>
                    </a:lnTo>
                    <a:lnTo>
                      <a:pt x="604" y="183"/>
                    </a:lnTo>
                    <a:lnTo>
                      <a:pt x="620" y="175"/>
                    </a:lnTo>
                    <a:lnTo>
                      <a:pt x="633" y="166"/>
                    </a:lnTo>
                    <a:lnTo>
                      <a:pt x="644" y="156"/>
                    </a:lnTo>
                    <a:lnTo>
                      <a:pt x="653" y="147"/>
                    </a:lnTo>
                    <a:lnTo>
                      <a:pt x="659" y="137"/>
                    </a:lnTo>
                    <a:lnTo>
                      <a:pt x="662" y="127"/>
                    </a:lnTo>
                    <a:lnTo>
                      <a:pt x="664" y="11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48" name="Freeform 9"/>
              <p:cNvSpPr>
                <a:spLocks/>
              </p:cNvSpPr>
              <p:nvPr/>
            </p:nvSpPr>
            <p:spPr bwMode="auto">
              <a:xfrm>
                <a:off x="2085975" y="3476625"/>
                <a:ext cx="1057275" cy="369888"/>
              </a:xfrm>
              <a:custGeom>
                <a:avLst/>
                <a:gdLst>
                  <a:gd name="T0" fmla="*/ 2147483647 w 666"/>
                  <a:gd name="T1" fmla="*/ 2147483647 h 233"/>
                  <a:gd name="T2" fmla="*/ 2147483647 w 666"/>
                  <a:gd name="T3" fmla="*/ 2147483647 h 233"/>
                  <a:gd name="T4" fmla="*/ 2147483647 w 666"/>
                  <a:gd name="T5" fmla="*/ 2147483647 h 233"/>
                  <a:gd name="T6" fmla="*/ 2147483647 w 666"/>
                  <a:gd name="T7" fmla="*/ 2147483647 h 233"/>
                  <a:gd name="T8" fmla="*/ 2147483647 w 666"/>
                  <a:gd name="T9" fmla="*/ 2147483647 h 233"/>
                  <a:gd name="T10" fmla="*/ 2147483647 w 666"/>
                  <a:gd name="T11" fmla="*/ 2147483647 h 233"/>
                  <a:gd name="T12" fmla="*/ 2147483647 w 666"/>
                  <a:gd name="T13" fmla="*/ 2147483647 h 233"/>
                  <a:gd name="T14" fmla="*/ 2147483647 w 666"/>
                  <a:gd name="T15" fmla="*/ 2147483647 h 233"/>
                  <a:gd name="T16" fmla="*/ 2147483647 w 666"/>
                  <a:gd name="T17" fmla="*/ 0 h 233"/>
                  <a:gd name="T18" fmla="*/ 2147483647 w 666"/>
                  <a:gd name="T19" fmla="*/ 0 h 233"/>
                  <a:gd name="T20" fmla="*/ 2147483647 w 666"/>
                  <a:gd name="T21" fmla="*/ 2147483647 h 233"/>
                  <a:gd name="T22" fmla="*/ 2147483647 w 666"/>
                  <a:gd name="T23" fmla="*/ 2147483647 h 233"/>
                  <a:gd name="T24" fmla="*/ 2147483647 w 666"/>
                  <a:gd name="T25" fmla="*/ 2147483647 h 233"/>
                  <a:gd name="T26" fmla="*/ 2147483647 w 666"/>
                  <a:gd name="T27" fmla="*/ 2147483647 h 233"/>
                  <a:gd name="T28" fmla="*/ 2147483647 w 666"/>
                  <a:gd name="T29" fmla="*/ 2147483647 h 233"/>
                  <a:gd name="T30" fmla="*/ 2147483647 w 666"/>
                  <a:gd name="T31" fmla="*/ 2147483647 h 233"/>
                  <a:gd name="T32" fmla="*/ 2147483647 w 666"/>
                  <a:gd name="T33" fmla="*/ 2147483647 h 233"/>
                  <a:gd name="T34" fmla="*/ 2147483647 w 666"/>
                  <a:gd name="T35" fmla="*/ 2147483647 h 233"/>
                  <a:gd name="T36" fmla="*/ 2147483647 w 666"/>
                  <a:gd name="T37" fmla="*/ 2147483647 h 233"/>
                  <a:gd name="T38" fmla="*/ 2147483647 w 666"/>
                  <a:gd name="T39" fmla="*/ 2147483647 h 233"/>
                  <a:gd name="T40" fmla="*/ 2147483647 w 666"/>
                  <a:gd name="T41" fmla="*/ 2147483647 h 233"/>
                  <a:gd name="T42" fmla="*/ 2147483647 w 666"/>
                  <a:gd name="T43" fmla="*/ 2147483647 h 233"/>
                  <a:gd name="T44" fmla="*/ 2147483647 w 666"/>
                  <a:gd name="T45" fmla="*/ 2147483647 h 233"/>
                  <a:gd name="T46" fmla="*/ 2147483647 w 666"/>
                  <a:gd name="T47" fmla="*/ 2147483647 h 233"/>
                  <a:gd name="T48" fmla="*/ 2147483647 w 666"/>
                  <a:gd name="T49" fmla="*/ 2147483647 h 233"/>
                  <a:gd name="T50" fmla="*/ 2147483647 w 666"/>
                  <a:gd name="T51" fmla="*/ 2147483647 h 233"/>
                  <a:gd name="T52" fmla="*/ 2147483647 w 666"/>
                  <a:gd name="T53" fmla="*/ 2147483647 h 233"/>
                  <a:gd name="T54" fmla="*/ 2147483647 w 666"/>
                  <a:gd name="T55" fmla="*/ 2147483647 h 233"/>
                  <a:gd name="T56" fmla="*/ 2147483647 w 666"/>
                  <a:gd name="T57" fmla="*/ 2147483647 h 233"/>
                  <a:gd name="T58" fmla="*/ 2147483647 w 666"/>
                  <a:gd name="T59" fmla="*/ 2147483647 h 233"/>
                  <a:gd name="T60" fmla="*/ 2147483647 w 666"/>
                  <a:gd name="T61" fmla="*/ 2147483647 h 233"/>
                  <a:gd name="T62" fmla="*/ 2147483647 w 666"/>
                  <a:gd name="T63" fmla="*/ 2147483647 h 233"/>
                  <a:gd name="T64" fmla="*/ 2147483647 w 666"/>
                  <a:gd name="T65" fmla="*/ 2147483647 h 233"/>
                  <a:gd name="T66" fmla="*/ 2147483647 w 666"/>
                  <a:gd name="T67" fmla="*/ 2147483647 h 233"/>
                  <a:gd name="T68" fmla="*/ 2147483647 w 666"/>
                  <a:gd name="T69" fmla="*/ 2147483647 h 233"/>
                  <a:gd name="T70" fmla="*/ 2147483647 w 666"/>
                  <a:gd name="T71" fmla="*/ 2147483647 h 23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66"/>
                  <a:gd name="T109" fmla="*/ 0 h 233"/>
                  <a:gd name="T110" fmla="*/ 666 w 666"/>
                  <a:gd name="T111" fmla="*/ 233 h 23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66" h="233">
                    <a:moveTo>
                      <a:pt x="665" y="116"/>
                    </a:moveTo>
                    <a:lnTo>
                      <a:pt x="663" y="106"/>
                    </a:lnTo>
                    <a:lnTo>
                      <a:pt x="660" y="95"/>
                    </a:lnTo>
                    <a:lnTo>
                      <a:pt x="652" y="86"/>
                    </a:lnTo>
                    <a:lnTo>
                      <a:pt x="644" y="76"/>
                    </a:lnTo>
                    <a:lnTo>
                      <a:pt x="633" y="66"/>
                    </a:lnTo>
                    <a:lnTo>
                      <a:pt x="620" y="58"/>
                    </a:lnTo>
                    <a:lnTo>
                      <a:pt x="605" y="49"/>
                    </a:lnTo>
                    <a:lnTo>
                      <a:pt x="587" y="41"/>
                    </a:lnTo>
                    <a:lnTo>
                      <a:pt x="568" y="34"/>
                    </a:lnTo>
                    <a:lnTo>
                      <a:pt x="546" y="27"/>
                    </a:lnTo>
                    <a:lnTo>
                      <a:pt x="523" y="21"/>
                    </a:lnTo>
                    <a:lnTo>
                      <a:pt x="499" y="15"/>
                    </a:lnTo>
                    <a:lnTo>
                      <a:pt x="472" y="10"/>
                    </a:lnTo>
                    <a:lnTo>
                      <a:pt x="445" y="7"/>
                    </a:lnTo>
                    <a:lnTo>
                      <a:pt x="419" y="3"/>
                    </a:lnTo>
                    <a:lnTo>
                      <a:pt x="391" y="1"/>
                    </a:lnTo>
                    <a:lnTo>
                      <a:pt x="362" y="0"/>
                    </a:lnTo>
                    <a:lnTo>
                      <a:pt x="331" y="0"/>
                    </a:lnTo>
                    <a:lnTo>
                      <a:pt x="304" y="0"/>
                    </a:lnTo>
                    <a:lnTo>
                      <a:pt x="274" y="1"/>
                    </a:lnTo>
                    <a:lnTo>
                      <a:pt x="247" y="3"/>
                    </a:lnTo>
                    <a:lnTo>
                      <a:pt x="219" y="7"/>
                    </a:lnTo>
                    <a:lnTo>
                      <a:pt x="192" y="10"/>
                    </a:lnTo>
                    <a:lnTo>
                      <a:pt x="165" y="15"/>
                    </a:lnTo>
                    <a:lnTo>
                      <a:pt x="141" y="21"/>
                    </a:lnTo>
                    <a:lnTo>
                      <a:pt x="119" y="27"/>
                    </a:lnTo>
                    <a:lnTo>
                      <a:pt x="98" y="34"/>
                    </a:lnTo>
                    <a:lnTo>
                      <a:pt x="78" y="41"/>
                    </a:lnTo>
                    <a:lnTo>
                      <a:pt x="60" y="49"/>
                    </a:lnTo>
                    <a:lnTo>
                      <a:pt x="46" y="58"/>
                    </a:lnTo>
                    <a:lnTo>
                      <a:pt x="31" y="66"/>
                    </a:lnTo>
                    <a:lnTo>
                      <a:pt x="20" y="76"/>
                    </a:lnTo>
                    <a:lnTo>
                      <a:pt x="12" y="86"/>
                    </a:lnTo>
                    <a:lnTo>
                      <a:pt x="6" y="95"/>
                    </a:lnTo>
                    <a:lnTo>
                      <a:pt x="1" y="106"/>
                    </a:lnTo>
                    <a:lnTo>
                      <a:pt x="0" y="116"/>
                    </a:lnTo>
                    <a:lnTo>
                      <a:pt x="1" y="126"/>
                    </a:lnTo>
                    <a:lnTo>
                      <a:pt x="6" y="136"/>
                    </a:lnTo>
                    <a:lnTo>
                      <a:pt x="12" y="146"/>
                    </a:lnTo>
                    <a:lnTo>
                      <a:pt x="20" y="155"/>
                    </a:lnTo>
                    <a:lnTo>
                      <a:pt x="31" y="165"/>
                    </a:lnTo>
                    <a:lnTo>
                      <a:pt x="46" y="174"/>
                    </a:lnTo>
                    <a:lnTo>
                      <a:pt x="60" y="182"/>
                    </a:lnTo>
                    <a:lnTo>
                      <a:pt x="78" y="190"/>
                    </a:lnTo>
                    <a:lnTo>
                      <a:pt x="98" y="198"/>
                    </a:lnTo>
                    <a:lnTo>
                      <a:pt x="119" y="205"/>
                    </a:lnTo>
                    <a:lnTo>
                      <a:pt x="141" y="211"/>
                    </a:lnTo>
                    <a:lnTo>
                      <a:pt x="165" y="217"/>
                    </a:lnTo>
                    <a:lnTo>
                      <a:pt x="192" y="221"/>
                    </a:lnTo>
                    <a:lnTo>
                      <a:pt x="219" y="225"/>
                    </a:lnTo>
                    <a:lnTo>
                      <a:pt x="247" y="228"/>
                    </a:lnTo>
                    <a:lnTo>
                      <a:pt x="274" y="230"/>
                    </a:lnTo>
                    <a:lnTo>
                      <a:pt x="304" y="232"/>
                    </a:lnTo>
                    <a:lnTo>
                      <a:pt x="331" y="232"/>
                    </a:lnTo>
                    <a:lnTo>
                      <a:pt x="362" y="232"/>
                    </a:lnTo>
                    <a:lnTo>
                      <a:pt x="391" y="230"/>
                    </a:lnTo>
                    <a:lnTo>
                      <a:pt x="419" y="228"/>
                    </a:lnTo>
                    <a:lnTo>
                      <a:pt x="445" y="225"/>
                    </a:lnTo>
                    <a:lnTo>
                      <a:pt x="472" y="221"/>
                    </a:lnTo>
                    <a:lnTo>
                      <a:pt x="499" y="217"/>
                    </a:lnTo>
                    <a:lnTo>
                      <a:pt x="523" y="211"/>
                    </a:lnTo>
                    <a:lnTo>
                      <a:pt x="546" y="205"/>
                    </a:lnTo>
                    <a:lnTo>
                      <a:pt x="568" y="198"/>
                    </a:lnTo>
                    <a:lnTo>
                      <a:pt x="587" y="190"/>
                    </a:lnTo>
                    <a:lnTo>
                      <a:pt x="605" y="182"/>
                    </a:lnTo>
                    <a:lnTo>
                      <a:pt x="620" y="174"/>
                    </a:lnTo>
                    <a:lnTo>
                      <a:pt x="633" y="165"/>
                    </a:lnTo>
                    <a:lnTo>
                      <a:pt x="644" y="155"/>
                    </a:lnTo>
                    <a:lnTo>
                      <a:pt x="652" y="146"/>
                    </a:lnTo>
                    <a:lnTo>
                      <a:pt x="660" y="136"/>
                    </a:lnTo>
                    <a:lnTo>
                      <a:pt x="663" y="126"/>
                    </a:lnTo>
                    <a:lnTo>
                      <a:pt x="665" y="11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49" name="Freeform 11"/>
              <p:cNvSpPr>
                <a:spLocks/>
              </p:cNvSpPr>
              <p:nvPr/>
            </p:nvSpPr>
            <p:spPr bwMode="auto">
              <a:xfrm>
                <a:off x="4195763" y="3429000"/>
                <a:ext cx="1055687" cy="371475"/>
              </a:xfrm>
              <a:custGeom>
                <a:avLst/>
                <a:gdLst>
                  <a:gd name="T0" fmla="*/ 2147483647 w 665"/>
                  <a:gd name="T1" fmla="*/ 2147483647 h 234"/>
                  <a:gd name="T2" fmla="*/ 2147483647 w 665"/>
                  <a:gd name="T3" fmla="*/ 2147483647 h 234"/>
                  <a:gd name="T4" fmla="*/ 2147483647 w 665"/>
                  <a:gd name="T5" fmla="*/ 2147483647 h 234"/>
                  <a:gd name="T6" fmla="*/ 2147483647 w 665"/>
                  <a:gd name="T7" fmla="*/ 2147483647 h 234"/>
                  <a:gd name="T8" fmla="*/ 2147483647 w 665"/>
                  <a:gd name="T9" fmla="*/ 2147483647 h 234"/>
                  <a:gd name="T10" fmla="*/ 2147483647 w 665"/>
                  <a:gd name="T11" fmla="*/ 2147483647 h 234"/>
                  <a:gd name="T12" fmla="*/ 2147483647 w 665"/>
                  <a:gd name="T13" fmla="*/ 2147483647 h 234"/>
                  <a:gd name="T14" fmla="*/ 2147483647 w 665"/>
                  <a:gd name="T15" fmla="*/ 2147483647 h 234"/>
                  <a:gd name="T16" fmla="*/ 2147483647 w 665"/>
                  <a:gd name="T17" fmla="*/ 2147483647 h 234"/>
                  <a:gd name="T18" fmla="*/ 2147483647 w 665"/>
                  <a:gd name="T19" fmla="*/ 2147483647 h 234"/>
                  <a:gd name="T20" fmla="*/ 2147483647 w 665"/>
                  <a:gd name="T21" fmla="*/ 2147483647 h 234"/>
                  <a:gd name="T22" fmla="*/ 2147483647 w 665"/>
                  <a:gd name="T23" fmla="*/ 2147483647 h 234"/>
                  <a:gd name="T24" fmla="*/ 2147483647 w 665"/>
                  <a:gd name="T25" fmla="*/ 2147483647 h 234"/>
                  <a:gd name="T26" fmla="*/ 2147483647 w 665"/>
                  <a:gd name="T27" fmla="*/ 2147483647 h 234"/>
                  <a:gd name="T28" fmla="*/ 2147483647 w 665"/>
                  <a:gd name="T29" fmla="*/ 2147483647 h 234"/>
                  <a:gd name="T30" fmla="*/ 2147483647 w 665"/>
                  <a:gd name="T31" fmla="*/ 2147483647 h 234"/>
                  <a:gd name="T32" fmla="*/ 2147483647 w 665"/>
                  <a:gd name="T33" fmla="*/ 2147483647 h 234"/>
                  <a:gd name="T34" fmla="*/ 2147483647 w 665"/>
                  <a:gd name="T35" fmla="*/ 2147483647 h 234"/>
                  <a:gd name="T36" fmla="*/ 2147483647 w 665"/>
                  <a:gd name="T37" fmla="*/ 2147483647 h 234"/>
                  <a:gd name="T38" fmla="*/ 2147483647 w 665"/>
                  <a:gd name="T39" fmla="*/ 2147483647 h 234"/>
                  <a:gd name="T40" fmla="*/ 2147483647 w 665"/>
                  <a:gd name="T41" fmla="*/ 2147483647 h 234"/>
                  <a:gd name="T42" fmla="*/ 2147483647 w 665"/>
                  <a:gd name="T43" fmla="*/ 2147483647 h 234"/>
                  <a:gd name="T44" fmla="*/ 2147483647 w 665"/>
                  <a:gd name="T45" fmla="*/ 2147483647 h 234"/>
                  <a:gd name="T46" fmla="*/ 2147483647 w 665"/>
                  <a:gd name="T47" fmla="*/ 2147483647 h 234"/>
                  <a:gd name="T48" fmla="*/ 2147483647 w 665"/>
                  <a:gd name="T49" fmla="*/ 2147483647 h 234"/>
                  <a:gd name="T50" fmla="*/ 2147483647 w 665"/>
                  <a:gd name="T51" fmla="*/ 2147483647 h 234"/>
                  <a:gd name="T52" fmla="*/ 2147483647 w 665"/>
                  <a:gd name="T53" fmla="*/ 2147483647 h 234"/>
                  <a:gd name="T54" fmla="*/ 2147483647 w 665"/>
                  <a:gd name="T55" fmla="*/ 2147483647 h 234"/>
                  <a:gd name="T56" fmla="*/ 2147483647 w 665"/>
                  <a:gd name="T57" fmla="*/ 2147483647 h 234"/>
                  <a:gd name="T58" fmla="*/ 2147483647 w 665"/>
                  <a:gd name="T59" fmla="*/ 2147483647 h 234"/>
                  <a:gd name="T60" fmla="*/ 2147483647 w 665"/>
                  <a:gd name="T61" fmla="*/ 2147483647 h 234"/>
                  <a:gd name="T62" fmla="*/ 2147483647 w 665"/>
                  <a:gd name="T63" fmla="*/ 2147483647 h 234"/>
                  <a:gd name="T64" fmla="*/ 2147483647 w 665"/>
                  <a:gd name="T65" fmla="*/ 2147483647 h 234"/>
                  <a:gd name="T66" fmla="*/ 2147483647 w 665"/>
                  <a:gd name="T67" fmla="*/ 2147483647 h 234"/>
                  <a:gd name="T68" fmla="*/ 2147483647 w 665"/>
                  <a:gd name="T69" fmla="*/ 2147483647 h 234"/>
                  <a:gd name="T70" fmla="*/ 2147483647 w 665"/>
                  <a:gd name="T71" fmla="*/ 2147483647 h 23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65"/>
                  <a:gd name="T109" fmla="*/ 0 h 234"/>
                  <a:gd name="T110" fmla="*/ 665 w 665"/>
                  <a:gd name="T111" fmla="*/ 234 h 23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65" h="234">
                    <a:moveTo>
                      <a:pt x="0" y="117"/>
                    </a:moveTo>
                    <a:lnTo>
                      <a:pt x="1" y="127"/>
                    </a:lnTo>
                    <a:lnTo>
                      <a:pt x="4" y="137"/>
                    </a:lnTo>
                    <a:lnTo>
                      <a:pt x="12" y="147"/>
                    </a:lnTo>
                    <a:lnTo>
                      <a:pt x="20" y="157"/>
                    </a:lnTo>
                    <a:lnTo>
                      <a:pt x="31" y="166"/>
                    </a:lnTo>
                    <a:lnTo>
                      <a:pt x="44" y="175"/>
                    </a:lnTo>
                    <a:lnTo>
                      <a:pt x="60" y="183"/>
                    </a:lnTo>
                    <a:lnTo>
                      <a:pt x="77" y="191"/>
                    </a:lnTo>
                    <a:lnTo>
                      <a:pt x="96" y="199"/>
                    </a:lnTo>
                    <a:lnTo>
                      <a:pt x="118" y="206"/>
                    </a:lnTo>
                    <a:lnTo>
                      <a:pt x="141" y="212"/>
                    </a:lnTo>
                    <a:lnTo>
                      <a:pt x="167" y="217"/>
                    </a:lnTo>
                    <a:lnTo>
                      <a:pt x="192" y="222"/>
                    </a:lnTo>
                    <a:lnTo>
                      <a:pt x="219" y="226"/>
                    </a:lnTo>
                    <a:lnTo>
                      <a:pt x="245" y="229"/>
                    </a:lnTo>
                    <a:lnTo>
                      <a:pt x="275" y="231"/>
                    </a:lnTo>
                    <a:lnTo>
                      <a:pt x="302" y="232"/>
                    </a:lnTo>
                    <a:lnTo>
                      <a:pt x="333" y="233"/>
                    </a:lnTo>
                    <a:lnTo>
                      <a:pt x="361" y="232"/>
                    </a:lnTo>
                    <a:lnTo>
                      <a:pt x="390" y="231"/>
                    </a:lnTo>
                    <a:lnTo>
                      <a:pt x="418" y="229"/>
                    </a:lnTo>
                    <a:lnTo>
                      <a:pt x="445" y="226"/>
                    </a:lnTo>
                    <a:lnTo>
                      <a:pt x="472" y="222"/>
                    </a:lnTo>
                    <a:lnTo>
                      <a:pt x="499" y="217"/>
                    </a:lnTo>
                    <a:lnTo>
                      <a:pt x="523" y="212"/>
                    </a:lnTo>
                    <a:lnTo>
                      <a:pt x="546" y="206"/>
                    </a:lnTo>
                    <a:lnTo>
                      <a:pt x="567" y="199"/>
                    </a:lnTo>
                    <a:lnTo>
                      <a:pt x="587" y="191"/>
                    </a:lnTo>
                    <a:lnTo>
                      <a:pt x="604" y="183"/>
                    </a:lnTo>
                    <a:lnTo>
                      <a:pt x="620" y="175"/>
                    </a:lnTo>
                    <a:lnTo>
                      <a:pt x="633" y="166"/>
                    </a:lnTo>
                    <a:lnTo>
                      <a:pt x="644" y="157"/>
                    </a:lnTo>
                    <a:lnTo>
                      <a:pt x="653" y="147"/>
                    </a:lnTo>
                    <a:lnTo>
                      <a:pt x="659" y="137"/>
                    </a:lnTo>
                    <a:lnTo>
                      <a:pt x="664" y="127"/>
                    </a:lnTo>
                    <a:lnTo>
                      <a:pt x="664" y="117"/>
                    </a:lnTo>
                    <a:lnTo>
                      <a:pt x="664" y="106"/>
                    </a:lnTo>
                    <a:lnTo>
                      <a:pt x="659" y="97"/>
                    </a:lnTo>
                    <a:lnTo>
                      <a:pt x="653" y="87"/>
                    </a:lnTo>
                    <a:lnTo>
                      <a:pt x="644" y="77"/>
                    </a:lnTo>
                    <a:lnTo>
                      <a:pt x="633" y="68"/>
                    </a:lnTo>
                    <a:lnTo>
                      <a:pt x="619" y="59"/>
                    </a:lnTo>
                    <a:lnTo>
                      <a:pt x="604" y="50"/>
                    </a:lnTo>
                    <a:lnTo>
                      <a:pt x="587" y="42"/>
                    </a:lnTo>
                    <a:lnTo>
                      <a:pt x="567" y="34"/>
                    </a:lnTo>
                    <a:lnTo>
                      <a:pt x="546" y="28"/>
                    </a:lnTo>
                    <a:lnTo>
                      <a:pt x="523" y="21"/>
                    </a:lnTo>
                    <a:lnTo>
                      <a:pt x="498" y="16"/>
                    </a:lnTo>
                    <a:lnTo>
                      <a:pt x="472" y="12"/>
                    </a:lnTo>
                    <a:lnTo>
                      <a:pt x="445" y="7"/>
                    </a:lnTo>
                    <a:lnTo>
                      <a:pt x="418" y="5"/>
                    </a:lnTo>
                    <a:lnTo>
                      <a:pt x="390" y="3"/>
                    </a:lnTo>
                    <a:lnTo>
                      <a:pt x="361" y="1"/>
                    </a:lnTo>
                    <a:lnTo>
                      <a:pt x="332" y="0"/>
                    </a:lnTo>
                    <a:lnTo>
                      <a:pt x="302" y="1"/>
                    </a:lnTo>
                    <a:lnTo>
                      <a:pt x="275" y="3"/>
                    </a:lnTo>
                    <a:lnTo>
                      <a:pt x="245" y="5"/>
                    </a:lnTo>
                    <a:lnTo>
                      <a:pt x="219" y="8"/>
                    </a:lnTo>
                    <a:lnTo>
                      <a:pt x="192" y="12"/>
                    </a:lnTo>
                    <a:lnTo>
                      <a:pt x="166" y="16"/>
                    </a:lnTo>
                    <a:lnTo>
                      <a:pt x="141" y="22"/>
                    </a:lnTo>
                    <a:lnTo>
                      <a:pt x="118" y="28"/>
                    </a:lnTo>
                    <a:lnTo>
                      <a:pt x="96" y="35"/>
                    </a:lnTo>
                    <a:lnTo>
                      <a:pt x="77" y="42"/>
                    </a:lnTo>
                    <a:lnTo>
                      <a:pt x="60" y="50"/>
                    </a:lnTo>
                    <a:lnTo>
                      <a:pt x="44" y="59"/>
                    </a:lnTo>
                    <a:lnTo>
                      <a:pt x="31" y="68"/>
                    </a:lnTo>
                    <a:lnTo>
                      <a:pt x="20" y="77"/>
                    </a:lnTo>
                    <a:lnTo>
                      <a:pt x="12" y="87"/>
                    </a:lnTo>
                    <a:lnTo>
                      <a:pt x="4" y="97"/>
                    </a:lnTo>
                    <a:lnTo>
                      <a:pt x="1" y="107"/>
                    </a:lnTo>
                    <a:lnTo>
                      <a:pt x="0" y="11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50" name="Freeform 12"/>
              <p:cNvSpPr>
                <a:spLocks/>
              </p:cNvSpPr>
              <p:nvPr/>
            </p:nvSpPr>
            <p:spPr bwMode="auto">
              <a:xfrm>
                <a:off x="3076575" y="3746500"/>
                <a:ext cx="1055688" cy="371475"/>
              </a:xfrm>
              <a:custGeom>
                <a:avLst/>
                <a:gdLst>
                  <a:gd name="T0" fmla="*/ 2147483647 w 665"/>
                  <a:gd name="T1" fmla="*/ 2147483647 h 234"/>
                  <a:gd name="T2" fmla="*/ 2147483647 w 665"/>
                  <a:gd name="T3" fmla="*/ 2147483647 h 234"/>
                  <a:gd name="T4" fmla="*/ 2147483647 w 665"/>
                  <a:gd name="T5" fmla="*/ 2147483647 h 234"/>
                  <a:gd name="T6" fmla="*/ 2147483647 w 665"/>
                  <a:gd name="T7" fmla="*/ 2147483647 h 234"/>
                  <a:gd name="T8" fmla="*/ 2147483647 w 665"/>
                  <a:gd name="T9" fmla="*/ 2147483647 h 234"/>
                  <a:gd name="T10" fmla="*/ 2147483647 w 665"/>
                  <a:gd name="T11" fmla="*/ 2147483647 h 234"/>
                  <a:gd name="T12" fmla="*/ 2147483647 w 665"/>
                  <a:gd name="T13" fmla="*/ 2147483647 h 234"/>
                  <a:gd name="T14" fmla="*/ 2147483647 w 665"/>
                  <a:gd name="T15" fmla="*/ 2147483647 h 234"/>
                  <a:gd name="T16" fmla="*/ 2147483647 w 665"/>
                  <a:gd name="T17" fmla="*/ 2147483647 h 234"/>
                  <a:gd name="T18" fmla="*/ 2147483647 w 665"/>
                  <a:gd name="T19" fmla="*/ 2147483647 h 234"/>
                  <a:gd name="T20" fmla="*/ 2147483647 w 665"/>
                  <a:gd name="T21" fmla="*/ 2147483647 h 234"/>
                  <a:gd name="T22" fmla="*/ 2147483647 w 665"/>
                  <a:gd name="T23" fmla="*/ 2147483647 h 234"/>
                  <a:gd name="T24" fmla="*/ 2147483647 w 665"/>
                  <a:gd name="T25" fmla="*/ 2147483647 h 234"/>
                  <a:gd name="T26" fmla="*/ 2147483647 w 665"/>
                  <a:gd name="T27" fmla="*/ 2147483647 h 234"/>
                  <a:gd name="T28" fmla="*/ 2147483647 w 665"/>
                  <a:gd name="T29" fmla="*/ 2147483647 h 234"/>
                  <a:gd name="T30" fmla="*/ 2147483647 w 665"/>
                  <a:gd name="T31" fmla="*/ 2147483647 h 234"/>
                  <a:gd name="T32" fmla="*/ 2147483647 w 665"/>
                  <a:gd name="T33" fmla="*/ 2147483647 h 234"/>
                  <a:gd name="T34" fmla="*/ 2147483647 w 665"/>
                  <a:gd name="T35" fmla="*/ 2147483647 h 234"/>
                  <a:gd name="T36" fmla="*/ 2147483647 w 665"/>
                  <a:gd name="T37" fmla="*/ 2147483647 h 234"/>
                  <a:gd name="T38" fmla="*/ 2147483647 w 665"/>
                  <a:gd name="T39" fmla="*/ 2147483647 h 234"/>
                  <a:gd name="T40" fmla="*/ 2147483647 w 665"/>
                  <a:gd name="T41" fmla="*/ 2147483647 h 234"/>
                  <a:gd name="T42" fmla="*/ 2147483647 w 665"/>
                  <a:gd name="T43" fmla="*/ 2147483647 h 234"/>
                  <a:gd name="T44" fmla="*/ 2147483647 w 665"/>
                  <a:gd name="T45" fmla="*/ 2147483647 h 234"/>
                  <a:gd name="T46" fmla="*/ 2147483647 w 665"/>
                  <a:gd name="T47" fmla="*/ 2147483647 h 234"/>
                  <a:gd name="T48" fmla="*/ 2147483647 w 665"/>
                  <a:gd name="T49" fmla="*/ 2147483647 h 234"/>
                  <a:gd name="T50" fmla="*/ 2147483647 w 665"/>
                  <a:gd name="T51" fmla="*/ 2147483647 h 234"/>
                  <a:gd name="T52" fmla="*/ 2147483647 w 665"/>
                  <a:gd name="T53" fmla="*/ 2147483647 h 234"/>
                  <a:gd name="T54" fmla="*/ 2147483647 w 665"/>
                  <a:gd name="T55" fmla="*/ 2147483647 h 234"/>
                  <a:gd name="T56" fmla="*/ 2147483647 w 665"/>
                  <a:gd name="T57" fmla="*/ 2147483647 h 234"/>
                  <a:gd name="T58" fmla="*/ 2147483647 w 665"/>
                  <a:gd name="T59" fmla="*/ 2147483647 h 234"/>
                  <a:gd name="T60" fmla="*/ 2147483647 w 665"/>
                  <a:gd name="T61" fmla="*/ 2147483647 h 234"/>
                  <a:gd name="T62" fmla="*/ 2147483647 w 665"/>
                  <a:gd name="T63" fmla="*/ 2147483647 h 234"/>
                  <a:gd name="T64" fmla="*/ 2147483647 w 665"/>
                  <a:gd name="T65" fmla="*/ 2147483647 h 234"/>
                  <a:gd name="T66" fmla="*/ 2147483647 w 665"/>
                  <a:gd name="T67" fmla="*/ 2147483647 h 234"/>
                  <a:gd name="T68" fmla="*/ 2147483647 w 665"/>
                  <a:gd name="T69" fmla="*/ 2147483647 h 234"/>
                  <a:gd name="T70" fmla="*/ 2147483647 w 665"/>
                  <a:gd name="T71" fmla="*/ 2147483647 h 23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65"/>
                  <a:gd name="T109" fmla="*/ 0 h 234"/>
                  <a:gd name="T110" fmla="*/ 665 w 665"/>
                  <a:gd name="T111" fmla="*/ 234 h 23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65" h="234">
                    <a:moveTo>
                      <a:pt x="0" y="117"/>
                    </a:moveTo>
                    <a:lnTo>
                      <a:pt x="1" y="127"/>
                    </a:lnTo>
                    <a:lnTo>
                      <a:pt x="4" y="137"/>
                    </a:lnTo>
                    <a:lnTo>
                      <a:pt x="10" y="147"/>
                    </a:lnTo>
                    <a:lnTo>
                      <a:pt x="19" y="156"/>
                    </a:lnTo>
                    <a:lnTo>
                      <a:pt x="31" y="166"/>
                    </a:lnTo>
                    <a:lnTo>
                      <a:pt x="43" y="175"/>
                    </a:lnTo>
                    <a:lnTo>
                      <a:pt x="59" y="183"/>
                    </a:lnTo>
                    <a:lnTo>
                      <a:pt x="77" y="191"/>
                    </a:lnTo>
                    <a:lnTo>
                      <a:pt x="96" y="199"/>
                    </a:lnTo>
                    <a:lnTo>
                      <a:pt x="118" y="206"/>
                    </a:lnTo>
                    <a:lnTo>
                      <a:pt x="141" y="212"/>
                    </a:lnTo>
                    <a:lnTo>
                      <a:pt x="166" y="217"/>
                    </a:lnTo>
                    <a:lnTo>
                      <a:pt x="191" y="222"/>
                    </a:lnTo>
                    <a:lnTo>
                      <a:pt x="218" y="226"/>
                    </a:lnTo>
                    <a:lnTo>
                      <a:pt x="245" y="229"/>
                    </a:lnTo>
                    <a:lnTo>
                      <a:pt x="273" y="231"/>
                    </a:lnTo>
                    <a:lnTo>
                      <a:pt x="302" y="232"/>
                    </a:lnTo>
                    <a:lnTo>
                      <a:pt x="332" y="233"/>
                    </a:lnTo>
                    <a:lnTo>
                      <a:pt x="361" y="232"/>
                    </a:lnTo>
                    <a:lnTo>
                      <a:pt x="388" y="231"/>
                    </a:lnTo>
                    <a:lnTo>
                      <a:pt x="418" y="229"/>
                    </a:lnTo>
                    <a:lnTo>
                      <a:pt x="445" y="226"/>
                    </a:lnTo>
                    <a:lnTo>
                      <a:pt x="472" y="222"/>
                    </a:lnTo>
                    <a:lnTo>
                      <a:pt x="498" y="217"/>
                    </a:lnTo>
                    <a:lnTo>
                      <a:pt x="522" y="212"/>
                    </a:lnTo>
                    <a:lnTo>
                      <a:pt x="545" y="205"/>
                    </a:lnTo>
                    <a:lnTo>
                      <a:pt x="565" y="199"/>
                    </a:lnTo>
                    <a:lnTo>
                      <a:pt x="586" y="191"/>
                    </a:lnTo>
                    <a:lnTo>
                      <a:pt x="603" y="183"/>
                    </a:lnTo>
                    <a:lnTo>
                      <a:pt x="619" y="175"/>
                    </a:lnTo>
                    <a:lnTo>
                      <a:pt x="632" y="166"/>
                    </a:lnTo>
                    <a:lnTo>
                      <a:pt x="643" y="156"/>
                    </a:lnTo>
                    <a:lnTo>
                      <a:pt x="653" y="147"/>
                    </a:lnTo>
                    <a:lnTo>
                      <a:pt x="659" y="137"/>
                    </a:lnTo>
                    <a:lnTo>
                      <a:pt x="662" y="127"/>
                    </a:lnTo>
                    <a:lnTo>
                      <a:pt x="664" y="117"/>
                    </a:lnTo>
                    <a:lnTo>
                      <a:pt x="662" y="106"/>
                    </a:lnTo>
                    <a:lnTo>
                      <a:pt x="659" y="96"/>
                    </a:lnTo>
                    <a:lnTo>
                      <a:pt x="653" y="86"/>
                    </a:lnTo>
                    <a:lnTo>
                      <a:pt x="643" y="77"/>
                    </a:lnTo>
                    <a:lnTo>
                      <a:pt x="632" y="68"/>
                    </a:lnTo>
                    <a:lnTo>
                      <a:pt x="619" y="58"/>
                    </a:lnTo>
                    <a:lnTo>
                      <a:pt x="603" y="50"/>
                    </a:lnTo>
                    <a:lnTo>
                      <a:pt x="586" y="42"/>
                    </a:lnTo>
                    <a:lnTo>
                      <a:pt x="565" y="34"/>
                    </a:lnTo>
                    <a:lnTo>
                      <a:pt x="545" y="28"/>
                    </a:lnTo>
                    <a:lnTo>
                      <a:pt x="522" y="21"/>
                    </a:lnTo>
                    <a:lnTo>
                      <a:pt x="498" y="16"/>
                    </a:lnTo>
                    <a:lnTo>
                      <a:pt x="472" y="11"/>
                    </a:lnTo>
                    <a:lnTo>
                      <a:pt x="445" y="7"/>
                    </a:lnTo>
                    <a:lnTo>
                      <a:pt x="416" y="5"/>
                    </a:lnTo>
                    <a:lnTo>
                      <a:pt x="388" y="2"/>
                    </a:lnTo>
                    <a:lnTo>
                      <a:pt x="361" y="1"/>
                    </a:lnTo>
                    <a:lnTo>
                      <a:pt x="332" y="0"/>
                    </a:lnTo>
                    <a:lnTo>
                      <a:pt x="302" y="1"/>
                    </a:lnTo>
                    <a:lnTo>
                      <a:pt x="273" y="2"/>
                    </a:lnTo>
                    <a:lnTo>
                      <a:pt x="245" y="5"/>
                    </a:lnTo>
                    <a:lnTo>
                      <a:pt x="218" y="7"/>
                    </a:lnTo>
                    <a:lnTo>
                      <a:pt x="191" y="12"/>
                    </a:lnTo>
                    <a:lnTo>
                      <a:pt x="166" y="16"/>
                    </a:lnTo>
                    <a:lnTo>
                      <a:pt x="141" y="21"/>
                    </a:lnTo>
                    <a:lnTo>
                      <a:pt x="117" y="28"/>
                    </a:lnTo>
                    <a:lnTo>
                      <a:pt x="96" y="35"/>
                    </a:lnTo>
                    <a:lnTo>
                      <a:pt x="77" y="42"/>
                    </a:lnTo>
                    <a:lnTo>
                      <a:pt x="59" y="50"/>
                    </a:lnTo>
                    <a:lnTo>
                      <a:pt x="43" y="58"/>
                    </a:lnTo>
                    <a:lnTo>
                      <a:pt x="31" y="68"/>
                    </a:lnTo>
                    <a:lnTo>
                      <a:pt x="19" y="77"/>
                    </a:lnTo>
                    <a:lnTo>
                      <a:pt x="10" y="86"/>
                    </a:lnTo>
                    <a:lnTo>
                      <a:pt x="4" y="97"/>
                    </a:lnTo>
                    <a:lnTo>
                      <a:pt x="1" y="107"/>
                    </a:lnTo>
                    <a:lnTo>
                      <a:pt x="0" y="11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51" name="Freeform 13"/>
              <p:cNvSpPr>
                <a:spLocks/>
              </p:cNvSpPr>
              <p:nvPr/>
            </p:nvSpPr>
            <p:spPr bwMode="auto">
              <a:xfrm>
                <a:off x="4143375" y="4203700"/>
                <a:ext cx="1176338" cy="609600"/>
              </a:xfrm>
              <a:custGeom>
                <a:avLst/>
                <a:gdLst>
                  <a:gd name="T0" fmla="*/ 0 w 741"/>
                  <a:gd name="T1" fmla="*/ 2147483647 h 384"/>
                  <a:gd name="T2" fmla="*/ 2147483647 w 741"/>
                  <a:gd name="T3" fmla="*/ 0 h 384"/>
                  <a:gd name="T4" fmla="*/ 2147483647 w 741"/>
                  <a:gd name="T5" fmla="*/ 2147483647 h 384"/>
                  <a:gd name="T6" fmla="*/ 2147483647 w 741"/>
                  <a:gd name="T7" fmla="*/ 2147483647 h 384"/>
                  <a:gd name="T8" fmla="*/ 0 w 741"/>
                  <a:gd name="T9" fmla="*/ 2147483647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1"/>
                  <a:gd name="T16" fmla="*/ 0 h 384"/>
                  <a:gd name="T17" fmla="*/ 741 w 741"/>
                  <a:gd name="T18" fmla="*/ 384 h 3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1" h="384">
                    <a:moveTo>
                      <a:pt x="0" y="191"/>
                    </a:moveTo>
                    <a:lnTo>
                      <a:pt x="365" y="0"/>
                    </a:lnTo>
                    <a:lnTo>
                      <a:pt x="740" y="198"/>
                    </a:lnTo>
                    <a:lnTo>
                      <a:pt x="365" y="383"/>
                    </a:lnTo>
                    <a:lnTo>
                      <a:pt x="0" y="19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52" name="Freeform 14"/>
              <p:cNvSpPr>
                <a:spLocks/>
              </p:cNvSpPr>
              <p:nvPr/>
            </p:nvSpPr>
            <p:spPr bwMode="auto">
              <a:xfrm>
                <a:off x="2085975" y="4344988"/>
                <a:ext cx="1249363" cy="331787"/>
              </a:xfrm>
              <a:custGeom>
                <a:avLst/>
                <a:gdLst>
                  <a:gd name="T0" fmla="*/ 2147483647 w 787"/>
                  <a:gd name="T1" fmla="*/ 2147483647 h 209"/>
                  <a:gd name="T2" fmla="*/ 2147483647 w 787"/>
                  <a:gd name="T3" fmla="*/ 0 h 209"/>
                  <a:gd name="T4" fmla="*/ 0 w 787"/>
                  <a:gd name="T5" fmla="*/ 0 h 209"/>
                  <a:gd name="T6" fmla="*/ 0 w 787"/>
                  <a:gd name="T7" fmla="*/ 2147483647 h 209"/>
                  <a:gd name="T8" fmla="*/ 2147483647 w 787"/>
                  <a:gd name="T9" fmla="*/ 2147483647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7"/>
                  <a:gd name="T16" fmla="*/ 0 h 209"/>
                  <a:gd name="T17" fmla="*/ 787 w 787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7" h="209">
                    <a:moveTo>
                      <a:pt x="786" y="208"/>
                    </a:moveTo>
                    <a:lnTo>
                      <a:pt x="786" y="0"/>
                    </a:lnTo>
                    <a:lnTo>
                      <a:pt x="0" y="0"/>
                    </a:lnTo>
                    <a:lnTo>
                      <a:pt x="0" y="208"/>
                    </a:lnTo>
                    <a:lnTo>
                      <a:pt x="786" y="208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53" name="Freeform 15"/>
              <p:cNvSpPr>
                <a:spLocks/>
              </p:cNvSpPr>
              <p:nvPr/>
            </p:nvSpPr>
            <p:spPr bwMode="auto">
              <a:xfrm>
                <a:off x="6303963" y="3486150"/>
                <a:ext cx="1058862" cy="371475"/>
              </a:xfrm>
              <a:custGeom>
                <a:avLst/>
                <a:gdLst>
                  <a:gd name="T0" fmla="*/ 2147483647 w 667"/>
                  <a:gd name="T1" fmla="*/ 2147483647 h 234"/>
                  <a:gd name="T2" fmla="*/ 2147483647 w 667"/>
                  <a:gd name="T3" fmla="*/ 2147483647 h 234"/>
                  <a:gd name="T4" fmla="*/ 2147483647 w 667"/>
                  <a:gd name="T5" fmla="*/ 2147483647 h 234"/>
                  <a:gd name="T6" fmla="*/ 2147483647 w 667"/>
                  <a:gd name="T7" fmla="*/ 2147483647 h 234"/>
                  <a:gd name="T8" fmla="*/ 2147483647 w 667"/>
                  <a:gd name="T9" fmla="*/ 2147483647 h 234"/>
                  <a:gd name="T10" fmla="*/ 2147483647 w 667"/>
                  <a:gd name="T11" fmla="*/ 2147483647 h 234"/>
                  <a:gd name="T12" fmla="*/ 2147483647 w 667"/>
                  <a:gd name="T13" fmla="*/ 2147483647 h 234"/>
                  <a:gd name="T14" fmla="*/ 2147483647 w 667"/>
                  <a:gd name="T15" fmla="*/ 2147483647 h 234"/>
                  <a:gd name="T16" fmla="*/ 2147483647 w 667"/>
                  <a:gd name="T17" fmla="*/ 2147483647 h 234"/>
                  <a:gd name="T18" fmla="*/ 2147483647 w 667"/>
                  <a:gd name="T19" fmla="*/ 2147483647 h 234"/>
                  <a:gd name="T20" fmla="*/ 2147483647 w 667"/>
                  <a:gd name="T21" fmla="*/ 2147483647 h 234"/>
                  <a:gd name="T22" fmla="*/ 2147483647 w 667"/>
                  <a:gd name="T23" fmla="*/ 2147483647 h 234"/>
                  <a:gd name="T24" fmla="*/ 2147483647 w 667"/>
                  <a:gd name="T25" fmla="*/ 2147483647 h 234"/>
                  <a:gd name="T26" fmla="*/ 2147483647 w 667"/>
                  <a:gd name="T27" fmla="*/ 2147483647 h 234"/>
                  <a:gd name="T28" fmla="*/ 2147483647 w 667"/>
                  <a:gd name="T29" fmla="*/ 2147483647 h 234"/>
                  <a:gd name="T30" fmla="*/ 2147483647 w 667"/>
                  <a:gd name="T31" fmla="*/ 2147483647 h 234"/>
                  <a:gd name="T32" fmla="*/ 2147483647 w 667"/>
                  <a:gd name="T33" fmla="*/ 2147483647 h 234"/>
                  <a:gd name="T34" fmla="*/ 2147483647 w 667"/>
                  <a:gd name="T35" fmla="*/ 2147483647 h 234"/>
                  <a:gd name="T36" fmla="*/ 2147483647 w 667"/>
                  <a:gd name="T37" fmla="*/ 2147483647 h 234"/>
                  <a:gd name="T38" fmla="*/ 2147483647 w 667"/>
                  <a:gd name="T39" fmla="*/ 2147483647 h 234"/>
                  <a:gd name="T40" fmla="*/ 2147483647 w 667"/>
                  <a:gd name="T41" fmla="*/ 2147483647 h 234"/>
                  <a:gd name="T42" fmla="*/ 2147483647 w 667"/>
                  <a:gd name="T43" fmla="*/ 2147483647 h 234"/>
                  <a:gd name="T44" fmla="*/ 2147483647 w 667"/>
                  <a:gd name="T45" fmla="*/ 2147483647 h 234"/>
                  <a:gd name="T46" fmla="*/ 2147483647 w 667"/>
                  <a:gd name="T47" fmla="*/ 2147483647 h 234"/>
                  <a:gd name="T48" fmla="*/ 2147483647 w 667"/>
                  <a:gd name="T49" fmla="*/ 2147483647 h 234"/>
                  <a:gd name="T50" fmla="*/ 2147483647 w 667"/>
                  <a:gd name="T51" fmla="*/ 2147483647 h 234"/>
                  <a:gd name="T52" fmla="*/ 2147483647 w 667"/>
                  <a:gd name="T53" fmla="*/ 2147483647 h 234"/>
                  <a:gd name="T54" fmla="*/ 2147483647 w 667"/>
                  <a:gd name="T55" fmla="*/ 2147483647 h 234"/>
                  <a:gd name="T56" fmla="*/ 2147483647 w 667"/>
                  <a:gd name="T57" fmla="*/ 2147483647 h 234"/>
                  <a:gd name="T58" fmla="*/ 2147483647 w 667"/>
                  <a:gd name="T59" fmla="*/ 2147483647 h 234"/>
                  <a:gd name="T60" fmla="*/ 2147483647 w 667"/>
                  <a:gd name="T61" fmla="*/ 2147483647 h 234"/>
                  <a:gd name="T62" fmla="*/ 2147483647 w 667"/>
                  <a:gd name="T63" fmla="*/ 2147483647 h 234"/>
                  <a:gd name="T64" fmla="*/ 2147483647 w 667"/>
                  <a:gd name="T65" fmla="*/ 2147483647 h 234"/>
                  <a:gd name="T66" fmla="*/ 2147483647 w 667"/>
                  <a:gd name="T67" fmla="*/ 2147483647 h 234"/>
                  <a:gd name="T68" fmla="*/ 2147483647 w 667"/>
                  <a:gd name="T69" fmla="*/ 2147483647 h 234"/>
                  <a:gd name="T70" fmla="*/ 2147483647 w 667"/>
                  <a:gd name="T71" fmla="*/ 2147483647 h 23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67"/>
                  <a:gd name="T109" fmla="*/ 0 h 234"/>
                  <a:gd name="T110" fmla="*/ 667 w 667"/>
                  <a:gd name="T111" fmla="*/ 234 h 23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67" h="234">
                    <a:moveTo>
                      <a:pt x="666" y="116"/>
                    </a:moveTo>
                    <a:lnTo>
                      <a:pt x="664" y="107"/>
                    </a:lnTo>
                    <a:lnTo>
                      <a:pt x="661" y="96"/>
                    </a:lnTo>
                    <a:lnTo>
                      <a:pt x="655" y="86"/>
                    </a:lnTo>
                    <a:lnTo>
                      <a:pt x="646" y="77"/>
                    </a:lnTo>
                    <a:lnTo>
                      <a:pt x="634" y="67"/>
                    </a:lnTo>
                    <a:lnTo>
                      <a:pt x="621" y="58"/>
                    </a:lnTo>
                    <a:lnTo>
                      <a:pt x="606" y="50"/>
                    </a:lnTo>
                    <a:lnTo>
                      <a:pt x="588" y="42"/>
                    </a:lnTo>
                    <a:lnTo>
                      <a:pt x="568" y="35"/>
                    </a:lnTo>
                    <a:lnTo>
                      <a:pt x="547" y="28"/>
                    </a:lnTo>
                    <a:lnTo>
                      <a:pt x="524" y="21"/>
                    </a:lnTo>
                    <a:lnTo>
                      <a:pt x="499" y="16"/>
                    </a:lnTo>
                    <a:lnTo>
                      <a:pt x="474" y="11"/>
                    </a:lnTo>
                    <a:lnTo>
                      <a:pt x="447" y="7"/>
                    </a:lnTo>
                    <a:lnTo>
                      <a:pt x="419" y="4"/>
                    </a:lnTo>
                    <a:lnTo>
                      <a:pt x="391" y="2"/>
                    </a:lnTo>
                    <a:lnTo>
                      <a:pt x="362" y="1"/>
                    </a:lnTo>
                    <a:lnTo>
                      <a:pt x="333" y="0"/>
                    </a:lnTo>
                    <a:lnTo>
                      <a:pt x="304" y="1"/>
                    </a:lnTo>
                    <a:lnTo>
                      <a:pt x="275" y="2"/>
                    </a:lnTo>
                    <a:lnTo>
                      <a:pt x="247" y="4"/>
                    </a:lnTo>
                    <a:lnTo>
                      <a:pt x="219" y="7"/>
                    </a:lnTo>
                    <a:lnTo>
                      <a:pt x="192" y="11"/>
                    </a:lnTo>
                    <a:lnTo>
                      <a:pt x="167" y="16"/>
                    </a:lnTo>
                    <a:lnTo>
                      <a:pt x="143" y="21"/>
                    </a:lnTo>
                    <a:lnTo>
                      <a:pt x="120" y="28"/>
                    </a:lnTo>
                    <a:lnTo>
                      <a:pt x="98" y="35"/>
                    </a:lnTo>
                    <a:lnTo>
                      <a:pt x="78" y="42"/>
                    </a:lnTo>
                    <a:lnTo>
                      <a:pt x="60" y="50"/>
                    </a:lnTo>
                    <a:lnTo>
                      <a:pt x="46" y="58"/>
                    </a:lnTo>
                    <a:lnTo>
                      <a:pt x="31" y="67"/>
                    </a:lnTo>
                    <a:lnTo>
                      <a:pt x="20" y="77"/>
                    </a:lnTo>
                    <a:lnTo>
                      <a:pt x="12" y="86"/>
                    </a:lnTo>
                    <a:lnTo>
                      <a:pt x="6" y="96"/>
                    </a:lnTo>
                    <a:lnTo>
                      <a:pt x="2" y="107"/>
                    </a:lnTo>
                    <a:lnTo>
                      <a:pt x="0" y="116"/>
                    </a:lnTo>
                    <a:lnTo>
                      <a:pt x="2" y="127"/>
                    </a:lnTo>
                    <a:lnTo>
                      <a:pt x="6" y="137"/>
                    </a:lnTo>
                    <a:lnTo>
                      <a:pt x="12" y="147"/>
                    </a:lnTo>
                    <a:lnTo>
                      <a:pt x="20" y="156"/>
                    </a:lnTo>
                    <a:lnTo>
                      <a:pt x="31" y="166"/>
                    </a:lnTo>
                    <a:lnTo>
                      <a:pt x="46" y="175"/>
                    </a:lnTo>
                    <a:lnTo>
                      <a:pt x="60" y="183"/>
                    </a:lnTo>
                    <a:lnTo>
                      <a:pt x="78" y="191"/>
                    </a:lnTo>
                    <a:lnTo>
                      <a:pt x="98" y="199"/>
                    </a:lnTo>
                    <a:lnTo>
                      <a:pt x="120" y="206"/>
                    </a:lnTo>
                    <a:lnTo>
                      <a:pt x="143" y="212"/>
                    </a:lnTo>
                    <a:lnTo>
                      <a:pt x="167" y="217"/>
                    </a:lnTo>
                    <a:lnTo>
                      <a:pt x="192" y="222"/>
                    </a:lnTo>
                    <a:lnTo>
                      <a:pt x="219" y="226"/>
                    </a:lnTo>
                    <a:lnTo>
                      <a:pt x="247" y="229"/>
                    </a:lnTo>
                    <a:lnTo>
                      <a:pt x="275" y="231"/>
                    </a:lnTo>
                    <a:lnTo>
                      <a:pt x="304" y="232"/>
                    </a:lnTo>
                    <a:lnTo>
                      <a:pt x="333" y="233"/>
                    </a:lnTo>
                    <a:lnTo>
                      <a:pt x="362" y="232"/>
                    </a:lnTo>
                    <a:lnTo>
                      <a:pt x="391" y="231"/>
                    </a:lnTo>
                    <a:lnTo>
                      <a:pt x="419" y="229"/>
                    </a:lnTo>
                    <a:lnTo>
                      <a:pt x="447" y="226"/>
                    </a:lnTo>
                    <a:lnTo>
                      <a:pt x="474" y="222"/>
                    </a:lnTo>
                    <a:lnTo>
                      <a:pt x="499" y="217"/>
                    </a:lnTo>
                    <a:lnTo>
                      <a:pt x="524" y="212"/>
                    </a:lnTo>
                    <a:lnTo>
                      <a:pt x="547" y="206"/>
                    </a:lnTo>
                    <a:lnTo>
                      <a:pt x="568" y="199"/>
                    </a:lnTo>
                    <a:lnTo>
                      <a:pt x="588" y="191"/>
                    </a:lnTo>
                    <a:lnTo>
                      <a:pt x="606" y="183"/>
                    </a:lnTo>
                    <a:lnTo>
                      <a:pt x="621" y="175"/>
                    </a:lnTo>
                    <a:lnTo>
                      <a:pt x="634" y="166"/>
                    </a:lnTo>
                    <a:lnTo>
                      <a:pt x="646" y="156"/>
                    </a:lnTo>
                    <a:lnTo>
                      <a:pt x="655" y="147"/>
                    </a:lnTo>
                    <a:lnTo>
                      <a:pt x="661" y="137"/>
                    </a:lnTo>
                    <a:lnTo>
                      <a:pt x="664" y="127"/>
                    </a:lnTo>
                    <a:lnTo>
                      <a:pt x="666" y="11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54" name="Rectangle 16"/>
              <p:cNvSpPr>
                <a:spLocks noChangeArrowheads="1"/>
              </p:cNvSpPr>
              <p:nvPr/>
            </p:nvSpPr>
            <p:spPr bwMode="auto">
              <a:xfrm>
                <a:off x="3395663" y="3748088"/>
                <a:ext cx="428625" cy="333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000000"/>
                    </a:solidFill>
                    <a:latin typeface="Arial" pitchFamily="34" charset="0"/>
                  </a:rPr>
                  <a:t>lot</a:t>
                </a:r>
              </a:p>
            </p:txBody>
          </p:sp>
          <p:sp>
            <p:nvSpPr>
              <p:cNvPr id="39955" name="Freeform 17"/>
              <p:cNvSpPr>
                <a:spLocks/>
              </p:cNvSpPr>
              <p:nvPr/>
            </p:nvSpPr>
            <p:spPr bwMode="auto">
              <a:xfrm>
                <a:off x="6303963" y="4354513"/>
                <a:ext cx="1474787" cy="361950"/>
              </a:xfrm>
              <a:custGeom>
                <a:avLst/>
                <a:gdLst>
                  <a:gd name="T0" fmla="*/ 2147483647 w 929"/>
                  <a:gd name="T1" fmla="*/ 2147483647 h 228"/>
                  <a:gd name="T2" fmla="*/ 2147483647 w 929"/>
                  <a:gd name="T3" fmla="*/ 0 h 228"/>
                  <a:gd name="T4" fmla="*/ 0 w 929"/>
                  <a:gd name="T5" fmla="*/ 0 h 228"/>
                  <a:gd name="T6" fmla="*/ 0 w 929"/>
                  <a:gd name="T7" fmla="*/ 2147483647 h 228"/>
                  <a:gd name="T8" fmla="*/ 2147483647 w 929"/>
                  <a:gd name="T9" fmla="*/ 2147483647 h 2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9"/>
                  <a:gd name="T16" fmla="*/ 0 h 228"/>
                  <a:gd name="T17" fmla="*/ 929 w 929"/>
                  <a:gd name="T18" fmla="*/ 228 h 2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9" h="228">
                    <a:moveTo>
                      <a:pt x="928" y="227"/>
                    </a:moveTo>
                    <a:lnTo>
                      <a:pt x="928" y="0"/>
                    </a:lnTo>
                    <a:lnTo>
                      <a:pt x="0" y="0"/>
                    </a:lnTo>
                    <a:lnTo>
                      <a:pt x="0" y="227"/>
                    </a:lnTo>
                    <a:lnTo>
                      <a:pt x="928" y="22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56" name="Rectangle 19"/>
              <p:cNvSpPr>
                <a:spLocks noChangeArrowheads="1"/>
              </p:cNvSpPr>
              <p:nvPr/>
            </p:nvSpPr>
            <p:spPr bwMode="auto">
              <a:xfrm>
                <a:off x="2249488" y="3491089"/>
                <a:ext cx="711200" cy="333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000000"/>
                    </a:solidFill>
                    <a:latin typeface="Arial" pitchFamily="34" charset="0"/>
                  </a:rPr>
                  <a:t>name</a:t>
                </a:r>
              </a:p>
            </p:txBody>
          </p:sp>
          <p:sp>
            <p:nvSpPr>
              <p:cNvPr id="39957" name="Rectangle 20"/>
              <p:cNvSpPr>
                <a:spLocks noChangeArrowheads="1"/>
              </p:cNvSpPr>
              <p:nvPr/>
            </p:nvSpPr>
            <p:spPr bwMode="auto">
              <a:xfrm>
                <a:off x="6430963" y="3503436"/>
                <a:ext cx="836612" cy="333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000000"/>
                    </a:solidFill>
                    <a:latin typeface="Arial" pitchFamily="34" charset="0"/>
                  </a:rPr>
                  <a:t>dname</a:t>
                </a:r>
              </a:p>
            </p:txBody>
          </p:sp>
          <p:sp>
            <p:nvSpPr>
              <p:cNvPr id="39958" name="Rectangle 21"/>
              <p:cNvSpPr>
                <a:spLocks noChangeArrowheads="1"/>
              </p:cNvSpPr>
              <p:nvPr/>
            </p:nvSpPr>
            <p:spPr bwMode="auto">
              <a:xfrm>
                <a:off x="7503407" y="3771900"/>
                <a:ext cx="858837" cy="333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000000"/>
                    </a:solidFill>
                    <a:latin typeface="Arial" pitchFamily="34" charset="0"/>
                  </a:rPr>
                  <a:t>budget</a:t>
                </a:r>
              </a:p>
            </p:txBody>
          </p:sp>
          <p:sp>
            <p:nvSpPr>
              <p:cNvPr id="39959" name="Rectangle 22"/>
              <p:cNvSpPr>
                <a:spLocks noChangeArrowheads="1"/>
              </p:cNvSpPr>
              <p:nvPr/>
            </p:nvSpPr>
            <p:spPr bwMode="auto">
              <a:xfrm>
                <a:off x="5648325" y="3746500"/>
                <a:ext cx="485775" cy="333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000000"/>
                    </a:solidFill>
                    <a:latin typeface="Arial" pitchFamily="34" charset="0"/>
                  </a:rPr>
                  <a:t>did</a:t>
                </a:r>
              </a:p>
            </p:txBody>
          </p:sp>
          <p:sp>
            <p:nvSpPr>
              <p:cNvPr id="39960" name="Rectangle 23"/>
              <p:cNvSpPr>
                <a:spLocks noChangeArrowheads="1"/>
              </p:cNvSpPr>
              <p:nvPr/>
            </p:nvSpPr>
            <p:spPr bwMode="auto">
              <a:xfrm>
                <a:off x="4366331" y="3434644"/>
                <a:ext cx="700088" cy="333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000000"/>
                    </a:solidFill>
                    <a:latin typeface="Arial" pitchFamily="34" charset="0"/>
                  </a:rPr>
                  <a:t>since</a:t>
                </a:r>
              </a:p>
            </p:txBody>
          </p:sp>
          <p:sp>
            <p:nvSpPr>
              <p:cNvPr id="39961" name="Rectangle 27"/>
              <p:cNvSpPr>
                <a:spLocks noChangeArrowheads="1"/>
              </p:cNvSpPr>
              <p:nvPr/>
            </p:nvSpPr>
            <p:spPr bwMode="auto">
              <a:xfrm>
                <a:off x="5648325" y="3746500"/>
                <a:ext cx="485775" cy="333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 u="sng">
                    <a:solidFill>
                      <a:srgbClr val="000000"/>
                    </a:solidFill>
                    <a:latin typeface="Arial" pitchFamily="34" charset="0"/>
                  </a:rPr>
                  <a:t>did</a:t>
                </a:r>
              </a:p>
            </p:txBody>
          </p:sp>
          <p:sp>
            <p:nvSpPr>
              <p:cNvPr id="39962" name="Rectangle 29"/>
              <p:cNvSpPr>
                <a:spLocks noChangeArrowheads="1"/>
              </p:cNvSpPr>
              <p:nvPr/>
            </p:nvSpPr>
            <p:spPr bwMode="auto">
              <a:xfrm>
                <a:off x="4187825" y="4346752"/>
                <a:ext cx="1050925" cy="333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000000"/>
                    </a:solidFill>
                    <a:latin typeface="Arial" pitchFamily="34" charset="0"/>
                  </a:rPr>
                  <a:t>Manages</a:t>
                </a:r>
              </a:p>
            </p:txBody>
          </p:sp>
          <p:sp>
            <p:nvSpPr>
              <p:cNvPr id="39963" name="Rectangle 31"/>
              <p:cNvSpPr>
                <a:spLocks noChangeArrowheads="1"/>
              </p:cNvSpPr>
              <p:nvPr/>
            </p:nvSpPr>
            <p:spPr bwMode="auto">
              <a:xfrm>
                <a:off x="6323189" y="4351867"/>
                <a:ext cx="1422400" cy="333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000000"/>
                    </a:solidFill>
                    <a:latin typeface="Arial" pitchFamily="34" charset="0"/>
                  </a:rPr>
                  <a:t>Departments</a:t>
                </a:r>
              </a:p>
            </p:txBody>
          </p:sp>
          <p:sp>
            <p:nvSpPr>
              <p:cNvPr id="39964" name="Rectangle 32"/>
              <p:cNvSpPr>
                <a:spLocks noChangeArrowheads="1"/>
              </p:cNvSpPr>
              <p:nvPr/>
            </p:nvSpPr>
            <p:spPr bwMode="auto">
              <a:xfrm>
                <a:off x="2106436" y="4356277"/>
                <a:ext cx="1254125" cy="333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000000"/>
                    </a:solidFill>
                    <a:latin typeface="Arial" pitchFamily="34" charset="0"/>
                  </a:rPr>
                  <a:t>Employees</a:t>
                </a:r>
              </a:p>
            </p:txBody>
          </p:sp>
          <p:sp>
            <p:nvSpPr>
              <p:cNvPr id="39965" name="Rectangle 33"/>
              <p:cNvSpPr>
                <a:spLocks noChangeArrowheads="1"/>
              </p:cNvSpPr>
              <p:nvPr/>
            </p:nvSpPr>
            <p:spPr bwMode="auto">
              <a:xfrm>
                <a:off x="1403350" y="3736975"/>
                <a:ext cx="531813" cy="333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 u="sng">
                    <a:solidFill>
                      <a:srgbClr val="000000"/>
                    </a:solidFill>
                    <a:latin typeface="Arial" pitchFamily="34" charset="0"/>
                  </a:rPr>
                  <a:t>ssn</a:t>
                </a:r>
              </a:p>
            </p:txBody>
          </p:sp>
          <p:sp>
            <p:nvSpPr>
              <p:cNvPr id="39966" name="Line 35"/>
              <p:cNvSpPr>
                <a:spLocks noChangeShapeType="1"/>
              </p:cNvSpPr>
              <p:nvPr/>
            </p:nvSpPr>
            <p:spPr bwMode="auto">
              <a:xfrm>
                <a:off x="1845733" y="4110568"/>
                <a:ext cx="462492" cy="23759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67" name="Line 36"/>
              <p:cNvSpPr>
                <a:spLocks noChangeShapeType="1"/>
              </p:cNvSpPr>
              <p:nvPr/>
            </p:nvSpPr>
            <p:spPr bwMode="auto">
              <a:xfrm>
                <a:off x="2605088" y="3859213"/>
                <a:ext cx="0" cy="48895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68" name="Line 37"/>
              <p:cNvSpPr>
                <a:spLocks noChangeShapeType="1"/>
              </p:cNvSpPr>
              <p:nvPr/>
            </p:nvSpPr>
            <p:spPr bwMode="auto">
              <a:xfrm flipH="1">
                <a:off x="2916238" y="4104922"/>
                <a:ext cx="481718" cy="243241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69" name="Line 39"/>
              <p:cNvSpPr>
                <a:spLocks noChangeShapeType="1"/>
              </p:cNvSpPr>
              <p:nvPr/>
            </p:nvSpPr>
            <p:spPr bwMode="auto">
              <a:xfrm>
                <a:off x="6079067" y="4121856"/>
                <a:ext cx="629708" cy="226307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70" name="Line 40"/>
              <p:cNvSpPr>
                <a:spLocks noChangeShapeType="1"/>
              </p:cNvSpPr>
              <p:nvPr/>
            </p:nvSpPr>
            <p:spPr bwMode="auto">
              <a:xfrm>
                <a:off x="6835775" y="3859213"/>
                <a:ext cx="0" cy="48895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71" name="Line 41"/>
              <p:cNvSpPr>
                <a:spLocks noChangeShapeType="1"/>
              </p:cNvSpPr>
              <p:nvPr/>
            </p:nvSpPr>
            <p:spPr bwMode="auto">
              <a:xfrm flipH="1">
                <a:off x="7433732" y="4121856"/>
                <a:ext cx="287868" cy="231423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72" name="Line 43"/>
              <p:cNvSpPr>
                <a:spLocks noChangeShapeType="1"/>
              </p:cNvSpPr>
              <p:nvPr/>
            </p:nvSpPr>
            <p:spPr bwMode="auto">
              <a:xfrm>
                <a:off x="5329238" y="4514849"/>
                <a:ext cx="975606" cy="7761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 type="triangl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73" name="Line 44"/>
              <p:cNvSpPr>
                <a:spLocks noChangeShapeType="1"/>
              </p:cNvSpPr>
              <p:nvPr/>
            </p:nvSpPr>
            <p:spPr bwMode="auto">
              <a:xfrm flipH="1">
                <a:off x="3352800" y="4514850"/>
                <a:ext cx="766763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39944" name="Straight Connector 46"/>
            <p:cNvCxnSpPr>
              <a:cxnSpLocks noChangeShapeType="1"/>
            </p:cNvCxnSpPr>
            <p:nvPr/>
          </p:nvCxnSpPr>
          <p:spPr bwMode="auto">
            <a:xfrm rot="5400000" flipH="1" flipV="1">
              <a:off x="4519789" y="5205589"/>
              <a:ext cx="409222" cy="0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7172A-EA0F-4D42-AD5E-9625328D1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A48E7-B943-4671-A805-9C7BC524603C}" type="datetime1">
              <a:rPr lang="en-US" smtClean="0"/>
              <a:t>9/11/2024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12969D-35EE-4DAF-BD2E-5C2BDD608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D7F5-7323-4990-94E9-6AF33DDF493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993715"/>
      </p:ext>
    </p:extLst>
  </p:cSld>
  <p:clrMapOvr>
    <a:masterClrMapping/>
  </p:clrMapOvr>
  <p:transition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Review: Weak Entities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86800" cy="2819400"/>
          </a:xfrm>
        </p:spPr>
        <p:txBody>
          <a:bodyPr/>
          <a:lstStyle/>
          <a:p>
            <a:pPr marL="0" indent="0">
              <a:spcAft>
                <a:spcPts val="600"/>
              </a:spcAft>
              <a:buFont typeface="Wingdings" pitchFamily="2" charset="2"/>
              <a:buNone/>
            </a:pPr>
            <a:r>
              <a:rPr lang="en-US">
                <a:latin typeface="Calibri" pitchFamily="34" charset="0"/>
              </a:rPr>
              <a:t>A </a:t>
            </a:r>
            <a:r>
              <a:rPr lang="en-US" i="1">
                <a:solidFill>
                  <a:schemeClr val="accent2"/>
                </a:solidFill>
                <a:latin typeface="Calibri" pitchFamily="34" charset="0"/>
              </a:rPr>
              <a:t>weak entity </a:t>
            </a:r>
            <a:r>
              <a:rPr lang="en-US">
                <a:latin typeface="Calibri" pitchFamily="34" charset="0"/>
              </a:rPr>
              <a:t>can be identified uniquely only by considering the primary key of another (</a:t>
            </a:r>
            <a:r>
              <a:rPr lang="en-US" i="1">
                <a:latin typeface="Calibri" pitchFamily="34" charset="0"/>
              </a:rPr>
              <a:t>owner</a:t>
            </a:r>
            <a:r>
              <a:rPr lang="en-US">
                <a:latin typeface="Calibri" pitchFamily="34" charset="0"/>
              </a:rPr>
              <a:t>) entity.</a:t>
            </a:r>
          </a:p>
          <a:p>
            <a:pPr lvl="1">
              <a:spcAft>
                <a:spcPts val="600"/>
              </a:spcAft>
              <a:buSzPct val="75000"/>
            </a:pPr>
            <a:r>
              <a:rPr lang="en-US">
                <a:latin typeface="Calibri" pitchFamily="34" charset="0"/>
              </a:rPr>
              <a:t>Owner entity set and weak entity set must participate in a one-to-many relationship set (1 owner, many weak entities).</a:t>
            </a:r>
          </a:p>
          <a:p>
            <a:pPr lvl="1">
              <a:buSzPct val="75000"/>
            </a:pPr>
            <a:r>
              <a:rPr lang="en-US">
                <a:latin typeface="Calibri" pitchFamily="34" charset="0"/>
              </a:rPr>
              <a:t>Weak entity set must have total participation in this </a:t>
            </a:r>
            <a:r>
              <a:rPr lang="en-US" i="1">
                <a:solidFill>
                  <a:schemeClr val="accent2"/>
                </a:solidFill>
                <a:latin typeface="Calibri" pitchFamily="34" charset="0"/>
              </a:rPr>
              <a:t>identifying </a:t>
            </a:r>
            <a:r>
              <a:rPr lang="en-US">
                <a:latin typeface="Calibri" pitchFamily="34" charset="0"/>
              </a:rPr>
              <a:t>relationship set.  </a:t>
            </a:r>
          </a:p>
        </p:txBody>
      </p:sp>
      <p:grpSp>
        <p:nvGrpSpPr>
          <p:cNvPr id="40966" name="Group 32"/>
          <p:cNvGrpSpPr>
            <a:grpSpLocks/>
          </p:cNvGrpSpPr>
          <p:nvPr/>
        </p:nvGrpSpPr>
        <p:grpSpPr bwMode="auto">
          <a:xfrm>
            <a:off x="496888" y="4367213"/>
            <a:ext cx="8135937" cy="1801812"/>
            <a:chOff x="496888" y="4367213"/>
            <a:chExt cx="8135937" cy="1801812"/>
          </a:xfrm>
        </p:grpSpPr>
        <p:sp>
          <p:nvSpPr>
            <p:cNvPr id="40967" name="Freeform 6"/>
            <p:cNvSpPr>
              <a:spLocks/>
            </p:cNvSpPr>
            <p:nvPr/>
          </p:nvSpPr>
          <p:spPr bwMode="auto">
            <a:xfrm>
              <a:off x="5845175" y="4722813"/>
              <a:ext cx="1254125" cy="530225"/>
            </a:xfrm>
            <a:custGeom>
              <a:avLst/>
              <a:gdLst>
                <a:gd name="T0" fmla="*/ 2147483647 w 790"/>
                <a:gd name="T1" fmla="*/ 2147483647 h 334"/>
                <a:gd name="T2" fmla="*/ 2147483647 w 790"/>
                <a:gd name="T3" fmla="*/ 2147483647 h 334"/>
                <a:gd name="T4" fmla="*/ 2147483647 w 790"/>
                <a:gd name="T5" fmla="*/ 2147483647 h 334"/>
                <a:gd name="T6" fmla="*/ 2147483647 w 790"/>
                <a:gd name="T7" fmla="*/ 2147483647 h 334"/>
                <a:gd name="T8" fmla="*/ 2147483647 w 790"/>
                <a:gd name="T9" fmla="*/ 2147483647 h 334"/>
                <a:gd name="T10" fmla="*/ 2147483647 w 790"/>
                <a:gd name="T11" fmla="*/ 2147483647 h 334"/>
                <a:gd name="T12" fmla="*/ 2147483647 w 790"/>
                <a:gd name="T13" fmla="*/ 2147483647 h 334"/>
                <a:gd name="T14" fmla="*/ 2147483647 w 790"/>
                <a:gd name="T15" fmla="*/ 2147483647 h 334"/>
                <a:gd name="T16" fmla="*/ 2147483647 w 790"/>
                <a:gd name="T17" fmla="*/ 2147483647 h 334"/>
                <a:gd name="T18" fmla="*/ 2147483647 w 790"/>
                <a:gd name="T19" fmla="*/ 2147483647 h 334"/>
                <a:gd name="T20" fmla="*/ 2147483647 w 790"/>
                <a:gd name="T21" fmla="*/ 2147483647 h 334"/>
                <a:gd name="T22" fmla="*/ 2147483647 w 790"/>
                <a:gd name="T23" fmla="*/ 2147483647 h 334"/>
                <a:gd name="T24" fmla="*/ 2147483647 w 790"/>
                <a:gd name="T25" fmla="*/ 2147483647 h 334"/>
                <a:gd name="T26" fmla="*/ 2147483647 w 790"/>
                <a:gd name="T27" fmla="*/ 2147483647 h 334"/>
                <a:gd name="T28" fmla="*/ 2147483647 w 790"/>
                <a:gd name="T29" fmla="*/ 2147483647 h 334"/>
                <a:gd name="T30" fmla="*/ 2147483647 w 790"/>
                <a:gd name="T31" fmla="*/ 2147483647 h 334"/>
                <a:gd name="T32" fmla="*/ 2147483647 w 790"/>
                <a:gd name="T33" fmla="*/ 2147483647 h 334"/>
                <a:gd name="T34" fmla="*/ 2147483647 w 790"/>
                <a:gd name="T35" fmla="*/ 2147483647 h 334"/>
                <a:gd name="T36" fmla="*/ 2147483647 w 790"/>
                <a:gd name="T37" fmla="*/ 2147483647 h 334"/>
                <a:gd name="T38" fmla="*/ 2147483647 w 790"/>
                <a:gd name="T39" fmla="*/ 2147483647 h 334"/>
                <a:gd name="T40" fmla="*/ 2147483647 w 790"/>
                <a:gd name="T41" fmla="*/ 2147483647 h 334"/>
                <a:gd name="T42" fmla="*/ 2147483647 w 790"/>
                <a:gd name="T43" fmla="*/ 2147483647 h 334"/>
                <a:gd name="T44" fmla="*/ 2147483647 w 790"/>
                <a:gd name="T45" fmla="*/ 2147483647 h 334"/>
                <a:gd name="T46" fmla="*/ 2147483647 w 790"/>
                <a:gd name="T47" fmla="*/ 2147483647 h 334"/>
                <a:gd name="T48" fmla="*/ 2147483647 w 790"/>
                <a:gd name="T49" fmla="*/ 2147483647 h 334"/>
                <a:gd name="T50" fmla="*/ 2147483647 w 790"/>
                <a:gd name="T51" fmla="*/ 2147483647 h 334"/>
                <a:gd name="T52" fmla="*/ 2147483647 w 790"/>
                <a:gd name="T53" fmla="*/ 2147483647 h 334"/>
                <a:gd name="T54" fmla="*/ 2147483647 w 790"/>
                <a:gd name="T55" fmla="*/ 2147483647 h 334"/>
                <a:gd name="T56" fmla="*/ 2147483647 w 790"/>
                <a:gd name="T57" fmla="*/ 2147483647 h 334"/>
                <a:gd name="T58" fmla="*/ 2147483647 w 790"/>
                <a:gd name="T59" fmla="*/ 2147483647 h 334"/>
                <a:gd name="T60" fmla="*/ 2147483647 w 790"/>
                <a:gd name="T61" fmla="*/ 2147483647 h 334"/>
                <a:gd name="T62" fmla="*/ 2147483647 w 790"/>
                <a:gd name="T63" fmla="*/ 2147483647 h 334"/>
                <a:gd name="T64" fmla="*/ 2147483647 w 790"/>
                <a:gd name="T65" fmla="*/ 2147483647 h 334"/>
                <a:gd name="T66" fmla="*/ 2147483647 w 790"/>
                <a:gd name="T67" fmla="*/ 2147483647 h 334"/>
                <a:gd name="T68" fmla="*/ 2147483647 w 790"/>
                <a:gd name="T69" fmla="*/ 2147483647 h 334"/>
                <a:gd name="T70" fmla="*/ 2147483647 w 790"/>
                <a:gd name="T71" fmla="*/ 2147483647 h 3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90"/>
                <a:gd name="T109" fmla="*/ 0 h 334"/>
                <a:gd name="T110" fmla="*/ 790 w 790"/>
                <a:gd name="T111" fmla="*/ 334 h 33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90" h="334">
                  <a:moveTo>
                    <a:pt x="789" y="167"/>
                  </a:moveTo>
                  <a:lnTo>
                    <a:pt x="788" y="153"/>
                  </a:lnTo>
                  <a:lnTo>
                    <a:pt x="783" y="138"/>
                  </a:lnTo>
                  <a:lnTo>
                    <a:pt x="775" y="124"/>
                  </a:lnTo>
                  <a:lnTo>
                    <a:pt x="765" y="110"/>
                  </a:lnTo>
                  <a:lnTo>
                    <a:pt x="752" y="97"/>
                  </a:lnTo>
                  <a:lnTo>
                    <a:pt x="736" y="83"/>
                  </a:lnTo>
                  <a:lnTo>
                    <a:pt x="718" y="71"/>
                  </a:lnTo>
                  <a:lnTo>
                    <a:pt x="697" y="60"/>
                  </a:lnTo>
                  <a:lnTo>
                    <a:pt x="674" y="50"/>
                  </a:lnTo>
                  <a:lnTo>
                    <a:pt x="648" y="40"/>
                  </a:lnTo>
                  <a:lnTo>
                    <a:pt x="621" y="30"/>
                  </a:lnTo>
                  <a:lnTo>
                    <a:pt x="592" y="23"/>
                  </a:lnTo>
                  <a:lnTo>
                    <a:pt x="561" y="17"/>
                  </a:lnTo>
                  <a:lnTo>
                    <a:pt x="529" y="10"/>
                  </a:lnTo>
                  <a:lnTo>
                    <a:pt x="497" y="6"/>
                  </a:lnTo>
                  <a:lnTo>
                    <a:pt x="463" y="3"/>
                  </a:lnTo>
                  <a:lnTo>
                    <a:pt x="429" y="1"/>
                  </a:lnTo>
                  <a:lnTo>
                    <a:pt x="394" y="0"/>
                  </a:lnTo>
                  <a:lnTo>
                    <a:pt x="360" y="1"/>
                  </a:lnTo>
                  <a:lnTo>
                    <a:pt x="326" y="3"/>
                  </a:lnTo>
                  <a:lnTo>
                    <a:pt x="293" y="6"/>
                  </a:lnTo>
                  <a:lnTo>
                    <a:pt x="260" y="10"/>
                  </a:lnTo>
                  <a:lnTo>
                    <a:pt x="228" y="17"/>
                  </a:lnTo>
                  <a:lnTo>
                    <a:pt x="197" y="23"/>
                  </a:lnTo>
                  <a:lnTo>
                    <a:pt x="169" y="30"/>
                  </a:lnTo>
                  <a:lnTo>
                    <a:pt x="142" y="40"/>
                  </a:lnTo>
                  <a:lnTo>
                    <a:pt x="116" y="50"/>
                  </a:lnTo>
                  <a:lnTo>
                    <a:pt x="93" y="60"/>
                  </a:lnTo>
                  <a:lnTo>
                    <a:pt x="72" y="71"/>
                  </a:lnTo>
                  <a:lnTo>
                    <a:pt x="54" y="83"/>
                  </a:lnTo>
                  <a:lnTo>
                    <a:pt x="38" y="97"/>
                  </a:lnTo>
                  <a:lnTo>
                    <a:pt x="24" y="110"/>
                  </a:lnTo>
                  <a:lnTo>
                    <a:pt x="14" y="124"/>
                  </a:lnTo>
                  <a:lnTo>
                    <a:pt x="7" y="138"/>
                  </a:lnTo>
                  <a:lnTo>
                    <a:pt x="2" y="153"/>
                  </a:lnTo>
                  <a:lnTo>
                    <a:pt x="0" y="167"/>
                  </a:lnTo>
                  <a:lnTo>
                    <a:pt x="2" y="181"/>
                  </a:lnTo>
                  <a:lnTo>
                    <a:pt x="7" y="196"/>
                  </a:lnTo>
                  <a:lnTo>
                    <a:pt x="14" y="210"/>
                  </a:lnTo>
                  <a:lnTo>
                    <a:pt x="24" y="224"/>
                  </a:lnTo>
                  <a:lnTo>
                    <a:pt x="38" y="237"/>
                  </a:lnTo>
                  <a:lnTo>
                    <a:pt x="54" y="250"/>
                  </a:lnTo>
                  <a:lnTo>
                    <a:pt x="72" y="262"/>
                  </a:lnTo>
                  <a:lnTo>
                    <a:pt x="93" y="274"/>
                  </a:lnTo>
                  <a:lnTo>
                    <a:pt x="116" y="284"/>
                  </a:lnTo>
                  <a:lnTo>
                    <a:pt x="142" y="294"/>
                  </a:lnTo>
                  <a:lnTo>
                    <a:pt x="169" y="303"/>
                  </a:lnTo>
                  <a:lnTo>
                    <a:pt x="197" y="311"/>
                  </a:lnTo>
                  <a:lnTo>
                    <a:pt x="228" y="317"/>
                  </a:lnTo>
                  <a:lnTo>
                    <a:pt x="260" y="323"/>
                  </a:lnTo>
                  <a:lnTo>
                    <a:pt x="293" y="327"/>
                  </a:lnTo>
                  <a:lnTo>
                    <a:pt x="326" y="331"/>
                  </a:lnTo>
                  <a:lnTo>
                    <a:pt x="360" y="332"/>
                  </a:lnTo>
                  <a:lnTo>
                    <a:pt x="394" y="333"/>
                  </a:lnTo>
                  <a:lnTo>
                    <a:pt x="429" y="332"/>
                  </a:lnTo>
                  <a:lnTo>
                    <a:pt x="463" y="331"/>
                  </a:lnTo>
                  <a:lnTo>
                    <a:pt x="497" y="327"/>
                  </a:lnTo>
                  <a:lnTo>
                    <a:pt x="529" y="323"/>
                  </a:lnTo>
                  <a:lnTo>
                    <a:pt x="561" y="317"/>
                  </a:lnTo>
                  <a:lnTo>
                    <a:pt x="592" y="311"/>
                  </a:lnTo>
                  <a:lnTo>
                    <a:pt x="621" y="303"/>
                  </a:lnTo>
                  <a:lnTo>
                    <a:pt x="648" y="294"/>
                  </a:lnTo>
                  <a:lnTo>
                    <a:pt x="674" y="284"/>
                  </a:lnTo>
                  <a:lnTo>
                    <a:pt x="697" y="274"/>
                  </a:lnTo>
                  <a:lnTo>
                    <a:pt x="718" y="262"/>
                  </a:lnTo>
                  <a:lnTo>
                    <a:pt x="736" y="250"/>
                  </a:lnTo>
                  <a:lnTo>
                    <a:pt x="752" y="237"/>
                  </a:lnTo>
                  <a:lnTo>
                    <a:pt x="765" y="224"/>
                  </a:lnTo>
                  <a:lnTo>
                    <a:pt x="775" y="210"/>
                  </a:lnTo>
                  <a:lnTo>
                    <a:pt x="783" y="196"/>
                  </a:lnTo>
                  <a:lnTo>
                    <a:pt x="788" y="181"/>
                  </a:lnTo>
                  <a:lnTo>
                    <a:pt x="789" y="16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8" name="Freeform 7"/>
            <p:cNvSpPr>
              <a:spLocks/>
            </p:cNvSpPr>
            <p:nvPr/>
          </p:nvSpPr>
          <p:spPr bwMode="auto">
            <a:xfrm>
              <a:off x="7378700" y="4738688"/>
              <a:ext cx="1254125" cy="530225"/>
            </a:xfrm>
            <a:custGeom>
              <a:avLst/>
              <a:gdLst>
                <a:gd name="T0" fmla="*/ 2147483647 w 790"/>
                <a:gd name="T1" fmla="*/ 2147483647 h 334"/>
                <a:gd name="T2" fmla="*/ 2147483647 w 790"/>
                <a:gd name="T3" fmla="*/ 2147483647 h 334"/>
                <a:gd name="T4" fmla="*/ 2147483647 w 790"/>
                <a:gd name="T5" fmla="*/ 2147483647 h 334"/>
                <a:gd name="T6" fmla="*/ 2147483647 w 790"/>
                <a:gd name="T7" fmla="*/ 2147483647 h 334"/>
                <a:gd name="T8" fmla="*/ 2147483647 w 790"/>
                <a:gd name="T9" fmla="*/ 2147483647 h 334"/>
                <a:gd name="T10" fmla="*/ 2147483647 w 790"/>
                <a:gd name="T11" fmla="*/ 2147483647 h 334"/>
                <a:gd name="T12" fmla="*/ 2147483647 w 790"/>
                <a:gd name="T13" fmla="*/ 2147483647 h 334"/>
                <a:gd name="T14" fmla="*/ 2147483647 w 790"/>
                <a:gd name="T15" fmla="*/ 2147483647 h 334"/>
                <a:gd name="T16" fmla="*/ 2147483647 w 790"/>
                <a:gd name="T17" fmla="*/ 2147483647 h 334"/>
                <a:gd name="T18" fmla="*/ 2147483647 w 790"/>
                <a:gd name="T19" fmla="*/ 2147483647 h 334"/>
                <a:gd name="T20" fmla="*/ 2147483647 w 790"/>
                <a:gd name="T21" fmla="*/ 2147483647 h 334"/>
                <a:gd name="T22" fmla="*/ 2147483647 w 790"/>
                <a:gd name="T23" fmla="*/ 2147483647 h 334"/>
                <a:gd name="T24" fmla="*/ 2147483647 w 790"/>
                <a:gd name="T25" fmla="*/ 2147483647 h 334"/>
                <a:gd name="T26" fmla="*/ 2147483647 w 790"/>
                <a:gd name="T27" fmla="*/ 2147483647 h 334"/>
                <a:gd name="T28" fmla="*/ 2147483647 w 790"/>
                <a:gd name="T29" fmla="*/ 2147483647 h 334"/>
                <a:gd name="T30" fmla="*/ 2147483647 w 790"/>
                <a:gd name="T31" fmla="*/ 2147483647 h 334"/>
                <a:gd name="T32" fmla="*/ 2147483647 w 790"/>
                <a:gd name="T33" fmla="*/ 2147483647 h 334"/>
                <a:gd name="T34" fmla="*/ 2147483647 w 790"/>
                <a:gd name="T35" fmla="*/ 2147483647 h 334"/>
                <a:gd name="T36" fmla="*/ 2147483647 w 790"/>
                <a:gd name="T37" fmla="*/ 2147483647 h 334"/>
                <a:gd name="T38" fmla="*/ 2147483647 w 790"/>
                <a:gd name="T39" fmla="*/ 2147483647 h 334"/>
                <a:gd name="T40" fmla="*/ 2147483647 w 790"/>
                <a:gd name="T41" fmla="*/ 2147483647 h 334"/>
                <a:gd name="T42" fmla="*/ 2147483647 w 790"/>
                <a:gd name="T43" fmla="*/ 2147483647 h 334"/>
                <a:gd name="T44" fmla="*/ 2147483647 w 790"/>
                <a:gd name="T45" fmla="*/ 2147483647 h 334"/>
                <a:gd name="T46" fmla="*/ 2147483647 w 790"/>
                <a:gd name="T47" fmla="*/ 2147483647 h 334"/>
                <a:gd name="T48" fmla="*/ 2147483647 w 790"/>
                <a:gd name="T49" fmla="*/ 2147483647 h 334"/>
                <a:gd name="T50" fmla="*/ 2147483647 w 790"/>
                <a:gd name="T51" fmla="*/ 2147483647 h 334"/>
                <a:gd name="T52" fmla="*/ 2147483647 w 790"/>
                <a:gd name="T53" fmla="*/ 2147483647 h 334"/>
                <a:gd name="T54" fmla="*/ 2147483647 w 790"/>
                <a:gd name="T55" fmla="*/ 2147483647 h 334"/>
                <a:gd name="T56" fmla="*/ 2147483647 w 790"/>
                <a:gd name="T57" fmla="*/ 2147483647 h 334"/>
                <a:gd name="T58" fmla="*/ 2147483647 w 790"/>
                <a:gd name="T59" fmla="*/ 2147483647 h 334"/>
                <a:gd name="T60" fmla="*/ 2147483647 w 790"/>
                <a:gd name="T61" fmla="*/ 2147483647 h 334"/>
                <a:gd name="T62" fmla="*/ 2147483647 w 790"/>
                <a:gd name="T63" fmla="*/ 2147483647 h 334"/>
                <a:gd name="T64" fmla="*/ 2147483647 w 790"/>
                <a:gd name="T65" fmla="*/ 2147483647 h 334"/>
                <a:gd name="T66" fmla="*/ 2147483647 w 790"/>
                <a:gd name="T67" fmla="*/ 2147483647 h 334"/>
                <a:gd name="T68" fmla="*/ 2147483647 w 790"/>
                <a:gd name="T69" fmla="*/ 2147483647 h 334"/>
                <a:gd name="T70" fmla="*/ 2147483647 w 790"/>
                <a:gd name="T71" fmla="*/ 2147483647 h 3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90"/>
                <a:gd name="T109" fmla="*/ 0 h 334"/>
                <a:gd name="T110" fmla="*/ 790 w 790"/>
                <a:gd name="T111" fmla="*/ 334 h 33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90" h="334">
                  <a:moveTo>
                    <a:pt x="0" y="167"/>
                  </a:moveTo>
                  <a:lnTo>
                    <a:pt x="2" y="181"/>
                  </a:lnTo>
                  <a:lnTo>
                    <a:pt x="6" y="196"/>
                  </a:lnTo>
                  <a:lnTo>
                    <a:pt x="13" y="210"/>
                  </a:lnTo>
                  <a:lnTo>
                    <a:pt x="24" y="224"/>
                  </a:lnTo>
                  <a:lnTo>
                    <a:pt x="38" y="237"/>
                  </a:lnTo>
                  <a:lnTo>
                    <a:pt x="53" y="250"/>
                  </a:lnTo>
                  <a:lnTo>
                    <a:pt x="72" y="262"/>
                  </a:lnTo>
                  <a:lnTo>
                    <a:pt x="93" y="274"/>
                  </a:lnTo>
                  <a:lnTo>
                    <a:pt x="116" y="284"/>
                  </a:lnTo>
                  <a:lnTo>
                    <a:pt x="141" y="294"/>
                  </a:lnTo>
                  <a:lnTo>
                    <a:pt x="169" y="303"/>
                  </a:lnTo>
                  <a:lnTo>
                    <a:pt x="197" y="311"/>
                  </a:lnTo>
                  <a:lnTo>
                    <a:pt x="228" y="317"/>
                  </a:lnTo>
                  <a:lnTo>
                    <a:pt x="259" y="323"/>
                  </a:lnTo>
                  <a:lnTo>
                    <a:pt x="293" y="327"/>
                  </a:lnTo>
                  <a:lnTo>
                    <a:pt x="326" y="331"/>
                  </a:lnTo>
                  <a:lnTo>
                    <a:pt x="360" y="332"/>
                  </a:lnTo>
                  <a:lnTo>
                    <a:pt x="394" y="333"/>
                  </a:lnTo>
                  <a:lnTo>
                    <a:pt x="429" y="332"/>
                  </a:lnTo>
                  <a:lnTo>
                    <a:pt x="463" y="331"/>
                  </a:lnTo>
                  <a:lnTo>
                    <a:pt x="497" y="327"/>
                  </a:lnTo>
                  <a:lnTo>
                    <a:pt x="529" y="323"/>
                  </a:lnTo>
                  <a:lnTo>
                    <a:pt x="561" y="317"/>
                  </a:lnTo>
                  <a:lnTo>
                    <a:pt x="591" y="311"/>
                  </a:lnTo>
                  <a:lnTo>
                    <a:pt x="621" y="303"/>
                  </a:lnTo>
                  <a:lnTo>
                    <a:pt x="648" y="294"/>
                  </a:lnTo>
                  <a:lnTo>
                    <a:pt x="673" y="284"/>
                  </a:lnTo>
                  <a:lnTo>
                    <a:pt x="696" y="274"/>
                  </a:lnTo>
                  <a:lnTo>
                    <a:pt x="717" y="262"/>
                  </a:lnTo>
                  <a:lnTo>
                    <a:pt x="736" y="250"/>
                  </a:lnTo>
                  <a:lnTo>
                    <a:pt x="752" y="237"/>
                  </a:lnTo>
                  <a:lnTo>
                    <a:pt x="765" y="224"/>
                  </a:lnTo>
                  <a:lnTo>
                    <a:pt x="775" y="210"/>
                  </a:lnTo>
                  <a:lnTo>
                    <a:pt x="782" y="195"/>
                  </a:lnTo>
                  <a:lnTo>
                    <a:pt x="787" y="181"/>
                  </a:lnTo>
                  <a:lnTo>
                    <a:pt x="789" y="167"/>
                  </a:lnTo>
                  <a:lnTo>
                    <a:pt x="787" y="152"/>
                  </a:lnTo>
                  <a:lnTo>
                    <a:pt x="782" y="137"/>
                  </a:lnTo>
                  <a:lnTo>
                    <a:pt x="775" y="124"/>
                  </a:lnTo>
                  <a:lnTo>
                    <a:pt x="765" y="110"/>
                  </a:lnTo>
                  <a:lnTo>
                    <a:pt x="751" y="97"/>
                  </a:lnTo>
                  <a:lnTo>
                    <a:pt x="736" y="83"/>
                  </a:lnTo>
                  <a:lnTo>
                    <a:pt x="717" y="71"/>
                  </a:lnTo>
                  <a:lnTo>
                    <a:pt x="696" y="60"/>
                  </a:lnTo>
                  <a:lnTo>
                    <a:pt x="673" y="49"/>
                  </a:lnTo>
                  <a:lnTo>
                    <a:pt x="648" y="40"/>
                  </a:lnTo>
                  <a:lnTo>
                    <a:pt x="620" y="30"/>
                  </a:lnTo>
                  <a:lnTo>
                    <a:pt x="591" y="23"/>
                  </a:lnTo>
                  <a:lnTo>
                    <a:pt x="561" y="16"/>
                  </a:lnTo>
                  <a:lnTo>
                    <a:pt x="529" y="10"/>
                  </a:lnTo>
                  <a:lnTo>
                    <a:pt x="496" y="6"/>
                  </a:lnTo>
                  <a:lnTo>
                    <a:pt x="463" y="3"/>
                  </a:lnTo>
                  <a:lnTo>
                    <a:pt x="429" y="1"/>
                  </a:lnTo>
                  <a:lnTo>
                    <a:pt x="394" y="0"/>
                  </a:lnTo>
                  <a:lnTo>
                    <a:pt x="360" y="1"/>
                  </a:lnTo>
                  <a:lnTo>
                    <a:pt x="326" y="3"/>
                  </a:lnTo>
                  <a:lnTo>
                    <a:pt x="293" y="7"/>
                  </a:lnTo>
                  <a:lnTo>
                    <a:pt x="259" y="10"/>
                  </a:lnTo>
                  <a:lnTo>
                    <a:pt x="228" y="16"/>
                  </a:lnTo>
                  <a:lnTo>
                    <a:pt x="197" y="23"/>
                  </a:lnTo>
                  <a:lnTo>
                    <a:pt x="169" y="30"/>
                  </a:lnTo>
                  <a:lnTo>
                    <a:pt x="141" y="40"/>
                  </a:lnTo>
                  <a:lnTo>
                    <a:pt x="116" y="50"/>
                  </a:lnTo>
                  <a:lnTo>
                    <a:pt x="93" y="60"/>
                  </a:lnTo>
                  <a:lnTo>
                    <a:pt x="72" y="71"/>
                  </a:lnTo>
                  <a:lnTo>
                    <a:pt x="53" y="83"/>
                  </a:lnTo>
                  <a:lnTo>
                    <a:pt x="38" y="97"/>
                  </a:lnTo>
                  <a:lnTo>
                    <a:pt x="24" y="110"/>
                  </a:lnTo>
                  <a:lnTo>
                    <a:pt x="13" y="124"/>
                  </a:lnTo>
                  <a:lnTo>
                    <a:pt x="6" y="138"/>
                  </a:lnTo>
                  <a:lnTo>
                    <a:pt x="2" y="152"/>
                  </a:lnTo>
                  <a:lnTo>
                    <a:pt x="0" y="16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9" name="Freeform 8"/>
            <p:cNvSpPr>
              <a:spLocks/>
            </p:cNvSpPr>
            <p:nvPr/>
          </p:nvSpPr>
          <p:spPr bwMode="auto">
            <a:xfrm>
              <a:off x="496888" y="4754563"/>
              <a:ext cx="1254125" cy="530225"/>
            </a:xfrm>
            <a:custGeom>
              <a:avLst/>
              <a:gdLst>
                <a:gd name="T0" fmla="*/ 2147483647 w 790"/>
                <a:gd name="T1" fmla="*/ 2147483647 h 334"/>
                <a:gd name="T2" fmla="*/ 2147483647 w 790"/>
                <a:gd name="T3" fmla="*/ 2147483647 h 334"/>
                <a:gd name="T4" fmla="*/ 2147483647 w 790"/>
                <a:gd name="T5" fmla="*/ 2147483647 h 334"/>
                <a:gd name="T6" fmla="*/ 2147483647 w 790"/>
                <a:gd name="T7" fmla="*/ 2147483647 h 334"/>
                <a:gd name="T8" fmla="*/ 2147483647 w 790"/>
                <a:gd name="T9" fmla="*/ 2147483647 h 334"/>
                <a:gd name="T10" fmla="*/ 2147483647 w 790"/>
                <a:gd name="T11" fmla="*/ 2147483647 h 334"/>
                <a:gd name="T12" fmla="*/ 2147483647 w 790"/>
                <a:gd name="T13" fmla="*/ 2147483647 h 334"/>
                <a:gd name="T14" fmla="*/ 2147483647 w 790"/>
                <a:gd name="T15" fmla="*/ 2147483647 h 334"/>
                <a:gd name="T16" fmla="*/ 2147483647 w 790"/>
                <a:gd name="T17" fmla="*/ 2147483647 h 334"/>
                <a:gd name="T18" fmla="*/ 2147483647 w 790"/>
                <a:gd name="T19" fmla="*/ 2147483647 h 334"/>
                <a:gd name="T20" fmla="*/ 2147483647 w 790"/>
                <a:gd name="T21" fmla="*/ 2147483647 h 334"/>
                <a:gd name="T22" fmla="*/ 2147483647 w 790"/>
                <a:gd name="T23" fmla="*/ 2147483647 h 334"/>
                <a:gd name="T24" fmla="*/ 2147483647 w 790"/>
                <a:gd name="T25" fmla="*/ 2147483647 h 334"/>
                <a:gd name="T26" fmla="*/ 2147483647 w 790"/>
                <a:gd name="T27" fmla="*/ 2147483647 h 334"/>
                <a:gd name="T28" fmla="*/ 2147483647 w 790"/>
                <a:gd name="T29" fmla="*/ 2147483647 h 334"/>
                <a:gd name="T30" fmla="*/ 2147483647 w 790"/>
                <a:gd name="T31" fmla="*/ 2147483647 h 334"/>
                <a:gd name="T32" fmla="*/ 2147483647 w 790"/>
                <a:gd name="T33" fmla="*/ 2147483647 h 334"/>
                <a:gd name="T34" fmla="*/ 2147483647 w 790"/>
                <a:gd name="T35" fmla="*/ 2147483647 h 334"/>
                <a:gd name="T36" fmla="*/ 2147483647 w 790"/>
                <a:gd name="T37" fmla="*/ 2147483647 h 334"/>
                <a:gd name="T38" fmla="*/ 2147483647 w 790"/>
                <a:gd name="T39" fmla="*/ 2147483647 h 334"/>
                <a:gd name="T40" fmla="*/ 2147483647 w 790"/>
                <a:gd name="T41" fmla="*/ 2147483647 h 334"/>
                <a:gd name="T42" fmla="*/ 2147483647 w 790"/>
                <a:gd name="T43" fmla="*/ 2147483647 h 334"/>
                <a:gd name="T44" fmla="*/ 2147483647 w 790"/>
                <a:gd name="T45" fmla="*/ 2147483647 h 334"/>
                <a:gd name="T46" fmla="*/ 2147483647 w 790"/>
                <a:gd name="T47" fmla="*/ 2147483647 h 334"/>
                <a:gd name="T48" fmla="*/ 2147483647 w 790"/>
                <a:gd name="T49" fmla="*/ 2147483647 h 334"/>
                <a:gd name="T50" fmla="*/ 2147483647 w 790"/>
                <a:gd name="T51" fmla="*/ 2147483647 h 334"/>
                <a:gd name="T52" fmla="*/ 2147483647 w 790"/>
                <a:gd name="T53" fmla="*/ 2147483647 h 334"/>
                <a:gd name="T54" fmla="*/ 2147483647 w 790"/>
                <a:gd name="T55" fmla="*/ 2147483647 h 334"/>
                <a:gd name="T56" fmla="*/ 2147483647 w 790"/>
                <a:gd name="T57" fmla="*/ 2147483647 h 334"/>
                <a:gd name="T58" fmla="*/ 2147483647 w 790"/>
                <a:gd name="T59" fmla="*/ 2147483647 h 334"/>
                <a:gd name="T60" fmla="*/ 2147483647 w 790"/>
                <a:gd name="T61" fmla="*/ 2147483647 h 334"/>
                <a:gd name="T62" fmla="*/ 2147483647 w 790"/>
                <a:gd name="T63" fmla="*/ 2147483647 h 334"/>
                <a:gd name="T64" fmla="*/ 2147483647 w 790"/>
                <a:gd name="T65" fmla="*/ 2147483647 h 334"/>
                <a:gd name="T66" fmla="*/ 2147483647 w 790"/>
                <a:gd name="T67" fmla="*/ 2147483647 h 334"/>
                <a:gd name="T68" fmla="*/ 2147483647 w 790"/>
                <a:gd name="T69" fmla="*/ 2147483647 h 334"/>
                <a:gd name="T70" fmla="*/ 2147483647 w 790"/>
                <a:gd name="T71" fmla="*/ 2147483647 h 3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90"/>
                <a:gd name="T109" fmla="*/ 0 h 334"/>
                <a:gd name="T110" fmla="*/ 790 w 790"/>
                <a:gd name="T111" fmla="*/ 334 h 33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90" h="334">
                  <a:moveTo>
                    <a:pt x="789" y="167"/>
                  </a:moveTo>
                  <a:lnTo>
                    <a:pt x="787" y="152"/>
                  </a:lnTo>
                  <a:lnTo>
                    <a:pt x="783" y="137"/>
                  </a:lnTo>
                  <a:lnTo>
                    <a:pt x="776" y="124"/>
                  </a:lnTo>
                  <a:lnTo>
                    <a:pt x="765" y="110"/>
                  </a:lnTo>
                  <a:lnTo>
                    <a:pt x="752" y="96"/>
                  </a:lnTo>
                  <a:lnTo>
                    <a:pt x="736" y="83"/>
                  </a:lnTo>
                  <a:lnTo>
                    <a:pt x="717" y="71"/>
                  </a:lnTo>
                  <a:lnTo>
                    <a:pt x="696" y="60"/>
                  </a:lnTo>
                  <a:lnTo>
                    <a:pt x="673" y="49"/>
                  </a:lnTo>
                  <a:lnTo>
                    <a:pt x="648" y="39"/>
                  </a:lnTo>
                  <a:lnTo>
                    <a:pt x="620" y="30"/>
                  </a:lnTo>
                  <a:lnTo>
                    <a:pt x="592" y="23"/>
                  </a:lnTo>
                  <a:lnTo>
                    <a:pt x="561" y="16"/>
                  </a:lnTo>
                  <a:lnTo>
                    <a:pt x="530" y="10"/>
                  </a:lnTo>
                  <a:lnTo>
                    <a:pt x="497" y="6"/>
                  </a:lnTo>
                  <a:lnTo>
                    <a:pt x="463" y="3"/>
                  </a:lnTo>
                  <a:lnTo>
                    <a:pt x="429" y="1"/>
                  </a:lnTo>
                  <a:lnTo>
                    <a:pt x="395" y="0"/>
                  </a:lnTo>
                  <a:lnTo>
                    <a:pt x="360" y="1"/>
                  </a:lnTo>
                  <a:lnTo>
                    <a:pt x="326" y="3"/>
                  </a:lnTo>
                  <a:lnTo>
                    <a:pt x="293" y="6"/>
                  </a:lnTo>
                  <a:lnTo>
                    <a:pt x="260" y="10"/>
                  </a:lnTo>
                  <a:lnTo>
                    <a:pt x="228" y="16"/>
                  </a:lnTo>
                  <a:lnTo>
                    <a:pt x="198" y="23"/>
                  </a:lnTo>
                  <a:lnTo>
                    <a:pt x="169" y="30"/>
                  </a:lnTo>
                  <a:lnTo>
                    <a:pt x="142" y="39"/>
                  </a:lnTo>
                  <a:lnTo>
                    <a:pt x="116" y="49"/>
                  </a:lnTo>
                  <a:lnTo>
                    <a:pt x="93" y="60"/>
                  </a:lnTo>
                  <a:lnTo>
                    <a:pt x="72" y="71"/>
                  </a:lnTo>
                  <a:lnTo>
                    <a:pt x="53" y="83"/>
                  </a:lnTo>
                  <a:lnTo>
                    <a:pt x="38" y="96"/>
                  </a:lnTo>
                  <a:lnTo>
                    <a:pt x="24" y="110"/>
                  </a:lnTo>
                  <a:lnTo>
                    <a:pt x="14" y="124"/>
                  </a:lnTo>
                  <a:lnTo>
                    <a:pt x="7" y="137"/>
                  </a:lnTo>
                  <a:lnTo>
                    <a:pt x="2" y="152"/>
                  </a:lnTo>
                  <a:lnTo>
                    <a:pt x="0" y="167"/>
                  </a:lnTo>
                  <a:lnTo>
                    <a:pt x="2" y="181"/>
                  </a:lnTo>
                  <a:lnTo>
                    <a:pt x="7" y="195"/>
                  </a:lnTo>
                  <a:lnTo>
                    <a:pt x="14" y="210"/>
                  </a:lnTo>
                  <a:lnTo>
                    <a:pt x="24" y="224"/>
                  </a:lnTo>
                  <a:lnTo>
                    <a:pt x="38" y="237"/>
                  </a:lnTo>
                  <a:lnTo>
                    <a:pt x="53" y="250"/>
                  </a:lnTo>
                  <a:lnTo>
                    <a:pt x="72" y="262"/>
                  </a:lnTo>
                  <a:lnTo>
                    <a:pt x="93" y="273"/>
                  </a:lnTo>
                  <a:lnTo>
                    <a:pt x="116" y="284"/>
                  </a:lnTo>
                  <a:lnTo>
                    <a:pt x="142" y="294"/>
                  </a:lnTo>
                  <a:lnTo>
                    <a:pt x="169" y="303"/>
                  </a:lnTo>
                  <a:lnTo>
                    <a:pt x="198" y="311"/>
                  </a:lnTo>
                  <a:lnTo>
                    <a:pt x="228" y="317"/>
                  </a:lnTo>
                  <a:lnTo>
                    <a:pt x="260" y="323"/>
                  </a:lnTo>
                  <a:lnTo>
                    <a:pt x="293" y="327"/>
                  </a:lnTo>
                  <a:lnTo>
                    <a:pt x="326" y="330"/>
                  </a:lnTo>
                  <a:lnTo>
                    <a:pt x="360" y="332"/>
                  </a:lnTo>
                  <a:lnTo>
                    <a:pt x="395" y="333"/>
                  </a:lnTo>
                  <a:lnTo>
                    <a:pt x="429" y="332"/>
                  </a:lnTo>
                  <a:lnTo>
                    <a:pt x="463" y="330"/>
                  </a:lnTo>
                  <a:lnTo>
                    <a:pt x="497" y="327"/>
                  </a:lnTo>
                  <a:lnTo>
                    <a:pt x="530" y="323"/>
                  </a:lnTo>
                  <a:lnTo>
                    <a:pt x="561" y="317"/>
                  </a:lnTo>
                  <a:lnTo>
                    <a:pt x="592" y="311"/>
                  </a:lnTo>
                  <a:lnTo>
                    <a:pt x="620" y="303"/>
                  </a:lnTo>
                  <a:lnTo>
                    <a:pt x="648" y="294"/>
                  </a:lnTo>
                  <a:lnTo>
                    <a:pt x="673" y="284"/>
                  </a:lnTo>
                  <a:lnTo>
                    <a:pt x="696" y="273"/>
                  </a:lnTo>
                  <a:lnTo>
                    <a:pt x="717" y="262"/>
                  </a:lnTo>
                  <a:lnTo>
                    <a:pt x="736" y="250"/>
                  </a:lnTo>
                  <a:lnTo>
                    <a:pt x="752" y="237"/>
                  </a:lnTo>
                  <a:lnTo>
                    <a:pt x="765" y="224"/>
                  </a:lnTo>
                  <a:lnTo>
                    <a:pt x="776" y="210"/>
                  </a:lnTo>
                  <a:lnTo>
                    <a:pt x="783" y="195"/>
                  </a:lnTo>
                  <a:lnTo>
                    <a:pt x="787" y="181"/>
                  </a:lnTo>
                  <a:lnTo>
                    <a:pt x="789" y="16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0" name="Freeform 9"/>
            <p:cNvSpPr>
              <a:spLocks/>
            </p:cNvSpPr>
            <p:nvPr/>
          </p:nvSpPr>
          <p:spPr bwMode="auto">
            <a:xfrm>
              <a:off x="2797175" y="4754563"/>
              <a:ext cx="1252538" cy="530225"/>
            </a:xfrm>
            <a:custGeom>
              <a:avLst/>
              <a:gdLst>
                <a:gd name="T0" fmla="*/ 2147483647 w 789"/>
                <a:gd name="T1" fmla="*/ 2147483647 h 334"/>
                <a:gd name="T2" fmla="*/ 2147483647 w 789"/>
                <a:gd name="T3" fmla="*/ 2147483647 h 334"/>
                <a:gd name="T4" fmla="*/ 2147483647 w 789"/>
                <a:gd name="T5" fmla="*/ 2147483647 h 334"/>
                <a:gd name="T6" fmla="*/ 2147483647 w 789"/>
                <a:gd name="T7" fmla="*/ 2147483647 h 334"/>
                <a:gd name="T8" fmla="*/ 2147483647 w 789"/>
                <a:gd name="T9" fmla="*/ 2147483647 h 334"/>
                <a:gd name="T10" fmla="*/ 2147483647 w 789"/>
                <a:gd name="T11" fmla="*/ 2147483647 h 334"/>
                <a:gd name="T12" fmla="*/ 2147483647 w 789"/>
                <a:gd name="T13" fmla="*/ 2147483647 h 334"/>
                <a:gd name="T14" fmla="*/ 2147483647 w 789"/>
                <a:gd name="T15" fmla="*/ 2147483647 h 334"/>
                <a:gd name="T16" fmla="*/ 2147483647 w 789"/>
                <a:gd name="T17" fmla="*/ 2147483647 h 334"/>
                <a:gd name="T18" fmla="*/ 2147483647 w 789"/>
                <a:gd name="T19" fmla="*/ 2147483647 h 334"/>
                <a:gd name="T20" fmla="*/ 2147483647 w 789"/>
                <a:gd name="T21" fmla="*/ 2147483647 h 334"/>
                <a:gd name="T22" fmla="*/ 2147483647 w 789"/>
                <a:gd name="T23" fmla="*/ 2147483647 h 334"/>
                <a:gd name="T24" fmla="*/ 2147483647 w 789"/>
                <a:gd name="T25" fmla="*/ 2147483647 h 334"/>
                <a:gd name="T26" fmla="*/ 2147483647 w 789"/>
                <a:gd name="T27" fmla="*/ 2147483647 h 334"/>
                <a:gd name="T28" fmla="*/ 2147483647 w 789"/>
                <a:gd name="T29" fmla="*/ 2147483647 h 334"/>
                <a:gd name="T30" fmla="*/ 2147483647 w 789"/>
                <a:gd name="T31" fmla="*/ 2147483647 h 334"/>
                <a:gd name="T32" fmla="*/ 2147483647 w 789"/>
                <a:gd name="T33" fmla="*/ 2147483647 h 334"/>
                <a:gd name="T34" fmla="*/ 2147483647 w 789"/>
                <a:gd name="T35" fmla="*/ 2147483647 h 334"/>
                <a:gd name="T36" fmla="*/ 2147483647 w 789"/>
                <a:gd name="T37" fmla="*/ 2147483647 h 334"/>
                <a:gd name="T38" fmla="*/ 2147483647 w 789"/>
                <a:gd name="T39" fmla="*/ 2147483647 h 334"/>
                <a:gd name="T40" fmla="*/ 2147483647 w 789"/>
                <a:gd name="T41" fmla="*/ 2147483647 h 334"/>
                <a:gd name="T42" fmla="*/ 2147483647 w 789"/>
                <a:gd name="T43" fmla="*/ 2147483647 h 334"/>
                <a:gd name="T44" fmla="*/ 2147483647 w 789"/>
                <a:gd name="T45" fmla="*/ 2147483647 h 334"/>
                <a:gd name="T46" fmla="*/ 2147483647 w 789"/>
                <a:gd name="T47" fmla="*/ 2147483647 h 334"/>
                <a:gd name="T48" fmla="*/ 2147483647 w 789"/>
                <a:gd name="T49" fmla="*/ 2147483647 h 334"/>
                <a:gd name="T50" fmla="*/ 2147483647 w 789"/>
                <a:gd name="T51" fmla="*/ 2147483647 h 334"/>
                <a:gd name="T52" fmla="*/ 2147483647 w 789"/>
                <a:gd name="T53" fmla="*/ 2147483647 h 334"/>
                <a:gd name="T54" fmla="*/ 2147483647 w 789"/>
                <a:gd name="T55" fmla="*/ 2147483647 h 334"/>
                <a:gd name="T56" fmla="*/ 2147483647 w 789"/>
                <a:gd name="T57" fmla="*/ 2147483647 h 334"/>
                <a:gd name="T58" fmla="*/ 2147483647 w 789"/>
                <a:gd name="T59" fmla="*/ 2147483647 h 334"/>
                <a:gd name="T60" fmla="*/ 2147483647 w 789"/>
                <a:gd name="T61" fmla="*/ 2147483647 h 334"/>
                <a:gd name="T62" fmla="*/ 2147483647 w 789"/>
                <a:gd name="T63" fmla="*/ 2147483647 h 334"/>
                <a:gd name="T64" fmla="*/ 2147483647 w 789"/>
                <a:gd name="T65" fmla="*/ 2147483647 h 334"/>
                <a:gd name="T66" fmla="*/ 2147483647 w 789"/>
                <a:gd name="T67" fmla="*/ 2147483647 h 334"/>
                <a:gd name="T68" fmla="*/ 2147483647 w 789"/>
                <a:gd name="T69" fmla="*/ 2147483647 h 334"/>
                <a:gd name="T70" fmla="*/ 2147483647 w 789"/>
                <a:gd name="T71" fmla="*/ 2147483647 h 3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89"/>
                <a:gd name="T109" fmla="*/ 0 h 334"/>
                <a:gd name="T110" fmla="*/ 789 w 789"/>
                <a:gd name="T111" fmla="*/ 334 h 33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89" h="334">
                  <a:moveTo>
                    <a:pt x="0" y="167"/>
                  </a:moveTo>
                  <a:lnTo>
                    <a:pt x="2" y="181"/>
                  </a:lnTo>
                  <a:lnTo>
                    <a:pt x="6" y="195"/>
                  </a:lnTo>
                  <a:lnTo>
                    <a:pt x="13" y="210"/>
                  </a:lnTo>
                  <a:lnTo>
                    <a:pt x="24" y="224"/>
                  </a:lnTo>
                  <a:lnTo>
                    <a:pt x="37" y="237"/>
                  </a:lnTo>
                  <a:lnTo>
                    <a:pt x="53" y="250"/>
                  </a:lnTo>
                  <a:lnTo>
                    <a:pt x="71" y="262"/>
                  </a:lnTo>
                  <a:lnTo>
                    <a:pt x="92" y="274"/>
                  </a:lnTo>
                  <a:lnTo>
                    <a:pt x="116" y="284"/>
                  </a:lnTo>
                  <a:lnTo>
                    <a:pt x="141" y="294"/>
                  </a:lnTo>
                  <a:lnTo>
                    <a:pt x="168" y="303"/>
                  </a:lnTo>
                  <a:lnTo>
                    <a:pt x="197" y="311"/>
                  </a:lnTo>
                  <a:lnTo>
                    <a:pt x="227" y="317"/>
                  </a:lnTo>
                  <a:lnTo>
                    <a:pt x="259" y="323"/>
                  </a:lnTo>
                  <a:lnTo>
                    <a:pt x="293" y="327"/>
                  </a:lnTo>
                  <a:lnTo>
                    <a:pt x="326" y="330"/>
                  </a:lnTo>
                  <a:lnTo>
                    <a:pt x="360" y="332"/>
                  </a:lnTo>
                  <a:lnTo>
                    <a:pt x="394" y="333"/>
                  </a:lnTo>
                  <a:lnTo>
                    <a:pt x="428" y="332"/>
                  </a:lnTo>
                  <a:lnTo>
                    <a:pt x="462" y="330"/>
                  </a:lnTo>
                  <a:lnTo>
                    <a:pt x="497" y="327"/>
                  </a:lnTo>
                  <a:lnTo>
                    <a:pt x="529" y="323"/>
                  </a:lnTo>
                  <a:lnTo>
                    <a:pt x="561" y="317"/>
                  </a:lnTo>
                  <a:lnTo>
                    <a:pt x="591" y="311"/>
                  </a:lnTo>
                  <a:lnTo>
                    <a:pt x="620" y="302"/>
                  </a:lnTo>
                  <a:lnTo>
                    <a:pt x="648" y="294"/>
                  </a:lnTo>
                  <a:lnTo>
                    <a:pt x="673" y="284"/>
                  </a:lnTo>
                  <a:lnTo>
                    <a:pt x="696" y="273"/>
                  </a:lnTo>
                  <a:lnTo>
                    <a:pt x="717" y="261"/>
                  </a:lnTo>
                  <a:lnTo>
                    <a:pt x="736" y="250"/>
                  </a:lnTo>
                  <a:lnTo>
                    <a:pt x="751" y="237"/>
                  </a:lnTo>
                  <a:lnTo>
                    <a:pt x="764" y="223"/>
                  </a:lnTo>
                  <a:lnTo>
                    <a:pt x="775" y="209"/>
                  </a:lnTo>
                  <a:lnTo>
                    <a:pt x="782" y="195"/>
                  </a:lnTo>
                  <a:lnTo>
                    <a:pt x="787" y="180"/>
                  </a:lnTo>
                  <a:lnTo>
                    <a:pt x="788" y="167"/>
                  </a:lnTo>
                  <a:lnTo>
                    <a:pt x="787" y="152"/>
                  </a:lnTo>
                  <a:lnTo>
                    <a:pt x="782" y="137"/>
                  </a:lnTo>
                  <a:lnTo>
                    <a:pt x="775" y="124"/>
                  </a:lnTo>
                  <a:lnTo>
                    <a:pt x="764" y="110"/>
                  </a:lnTo>
                  <a:lnTo>
                    <a:pt x="751" y="96"/>
                  </a:lnTo>
                  <a:lnTo>
                    <a:pt x="736" y="83"/>
                  </a:lnTo>
                  <a:lnTo>
                    <a:pt x="717" y="71"/>
                  </a:lnTo>
                  <a:lnTo>
                    <a:pt x="696" y="60"/>
                  </a:lnTo>
                  <a:lnTo>
                    <a:pt x="673" y="49"/>
                  </a:lnTo>
                  <a:lnTo>
                    <a:pt x="647" y="39"/>
                  </a:lnTo>
                  <a:lnTo>
                    <a:pt x="620" y="30"/>
                  </a:lnTo>
                  <a:lnTo>
                    <a:pt x="591" y="23"/>
                  </a:lnTo>
                  <a:lnTo>
                    <a:pt x="561" y="16"/>
                  </a:lnTo>
                  <a:lnTo>
                    <a:pt x="529" y="10"/>
                  </a:lnTo>
                  <a:lnTo>
                    <a:pt x="496" y="6"/>
                  </a:lnTo>
                  <a:lnTo>
                    <a:pt x="462" y="3"/>
                  </a:lnTo>
                  <a:lnTo>
                    <a:pt x="428" y="1"/>
                  </a:lnTo>
                  <a:lnTo>
                    <a:pt x="394" y="0"/>
                  </a:lnTo>
                  <a:lnTo>
                    <a:pt x="360" y="1"/>
                  </a:lnTo>
                  <a:lnTo>
                    <a:pt x="326" y="3"/>
                  </a:lnTo>
                  <a:lnTo>
                    <a:pt x="292" y="6"/>
                  </a:lnTo>
                  <a:lnTo>
                    <a:pt x="259" y="10"/>
                  </a:lnTo>
                  <a:lnTo>
                    <a:pt x="227" y="16"/>
                  </a:lnTo>
                  <a:lnTo>
                    <a:pt x="197" y="23"/>
                  </a:lnTo>
                  <a:lnTo>
                    <a:pt x="168" y="30"/>
                  </a:lnTo>
                  <a:lnTo>
                    <a:pt x="140" y="39"/>
                  </a:lnTo>
                  <a:lnTo>
                    <a:pt x="116" y="49"/>
                  </a:lnTo>
                  <a:lnTo>
                    <a:pt x="92" y="60"/>
                  </a:lnTo>
                  <a:lnTo>
                    <a:pt x="71" y="71"/>
                  </a:lnTo>
                  <a:lnTo>
                    <a:pt x="53" y="83"/>
                  </a:lnTo>
                  <a:lnTo>
                    <a:pt x="37" y="97"/>
                  </a:lnTo>
                  <a:lnTo>
                    <a:pt x="24" y="110"/>
                  </a:lnTo>
                  <a:lnTo>
                    <a:pt x="13" y="124"/>
                  </a:lnTo>
                  <a:lnTo>
                    <a:pt x="6" y="137"/>
                  </a:lnTo>
                  <a:lnTo>
                    <a:pt x="2" y="152"/>
                  </a:lnTo>
                  <a:lnTo>
                    <a:pt x="0" y="16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1" name="Freeform 10"/>
            <p:cNvSpPr>
              <a:spLocks/>
            </p:cNvSpPr>
            <p:nvPr/>
          </p:nvSpPr>
          <p:spPr bwMode="auto">
            <a:xfrm>
              <a:off x="4344988" y="4630738"/>
              <a:ext cx="1252537" cy="528637"/>
            </a:xfrm>
            <a:custGeom>
              <a:avLst/>
              <a:gdLst>
                <a:gd name="T0" fmla="*/ 2147483647 w 789"/>
                <a:gd name="T1" fmla="*/ 2147483647 h 333"/>
                <a:gd name="T2" fmla="*/ 2147483647 w 789"/>
                <a:gd name="T3" fmla="*/ 2147483647 h 333"/>
                <a:gd name="T4" fmla="*/ 2147483647 w 789"/>
                <a:gd name="T5" fmla="*/ 2147483647 h 333"/>
                <a:gd name="T6" fmla="*/ 2147483647 w 789"/>
                <a:gd name="T7" fmla="*/ 2147483647 h 333"/>
                <a:gd name="T8" fmla="*/ 2147483647 w 789"/>
                <a:gd name="T9" fmla="*/ 2147483647 h 333"/>
                <a:gd name="T10" fmla="*/ 2147483647 w 789"/>
                <a:gd name="T11" fmla="*/ 2147483647 h 333"/>
                <a:gd name="T12" fmla="*/ 2147483647 w 789"/>
                <a:gd name="T13" fmla="*/ 2147483647 h 333"/>
                <a:gd name="T14" fmla="*/ 2147483647 w 789"/>
                <a:gd name="T15" fmla="*/ 2147483647 h 333"/>
                <a:gd name="T16" fmla="*/ 2147483647 w 789"/>
                <a:gd name="T17" fmla="*/ 2147483647 h 333"/>
                <a:gd name="T18" fmla="*/ 2147483647 w 789"/>
                <a:gd name="T19" fmla="*/ 2147483647 h 333"/>
                <a:gd name="T20" fmla="*/ 2147483647 w 789"/>
                <a:gd name="T21" fmla="*/ 2147483647 h 333"/>
                <a:gd name="T22" fmla="*/ 2147483647 w 789"/>
                <a:gd name="T23" fmla="*/ 2147483647 h 333"/>
                <a:gd name="T24" fmla="*/ 2147483647 w 789"/>
                <a:gd name="T25" fmla="*/ 2147483647 h 333"/>
                <a:gd name="T26" fmla="*/ 2147483647 w 789"/>
                <a:gd name="T27" fmla="*/ 2147483647 h 333"/>
                <a:gd name="T28" fmla="*/ 2147483647 w 789"/>
                <a:gd name="T29" fmla="*/ 2147483647 h 333"/>
                <a:gd name="T30" fmla="*/ 2147483647 w 789"/>
                <a:gd name="T31" fmla="*/ 2147483647 h 333"/>
                <a:gd name="T32" fmla="*/ 2147483647 w 789"/>
                <a:gd name="T33" fmla="*/ 2147483647 h 333"/>
                <a:gd name="T34" fmla="*/ 2147483647 w 789"/>
                <a:gd name="T35" fmla="*/ 2147483647 h 333"/>
                <a:gd name="T36" fmla="*/ 2147483647 w 789"/>
                <a:gd name="T37" fmla="*/ 2147483647 h 333"/>
                <a:gd name="T38" fmla="*/ 2147483647 w 789"/>
                <a:gd name="T39" fmla="*/ 2147483647 h 333"/>
                <a:gd name="T40" fmla="*/ 2147483647 w 789"/>
                <a:gd name="T41" fmla="*/ 2147483647 h 333"/>
                <a:gd name="T42" fmla="*/ 2147483647 w 789"/>
                <a:gd name="T43" fmla="*/ 2147483647 h 333"/>
                <a:gd name="T44" fmla="*/ 2147483647 w 789"/>
                <a:gd name="T45" fmla="*/ 2147483647 h 333"/>
                <a:gd name="T46" fmla="*/ 2147483647 w 789"/>
                <a:gd name="T47" fmla="*/ 2147483647 h 333"/>
                <a:gd name="T48" fmla="*/ 2147483647 w 789"/>
                <a:gd name="T49" fmla="*/ 2147483647 h 333"/>
                <a:gd name="T50" fmla="*/ 2147483647 w 789"/>
                <a:gd name="T51" fmla="*/ 2147483647 h 333"/>
                <a:gd name="T52" fmla="*/ 2147483647 w 789"/>
                <a:gd name="T53" fmla="*/ 2147483647 h 333"/>
                <a:gd name="T54" fmla="*/ 2147483647 w 789"/>
                <a:gd name="T55" fmla="*/ 2147483647 h 333"/>
                <a:gd name="T56" fmla="*/ 2147483647 w 789"/>
                <a:gd name="T57" fmla="*/ 2147483647 h 333"/>
                <a:gd name="T58" fmla="*/ 2147483647 w 789"/>
                <a:gd name="T59" fmla="*/ 2147483647 h 333"/>
                <a:gd name="T60" fmla="*/ 2147483647 w 789"/>
                <a:gd name="T61" fmla="*/ 2147483647 h 333"/>
                <a:gd name="T62" fmla="*/ 2147483647 w 789"/>
                <a:gd name="T63" fmla="*/ 2147483647 h 333"/>
                <a:gd name="T64" fmla="*/ 2147483647 w 789"/>
                <a:gd name="T65" fmla="*/ 2147483647 h 333"/>
                <a:gd name="T66" fmla="*/ 2147483647 w 789"/>
                <a:gd name="T67" fmla="*/ 2147483647 h 333"/>
                <a:gd name="T68" fmla="*/ 2147483647 w 789"/>
                <a:gd name="T69" fmla="*/ 2147483647 h 333"/>
                <a:gd name="T70" fmla="*/ 2147483647 w 789"/>
                <a:gd name="T71" fmla="*/ 2147483647 h 33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89"/>
                <a:gd name="T109" fmla="*/ 0 h 333"/>
                <a:gd name="T110" fmla="*/ 789 w 789"/>
                <a:gd name="T111" fmla="*/ 333 h 33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89" h="333">
                  <a:moveTo>
                    <a:pt x="0" y="166"/>
                  </a:moveTo>
                  <a:lnTo>
                    <a:pt x="2" y="181"/>
                  </a:lnTo>
                  <a:lnTo>
                    <a:pt x="6" y="195"/>
                  </a:lnTo>
                  <a:lnTo>
                    <a:pt x="14" y="209"/>
                  </a:lnTo>
                  <a:lnTo>
                    <a:pt x="24" y="223"/>
                  </a:lnTo>
                  <a:lnTo>
                    <a:pt x="38" y="237"/>
                  </a:lnTo>
                  <a:lnTo>
                    <a:pt x="53" y="249"/>
                  </a:lnTo>
                  <a:lnTo>
                    <a:pt x="72" y="262"/>
                  </a:lnTo>
                  <a:lnTo>
                    <a:pt x="93" y="273"/>
                  </a:lnTo>
                  <a:lnTo>
                    <a:pt x="116" y="284"/>
                  </a:lnTo>
                  <a:lnTo>
                    <a:pt x="141" y="294"/>
                  </a:lnTo>
                  <a:lnTo>
                    <a:pt x="169" y="302"/>
                  </a:lnTo>
                  <a:lnTo>
                    <a:pt x="197" y="310"/>
                  </a:lnTo>
                  <a:lnTo>
                    <a:pt x="228" y="317"/>
                  </a:lnTo>
                  <a:lnTo>
                    <a:pt x="259" y="322"/>
                  </a:lnTo>
                  <a:lnTo>
                    <a:pt x="292" y="327"/>
                  </a:lnTo>
                  <a:lnTo>
                    <a:pt x="325" y="330"/>
                  </a:lnTo>
                  <a:lnTo>
                    <a:pt x="360" y="332"/>
                  </a:lnTo>
                  <a:lnTo>
                    <a:pt x="394" y="332"/>
                  </a:lnTo>
                  <a:lnTo>
                    <a:pt x="429" y="332"/>
                  </a:lnTo>
                  <a:lnTo>
                    <a:pt x="463" y="330"/>
                  </a:lnTo>
                  <a:lnTo>
                    <a:pt x="496" y="327"/>
                  </a:lnTo>
                  <a:lnTo>
                    <a:pt x="529" y="322"/>
                  </a:lnTo>
                  <a:lnTo>
                    <a:pt x="560" y="317"/>
                  </a:lnTo>
                  <a:lnTo>
                    <a:pt x="591" y="310"/>
                  </a:lnTo>
                  <a:lnTo>
                    <a:pt x="620" y="302"/>
                  </a:lnTo>
                  <a:lnTo>
                    <a:pt x="647" y="293"/>
                  </a:lnTo>
                  <a:lnTo>
                    <a:pt x="673" y="284"/>
                  </a:lnTo>
                  <a:lnTo>
                    <a:pt x="696" y="273"/>
                  </a:lnTo>
                  <a:lnTo>
                    <a:pt x="716" y="262"/>
                  </a:lnTo>
                  <a:lnTo>
                    <a:pt x="735" y="249"/>
                  </a:lnTo>
                  <a:lnTo>
                    <a:pt x="751" y="236"/>
                  </a:lnTo>
                  <a:lnTo>
                    <a:pt x="765" y="223"/>
                  </a:lnTo>
                  <a:lnTo>
                    <a:pt x="775" y="209"/>
                  </a:lnTo>
                  <a:lnTo>
                    <a:pt x="782" y="195"/>
                  </a:lnTo>
                  <a:lnTo>
                    <a:pt x="786" y="181"/>
                  </a:lnTo>
                  <a:lnTo>
                    <a:pt x="788" y="166"/>
                  </a:lnTo>
                  <a:lnTo>
                    <a:pt x="786" y="151"/>
                  </a:lnTo>
                  <a:lnTo>
                    <a:pt x="782" y="137"/>
                  </a:lnTo>
                  <a:lnTo>
                    <a:pt x="775" y="123"/>
                  </a:lnTo>
                  <a:lnTo>
                    <a:pt x="765" y="109"/>
                  </a:lnTo>
                  <a:lnTo>
                    <a:pt x="751" y="96"/>
                  </a:lnTo>
                  <a:lnTo>
                    <a:pt x="735" y="83"/>
                  </a:lnTo>
                  <a:lnTo>
                    <a:pt x="716" y="71"/>
                  </a:lnTo>
                  <a:lnTo>
                    <a:pt x="695" y="59"/>
                  </a:lnTo>
                  <a:lnTo>
                    <a:pt x="672" y="48"/>
                  </a:lnTo>
                  <a:lnTo>
                    <a:pt x="647" y="39"/>
                  </a:lnTo>
                  <a:lnTo>
                    <a:pt x="620" y="30"/>
                  </a:lnTo>
                  <a:lnTo>
                    <a:pt x="591" y="22"/>
                  </a:lnTo>
                  <a:lnTo>
                    <a:pt x="560" y="15"/>
                  </a:lnTo>
                  <a:lnTo>
                    <a:pt x="529" y="10"/>
                  </a:lnTo>
                  <a:lnTo>
                    <a:pt x="496" y="6"/>
                  </a:lnTo>
                  <a:lnTo>
                    <a:pt x="462" y="2"/>
                  </a:lnTo>
                  <a:lnTo>
                    <a:pt x="428" y="1"/>
                  </a:lnTo>
                  <a:lnTo>
                    <a:pt x="394" y="0"/>
                  </a:lnTo>
                  <a:lnTo>
                    <a:pt x="360" y="1"/>
                  </a:lnTo>
                  <a:lnTo>
                    <a:pt x="325" y="3"/>
                  </a:lnTo>
                  <a:lnTo>
                    <a:pt x="292" y="6"/>
                  </a:lnTo>
                  <a:lnTo>
                    <a:pt x="259" y="10"/>
                  </a:lnTo>
                  <a:lnTo>
                    <a:pt x="228" y="16"/>
                  </a:lnTo>
                  <a:lnTo>
                    <a:pt x="197" y="22"/>
                  </a:lnTo>
                  <a:lnTo>
                    <a:pt x="169" y="30"/>
                  </a:lnTo>
                  <a:lnTo>
                    <a:pt x="141" y="39"/>
                  </a:lnTo>
                  <a:lnTo>
                    <a:pt x="116" y="49"/>
                  </a:lnTo>
                  <a:lnTo>
                    <a:pt x="93" y="60"/>
                  </a:lnTo>
                  <a:lnTo>
                    <a:pt x="72" y="71"/>
                  </a:lnTo>
                  <a:lnTo>
                    <a:pt x="53" y="83"/>
                  </a:lnTo>
                  <a:lnTo>
                    <a:pt x="38" y="96"/>
                  </a:lnTo>
                  <a:lnTo>
                    <a:pt x="24" y="109"/>
                  </a:lnTo>
                  <a:lnTo>
                    <a:pt x="14" y="123"/>
                  </a:lnTo>
                  <a:lnTo>
                    <a:pt x="6" y="138"/>
                  </a:lnTo>
                  <a:lnTo>
                    <a:pt x="2" y="152"/>
                  </a:lnTo>
                  <a:lnTo>
                    <a:pt x="0" y="16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2" name="Freeform 11"/>
            <p:cNvSpPr>
              <a:spLocks/>
            </p:cNvSpPr>
            <p:nvPr/>
          </p:nvSpPr>
          <p:spPr bwMode="auto">
            <a:xfrm>
              <a:off x="6627813" y="5624513"/>
              <a:ext cx="1449387" cy="544512"/>
            </a:xfrm>
            <a:custGeom>
              <a:avLst/>
              <a:gdLst>
                <a:gd name="T0" fmla="*/ 2147483647 w 913"/>
                <a:gd name="T1" fmla="*/ 2147483647 h 343"/>
                <a:gd name="T2" fmla="*/ 2147483647 w 913"/>
                <a:gd name="T3" fmla="*/ 0 h 343"/>
                <a:gd name="T4" fmla="*/ 0 w 913"/>
                <a:gd name="T5" fmla="*/ 0 h 343"/>
                <a:gd name="T6" fmla="*/ 0 w 913"/>
                <a:gd name="T7" fmla="*/ 2147483647 h 343"/>
                <a:gd name="T8" fmla="*/ 2147483647 w 913"/>
                <a:gd name="T9" fmla="*/ 2147483647 h 3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3"/>
                <a:gd name="T16" fmla="*/ 0 h 343"/>
                <a:gd name="T17" fmla="*/ 913 w 913"/>
                <a:gd name="T18" fmla="*/ 343 h 3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3" h="343">
                  <a:moveTo>
                    <a:pt x="912" y="342"/>
                  </a:moveTo>
                  <a:lnTo>
                    <a:pt x="912" y="0"/>
                  </a:lnTo>
                  <a:lnTo>
                    <a:pt x="0" y="0"/>
                  </a:lnTo>
                  <a:lnTo>
                    <a:pt x="0" y="342"/>
                  </a:lnTo>
                  <a:lnTo>
                    <a:pt x="912" y="342"/>
                  </a:lnTo>
                </a:path>
              </a:pathLst>
            </a:custGeom>
            <a:noFill/>
            <a:ln w="508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3" name="Freeform 12"/>
            <p:cNvSpPr>
              <a:spLocks/>
            </p:cNvSpPr>
            <p:nvPr/>
          </p:nvSpPr>
          <p:spPr bwMode="auto">
            <a:xfrm>
              <a:off x="1624013" y="5608638"/>
              <a:ext cx="1252537" cy="544512"/>
            </a:xfrm>
            <a:custGeom>
              <a:avLst/>
              <a:gdLst>
                <a:gd name="T0" fmla="*/ 2147483647 w 789"/>
                <a:gd name="T1" fmla="*/ 2147483647 h 343"/>
                <a:gd name="T2" fmla="*/ 2147483647 w 789"/>
                <a:gd name="T3" fmla="*/ 0 h 343"/>
                <a:gd name="T4" fmla="*/ 0 w 789"/>
                <a:gd name="T5" fmla="*/ 0 h 343"/>
                <a:gd name="T6" fmla="*/ 0 w 789"/>
                <a:gd name="T7" fmla="*/ 2147483647 h 343"/>
                <a:gd name="T8" fmla="*/ 2147483647 w 789"/>
                <a:gd name="T9" fmla="*/ 2147483647 h 3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343"/>
                <a:gd name="T17" fmla="*/ 789 w 789"/>
                <a:gd name="T18" fmla="*/ 343 h 3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343">
                  <a:moveTo>
                    <a:pt x="788" y="342"/>
                  </a:moveTo>
                  <a:lnTo>
                    <a:pt x="788" y="0"/>
                  </a:lnTo>
                  <a:lnTo>
                    <a:pt x="0" y="0"/>
                  </a:lnTo>
                  <a:lnTo>
                    <a:pt x="0" y="342"/>
                  </a:lnTo>
                  <a:lnTo>
                    <a:pt x="788" y="34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4" name="Freeform 13"/>
            <p:cNvSpPr>
              <a:spLocks/>
            </p:cNvSpPr>
            <p:nvPr/>
          </p:nvSpPr>
          <p:spPr bwMode="auto">
            <a:xfrm>
              <a:off x="1624013" y="4367213"/>
              <a:ext cx="1252537" cy="528637"/>
            </a:xfrm>
            <a:custGeom>
              <a:avLst/>
              <a:gdLst>
                <a:gd name="T0" fmla="*/ 2147483647 w 789"/>
                <a:gd name="T1" fmla="*/ 2147483647 h 333"/>
                <a:gd name="T2" fmla="*/ 2147483647 w 789"/>
                <a:gd name="T3" fmla="*/ 2147483647 h 333"/>
                <a:gd name="T4" fmla="*/ 2147483647 w 789"/>
                <a:gd name="T5" fmla="*/ 2147483647 h 333"/>
                <a:gd name="T6" fmla="*/ 2147483647 w 789"/>
                <a:gd name="T7" fmla="*/ 2147483647 h 333"/>
                <a:gd name="T8" fmla="*/ 2147483647 w 789"/>
                <a:gd name="T9" fmla="*/ 2147483647 h 333"/>
                <a:gd name="T10" fmla="*/ 2147483647 w 789"/>
                <a:gd name="T11" fmla="*/ 2147483647 h 333"/>
                <a:gd name="T12" fmla="*/ 2147483647 w 789"/>
                <a:gd name="T13" fmla="*/ 2147483647 h 333"/>
                <a:gd name="T14" fmla="*/ 2147483647 w 789"/>
                <a:gd name="T15" fmla="*/ 2147483647 h 333"/>
                <a:gd name="T16" fmla="*/ 2147483647 w 789"/>
                <a:gd name="T17" fmla="*/ 0 h 333"/>
                <a:gd name="T18" fmla="*/ 2147483647 w 789"/>
                <a:gd name="T19" fmla="*/ 0 h 333"/>
                <a:gd name="T20" fmla="*/ 2147483647 w 789"/>
                <a:gd name="T21" fmla="*/ 2147483647 h 333"/>
                <a:gd name="T22" fmla="*/ 2147483647 w 789"/>
                <a:gd name="T23" fmla="*/ 2147483647 h 333"/>
                <a:gd name="T24" fmla="*/ 2147483647 w 789"/>
                <a:gd name="T25" fmla="*/ 2147483647 h 333"/>
                <a:gd name="T26" fmla="*/ 2147483647 w 789"/>
                <a:gd name="T27" fmla="*/ 2147483647 h 333"/>
                <a:gd name="T28" fmla="*/ 2147483647 w 789"/>
                <a:gd name="T29" fmla="*/ 2147483647 h 333"/>
                <a:gd name="T30" fmla="*/ 2147483647 w 789"/>
                <a:gd name="T31" fmla="*/ 2147483647 h 333"/>
                <a:gd name="T32" fmla="*/ 2147483647 w 789"/>
                <a:gd name="T33" fmla="*/ 2147483647 h 333"/>
                <a:gd name="T34" fmla="*/ 2147483647 w 789"/>
                <a:gd name="T35" fmla="*/ 2147483647 h 333"/>
                <a:gd name="T36" fmla="*/ 2147483647 w 789"/>
                <a:gd name="T37" fmla="*/ 2147483647 h 333"/>
                <a:gd name="T38" fmla="*/ 2147483647 w 789"/>
                <a:gd name="T39" fmla="*/ 2147483647 h 333"/>
                <a:gd name="T40" fmla="*/ 2147483647 w 789"/>
                <a:gd name="T41" fmla="*/ 2147483647 h 333"/>
                <a:gd name="T42" fmla="*/ 2147483647 w 789"/>
                <a:gd name="T43" fmla="*/ 2147483647 h 333"/>
                <a:gd name="T44" fmla="*/ 2147483647 w 789"/>
                <a:gd name="T45" fmla="*/ 2147483647 h 333"/>
                <a:gd name="T46" fmla="*/ 2147483647 w 789"/>
                <a:gd name="T47" fmla="*/ 2147483647 h 333"/>
                <a:gd name="T48" fmla="*/ 2147483647 w 789"/>
                <a:gd name="T49" fmla="*/ 2147483647 h 333"/>
                <a:gd name="T50" fmla="*/ 2147483647 w 789"/>
                <a:gd name="T51" fmla="*/ 2147483647 h 333"/>
                <a:gd name="T52" fmla="*/ 2147483647 w 789"/>
                <a:gd name="T53" fmla="*/ 2147483647 h 333"/>
                <a:gd name="T54" fmla="*/ 2147483647 w 789"/>
                <a:gd name="T55" fmla="*/ 2147483647 h 333"/>
                <a:gd name="T56" fmla="*/ 2147483647 w 789"/>
                <a:gd name="T57" fmla="*/ 2147483647 h 333"/>
                <a:gd name="T58" fmla="*/ 2147483647 w 789"/>
                <a:gd name="T59" fmla="*/ 2147483647 h 333"/>
                <a:gd name="T60" fmla="*/ 2147483647 w 789"/>
                <a:gd name="T61" fmla="*/ 2147483647 h 333"/>
                <a:gd name="T62" fmla="*/ 2147483647 w 789"/>
                <a:gd name="T63" fmla="*/ 2147483647 h 333"/>
                <a:gd name="T64" fmla="*/ 2147483647 w 789"/>
                <a:gd name="T65" fmla="*/ 2147483647 h 333"/>
                <a:gd name="T66" fmla="*/ 2147483647 w 789"/>
                <a:gd name="T67" fmla="*/ 2147483647 h 333"/>
                <a:gd name="T68" fmla="*/ 2147483647 w 789"/>
                <a:gd name="T69" fmla="*/ 2147483647 h 333"/>
                <a:gd name="T70" fmla="*/ 2147483647 w 789"/>
                <a:gd name="T71" fmla="*/ 2147483647 h 33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89"/>
                <a:gd name="T109" fmla="*/ 0 h 333"/>
                <a:gd name="T110" fmla="*/ 789 w 789"/>
                <a:gd name="T111" fmla="*/ 333 h 33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89" h="333">
                  <a:moveTo>
                    <a:pt x="788" y="166"/>
                  </a:moveTo>
                  <a:lnTo>
                    <a:pt x="787" y="151"/>
                  </a:lnTo>
                  <a:lnTo>
                    <a:pt x="782" y="137"/>
                  </a:lnTo>
                  <a:lnTo>
                    <a:pt x="775" y="123"/>
                  </a:lnTo>
                  <a:lnTo>
                    <a:pt x="765" y="109"/>
                  </a:lnTo>
                  <a:lnTo>
                    <a:pt x="751" y="96"/>
                  </a:lnTo>
                  <a:lnTo>
                    <a:pt x="735" y="83"/>
                  </a:lnTo>
                  <a:lnTo>
                    <a:pt x="717" y="70"/>
                  </a:lnTo>
                  <a:lnTo>
                    <a:pt x="696" y="59"/>
                  </a:lnTo>
                  <a:lnTo>
                    <a:pt x="673" y="49"/>
                  </a:lnTo>
                  <a:lnTo>
                    <a:pt x="647" y="39"/>
                  </a:lnTo>
                  <a:lnTo>
                    <a:pt x="620" y="30"/>
                  </a:lnTo>
                  <a:lnTo>
                    <a:pt x="591" y="22"/>
                  </a:lnTo>
                  <a:lnTo>
                    <a:pt x="561" y="16"/>
                  </a:lnTo>
                  <a:lnTo>
                    <a:pt x="529" y="10"/>
                  </a:lnTo>
                  <a:lnTo>
                    <a:pt x="496" y="6"/>
                  </a:lnTo>
                  <a:lnTo>
                    <a:pt x="463" y="3"/>
                  </a:lnTo>
                  <a:lnTo>
                    <a:pt x="429" y="0"/>
                  </a:lnTo>
                  <a:lnTo>
                    <a:pt x="394" y="0"/>
                  </a:lnTo>
                  <a:lnTo>
                    <a:pt x="360" y="0"/>
                  </a:lnTo>
                  <a:lnTo>
                    <a:pt x="325" y="3"/>
                  </a:lnTo>
                  <a:lnTo>
                    <a:pt x="292" y="6"/>
                  </a:lnTo>
                  <a:lnTo>
                    <a:pt x="260" y="10"/>
                  </a:lnTo>
                  <a:lnTo>
                    <a:pt x="228" y="16"/>
                  </a:lnTo>
                  <a:lnTo>
                    <a:pt x="197" y="22"/>
                  </a:lnTo>
                  <a:lnTo>
                    <a:pt x="168" y="30"/>
                  </a:lnTo>
                  <a:lnTo>
                    <a:pt x="141" y="39"/>
                  </a:lnTo>
                  <a:lnTo>
                    <a:pt x="115" y="49"/>
                  </a:lnTo>
                  <a:lnTo>
                    <a:pt x="92" y="59"/>
                  </a:lnTo>
                  <a:lnTo>
                    <a:pt x="71" y="70"/>
                  </a:lnTo>
                  <a:lnTo>
                    <a:pt x="53" y="83"/>
                  </a:lnTo>
                  <a:lnTo>
                    <a:pt x="37" y="96"/>
                  </a:lnTo>
                  <a:lnTo>
                    <a:pt x="24" y="109"/>
                  </a:lnTo>
                  <a:lnTo>
                    <a:pt x="14" y="123"/>
                  </a:lnTo>
                  <a:lnTo>
                    <a:pt x="6" y="137"/>
                  </a:lnTo>
                  <a:lnTo>
                    <a:pt x="1" y="151"/>
                  </a:lnTo>
                  <a:lnTo>
                    <a:pt x="0" y="166"/>
                  </a:lnTo>
                  <a:lnTo>
                    <a:pt x="1" y="180"/>
                  </a:lnTo>
                  <a:lnTo>
                    <a:pt x="6" y="195"/>
                  </a:lnTo>
                  <a:lnTo>
                    <a:pt x="14" y="209"/>
                  </a:lnTo>
                  <a:lnTo>
                    <a:pt x="24" y="223"/>
                  </a:lnTo>
                  <a:lnTo>
                    <a:pt x="37" y="236"/>
                  </a:lnTo>
                  <a:lnTo>
                    <a:pt x="53" y="249"/>
                  </a:lnTo>
                  <a:lnTo>
                    <a:pt x="71" y="261"/>
                  </a:lnTo>
                  <a:lnTo>
                    <a:pt x="92" y="273"/>
                  </a:lnTo>
                  <a:lnTo>
                    <a:pt x="115" y="284"/>
                  </a:lnTo>
                  <a:lnTo>
                    <a:pt x="141" y="294"/>
                  </a:lnTo>
                  <a:lnTo>
                    <a:pt x="168" y="302"/>
                  </a:lnTo>
                  <a:lnTo>
                    <a:pt x="197" y="310"/>
                  </a:lnTo>
                  <a:lnTo>
                    <a:pt x="228" y="317"/>
                  </a:lnTo>
                  <a:lnTo>
                    <a:pt x="260" y="322"/>
                  </a:lnTo>
                  <a:lnTo>
                    <a:pt x="292" y="327"/>
                  </a:lnTo>
                  <a:lnTo>
                    <a:pt x="325" y="330"/>
                  </a:lnTo>
                  <a:lnTo>
                    <a:pt x="360" y="331"/>
                  </a:lnTo>
                  <a:lnTo>
                    <a:pt x="394" y="332"/>
                  </a:lnTo>
                  <a:lnTo>
                    <a:pt x="429" y="331"/>
                  </a:lnTo>
                  <a:lnTo>
                    <a:pt x="463" y="330"/>
                  </a:lnTo>
                  <a:lnTo>
                    <a:pt x="496" y="327"/>
                  </a:lnTo>
                  <a:lnTo>
                    <a:pt x="529" y="322"/>
                  </a:lnTo>
                  <a:lnTo>
                    <a:pt x="561" y="317"/>
                  </a:lnTo>
                  <a:lnTo>
                    <a:pt x="591" y="310"/>
                  </a:lnTo>
                  <a:lnTo>
                    <a:pt x="620" y="302"/>
                  </a:lnTo>
                  <a:lnTo>
                    <a:pt x="647" y="294"/>
                  </a:lnTo>
                  <a:lnTo>
                    <a:pt x="673" y="284"/>
                  </a:lnTo>
                  <a:lnTo>
                    <a:pt x="696" y="273"/>
                  </a:lnTo>
                  <a:lnTo>
                    <a:pt x="717" y="261"/>
                  </a:lnTo>
                  <a:lnTo>
                    <a:pt x="735" y="249"/>
                  </a:lnTo>
                  <a:lnTo>
                    <a:pt x="751" y="236"/>
                  </a:lnTo>
                  <a:lnTo>
                    <a:pt x="765" y="223"/>
                  </a:lnTo>
                  <a:lnTo>
                    <a:pt x="775" y="209"/>
                  </a:lnTo>
                  <a:lnTo>
                    <a:pt x="782" y="195"/>
                  </a:lnTo>
                  <a:lnTo>
                    <a:pt x="787" y="180"/>
                  </a:lnTo>
                  <a:lnTo>
                    <a:pt x="788" y="16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5" name="Rectangle 14"/>
            <p:cNvSpPr>
              <a:spLocks noChangeArrowheads="1"/>
            </p:cNvSpPr>
            <p:nvPr/>
          </p:nvSpPr>
          <p:spPr bwMode="auto">
            <a:xfrm>
              <a:off x="3240088" y="4867275"/>
              <a:ext cx="4286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lot</a:t>
              </a:r>
            </a:p>
          </p:txBody>
        </p:sp>
        <p:sp>
          <p:nvSpPr>
            <p:cNvPr id="40976" name="Freeform 15"/>
            <p:cNvSpPr>
              <a:spLocks/>
            </p:cNvSpPr>
            <p:nvPr/>
          </p:nvSpPr>
          <p:spPr bwMode="auto">
            <a:xfrm>
              <a:off x="4360863" y="5546725"/>
              <a:ext cx="1252537" cy="622300"/>
            </a:xfrm>
            <a:custGeom>
              <a:avLst/>
              <a:gdLst>
                <a:gd name="T0" fmla="*/ 0 w 789"/>
                <a:gd name="T1" fmla="*/ 2147483647 h 392"/>
                <a:gd name="T2" fmla="*/ 2147483647 w 789"/>
                <a:gd name="T3" fmla="*/ 0 h 392"/>
                <a:gd name="T4" fmla="*/ 2147483647 w 789"/>
                <a:gd name="T5" fmla="*/ 2147483647 h 392"/>
                <a:gd name="T6" fmla="*/ 2147483647 w 789"/>
                <a:gd name="T7" fmla="*/ 2147483647 h 392"/>
                <a:gd name="T8" fmla="*/ 0 w 789"/>
                <a:gd name="T9" fmla="*/ 2147483647 h 3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392"/>
                <a:gd name="T17" fmla="*/ 789 w 789"/>
                <a:gd name="T18" fmla="*/ 392 h 3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392">
                  <a:moveTo>
                    <a:pt x="0" y="196"/>
                  </a:moveTo>
                  <a:lnTo>
                    <a:pt x="394" y="0"/>
                  </a:lnTo>
                  <a:lnTo>
                    <a:pt x="788" y="196"/>
                  </a:lnTo>
                  <a:lnTo>
                    <a:pt x="394" y="391"/>
                  </a:lnTo>
                  <a:lnTo>
                    <a:pt x="0" y="196"/>
                  </a:lnTo>
                </a:path>
              </a:pathLst>
            </a:custGeom>
            <a:noFill/>
            <a:ln w="508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7" name="Rectangle 16"/>
            <p:cNvSpPr>
              <a:spLocks noChangeArrowheads="1"/>
            </p:cNvSpPr>
            <p:nvPr/>
          </p:nvSpPr>
          <p:spPr bwMode="auto">
            <a:xfrm>
              <a:off x="1905000" y="4467225"/>
              <a:ext cx="7112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name</a:t>
              </a:r>
            </a:p>
          </p:txBody>
        </p:sp>
        <p:sp>
          <p:nvSpPr>
            <p:cNvPr id="40978" name="Rectangle 17"/>
            <p:cNvSpPr>
              <a:spLocks noChangeArrowheads="1"/>
            </p:cNvSpPr>
            <p:nvPr/>
          </p:nvSpPr>
          <p:spPr bwMode="auto">
            <a:xfrm>
              <a:off x="7772400" y="4821238"/>
              <a:ext cx="531813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age</a:t>
              </a:r>
            </a:p>
          </p:txBody>
        </p:sp>
        <p:sp>
          <p:nvSpPr>
            <p:cNvPr id="40979" name="Rectangle 18"/>
            <p:cNvSpPr>
              <a:spLocks noChangeArrowheads="1"/>
            </p:cNvSpPr>
            <p:nvPr/>
          </p:nvSpPr>
          <p:spPr bwMode="auto">
            <a:xfrm>
              <a:off x="6050844" y="4820003"/>
              <a:ext cx="836613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pname</a:t>
              </a:r>
            </a:p>
          </p:txBody>
        </p:sp>
        <p:sp>
          <p:nvSpPr>
            <p:cNvPr id="40980" name="Rectangle 19"/>
            <p:cNvSpPr>
              <a:spLocks noChangeArrowheads="1"/>
            </p:cNvSpPr>
            <p:nvPr/>
          </p:nvSpPr>
          <p:spPr bwMode="auto">
            <a:xfrm>
              <a:off x="6671557" y="5730875"/>
              <a:ext cx="13446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Dependents</a:t>
              </a:r>
            </a:p>
          </p:txBody>
        </p:sp>
        <p:sp>
          <p:nvSpPr>
            <p:cNvPr id="40981" name="Rectangle 20"/>
            <p:cNvSpPr>
              <a:spLocks noChangeArrowheads="1"/>
            </p:cNvSpPr>
            <p:nvPr/>
          </p:nvSpPr>
          <p:spPr bwMode="auto">
            <a:xfrm>
              <a:off x="1619250" y="5722938"/>
              <a:ext cx="12541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Employees</a:t>
              </a:r>
            </a:p>
          </p:txBody>
        </p:sp>
        <p:sp>
          <p:nvSpPr>
            <p:cNvPr id="40982" name="Rectangle 21"/>
            <p:cNvSpPr>
              <a:spLocks noChangeArrowheads="1"/>
            </p:cNvSpPr>
            <p:nvPr/>
          </p:nvSpPr>
          <p:spPr bwMode="auto">
            <a:xfrm>
              <a:off x="838200" y="4852988"/>
              <a:ext cx="5318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u="sng">
                  <a:solidFill>
                    <a:srgbClr val="000000"/>
                  </a:solidFill>
                  <a:latin typeface="Arial" pitchFamily="34" charset="0"/>
                </a:rPr>
                <a:t>ssn</a:t>
              </a:r>
            </a:p>
          </p:txBody>
        </p:sp>
        <p:sp>
          <p:nvSpPr>
            <p:cNvPr id="40983" name="Rectangle 22"/>
            <p:cNvSpPr>
              <a:spLocks noChangeArrowheads="1"/>
            </p:cNvSpPr>
            <p:nvPr/>
          </p:nvSpPr>
          <p:spPr bwMode="auto">
            <a:xfrm>
              <a:off x="4594225" y="5705475"/>
              <a:ext cx="779463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Policy</a:t>
              </a:r>
            </a:p>
          </p:txBody>
        </p:sp>
        <p:sp>
          <p:nvSpPr>
            <p:cNvPr id="40984" name="Rectangle 23"/>
            <p:cNvSpPr>
              <a:spLocks noChangeArrowheads="1"/>
            </p:cNvSpPr>
            <p:nvPr/>
          </p:nvSpPr>
          <p:spPr bwMode="auto">
            <a:xfrm>
              <a:off x="4648200" y="4724400"/>
              <a:ext cx="598488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cost</a:t>
              </a:r>
            </a:p>
          </p:txBody>
        </p:sp>
        <p:sp>
          <p:nvSpPr>
            <p:cNvPr id="40985" name="Line 24"/>
            <p:cNvSpPr>
              <a:spLocks noChangeShapeType="1"/>
            </p:cNvSpPr>
            <p:nvPr/>
          </p:nvSpPr>
          <p:spPr bwMode="auto">
            <a:xfrm flipH="1">
              <a:off x="6166556" y="5105753"/>
              <a:ext cx="60960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6" name="Line 25"/>
            <p:cNvSpPr>
              <a:spLocks noChangeShapeType="1"/>
            </p:cNvSpPr>
            <p:nvPr/>
          </p:nvSpPr>
          <p:spPr bwMode="auto">
            <a:xfrm>
              <a:off x="2263422" y="4899378"/>
              <a:ext cx="5645" cy="70555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7" name="Line 26"/>
            <p:cNvSpPr>
              <a:spLocks noChangeShapeType="1"/>
            </p:cNvSpPr>
            <p:nvPr/>
          </p:nvSpPr>
          <p:spPr bwMode="auto">
            <a:xfrm>
              <a:off x="1320800" y="5266267"/>
              <a:ext cx="596900" cy="34237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8" name="Line 27"/>
            <p:cNvSpPr>
              <a:spLocks noChangeShapeType="1"/>
            </p:cNvSpPr>
            <p:nvPr/>
          </p:nvSpPr>
          <p:spPr bwMode="auto">
            <a:xfrm flipH="1">
              <a:off x="2600325" y="5271911"/>
              <a:ext cx="628297" cy="33672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9" name="Line 28"/>
            <p:cNvSpPr>
              <a:spLocks noChangeShapeType="1"/>
            </p:cNvSpPr>
            <p:nvPr/>
          </p:nvSpPr>
          <p:spPr bwMode="auto">
            <a:xfrm flipV="1">
              <a:off x="4973638" y="5153377"/>
              <a:ext cx="10406" cy="39652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0" name="Line 29"/>
            <p:cNvSpPr>
              <a:spLocks noChangeShapeType="1"/>
            </p:cNvSpPr>
            <p:nvPr/>
          </p:nvSpPr>
          <p:spPr bwMode="auto">
            <a:xfrm>
              <a:off x="6694311" y="5232401"/>
              <a:ext cx="376238" cy="37553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1" name="Line 30"/>
            <p:cNvSpPr>
              <a:spLocks noChangeShapeType="1"/>
            </p:cNvSpPr>
            <p:nvPr/>
          </p:nvSpPr>
          <p:spPr bwMode="auto">
            <a:xfrm flipH="1">
              <a:off x="7625644" y="5280025"/>
              <a:ext cx="362656" cy="33619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2" name="Line 31"/>
            <p:cNvSpPr>
              <a:spLocks noChangeShapeType="1"/>
            </p:cNvSpPr>
            <p:nvPr/>
          </p:nvSpPr>
          <p:spPr bwMode="auto">
            <a:xfrm flipH="1">
              <a:off x="2881312" y="5853289"/>
              <a:ext cx="1510065" cy="141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3" name="Line 32"/>
            <p:cNvSpPr>
              <a:spLocks noChangeShapeType="1"/>
            </p:cNvSpPr>
            <p:nvPr/>
          </p:nvSpPr>
          <p:spPr bwMode="auto">
            <a:xfrm flipV="1">
              <a:off x="5640388" y="5853289"/>
              <a:ext cx="986190" cy="1411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stealth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EBB8B-28A8-41FE-B0F0-5F2208857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E8C05-5AE4-4D8E-84F4-FD6F89DCBEB4}" type="datetime1">
              <a:rPr lang="en-US" smtClean="0"/>
              <a:t>9/11/2024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0D1751-094C-4FEF-BB68-9D645261A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D7F5-7323-4990-94E9-6AF33DDF493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054475"/>
      </p:ext>
    </p:extLst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Relational Query Languages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790700"/>
            <a:ext cx="8001000" cy="44577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200" dirty="0">
                <a:latin typeface="Calibri" pitchFamily="34" charset="0"/>
              </a:rPr>
              <a:t>A major strength of the relational model: supporting simple and powerful </a:t>
            </a:r>
            <a:r>
              <a:rPr lang="en-US" sz="3200" i="1" dirty="0">
                <a:latin typeface="Calibri" pitchFamily="34" charset="0"/>
              </a:rPr>
              <a:t>querying</a:t>
            </a:r>
            <a:r>
              <a:rPr lang="en-US" sz="3200" dirty="0">
                <a:latin typeface="Calibri" pitchFamily="34" charset="0"/>
              </a:rPr>
              <a:t> of data. 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latin typeface="Calibri" pitchFamily="34" charset="0"/>
              </a:rPr>
              <a:t>Queries can be written intuitively, and the DBMS is responsible for efficient evaluation.</a:t>
            </a:r>
          </a:p>
          <a:p>
            <a:pPr lvl="1">
              <a:spcAft>
                <a:spcPts val="600"/>
              </a:spcAft>
              <a:buSzPct val="75000"/>
            </a:pPr>
            <a:r>
              <a:rPr lang="en-US" sz="2800" dirty="0">
                <a:solidFill>
                  <a:srgbClr val="00B050"/>
                </a:solidFill>
                <a:latin typeface="Calibri" pitchFamily="34" charset="0"/>
              </a:rPr>
              <a:t>Precise semantics for relational queries.</a:t>
            </a:r>
          </a:p>
          <a:p>
            <a:pPr lvl="1">
              <a:buSzPct val="75000"/>
            </a:pPr>
            <a:r>
              <a:rPr lang="en-US" sz="2800" dirty="0">
                <a:solidFill>
                  <a:srgbClr val="00B050"/>
                </a:solidFill>
                <a:latin typeface="Calibri" pitchFamily="34" charset="0"/>
              </a:rPr>
              <a:t>Allows the optimizer to extensively re-order operations, and still ensure that the answer does not change.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9A8F4-96ED-4BB4-A0A2-9847899C5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E7CCC-89B9-43A8-A101-B02B94C2381E}" type="datetime1">
              <a:rPr lang="en-US" smtClean="0"/>
              <a:t>9/11/2024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ED5ACF-F643-411C-933E-5F4BDD10A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D7F5-7323-4990-94E9-6AF33DDF49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9942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uiExpand="1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val 37"/>
          <p:cNvSpPr/>
          <p:nvPr/>
        </p:nvSpPr>
        <p:spPr bwMode="auto">
          <a:xfrm>
            <a:off x="4114800" y="2209800"/>
            <a:ext cx="4572000" cy="9906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533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1988" name="Rectangle 3"/>
          <p:cNvSpPr>
            <a:spLocks noChangeArrowheads="1"/>
          </p:cNvSpPr>
          <p:nvPr/>
        </p:nvSpPr>
        <p:spPr bwMode="auto">
          <a:xfrm>
            <a:off x="29718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1989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1104900"/>
          </a:xfrm>
        </p:spPr>
        <p:txBody>
          <a:bodyPr/>
          <a:lstStyle/>
          <a:p>
            <a:r>
              <a:rPr lang="en-US" dirty="0"/>
              <a:t>Translating Weak Entity Sets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481013" y="3308350"/>
            <a:ext cx="5919787" cy="304482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2400" dirty="0">
                <a:latin typeface="Calibri" pitchFamily="34" charset="0"/>
              </a:rPr>
              <a:t>CREATE TABLE  </a:t>
            </a:r>
            <a:r>
              <a:rPr lang="en-US" sz="2400" dirty="0" err="1">
                <a:latin typeface="Calibri" pitchFamily="34" charset="0"/>
              </a:rPr>
              <a:t>Dep_Policy</a:t>
            </a:r>
            <a:r>
              <a:rPr lang="en-US" sz="2400" dirty="0">
                <a:latin typeface="Calibri" pitchFamily="34" charset="0"/>
              </a:rPr>
              <a:t> (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rgbClr val="7030A0"/>
                </a:solidFill>
                <a:latin typeface="Calibri" pitchFamily="34" charset="0"/>
              </a:rPr>
              <a:t>   </a:t>
            </a:r>
            <a:r>
              <a:rPr lang="en-US" sz="2400" dirty="0" err="1">
                <a:solidFill>
                  <a:srgbClr val="7030A0"/>
                </a:solidFill>
                <a:latin typeface="Calibri" pitchFamily="34" charset="0"/>
              </a:rPr>
              <a:t>pname</a:t>
            </a:r>
            <a:r>
              <a:rPr lang="en-US" sz="2400" dirty="0">
                <a:solidFill>
                  <a:srgbClr val="7030A0"/>
                </a:solidFill>
                <a:latin typeface="Calibri" pitchFamily="34" charset="0"/>
              </a:rPr>
              <a:t>  CHAR(20),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rgbClr val="7030A0"/>
                </a:solidFill>
                <a:latin typeface="Calibri" pitchFamily="34" charset="0"/>
              </a:rPr>
              <a:t>   age  INTEGER,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rgbClr val="7030A0"/>
                </a:solidFill>
                <a:latin typeface="Calibri" pitchFamily="34" charset="0"/>
              </a:rPr>
              <a:t>   cost  REAL,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rgbClr val="7030A0"/>
                </a:solidFill>
                <a:latin typeface="Calibri" pitchFamily="34" charset="0"/>
              </a:rPr>
              <a:t>   </a:t>
            </a:r>
            <a:r>
              <a:rPr lang="en-US" sz="2400" dirty="0" err="1">
                <a:solidFill>
                  <a:srgbClr val="7030A0"/>
                </a:solidFill>
                <a:latin typeface="Calibri" pitchFamily="34" charset="0"/>
              </a:rPr>
              <a:t>ssn</a:t>
            </a:r>
            <a:r>
              <a:rPr lang="en-US" sz="2400" dirty="0">
                <a:solidFill>
                  <a:srgbClr val="7030A0"/>
                </a:solidFill>
                <a:latin typeface="Calibri" pitchFamily="34" charset="0"/>
              </a:rPr>
              <a:t>  CHAR(11) NOT NULL,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rgbClr val="434FD6"/>
                </a:solidFill>
                <a:latin typeface="Calibri" pitchFamily="34" charset="0"/>
              </a:rPr>
              <a:t>   </a:t>
            </a:r>
            <a:r>
              <a:rPr lang="en-US" sz="2400" dirty="0">
                <a:solidFill>
                  <a:schemeClr val="folHlink"/>
                </a:solidFill>
                <a:latin typeface="Calibri" pitchFamily="34" charset="0"/>
              </a:rPr>
              <a:t>PRIMARY KEY  (</a:t>
            </a:r>
            <a:r>
              <a:rPr lang="en-US" sz="2400" dirty="0" err="1">
                <a:solidFill>
                  <a:schemeClr val="folHlink"/>
                </a:solidFill>
                <a:latin typeface="Calibri" pitchFamily="34" charset="0"/>
              </a:rPr>
              <a:t>pname</a:t>
            </a:r>
            <a:r>
              <a:rPr lang="en-US" sz="2400" dirty="0">
                <a:solidFill>
                  <a:schemeClr val="folHlink"/>
                </a:solidFill>
                <a:latin typeface="Calibri" pitchFamily="34" charset="0"/>
              </a:rPr>
              <a:t>, </a:t>
            </a:r>
            <a:r>
              <a:rPr lang="en-US" sz="2400" dirty="0" err="1">
                <a:solidFill>
                  <a:schemeClr val="folHlink"/>
                </a:solidFill>
                <a:latin typeface="Calibri" pitchFamily="34" charset="0"/>
              </a:rPr>
              <a:t>ssn</a:t>
            </a:r>
            <a:r>
              <a:rPr lang="en-US" sz="2400" dirty="0">
                <a:solidFill>
                  <a:schemeClr val="folHlink"/>
                </a:solidFill>
                <a:latin typeface="Calibri" pitchFamily="34" charset="0"/>
              </a:rPr>
              <a:t>),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chemeClr val="folHlink"/>
                </a:solidFill>
                <a:latin typeface="Calibri" pitchFamily="34" charset="0"/>
              </a:rPr>
              <a:t>   FOREIGN KEY  (</a:t>
            </a:r>
            <a:r>
              <a:rPr lang="en-US" sz="2400" dirty="0" err="1">
                <a:solidFill>
                  <a:schemeClr val="folHlink"/>
                </a:solidFill>
                <a:latin typeface="Calibri" pitchFamily="34" charset="0"/>
              </a:rPr>
              <a:t>ssn</a:t>
            </a:r>
            <a:r>
              <a:rPr lang="en-US" sz="2400" dirty="0">
                <a:solidFill>
                  <a:schemeClr val="folHlink"/>
                </a:solidFill>
                <a:latin typeface="Calibri" pitchFamily="34" charset="0"/>
              </a:rPr>
              <a:t>) REFERENCES Employees,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chemeClr val="folHlink"/>
                </a:solidFill>
                <a:latin typeface="Calibri" pitchFamily="34" charset="0"/>
              </a:rPr>
              <a:t>      </a:t>
            </a:r>
            <a:r>
              <a:rPr lang="en-US" sz="2400" dirty="0">
                <a:solidFill>
                  <a:schemeClr val="accent2"/>
                </a:solidFill>
                <a:latin typeface="Calibri" pitchFamily="34" charset="0"/>
              </a:rPr>
              <a:t>ON DELETE CASCADE</a:t>
            </a:r>
            <a:r>
              <a:rPr lang="en-US" sz="2400" dirty="0">
                <a:latin typeface="Calibri" pitchFamily="34" charset="0"/>
              </a:rPr>
              <a:t>)</a:t>
            </a: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4495800" y="4587875"/>
            <a:ext cx="1905000" cy="457200"/>
          </a:xfrm>
          <a:prstGeom prst="wedgeRoundRectCallout">
            <a:avLst>
              <a:gd name="adj1" fmla="val -63695"/>
              <a:gd name="adj2" fmla="val 114203"/>
              <a:gd name="adj3" fmla="val 16667"/>
            </a:avLst>
          </a:prstGeom>
          <a:solidFill>
            <a:schemeClr val="accent3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+mn-cs"/>
              </a:rPr>
              <a:t>Weak entity set</a:t>
            </a:r>
          </a:p>
        </p:txBody>
      </p:sp>
      <p:sp>
        <p:nvSpPr>
          <p:cNvPr id="41992" name="Freeform 6"/>
          <p:cNvSpPr>
            <a:spLocks/>
          </p:cNvSpPr>
          <p:nvPr/>
        </p:nvSpPr>
        <p:spPr bwMode="auto">
          <a:xfrm>
            <a:off x="5845175" y="1574800"/>
            <a:ext cx="1254125" cy="530225"/>
          </a:xfrm>
          <a:custGeom>
            <a:avLst/>
            <a:gdLst>
              <a:gd name="T0" fmla="*/ 2147483647 w 790"/>
              <a:gd name="T1" fmla="*/ 2147483647 h 334"/>
              <a:gd name="T2" fmla="*/ 2147483647 w 790"/>
              <a:gd name="T3" fmla="*/ 2147483647 h 334"/>
              <a:gd name="T4" fmla="*/ 2147483647 w 790"/>
              <a:gd name="T5" fmla="*/ 2147483647 h 334"/>
              <a:gd name="T6" fmla="*/ 2147483647 w 790"/>
              <a:gd name="T7" fmla="*/ 2147483647 h 334"/>
              <a:gd name="T8" fmla="*/ 2147483647 w 790"/>
              <a:gd name="T9" fmla="*/ 2147483647 h 334"/>
              <a:gd name="T10" fmla="*/ 2147483647 w 790"/>
              <a:gd name="T11" fmla="*/ 2147483647 h 334"/>
              <a:gd name="T12" fmla="*/ 2147483647 w 790"/>
              <a:gd name="T13" fmla="*/ 2147483647 h 334"/>
              <a:gd name="T14" fmla="*/ 2147483647 w 790"/>
              <a:gd name="T15" fmla="*/ 2147483647 h 334"/>
              <a:gd name="T16" fmla="*/ 2147483647 w 790"/>
              <a:gd name="T17" fmla="*/ 2147483647 h 334"/>
              <a:gd name="T18" fmla="*/ 2147483647 w 790"/>
              <a:gd name="T19" fmla="*/ 2147483647 h 334"/>
              <a:gd name="T20" fmla="*/ 2147483647 w 790"/>
              <a:gd name="T21" fmla="*/ 2147483647 h 334"/>
              <a:gd name="T22" fmla="*/ 2147483647 w 790"/>
              <a:gd name="T23" fmla="*/ 2147483647 h 334"/>
              <a:gd name="T24" fmla="*/ 2147483647 w 790"/>
              <a:gd name="T25" fmla="*/ 2147483647 h 334"/>
              <a:gd name="T26" fmla="*/ 2147483647 w 790"/>
              <a:gd name="T27" fmla="*/ 2147483647 h 334"/>
              <a:gd name="T28" fmla="*/ 2147483647 w 790"/>
              <a:gd name="T29" fmla="*/ 2147483647 h 334"/>
              <a:gd name="T30" fmla="*/ 2147483647 w 790"/>
              <a:gd name="T31" fmla="*/ 2147483647 h 334"/>
              <a:gd name="T32" fmla="*/ 2147483647 w 790"/>
              <a:gd name="T33" fmla="*/ 2147483647 h 334"/>
              <a:gd name="T34" fmla="*/ 2147483647 w 790"/>
              <a:gd name="T35" fmla="*/ 2147483647 h 334"/>
              <a:gd name="T36" fmla="*/ 2147483647 w 790"/>
              <a:gd name="T37" fmla="*/ 2147483647 h 334"/>
              <a:gd name="T38" fmla="*/ 2147483647 w 790"/>
              <a:gd name="T39" fmla="*/ 2147483647 h 334"/>
              <a:gd name="T40" fmla="*/ 2147483647 w 790"/>
              <a:gd name="T41" fmla="*/ 2147483647 h 334"/>
              <a:gd name="T42" fmla="*/ 2147483647 w 790"/>
              <a:gd name="T43" fmla="*/ 2147483647 h 334"/>
              <a:gd name="T44" fmla="*/ 2147483647 w 790"/>
              <a:gd name="T45" fmla="*/ 2147483647 h 334"/>
              <a:gd name="T46" fmla="*/ 2147483647 w 790"/>
              <a:gd name="T47" fmla="*/ 2147483647 h 334"/>
              <a:gd name="T48" fmla="*/ 2147483647 w 790"/>
              <a:gd name="T49" fmla="*/ 2147483647 h 334"/>
              <a:gd name="T50" fmla="*/ 2147483647 w 790"/>
              <a:gd name="T51" fmla="*/ 2147483647 h 334"/>
              <a:gd name="T52" fmla="*/ 2147483647 w 790"/>
              <a:gd name="T53" fmla="*/ 2147483647 h 334"/>
              <a:gd name="T54" fmla="*/ 2147483647 w 790"/>
              <a:gd name="T55" fmla="*/ 2147483647 h 334"/>
              <a:gd name="T56" fmla="*/ 2147483647 w 790"/>
              <a:gd name="T57" fmla="*/ 2147483647 h 334"/>
              <a:gd name="T58" fmla="*/ 2147483647 w 790"/>
              <a:gd name="T59" fmla="*/ 2147483647 h 334"/>
              <a:gd name="T60" fmla="*/ 2147483647 w 790"/>
              <a:gd name="T61" fmla="*/ 2147483647 h 334"/>
              <a:gd name="T62" fmla="*/ 2147483647 w 790"/>
              <a:gd name="T63" fmla="*/ 2147483647 h 334"/>
              <a:gd name="T64" fmla="*/ 2147483647 w 790"/>
              <a:gd name="T65" fmla="*/ 2147483647 h 334"/>
              <a:gd name="T66" fmla="*/ 2147483647 w 790"/>
              <a:gd name="T67" fmla="*/ 2147483647 h 334"/>
              <a:gd name="T68" fmla="*/ 2147483647 w 790"/>
              <a:gd name="T69" fmla="*/ 2147483647 h 334"/>
              <a:gd name="T70" fmla="*/ 2147483647 w 790"/>
              <a:gd name="T71" fmla="*/ 2147483647 h 3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90"/>
              <a:gd name="T109" fmla="*/ 0 h 334"/>
              <a:gd name="T110" fmla="*/ 790 w 790"/>
              <a:gd name="T111" fmla="*/ 334 h 3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90" h="334">
                <a:moveTo>
                  <a:pt x="789" y="167"/>
                </a:moveTo>
                <a:lnTo>
                  <a:pt x="788" y="153"/>
                </a:lnTo>
                <a:lnTo>
                  <a:pt x="783" y="138"/>
                </a:lnTo>
                <a:lnTo>
                  <a:pt x="775" y="124"/>
                </a:lnTo>
                <a:lnTo>
                  <a:pt x="765" y="110"/>
                </a:lnTo>
                <a:lnTo>
                  <a:pt x="752" y="97"/>
                </a:lnTo>
                <a:lnTo>
                  <a:pt x="736" y="83"/>
                </a:lnTo>
                <a:lnTo>
                  <a:pt x="718" y="71"/>
                </a:lnTo>
                <a:lnTo>
                  <a:pt x="697" y="60"/>
                </a:lnTo>
                <a:lnTo>
                  <a:pt x="674" y="50"/>
                </a:lnTo>
                <a:lnTo>
                  <a:pt x="648" y="40"/>
                </a:lnTo>
                <a:lnTo>
                  <a:pt x="621" y="30"/>
                </a:lnTo>
                <a:lnTo>
                  <a:pt x="592" y="23"/>
                </a:lnTo>
                <a:lnTo>
                  <a:pt x="561" y="17"/>
                </a:lnTo>
                <a:lnTo>
                  <a:pt x="529" y="10"/>
                </a:lnTo>
                <a:lnTo>
                  <a:pt x="497" y="6"/>
                </a:lnTo>
                <a:lnTo>
                  <a:pt x="463" y="3"/>
                </a:lnTo>
                <a:lnTo>
                  <a:pt x="429" y="1"/>
                </a:lnTo>
                <a:lnTo>
                  <a:pt x="394" y="0"/>
                </a:lnTo>
                <a:lnTo>
                  <a:pt x="360" y="1"/>
                </a:lnTo>
                <a:lnTo>
                  <a:pt x="326" y="3"/>
                </a:lnTo>
                <a:lnTo>
                  <a:pt x="293" y="6"/>
                </a:lnTo>
                <a:lnTo>
                  <a:pt x="260" y="10"/>
                </a:lnTo>
                <a:lnTo>
                  <a:pt x="228" y="17"/>
                </a:lnTo>
                <a:lnTo>
                  <a:pt x="197" y="23"/>
                </a:lnTo>
                <a:lnTo>
                  <a:pt x="169" y="30"/>
                </a:lnTo>
                <a:lnTo>
                  <a:pt x="142" y="40"/>
                </a:lnTo>
                <a:lnTo>
                  <a:pt x="116" y="50"/>
                </a:lnTo>
                <a:lnTo>
                  <a:pt x="93" y="60"/>
                </a:lnTo>
                <a:lnTo>
                  <a:pt x="72" y="71"/>
                </a:lnTo>
                <a:lnTo>
                  <a:pt x="54" y="83"/>
                </a:lnTo>
                <a:lnTo>
                  <a:pt x="38" y="97"/>
                </a:lnTo>
                <a:lnTo>
                  <a:pt x="24" y="110"/>
                </a:lnTo>
                <a:lnTo>
                  <a:pt x="14" y="124"/>
                </a:lnTo>
                <a:lnTo>
                  <a:pt x="7" y="138"/>
                </a:lnTo>
                <a:lnTo>
                  <a:pt x="2" y="153"/>
                </a:lnTo>
                <a:lnTo>
                  <a:pt x="0" y="167"/>
                </a:lnTo>
                <a:lnTo>
                  <a:pt x="2" y="181"/>
                </a:lnTo>
                <a:lnTo>
                  <a:pt x="7" y="196"/>
                </a:lnTo>
                <a:lnTo>
                  <a:pt x="14" y="210"/>
                </a:lnTo>
                <a:lnTo>
                  <a:pt x="24" y="224"/>
                </a:lnTo>
                <a:lnTo>
                  <a:pt x="38" y="237"/>
                </a:lnTo>
                <a:lnTo>
                  <a:pt x="54" y="250"/>
                </a:lnTo>
                <a:lnTo>
                  <a:pt x="72" y="262"/>
                </a:lnTo>
                <a:lnTo>
                  <a:pt x="93" y="274"/>
                </a:lnTo>
                <a:lnTo>
                  <a:pt x="116" y="284"/>
                </a:lnTo>
                <a:lnTo>
                  <a:pt x="142" y="294"/>
                </a:lnTo>
                <a:lnTo>
                  <a:pt x="169" y="303"/>
                </a:lnTo>
                <a:lnTo>
                  <a:pt x="197" y="311"/>
                </a:lnTo>
                <a:lnTo>
                  <a:pt x="228" y="317"/>
                </a:lnTo>
                <a:lnTo>
                  <a:pt x="260" y="323"/>
                </a:lnTo>
                <a:lnTo>
                  <a:pt x="293" y="327"/>
                </a:lnTo>
                <a:lnTo>
                  <a:pt x="326" y="331"/>
                </a:lnTo>
                <a:lnTo>
                  <a:pt x="360" y="332"/>
                </a:lnTo>
                <a:lnTo>
                  <a:pt x="394" y="333"/>
                </a:lnTo>
                <a:lnTo>
                  <a:pt x="429" y="332"/>
                </a:lnTo>
                <a:lnTo>
                  <a:pt x="463" y="331"/>
                </a:lnTo>
                <a:lnTo>
                  <a:pt x="497" y="327"/>
                </a:lnTo>
                <a:lnTo>
                  <a:pt x="529" y="323"/>
                </a:lnTo>
                <a:lnTo>
                  <a:pt x="561" y="317"/>
                </a:lnTo>
                <a:lnTo>
                  <a:pt x="592" y="311"/>
                </a:lnTo>
                <a:lnTo>
                  <a:pt x="621" y="303"/>
                </a:lnTo>
                <a:lnTo>
                  <a:pt x="648" y="294"/>
                </a:lnTo>
                <a:lnTo>
                  <a:pt x="674" y="284"/>
                </a:lnTo>
                <a:lnTo>
                  <a:pt x="697" y="274"/>
                </a:lnTo>
                <a:lnTo>
                  <a:pt x="718" y="262"/>
                </a:lnTo>
                <a:lnTo>
                  <a:pt x="736" y="250"/>
                </a:lnTo>
                <a:lnTo>
                  <a:pt x="752" y="237"/>
                </a:lnTo>
                <a:lnTo>
                  <a:pt x="765" y="224"/>
                </a:lnTo>
                <a:lnTo>
                  <a:pt x="775" y="210"/>
                </a:lnTo>
                <a:lnTo>
                  <a:pt x="783" y="196"/>
                </a:lnTo>
                <a:lnTo>
                  <a:pt x="788" y="181"/>
                </a:lnTo>
                <a:lnTo>
                  <a:pt x="789" y="16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3" name="Freeform 7"/>
          <p:cNvSpPr>
            <a:spLocks/>
          </p:cNvSpPr>
          <p:nvPr/>
        </p:nvSpPr>
        <p:spPr bwMode="auto">
          <a:xfrm>
            <a:off x="7378700" y="1590675"/>
            <a:ext cx="1254125" cy="530225"/>
          </a:xfrm>
          <a:custGeom>
            <a:avLst/>
            <a:gdLst>
              <a:gd name="T0" fmla="*/ 2147483647 w 790"/>
              <a:gd name="T1" fmla="*/ 2147483647 h 334"/>
              <a:gd name="T2" fmla="*/ 2147483647 w 790"/>
              <a:gd name="T3" fmla="*/ 2147483647 h 334"/>
              <a:gd name="T4" fmla="*/ 2147483647 w 790"/>
              <a:gd name="T5" fmla="*/ 2147483647 h 334"/>
              <a:gd name="T6" fmla="*/ 2147483647 w 790"/>
              <a:gd name="T7" fmla="*/ 2147483647 h 334"/>
              <a:gd name="T8" fmla="*/ 2147483647 w 790"/>
              <a:gd name="T9" fmla="*/ 2147483647 h 334"/>
              <a:gd name="T10" fmla="*/ 2147483647 w 790"/>
              <a:gd name="T11" fmla="*/ 2147483647 h 334"/>
              <a:gd name="T12" fmla="*/ 2147483647 w 790"/>
              <a:gd name="T13" fmla="*/ 2147483647 h 334"/>
              <a:gd name="T14" fmla="*/ 2147483647 w 790"/>
              <a:gd name="T15" fmla="*/ 2147483647 h 334"/>
              <a:gd name="T16" fmla="*/ 2147483647 w 790"/>
              <a:gd name="T17" fmla="*/ 2147483647 h 334"/>
              <a:gd name="T18" fmla="*/ 2147483647 w 790"/>
              <a:gd name="T19" fmla="*/ 2147483647 h 334"/>
              <a:gd name="T20" fmla="*/ 2147483647 w 790"/>
              <a:gd name="T21" fmla="*/ 2147483647 h 334"/>
              <a:gd name="T22" fmla="*/ 2147483647 w 790"/>
              <a:gd name="T23" fmla="*/ 2147483647 h 334"/>
              <a:gd name="T24" fmla="*/ 2147483647 w 790"/>
              <a:gd name="T25" fmla="*/ 2147483647 h 334"/>
              <a:gd name="T26" fmla="*/ 2147483647 w 790"/>
              <a:gd name="T27" fmla="*/ 2147483647 h 334"/>
              <a:gd name="T28" fmla="*/ 2147483647 w 790"/>
              <a:gd name="T29" fmla="*/ 2147483647 h 334"/>
              <a:gd name="T30" fmla="*/ 2147483647 w 790"/>
              <a:gd name="T31" fmla="*/ 2147483647 h 334"/>
              <a:gd name="T32" fmla="*/ 2147483647 w 790"/>
              <a:gd name="T33" fmla="*/ 2147483647 h 334"/>
              <a:gd name="T34" fmla="*/ 2147483647 w 790"/>
              <a:gd name="T35" fmla="*/ 2147483647 h 334"/>
              <a:gd name="T36" fmla="*/ 2147483647 w 790"/>
              <a:gd name="T37" fmla="*/ 2147483647 h 334"/>
              <a:gd name="T38" fmla="*/ 2147483647 w 790"/>
              <a:gd name="T39" fmla="*/ 2147483647 h 334"/>
              <a:gd name="T40" fmla="*/ 2147483647 w 790"/>
              <a:gd name="T41" fmla="*/ 2147483647 h 334"/>
              <a:gd name="T42" fmla="*/ 2147483647 w 790"/>
              <a:gd name="T43" fmla="*/ 2147483647 h 334"/>
              <a:gd name="T44" fmla="*/ 2147483647 w 790"/>
              <a:gd name="T45" fmla="*/ 2147483647 h 334"/>
              <a:gd name="T46" fmla="*/ 2147483647 w 790"/>
              <a:gd name="T47" fmla="*/ 2147483647 h 334"/>
              <a:gd name="T48" fmla="*/ 2147483647 w 790"/>
              <a:gd name="T49" fmla="*/ 2147483647 h 334"/>
              <a:gd name="T50" fmla="*/ 2147483647 w 790"/>
              <a:gd name="T51" fmla="*/ 2147483647 h 334"/>
              <a:gd name="T52" fmla="*/ 2147483647 w 790"/>
              <a:gd name="T53" fmla="*/ 2147483647 h 334"/>
              <a:gd name="T54" fmla="*/ 2147483647 w 790"/>
              <a:gd name="T55" fmla="*/ 2147483647 h 334"/>
              <a:gd name="T56" fmla="*/ 2147483647 w 790"/>
              <a:gd name="T57" fmla="*/ 2147483647 h 334"/>
              <a:gd name="T58" fmla="*/ 2147483647 w 790"/>
              <a:gd name="T59" fmla="*/ 2147483647 h 334"/>
              <a:gd name="T60" fmla="*/ 2147483647 w 790"/>
              <a:gd name="T61" fmla="*/ 2147483647 h 334"/>
              <a:gd name="T62" fmla="*/ 2147483647 w 790"/>
              <a:gd name="T63" fmla="*/ 2147483647 h 334"/>
              <a:gd name="T64" fmla="*/ 2147483647 w 790"/>
              <a:gd name="T65" fmla="*/ 2147483647 h 334"/>
              <a:gd name="T66" fmla="*/ 2147483647 w 790"/>
              <a:gd name="T67" fmla="*/ 2147483647 h 334"/>
              <a:gd name="T68" fmla="*/ 2147483647 w 790"/>
              <a:gd name="T69" fmla="*/ 2147483647 h 334"/>
              <a:gd name="T70" fmla="*/ 2147483647 w 790"/>
              <a:gd name="T71" fmla="*/ 2147483647 h 3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90"/>
              <a:gd name="T109" fmla="*/ 0 h 334"/>
              <a:gd name="T110" fmla="*/ 790 w 790"/>
              <a:gd name="T111" fmla="*/ 334 h 3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90" h="334">
                <a:moveTo>
                  <a:pt x="0" y="167"/>
                </a:moveTo>
                <a:lnTo>
                  <a:pt x="2" y="181"/>
                </a:lnTo>
                <a:lnTo>
                  <a:pt x="6" y="196"/>
                </a:lnTo>
                <a:lnTo>
                  <a:pt x="13" y="210"/>
                </a:lnTo>
                <a:lnTo>
                  <a:pt x="24" y="224"/>
                </a:lnTo>
                <a:lnTo>
                  <a:pt x="38" y="237"/>
                </a:lnTo>
                <a:lnTo>
                  <a:pt x="53" y="250"/>
                </a:lnTo>
                <a:lnTo>
                  <a:pt x="72" y="262"/>
                </a:lnTo>
                <a:lnTo>
                  <a:pt x="93" y="274"/>
                </a:lnTo>
                <a:lnTo>
                  <a:pt x="116" y="284"/>
                </a:lnTo>
                <a:lnTo>
                  <a:pt x="141" y="294"/>
                </a:lnTo>
                <a:lnTo>
                  <a:pt x="169" y="303"/>
                </a:lnTo>
                <a:lnTo>
                  <a:pt x="197" y="311"/>
                </a:lnTo>
                <a:lnTo>
                  <a:pt x="228" y="317"/>
                </a:lnTo>
                <a:lnTo>
                  <a:pt x="259" y="323"/>
                </a:lnTo>
                <a:lnTo>
                  <a:pt x="293" y="327"/>
                </a:lnTo>
                <a:lnTo>
                  <a:pt x="326" y="331"/>
                </a:lnTo>
                <a:lnTo>
                  <a:pt x="360" y="332"/>
                </a:lnTo>
                <a:lnTo>
                  <a:pt x="394" y="333"/>
                </a:lnTo>
                <a:lnTo>
                  <a:pt x="429" y="332"/>
                </a:lnTo>
                <a:lnTo>
                  <a:pt x="463" y="331"/>
                </a:lnTo>
                <a:lnTo>
                  <a:pt x="497" y="327"/>
                </a:lnTo>
                <a:lnTo>
                  <a:pt x="529" y="323"/>
                </a:lnTo>
                <a:lnTo>
                  <a:pt x="561" y="317"/>
                </a:lnTo>
                <a:lnTo>
                  <a:pt x="591" y="311"/>
                </a:lnTo>
                <a:lnTo>
                  <a:pt x="621" y="303"/>
                </a:lnTo>
                <a:lnTo>
                  <a:pt x="648" y="294"/>
                </a:lnTo>
                <a:lnTo>
                  <a:pt x="673" y="284"/>
                </a:lnTo>
                <a:lnTo>
                  <a:pt x="696" y="274"/>
                </a:lnTo>
                <a:lnTo>
                  <a:pt x="717" y="262"/>
                </a:lnTo>
                <a:lnTo>
                  <a:pt x="736" y="250"/>
                </a:lnTo>
                <a:lnTo>
                  <a:pt x="752" y="237"/>
                </a:lnTo>
                <a:lnTo>
                  <a:pt x="765" y="224"/>
                </a:lnTo>
                <a:lnTo>
                  <a:pt x="775" y="210"/>
                </a:lnTo>
                <a:lnTo>
                  <a:pt x="782" y="195"/>
                </a:lnTo>
                <a:lnTo>
                  <a:pt x="787" y="181"/>
                </a:lnTo>
                <a:lnTo>
                  <a:pt x="789" y="167"/>
                </a:lnTo>
                <a:lnTo>
                  <a:pt x="787" y="152"/>
                </a:lnTo>
                <a:lnTo>
                  <a:pt x="782" y="137"/>
                </a:lnTo>
                <a:lnTo>
                  <a:pt x="775" y="124"/>
                </a:lnTo>
                <a:lnTo>
                  <a:pt x="765" y="110"/>
                </a:lnTo>
                <a:lnTo>
                  <a:pt x="751" y="97"/>
                </a:lnTo>
                <a:lnTo>
                  <a:pt x="736" y="83"/>
                </a:lnTo>
                <a:lnTo>
                  <a:pt x="717" y="71"/>
                </a:lnTo>
                <a:lnTo>
                  <a:pt x="696" y="60"/>
                </a:lnTo>
                <a:lnTo>
                  <a:pt x="673" y="49"/>
                </a:lnTo>
                <a:lnTo>
                  <a:pt x="648" y="40"/>
                </a:lnTo>
                <a:lnTo>
                  <a:pt x="620" y="30"/>
                </a:lnTo>
                <a:lnTo>
                  <a:pt x="591" y="23"/>
                </a:lnTo>
                <a:lnTo>
                  <a:pt x="561" y="16"/>
                </a:lnTo>
                <a:lnTo>
                  <a:pt x="529" y="10"/>
                </a:lnTo>
                <a:lnTo>
                  <a:pt x="496" y="6"/>
                </a:lnTo>
                <a:lnTo>
                  <a:pt x="463" y="3"/>
                </a:lnTo>
                <a:lnTo>
                  <a:pt x="429" y="1"/>
                </a:lnTo>
                <a:lnTo>
                  <a:pt x="394" y="0"/>
                </a:lnTo>
                <a:lnTo>
                  <a:pt x="360" y="1"/>
                </a:lnTo>
                <a:lnTo>
                  <a:pt x="326" y="3"/>
                </a:lnTo>
                <a:lnTo>
                  <a:pt x="293" y="7"/>
                </a:lnTo>
                <a:lnTo>
                  <a:pt x="259" y="10"/>
                </a:lnTo>
                <a:lnTo>
                  <a:pt x="228" y="16"/>
                </a:lnTo>
                <a:lnTo>
                  <a:pt x="197" y="23"/>
                </a:lnTo>
                <a:lnTo>
                  <a:pt x="169" y="30"/>
                </a:lnTo>
                <a:lnTo>
                  <a:pt x="141" y="40"/>
                </a:lnTo>
                <a:lnTo>
                  <a:pt x="116" y="50"/>
                </a:lnTo>
                <a:lnTo>
                  <a:pt x="93" y="60"/>
                </a:lnTo>
                <a:lnTo>
                  <a:pt x="72" y="71"/>
                </a:lnTo>
                <a:lnTo>
                  <a:pt x="53" y="83"/>
                </a:lnTo>
                <a:lnTo>
                  <a:pt x="38" y="97"/>
                </a:lnTo>
                <a:lnTo>
                  <a:pt x="24" y="110"/>
                </a:lnTo>
                <a:lnTo>
                  <a:pt x="13" y="124"/>
                </a:lnTo>
                <a:lnTo>
                  <a:pt x="6" y="138"/>
                </a:lnTo>
                <a:lnTo>
                  <a:pt x="2" y="152"/>
                </a:lnTo>
                <a:lnTo>
                  <a:pt x="0" y="16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4" name="Freeform 8"/>
          <p:cNvSpPr>
            <a:spLocks/>
          </p:cNvSpPr>
          <p:nvPr/>
        </p:nvSpPr>
        <p:spPr bwMode="auto">
          <a:xfrm>
            <a:off x="496888" y="1606550"/>
            <a:ext cx="1254125" cy="530225"/>
          </a:xfrm>
          <a:custGeom>
            <a:avLst/>
            <a:gdLst>
              <a:gd name="T0" fmla="*/ 2147483647 w 790"/>
              <a:gd name="T1" fmla="*/ 2147483647 h 334"/>
              <a:gd name="T2" fmla="*/ 2147483647 w 790"/>
              <a:gd name="T3" fmla="*/ 2147483647 h 334"/>
              <a:gd name="T4" fmla="*/ 2147483647 w 790"/>
              <a:gd name="T5" fmla="*/ 2147483647 h 334"/>
              <a:gd name="T6" fmla="*/ 2147483647 w 790"/>
              <a:gd name="T7" fmla="*/ 2147483647 h 334"/>
              <a:gd name="T8" fmla="*/ 2147483647 w 790"/>
              <a:gd name="T9" fmla="*/ 2147483647 h 334"/>
              <a:gd name="T10" fmla="*/ 2147483647 w 790"/>
              <a:gd name="T11" fmla="*/ 2147483647 h 334"/>
              <a:gd name="T12" fmla="*/ 2147483647 w 790"/>
              <a:gd name="T13" fmla="*/ 2147483647 h 334"/>
              <a:gd name="T14" fmla="*/ 2147483647 w 790"/>
              <a:gd name="T15" fmla="*/ 2147483647 h 334"/>
              <a:gd name="T16" fmla="*/ 2147483647 w 790"/>
              <a:gd name="T17" fmla="*/ 2147483647 h 334"/>
              <a:gd name="T18" fmla="*/ 2147483647 w 790"/>
              <a:gd name="T19" fmla="*/ 2147483647 h 334"/>
              <a:gd name="T20" fmla="*/ 2147483647 w 790"/>
              <a:gd name="T21" fmla="*/ 2147483647 h 334"/>
              <a:gd name="T22" fmla="*/ 2147483647 w 790"/>
              <a:gd name="T23" fmla="*/ 2147483647 h 334"/>
              <a:gd name="T24" fmla="*/ 2147483647 w 790"/>
              <a:gd name="T25" fmla="*/ 2147483647 h 334"/>
              <a:gd name="T26" fmla="*/ 2147483647 w 790"/>
              <a:gd name="T27" fmla="*/ 2147483647 h 334"/>
              <a:gd name="T28" fmla="*/ 2147483647 w 790"/>
              <a:gd name="T29" fmla="*/ 2147483647 h 334"/>
              <a:gd name="T30" fmla="*/ 2147483647 w 790"/>
              <a:gd name="T31" fmla="*/ 2147483647 h 334"/>
              <a:gd name="T32" fmla="*/ 2147483647 w 790"/>
              <a:gd name="T33" fmla="*/ 2147483647 h 334"/>
              <a:gd name="T34" fmla="*/ 2147483647 w 790"/>
              <a:gd name="T35" fmla="*/ 2147483647 h 334"/>
              <a:gd name="T36" fmla="*/ 2147483647 w 790"/>
              <a:gd name="T37" fmla="*/ 2147483647 h 334"/>
              <a:gd name="T38" fmla="*/ 2147483647 w 790"/>
              <a:gd name="T39" fmla="*/ 2147483647 h 334"/>
              <a:gd name="T40" fmla="*/ 2147483647 w 790"/>
              <a:gd name="T41" fmla="*/ 2147483647 h 334"/>
              <a:gd name="T42" fmla="*/ 2147483647 w 790"/>
              <a:gd name="T43" fmla="*/ 2147483647 h 334"/>
              <a:gd name="T44" fmla="*/ 2147483647 w 790"/>
              <a:gd name="T45" fmla="*/ 2147483647 h 334"/>
              <a:gd name="T46" fmla="*/ 2147483647 w 790"/>
              <a:gd name="T47" fmla="*/ 2147483647 h 334"/>
              <a:gd name="T48" fmla="*/ 2147483647 w 790"/>
              <a:gd name="T49" fmla="*/ 2147483647 h 334"/>
              <a:gd name="T50" fmla="*/ 2147483647 w 790"/>
              <a:gd name="T51" fmla="*/ 2147483647 h 334"/>
              <a:gd name="T52" fmla="*/ 2147483647 w 790"/>
              <a:gd name="T53" fmla="*/ 2147483647 h 334"/>
              <a:gd name="T54" fmla="*/ 2147483647 w 790"/>
              <a:gd name="T55" fmla="*/ 2147483647 h 334"/>
              <a:gd name="T56" fmla="*/ 2147483647 w 790"/>
              <a:gd name="T57" fmla="*/ 2147483647 h 334"/>
              <a:gd name="T58" fmla="*/ 2147483647 w 790"/>
              <a:gd name="T59" fmla="*/ 2147483647 h 334"/>
              <a:gd name="T60" fmla="*/ 2147483647 w 790"/>
              <a:gd name="T61" fmla="*/ 2147483647 h 334"/>
              <a:gd name="T62" fmla="*/ 2147483647 w 790"/>
              <a:gd name="T63" fmla="*/ 2147483647 h 334"/>
              <a:gd name="T64" fmla="*/ 2147483647 w 790"/>
              <a:gd name="T65" fmla="*/ 2147483647 h 334"/>
              <a:gd name="T66" fmla="*/ 2147483647 w 790"/>
              <a:gd name="T67" fmla="*/ 2147483647 h 334"/>
              <a:gd name="T68" fmla="*/ 2147483647 w 790"/>
              <a:gd name="T69" fmla="*/ 2147483647 h 334"/>
              <a:gd name="T70" fmla="*/ 2147483647 w 790"/>
              <a:gd name="T71" fmla="*/ 2147483647 h 3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90"/>
              <a:gd name="T109" fmla="*/ 0 h 334"/>
              <a:gd name="T110" fmla="*/ 790 w 790"/>
              <a:gd name="T111" fmla="*/ 334 h 3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90" h="334">
                <a:moveTo>
                  <a:pt x="789" y="167"/>
                </a:moveTo>
                <a:lnTo>
                  <a:pt x="787" y="152"/>
                </a:lnTo>
                <a:lnTo>
                  <a:pt x="783" y="137"/>
                </a:lnTo>
                <a:lnTo>
                  <a:pt x="776" y="124"/>
                </a:lnTo>
                <a:lnTo>
                  <a:pt x="765" y="110"/>
                </a:lnTo>
                <a:lnTo>
                  <a:pt x="752" y="96"/>
                </a:lnTo>
                <a:lnTo>
                  <a:pt x="736" y="83"/>
                </a:lnTo>
                <a:lnTo>
                  <a:pt x="717" y="71"/>
                </a:lnTo>
                <a:lnTo>
                  <a:pt x="696" y="60"/>
                </a:lnTo>
                <a:lnTo>
                  <a:pt x="673" y="49"/>
                </a:lnTo>
                <a:lnTo>
                  <a:pt x="648" y="39"/>
                </a:lnTo>
                <a:lnTo>
                  <a:pt x="620" y="30"/>
                </a:lnTo>
                <a:lnTo>
                  <a:pt x="592" y="23"/>
                </a:lnTo>
                <a:lnTo>
                  <a:pt x="561" y="16"/>
                </a:lnTo>
                <a:lnTo>
                  <a:pt x="530" y="10"/>
                </a:lnTo>
                <a:lnTo>
                  <a:pt x="497" y="6"/>
                </a:lnTo>
                <a:lnTo>
                  <a:pt x="463" y="3"/>
                </a:lnTo>
                <a:lnTo>
                  <a:pt x="429" y="1"/>
                </a:lnTo>
                <a:lnTo>
                  <a:pt x="395" y="0"/>
                </a:lnTo>
                <a:lnTo>
                  <a:pt x="360" y="1"/>
                </a:lnTo>
                <a:lnTo>
                  <a:pt x="326" y="3"/>
                </a:lnTo>
                <a:lnTo>
                  <a:pt x="293" y="6"/>
                </a:lnTo>
                <a:lnTo>
                  <a:pt x="260" y="10"/>
                </a:lnTo>
                <a:lnTo>
                  <a:pt x="228" y="16"/>
                </a:lnTo>
                <a:lnTo>
                  <a:pt x="198" y="23"/>
                </a:lnTo>
                <a:lnTo>
                  <a:pt x="169" y="30"/>
                </a:lnTo>
                <a:lnTo>
                  <a:pt x="142" y="39"/>
                </a:lnTo>
                <a:lnTo>
                  <a:pt x="116" y="49"/>
                </a:lnTo>
                <a:lnTo>
                  <a:pt x="93" y="60"/>
                </a:lnTo>
                <a:lnTo>
                  <a:pt x="72" y="71"/>
                </a:lnTo>
                <a:lnTo>
                  <a:pt x="53" y="83"/>
                </a:lnTo>
                <a:lnTo>
                  <a:pt x="38" y="96"/>
                </a:lnTo>
                <a:lnTo>
                  <a:pt x="24" y="110"/>
                </a:lnTo>
                <a:lnTo>
                  <a:pt x="14" y="124"/>
                </a:lnTo>
                <a:lnTo>
                  <a:pt x="7" y="137"/>
                </a:lnTo>
                <a:lnTo>
                  <a:pt x="2" y="152"/>
                </a:lnTo>
                <a:lnTo>
                  <a:pt x="0" y="167"/>
                </a:lnTo>
                <a:lnTo>
                  <a:pt x="2" y="181"/>
                </a:lnTo>
                <a:lnTo>
                  <a:pt x="7" y="195"/>
                </a:lnTo>
                <a:lnTo>
                  <a:pt x="14" y="210"/>
                </a:lnTo>
                <a:lnTo>
                  <a:pt x="24" y="224"/>
                </a:lnTo>
                <a:lnTo>
                  <a:pt x="38" y="237"/>
                </a:lnTo>
                <a:lnTo>
                  <a:pt x="53" y="250"/>
                </a:lnTo>
                <a:lnTo>
                  <a:pt x="72" y="262"/>
                </a:lnTo>
                <a:lnTo>
                  <a:pt x="93" y="273"/>
                </a:lnTo>
                <a:lnTo>
                  <a:pt x="116" y="284"/>
                </a:lnTo>
                <a:lnTo>
                  <a:pt x="142" y="294"/>
                </a:lnTo>
                <a:lnTo>
                  <a:pt x="169" y="303"/>
                </a:lnTo>
                <a:lnTo>
                  <a:pt x="198" y="311"/>
                </a:lnTo>
                <a:lnTo>
                  <a:pt x="228" y="317"/>
                </a:lnTo>
                <a:lnTo>
                  <a:pt x="260" y="323"/>
                </a:lnTo>
                <a:lnTo>
                  <a:pt x="293" y="327"/>
                </a:lnTo>
                <a:lnTo>
                  <a:pt x="326" y="330"/>
                </a:lnTo>
                <a:lnTo>
                  <a:pt x="360" y="332"/>
                </a:lnTo>
                <a:lnTo>
                  <a:pt x="395" y="333"/>
                </a:lnTo>
                <a:lnTo>
                  <a:pt x="429" y="332"/>
                </a:lnTo>
                <a:lnTo>
                  <a:pt x="463" y="330"/>
                </a:lnTo>
                <a:lnTo>
                  <a:pt x="497" y="327"/>
                </a:lnTo>
                <a:lnTo>
                  <a:pt x="530" y="323"/>
                </a:lnTo>
                <a:lnTo>
                  <a:pt x="561" y="317"/>
                </a:lnTo>
                <a:lnTo>
                  <a:pt x="592" y="311"/>
                </a:lnTo>
                <a:lnTo>
                  <a:pt x="620" y="303"/>
                </a:lnTo>
                <a:lnTo>
                  <a:pt x="648" y="294"/>
                </a:lnTo>
                <a:lnTo>
                  <a:pt x="673" y="284"/>
                </a:lnTo>
                <a:lnTo>
                  <a:pt x="696" y="273"/>
                </a:lnTo>
                <a:lnTo>
                  <a:pt x="717" y="262"/>
                </a:lnTo>
                <a:lnTo>
                  <a:pt x="736" y="250"/>
                </a:lnTo>
                <a:lnTo>
                  <a:pt x="752" y="237"/>
                </a:lnTo>
                <a:lnTo>
                  <a:pt x="765" y="224"/>
                </a:lnTo>
                <a:lnTo>
                  <a:pt x="776" y="210"/>
                </a:lnTo>
                <a:lnTo>
                  <a:pt x="783" y="195"/>
                </a:lnTo>
                <a:lnTo>
                  <a:pt x="787" y="181"/>
                </a:lnTo>
                <a:lnTo>
                  <a:pt x="789" y="16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5" name="Freeform 9"/>
          <p:cNvSpPr>
            <a:spLocks/>
          </p:cNvSpPr>
          <p:nvPr/>
        </p:nvSpPr>
        <p:spPr bwMode="auto">
          <a:xfrm>
            <a:off x="2797175" y="1606550"/>
            <a:ext cx="1252538" cy="530225"/>
          </a:xfrm>
          <a:custGeom>
            <a:avLst/>
            <a:gdLst>
              <a:gd name="T0" fmla="*/ 2147483647 w 789"/>
              <a:gd name="T1" fmla="*/ 2147483647 h 334"/>
              <a:gd name="T2" fmla="*/ 2147483647 w 789"/>
              <a:gd name="T3" fmla="*/ 2147483647 h 334"/>
              <a:gd name="T4" fmla="*/ 2147483647 w 789"/>
              <a:gd name="T5" fmla="*/ 2147483647 h 334"/>
              <a:gd name="T6" fmla="*/ 2147483647 w 789"/>
              <a:gd name="T7" fmla="*/ 2147483647 h 334"/>
              <a:gd name="T8" fmla="*/ 2147483647 w 789"/>
              <a:gd name="T9" fmla="*/ 2147483647 h 334"/>
              <a:gd name="T10" fmla="*/ 2147483647 w 789"/>
              <a:gd name="T11" fmla="*/ 2147483647 h 334"/>
              <a:gd name="T12" fmla="*/ 2147483647 w 789"/>
              <a:gd name="T13" fmla="*/ 2147483647 h 334"/>
              <a:gd name="T14" fmla="*/ 2147483647 w 789"/>
              <a:gd name="T15" fmla="*/ 2147483647 h 334"/>
              <a:gd name="T16" fmla="*/ 2147483647 w 789"/>
              <a:gd name="T17" fmla="*/ 2147483647 h 334"/>
              <a:gd name="T18" fmla="*/ 2147483647 w 789"/>
              <a:gd name="T19" fmla="*/ 2147483647 h 334"/>
              <a:gd name="T20" fmla="*/ 2147483647 w 789"/>
              <a:gd name="T21" fmla="*/ 2147483647 h 334"/>
              <a:gd name="T22" fmla="*/ 2147483647 w 789"/>
              <a:gd name="T23" fmla="*/ 2147483647 h 334"/>
              <a:gd name="T24" fmla="*/ 2147483647 w 789"/>
              <a:gd name="T25" fmla="*/ 2147483647 h 334"/>
              <a:gd name="T26" fmla="*/ 2147483647 w 789"/>
              <a:gd name="T27" fmla="*/ 2147483647 h 334"/>
              <a:gd name="T28" fmla="*/ 2147483647 w 789"/>
              <a:gd name="T29" fmla="*/ 2147483647 h 334"/>
              <a:gd name="T30" fmla="*/ 2147483647 w 789"/>
              <a:gd name="T31" fmla="*/ 2147483647 h 334"/>
              <a:gd name="T32" fmla="*/ 2147483647 w 789"/>
              <a:gd name="T33" fmla="*/ 2147483647 h 334"/>
              <a:gd name="T34" fmla="*/ 2147483647 w 789"/>
              <a:gd name="T35" fmla="*/ 2147483647 h 334"/>
              <a:gd name="T36" fmla="*/ 2147483647 w 789"/>
              <a:gd name="T37" fmla="*/ 2147483647 h 334"/>
              <a:gd name="T38" fmla="*/ 2147483647 w 789"/>
              <a:gd name="T39" fmla="*/ 2147483647 h 334"/>
              <a:gd name="T40" fmla="*/ 2147483647 w 789"/>
              <a:gd name="T41" fmla="*/ 2147483647 h 334"/>
              <a:gd name="T42" fmla="*/ 2147483647 w 789"/>
              <a:gd name="T43" fmla="*/ 2147483647 h 334"/>
              <a:gd name="T44" fmla="*/ 2147483647 w 789"/>
              <a:gd name="T45" fmla="*/ 2147483647 h 334"/>
              <a:gd name="T46" fmla="*/ 2147483647 w 789"/>
              <a:gd name="T47" fmla="*/ 2147483647 h 334"/>
              <a:gd name="T48" fmla="*/ 2147483647 w 789"/>
              <a:gd name="T49" fmla="*/ 2147483647 h 334"/>
              <a:gd name="T50" fmla="*/ 2147483647 w 789"/>
              <a:gd name="T51" fmla="*/ 2147483647 h 334"/>
              <a:gd name="T52" fmla="*/ 2147483647 w 789"/>
              <a:gd name="T53" fmla="*/ 2147483647 h 334"/>
              <a:gd name="T54" fmla="*/ 2147483647 w 789"/>
              <a:gd name="T55" fmla="*/ 2147483647 h 334"/>
              <a:gd name="T56" fmla="*/ 2147483647 w 789"/>
              <a:gd name="T57" fmla="*/ 2147483647 h 334"/>
              <a:gd name="T58" fmla="*/ 2147483647 w 789"/>
              <a:gd name="T59" fmla="*/ 2147483647 h 334"/>
              <a:gd name="T60" fmla="*/ 2147483647 w 789"/>
              <a:gd name="T61" fmla="*/ 2147483647 h 334"/>
              <a:gd name="T62" fmla="*/ 2147483647 w 789"/>
              <a:gd name="T63" fmla="*/ 2147483647 h 334"/>
              <a:gd name="T64" fmla="*/ 2147483647 w 789"/>
              <a:gd name="T65" fmla="*/ 2147483647 h 334"/>
              <a:gd name="T66" fmla="*/ 2147483647 w 789"/>
              <a:gd name="T67" fmla="*/ 2147483647 h 334"/>
              <a:gd name="T68" fmla="*/ 2147483647 w 789"/>
              <a:gd name="T69" fmla="*/ 2147483647 h 334"/>
              <a:gd name="T70" fmla="*/ 2147483647 w 789"/>
              <a:gd name="T71" fmla="*/ 2147483647 h 3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89"/>
              <a:gd name="T109" fmla="*/ 0 h 334"/>
              <a:gd name="T110" fmla="*/ 789 w 789"/>
              <a:gd name="T111" fmla="*/ 334 h 3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89" h="334">
                <a:moveTo>
                  <a:pt x="0" y="167"/>
                </a:moveTo>
                <a:lnTo>
                  <a:pt x="2" y="181"/>
                </a:lnTo>
                <a:lnTo>
                  <a:pt x="6" y="195"/>
                </a:lnTo>
                <a:lnTo>
                  <a:pt x="13" y="210"/>
                </a:lnTo>
                <a:lnTo>
                  <a:pt x="24" y="224"/>
                </a:lnTo>
                <a:lnTo>
                  <a:pt x="37" y="237"/>
                </a:lnTo>
                <a:lnTo>
                  <a:pt x="53" y="250"/>
                </a:lnTo>
                <a:lnTo>
                  <a:pt x="71" y="262"/>
                </a:lnTo>
                <a:lnTo>
                  <a:pt x="92" y="274"/>
                </a:lnTo>
                <a:lnTo>
                  <a:pt x="116" y="284"/>
                </a:lnTo>
                <a:lnTo>
                  <a:pt x="141" y="294"/>
                </a:lnTo>
                <a:lnTo>
                  <a:pt x="168" y="303"/>
                </a:lnTo>
                <a:lnTo>
                  <a:pt x="197" y="311"/>
                </a:lnTo>
                <a:lnTo>
                  <a:pt x="227" y="317"/>
                </a:lnTo>
                <a:lnTo>
                  <a:pt x="259" y="323"/>
                </a:lnTo>
                <a:lnTo>
                  <a:pt x="293" y="327"/>
                </a:lnTo>
                <a:lnTo>
                  <a:pt x="326" y="330"/>
                </a:lnTo>
                <a:lnTo>
                  <a:pt x="360" y="332"/>
                </a:lnTo>
                <a:lnTo>
                  <a:pt x="394" y="333"/>
                </a:lnTo>
                <a:lnTo>
                  <a:pt x="428" y="332"/>
                </a:lnTo>
                <a:lnTo>
                  <a:pt x="462" y="330"/>
                </a:lnTo>
                <a:lnTo>
                  <a:pt x="497" y="327"/>
                </a:lnTo>
                <a:lnTo>
                  <a:pt x="529" y="323"/>
                </a:lnTo>
                <a:lnTo>
                  <a:pt x="561" y="317"/>
                </a:lnTo>
                <a:lnTo>
                  <a:pt x="591" y="311"/>
                </a:lnTo>
                <a:lnTo>
                  <a:pt x="620" y="302"/>
                </a:lnTo>
                <a:lnTo>
                  <a:pt x="648" y="294"/>
                </a:lnTo>
                <a:lnTo>
                  <a:pt x="673" y="284"/>
                </a:lnTo>
                <a:lnTo>
                  <a:pt x="696" y="273"/>
                </a:lnTo>
                <a:lnTo>
                  <a:pt x="717" y="261"/>
                </a:lnTo>
                <a:lnTo>
                  <a:pt x="736" y="250"/>
                </a:lnTo>
                <a:lnTo>
                  <a:pt x="751" y="237"/>
                </a:lnTo>
                <a:lnTo>
                  <a:pt x="764" y="223"/>
                </a:lnTo>
                <a:lnTo>
                  <a:pt x="775" y="209"/>
                </a:lnTo>
                <a:lnTo>
                  <a:pt x="782" y="195"/>
                </a:lnTo>
                <a:lnTo>
                  <a:pt x="787" y="180"/>
                </a:lnTo>
                <a:lnTo>
                  <a:pt x="788" y="167"/>
                </a:lnTo>
                <a:lnTo>
                  <a:pt x="787" y="152"/>
                </a:lnTo>
                <a:lnTo>
                  <a:pt x="782" y="137"/>
                </a:lnTo>
                <a:lnTo>
                  <a:pt x="775" y="124"/>
                </a:lnTo>
                <a:lnTo>
                  <a:pt x="764" y="110"/>
                </a:lnTo>
                <a:lnTo>
                  <a:pt x="751" y="96"/>
                </a:lnTo>
                <a:lnTo>
                  <a:pt x="736" y="83"/>
                </a:lnTo>
                <a:lnTo>
                  <a:pt x="717" y="71"/>
                </a:lnTo>
                <a:lnTo>
                  <a:pt x="696" y="60"/>
                </a:lnTo>
                <a:lnTo>
                  <a:pt x="673" y="49"/>
                </a:lnTo>
                <a:lnTo>
                  <a:pt x="647" y="39"/>
                </a:lnTo>
                <a:lnTo>
                  <a:pt x="620" y="30"/>
                </a:lnTo>
                <a:lnTo>
                  <a:pt x="591" y="23"/>
                </a:lnTo>
                <a:lnTo>
                  <a:pt x="561" y="16"/>
                </a:lnTo>
                <a:lnTo>
                  <a:pt x="529" y="10"/>
                </a:lnTo>
                <a:lnTo>
                  <a:pt x="496" y="6"/>
                </a:lnTo>
                <a:lnTo>
                  <a:pt x="462" y="3"/>
                </a:lnTo>
                <a:lnTo>
                  <a:pt x="428" y="1"/>
                </a:lnTo>
                <a:lnTo>
                  <a:pt x="394" y="0"/>
                </a:lnTo>
                <a:lnTo>
                  <a:pt x="360" y="1"/>
                </a:lnTo>
                <a:lnTo>
                  <a:pt x="326" y="3"/>
                </a:lnTo>
                <a:lnTo>
                  <a:pt x="292" y="6"/>
                </a:lnTo>
                <a:lnTo>
                  <a:pt x="259" y="10"/>
                </a:lnTo>
                <a:lnTo>
                  <a:pt x="227" y="16"/>
                </a:lnTo>
                <a:lnTo>
                  <a:pt x="197" y="23"/>
                </a:lnTo>
                <a:lnTo>
                  <a:pt x="168" y="30"/>
                </a:lnTo>
                <a:lnTo>
                  <a:pt x="140" y="39"/>
                </a:lnTo>
                <a:lnTo>
                  <a:pt x="116" y="49"/>
                </a:lnTo>
                <a:lnTo>
                  <a:pt x="92" y="60"/>
                </a:lnTo>
                <a:lnTo>
                  <a:pt x="71" y="71"/>
                </a:lnTo>
                <a:lnTo>
                  <a:pt x="53" y="83"/>
                </a:lnTo>
                <a:lnTo>
                  <a:pt x="37" y="97"/>
                </a:lnTo>
                <a:lnTo>
                  <a:pt x="24" y="110"/>
                </a:lnTo>
                <a:lnTo>
                  <a:pt x="13" y="124"/>
                </a:lnTo>
                <a:lnTo>
                  <a:pt x="6" y="137"/>
                </a:lnTo>
                <a:lnTo>
                  <a:pt x="2" y="152"/>
                </a:lnTo>
                <a:lnTo>
                  <a:pt x="0" y="16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6" name="Freeform 10"/>
          <p:cNvSpPr>
            <a:spLocks/>
          </p:cNvSpPr>
          <p:nvPr/>
        </p:nvSpPr>
        <p:spPr bwMode="auto">
          <a:xfrm>
            <a:off x="4344988" y="1482725"/>
            <a:ext cx="1252537" cy="528638"/>
          </a:xfrm>
          <a:custGeom>
            <a:avLst/>
            <a:gdLst>
              <a:gd name="T0" fmla="*/ 2147483647 w 789"/>
              <a:gd name="T1" fmla="*/ 2147483647 h 333"/>
              <a:gd name="T2" fmla="*/ 2147483647 w 789"/>
              <a:gd name="T3" fmla="*/ 2147483647 h 333"/>
              <a:gd name="T4" fmla="*/ 2147483647 w 789"/>
              <a:gd name="T5" fmla="*/ 2147483647 h 333"/>
              <a:gd name="T6" fmla="*/ 2147483647 w 789"/>
              <a:gd name="T7" fmla="*/ 2147483647 h 333"/>
              <a:gd name="T8" fmla="*/ 2147483647 w 789"/>
              <a:gd name="T9" fmla="*/ 2147483647 h 333"/>
              <a:gd name="T10" fmla="*/ 2147483647 w 789"/>
              <a:gd name="T11" fmla="*/ 2147483647 h 333"/>
              <a:gd name="T12" fmla="*/ 2147483647 w 789"/>
              <a:gd name="T13" fmla="*/ 2147483647 h 333"/>
              <a:gd name="T14" fmla="*/ 2147483647 w 789"/>
              <a:gd name="T15" fmla="*/ 2147483647 h 333"/>
              <a:gd name="T16" fmla="*/ 2147483647 w 789"/>
              <a:gd name="T17" fmla="*/ 2147483647 h 333"/>
              <a:gd name="T18" fmla="*/ 2147483647 w 789"/>
              <a:gd name="T19" fmla="*/ 2147483647 h 333"/>
              <a:gd name="T20" fmla="*/ 2147483647 w 789"/>
              <a:gd name="T21" fmla="*/ 2147483647 h 333"/>
              <a:gd name="T22" fmla="*/ 2147483647 w 789"/>
              <a:gd name="T23" fmla="*/ 2147483647 h 333"/>
              <a:gd name="T24" fmla="*/ 2147483647 w 789"/>
              <a:gd name="T25" fmla="*/ 2147483647 h 333"/>
              <a:gd name="T26" fmla="*/ 2147483647 w 789"/>
              <a:gd name="T27" fmla="*/ 2147483647 h 333"/>
              <a:gd name="T28" fmla="*/ 2147483647 w 789"/>
              <a:gd name="T29" fmla="*/ 2147483647 h 333"/>
              <a:gd name="T30" fmla="*/ 2147483647 w 789"/>
              <a:gd name="T31" fmla="*/ 2147483647 h 333"/>
              <a:gd name="T32" fmla="*/ 2147483647 w 789"/>
              <a:gd name="T33" fmla="*/ 2147483647 h 333"/>
              <a:gd name="T34" fmla="*/ 2147483647 w 789"/>
              <a:gd name="T35" fmla="*/ 2147483647 h 333"/>
              <a:gd name="T36" fmla="*/ 2147483647 w 789"/>
              <a:gd name="T37" fmla="*/ 2147483647 h 333"/>
              <a:gd name="T38" fmla="*/ 2147483647 w 789"/>
              <a:gd name="T39" fmla="*/ 2147483647 h 333"/>
              <a:gd name="T40" fmla="*/ 2147483647 w 789"/>
              <a:gd name="T41" fmla="*/ 2147483647 h 333"/>
              <a:gd name="T42" fmla="*/ 2147483647 w 789"/>
              <a:gd name="T43" fmla="*/ 2147483647 h 333"/>
              <a:gd name="T44" fmla="*/ 2147483647 w 789"/>
              <a:gd name="T45" fmla="*/ 2147483647 h 333"/>
              <a:gd name="T46" fmla="*/ 2147483647 w 789"/>
              <a:gd name="T47" fmla="*/ 2147483647 h 333"/>
              <a:gd name="T48" fmla="*/ 2147483647 w 789"/>
              <a:gd name="T49" fmla="*/ 2147483647 h 333"/>
              <a:gd name="T50" fmla="*/ 2147483647 w 789"/>
              <a:gd name="T51" fmla="*/ 2147483647 h 333"/>
              <a:gd name="T52" fmla="*/ 2147483647 w 789"/>
              <a:gd name="T53" fmla="*/ 2147483647 h 333"/>
              <a:gd name="T54" fmla="*/ 2147483647 w 789"/>
              <a:gd name="T55" fmla="*/ 2147483647 h 333"/>
              <a:gd name="T56" fmla="*/ 2147483647 w 789"/>
              <a:gd name="T57" fmla="*/ 2147483647 h 333"/>
              <a:gd name="T58" fmla="*/ 2147483647 w 789"/>
              <a:gd name="T59" fmla="*/ 2147483647 h 333"/>
              <a:gd name="T60" fmla="*/ 2147483647 w 789"/>
              <a:gd name="T61" fmla="*/ 2147483647 h 333"/>
              <a:gd name="T62" fmla="*/ 2147483647 w 789"/>
              <a:gd name="T63" fmla="*/ 2147483647 h 333"/>
              <a:gd name="T64" fmla="*/ 2147483647 w 789"/>
              <a:gd name="T65" fmla="*/ 2147483647 h 333"/>
              <a:gd name="T66" fmla="*/ 2147483647 w 789"/>
              <a:gd name="T67" fmla="*/ 2147483647 h 333"/>
              <a:gd name="T68" fmla="*/ 2147483647 w 789"/>
              <a:gd name="T69" fmla="*/ 2147483647 h 333"/>
              <a:gd name="T70" fmla="*/ 2147483647 w 789"/>
              <a:gd name="T71" fmla="*/ 2147483647 h 3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89"/>
              <a:gd name="T109" fmla="*/ 0 h 333"/>
              <a:gd name="T110" fmla="*/ 789 w 789"/>
              <a:gd name="T111" fmla="*/ 333 h 3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89" h="333">
                <a:moveTo>
                  <a:pt x="0" y="166"/>
                </a:moveTo>
                <a:lnTo>
                  <a:pt x="2" y="181"/>
                </a:lnTo>
                <a:lnTo>
                  <a:pt x="6" y="195"/>
                </a:lnTo>
                <a:lnTo>
                  <a:pt x="14" y="209"/>
                </a:lnTo>
                <a:lnTo>
                  <a:pt x="24" y="223"/>
                </a:lnTo>
                <a:lnTo>
                  <a:pt x="38" y="237"/>
                </a:lnTo>
                <a:lnTo>
                  <a:pt x="53" y="249"/>
                </a:lnTo>
                <a:lnTo>
                  <a:pt x="72" y="262"/>
                </a:lnTo>
                <a:lnTo>
                  <a:pt x="93" y="273"/>
                </a:lnTo>
                <a:lnTo>
                  <a:pt x="116" y="284"/>
                </a:lnTo>
                <a:lnTo>
                  <a:pt x="141" y="294"/>
                </a:lnTo>
                <a:lnTo>
                  <a:pt x="169" y="302"/>
                </a:lnTo>
                <a:lnTo>
                  <a:pt x="197" y="310"/>
                </a:lnTo>
                <a:lnTo>
                  <a:pt x="228" y="317"/>
                </a:lnTo>
                <a:lnTo>
                  <a:pt x="259" y="322"/>
                </a:lnTo>
                <a:lnTo>
                  <a:pt x="292" y="327"/>
                </a:lnTo>
                <a:lnTo>
                  <a:pt x="325" y="330"/>
                </a:lnTo>
                <a:lnTo>
                  <a:pt x="360" y="332"/>
                </a:lnTo>
                <a:lnTo>
                  <a:pt x="394" y="332"/>
                </a:lnTo>
                <a:lnTo>
                  <a:pt x="429" y="332"/>
                </a:lnTo>
                <a:lnTo>
                  <a:pt x="463" y="330"/>
                </a:lnTo>
                <a:lnTo>
                  <a:pt x="496" y="327"/>
                </a:lnTo>
                <a:lnTo>
                  <a:pt x="529" y="322"/>
                </a:lnTo>
                <a:lnTo>
                  <a:pt x="560" y="317"/>
                </a:lnTo>
                <a:lnTo>
                  <a:pt x="591" y="310"/>
                </a:lnTo>
                <a:lnTo>
                  <a:pt x="620" y="302"/>
                </a:lnTo>
                <a:lnTo>
                  <a:pt x="647" y="293"/>
                </a:lnTo>
                <a:lnTo>
                  <a:pt x="673" y="284"/>
                </a:lnTo>
                <a:lnTo>
                  <a:pt x="696" y="273"/>
                </a:lnTo>
                <a:lnTo>
                  <a:pt x="716" y="262"/>
                </a:lnTo>
                <a:lnTo>
                  <a:pt x="735" y="249"/>
                </a:lnTo>
                <a:lnTo>
                  <a:pt x="751" y="236"/>
                </a:lnTo>
                <a:lnTo>
                  <a:pt x="765" y="223"/>
                </a:lnTo>
                <a:lnTo>
                  <a:pt x="775" y="209"/>
                </a:lnTo>
                <a:lnTo>
                  <a:pt x="782" y="195"/>
                </a:lnTo>
                <a:lnTo>
                  <a:pt x="786" y="181"/>
                </a:lnTo>
                <a:lnTo>
                  <a:pt x="788" y="166"/>
                </a:lnTo>
                <a:lnTo>
                  <a:pt x="786" y="151"/>
                </a:lnTo>
                <a:lnTo>
                  <a:pt x="782" y="137"/>
                </a:lnTo>
                <a:lnTo>
                  <a:pt x="775" y="123"/>
                </a:lnTo>
                <a:lnTo>
                  <a:pt x="765" y="109"/>
                </a:lnTo>
                <a:lnTo>
                  <a:pt x="751" y="96"/>
                </a:lnTo>
                <a:lnTo>
                  <a:pt x="735" y="83"/>
                </a:lnTo>
                <a:lnTo>
                  <a:pt x="716" y="71"/>
                </a:lnTo>
                <a:lnTo>
                  <a:pt x="695" y="59"/>
                </a:lnTo>
                <a:lnTo>
                  <a:pt x="672" y="48"/>
                </a:lnTo>
                <a:lnTo>
                  <a:pt x="647" y="39"/>
                </a:lnTo>
                <a:lnTo>
                  <a:pt x="620" y="30"/>
                </a:lnTo>
                <a:lnTo>
                  <a:pt x="591" y="22"/>
                </a:lnTo>
                <a:lnTo>
                  <a:pt x="560" y="15"/>
                </a:lnTo>
                <a:lnTo>
                  <a:pt x="529" y="10"/>
                </a:lnTo>
                <a:lnTo>
                  <a:pt x="496" y="6"/>
                </a:lnTo>
                <a:lnTo>
                  <a:pt x="462" y="2"/>
                </a:lnTo>
                <a:lnTo>
                  <a:pt x="428" y="1"/>
                </a:lnTo>
                <a:lnTo>
                  <a:pt x="394" y="0"/>
                </a:lnTo>
                <a:lnTo>
                  <a:pt x="360" y="1"/>
                </a:lnTo>
                <a:lnTo>
                  <a:pt x="325" y="3"/>
                </a:lnTo>
                <a:lnTo>
                  <a:pt x="292" y="6"/>
                </a:lnTo>
                <a:lnTo>
                  <a:pt x="259" y="10"/>
                </a:lnTo>
                <a:lnTo>
                  <a:pt x="228" y="16"/>
                </a:lnTo>
                <a:lnTo>
                  <a:pt x="197" y="22"/>
                </a:lnTo>
                <a:lnTo>
                  <a:pt x="169" y="30"/>
                </a:lnTo>
                <a:lnTo>
                  <a:pt x="141" y="39"/>
                </a:lnTo>
                <a:lnTo>
                  <a:pt x="116" y="49"/>
                </a:lnTo>
                <a:lnTo>
                  <a:pt x="93" y="60"/>
                </a:lnTo>
                <a:lnTo>
                  <a:pt x="72" y="71"/>
                </a:lnTo>
                <a:lnTo>
                  <a:pt x="53" y="83"/>
                </a:lnTo>
                <a:lnTo>
                  <a:pt x="38" y="96"/>
                </a:lnTo>
                <a:lnTo>
                  <a:pt x="24" y="109"/>
                </a:lnTo>
                <a:lnTo>
                  <a:pt x="14" y="123"/>
                </a:lnTo>
                <a:lnTo>
                  <a:pt x="6" y="138"/>
                </a:lnTo>
                <a:lnTo>
                  <a:pt x="2" y="152"/>
                </a:lnTo>
                <a:lnTo>
                  <a:pt x="0" y="16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7" name="Freeform 11"/>
          <p:cNvSpPr>
            <a:spLocks/>
          </p:cNvSpPr>
          <p:nvPr/>
        </p:nvSpPr>
        <p:spPr bwMode="auto">
          <a:xfrm>
            <a:off x="6627813" y="2476500"/>
            <a:ext cx="1449387" cy="544513"/>
          </a:xfrm>
          <a:custGeom>
            <a:avLst/>
            <a:gdLst>
              <a:gd name="T0" fmla="*/ 2147483647 w 913"/>
              <a:gd name="T1" fmla="*/ 2147483647 h 343"/>
              <a:gd name="T2" fmla="*/ 2147483647 w 913"/>
              <a:gd name="T3" fmla="*/ 0 h 343"/>
              <a:gd name="T4" fmla="*/ 0 w 913"/>
              <a:gd name="T5" fmla="*/ 0 h 343"/>
              <a:gd name="T6" fmla="*/ 0 w 913"/>
              <a:gd name="T7" fmla="*/ 2147483647 h 343"/>
              <a:gd name="T8" fmla="*/ 2147483647 w 913"/>
              <a:gd name="T9" fmla="*/ 2147483647 h 3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3"/>
              <a:gd name="T16" fmla="*/ 0 h 343"/>
              <a:gd name="T17" fmla="*/ 913 w 913"/>
              <a:gd name="T18" fmla="*/ 343 h 3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3" h="343">
                <a:moveTo>
                  <a:pt x="912" y="342"/>
                </a:moveTo>
                <a:lnTo>
                  <a:pt x="912" y="0"/>
                </a:lnTo>
                <a:lnTo>
                  <a:pt x="0" y="0"/>
                </a:lnTo>
                <a:lnTo>
                  <a:pt x="0" y="342"/>
                </a:lnTo>
                <a:lnTo>
                  <a:pt x="912" y="342"/>
                </a:lnTo>
              </a:path>
            </a:pathLst>
          </a:custGeom>
          <a:noFill/>
          <a:ln w="508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8" name="Freeform 12"/>
          <p:cNvSpPr>
            <a:spLocks/>
          </p:cNvSpPr>
          <p:nvPr/>
        </p:nvSpPr>
        <p:spPr bwMode="auto">
          <a:xfrm>
            <a:off x="1624013" y="2460625"/>
            <a:ext cx="1252537" cy="544513"/>
          </a:xfrm>
          <a:custGeom>
            <a:avLst/>
            <a:gdLst>
              <a:gd name="T0" fmla="*/ 2147483647 w 789"/>
              <a:gd name="T1" fmla="*/ 2147483647 h 343"/>
              <a:gd name="T2" fmla="*/ 2147483647 w 789"/>
              <a:gd name="T3" fmla="*/ 0 h 343"/>
              <a:gd name="T4" fmla="*/ 0 w 789"/>
              <a:gd name="T5" fmla="*/ 0 h 343"/>
              <a:gd name="T6" fmla="*/ 0 w 789"/>
              <a:gd name="T7" fmla="*/ 2147483647 h 343"/>
              <a:gd name="T8" fmla="*/ 2147483647 w 789"/>
              <a:gd name="T9" fmla="*/ 2147483647 h 3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9"/>
              <a:gd name="T16" fmla="*/ 0 h 343"/>
              <a:gd name="T17" fmla="*/ 789 w 789"/>
              <a:gd name="T18" fmla="*/ 343 h 3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9" h="343">
                <a:moveTo>
                  <a:pt x="788" y="342"/>
                </a:moveTo>
                <a:lnTo>
                  <a:pt x="788" y="0"/>
                </a:lnTo>
                <a:lnTo>
                  <a:pt x="0" y="0"/>
                </a:lnTo>
                <a:lnTo>
                  <a:pt x="0" y="342"/>
                </a:lnTo>
                <a:lnTo>
                  <a:pt x="788" y="342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9" name="Freeform 13"/>
          <p:cNvSpPr>
            <a:spLocks/>
          </p:cNvSpPr>
          <p:nvPr/>
        </p:nvSpPr>
        <p:spPr bwMode="auto">
          <a:xfrm>
            <a:off x="1624013" y="1219200"/>
            <a:ext cx="1252537" cy="528638"/>
          </a:xfrm>
          <a:custGeom>
            <a:avLst/>
            <a:gdLst>
              <a:gd name="T0" fmla="*/ 2147483647 w 789"/>
              <a:gd name="T1" fmla="*/ 2147483647 h 333"/>
              <a:gd name="T2" fmla="*/ 2147483647 w 789"/>
              <a:gd name="T3" fmla="*/ 2147483647 h 333"/>
              <a:gd name="T4" fmla="*/ 2147483647 w 789"/>
              <a:gd name="T5" fmla="*/ 2147483647 h 333"/>
              <a:gd name="T6" fmla="*/ 2147483647 w 789"/>
              <a:gd name="T7" fmla="*/ 2147483647 h 333"/>
              <a:gd name="T8" fmla="*/ 2147483647 w 789"/>
              <a:gd name="T9" fmla="*/ 2147483647 h 333"/>
              <a:gd name="T10" fmla="*/ 2147483647 w 789"/>
              <a:gd name="T11" fmla="*/ 2147483647 h 333"/>
              <a:gd name="T12" fmla="*/ 2147483647 w 789"/>
              <a:gd name="T13" fmla="*/ 2147483647 h 333"/>
              <a:gd name="T14" fmla="*/ 2147483647 w 789"/>
              <a:gd name="T15" fmla="*/ 2147483647 h 333"/>
              <a:gd name="T16" fmla="*/ 2147483647 w 789"/>
              <a:gd name="T17" fmla="*/ 0 h 333"/>
              <a:gd name="T18" fmla="*/ 2147483647 w 789"/>
              <a:gd name="T19" fmla="*/ 0 h 333"/>
              <a:gd name="T20" fmla="*/ 2147483647 w 789"/>
              <a:gd name="T21" fmla="*/ 2147483647 h 333"/>
              <a:gd name="T22" fmla="*/ 2147483647 w 789"/>
              <a:gd name="T23" fmla="*/ 2147483647 h 333"/>
              <a:gd name="T24" fmla="*/ 2147483647 w 789"/>
              <a:gd name="T25" fmla="*/ 2147483647 h 333"/>
              <a:gd name="T26" fmla="*/ 2147483647 w 789"/>
              <a:gd name="T27" fmla="*/ 2147483647 h 333"/>
              <a:gd name="T28" fmla="*/ 2147483647 w 789"/>
              <a:gd name="T29" fmla="*/ 2147483647 h 333"/>
              <a:gd name="T30" fmla="*/ 2147483647 w 789"/>
              <a:gd name="T31" fmla="*/ 2147483647 h 333"/>
              <a:gd name="T32" fmla="*/ 2147483647 w 789"/>
              <a:gd name="T33" fmla="*/ 2147483647 h 333"/>
              <a:gd name="T34" fmla="*/ 2147483647 w 789"/>
              <a:gd name="T35" fmla="*/ 2147483647 h 333"/>
              <a:gd name="T36" fmla="*/ 2147483647 w 789"/>
              <a:gd name="T37" fmla="*/ 2147483647 h 333"/>
              <a:gd name="T38" fmla="*/ 2147483647 w 789"/>
              <a:gd name="T39" fmla="*/ 2147483647 h 333"/>
              <a:gd name="T40" fmla="*/ 2147483647 w 789"/>
              <a:gd name="T41" fmla="*/ 2147483647 h 333"/>
              <a:gd name="T42" fmla="*/ 2147483647 w 789"/>
              <a:gd name="T43" fmla="*/ 2147483647 h 333"/>
              <a:gd name="T44" fmla="*/ 2147483647 w 789"/>
              <a:gd name="T45" fmla="*/ 2147483647 h 333"/>
              <a:gd name="T46" fmla="*/ 2147483647 w 789"/>
              <a:gd name="T47" fmla="*/ 2147483647 h 333"/>
              <a:gd name="T48" fmla="*/ 2147483647 w 789"/>
              <a:gd name="T49" fmla="*/ 2147483647 h 333"/>
              <a:gd name="T50" fmla="*/ 2147483647 w 789"/>
              <a:gd name="T51" fmla="*/ 2147483647 h 333"/>
              <a:gd name="T52" fmla="*/ 2147483647 w 789"/>
              <a:gd name="T53" fmla="*/ 2147483647 h 333"/>
              <a:gd name="T54" fmla="*/ 2147483647 w 789"/>
              <a:gd name="T55" fmla="*/ 2147483647 h 333"/>
              <a:gd name="T56" fmla="*/ 2147483647 w 789"/>
              <a:gd name="T57" fmla="*/ 2147483647 h 333"/>
              <a:gd name="T58" fmla="*/ 2147483647 w 789"/>
              <a:gd name="T59" fmla="*/ 2147483647 h 333"/>
              <a:gd name="T60" fmla="*/ 2147483647 w 789"/>
              <a:gd name="T61" fmla="*/ 2147483647 h 333"/>
              <a:gd name="T62" fmla="*/ 2147483647 w 789"/>
              <a:gd name="T63" fmla="*/ 2147483647 h 333"/>
              <a:gd name="T64" fmla="*/ 2147483647 w 789"/>
              <a:gd name="T65" fmla="*/ 2147483647 h 333"/>
              <a:gd name="T66" fmla="*/ 2147483647 w 789"/>
              <a:gd name="T67" fmla="*/ 2147483647 h 333"/>
              <a:gd name="T68" fmla="*/ 2147483647 w 789"/>
              <a:gd name="T69" fmla="*/ 2147483647 h 333"/>
              <a:gd name="T70" fmla="*/ 2147483647 w 789"/>
              <a:gd name="T71" fmla="*/ 2147483647 h 3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89"/>
              <a:gd name="T109" fmla="*/ 0 h 333"/>
              <a:gd name="T110" fmla="*/ 789 w 789"/>
              <a:gd name="T111" fmla="*/ 333 h 3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89" h="333">
                <a:moveTo>
                  <a:pt x="788" y="166"/>
                </a:moveTo>
                <a:lnTo>
                  <a:pt x="787" y="151"/>
                </a:lnTo>
                <a:lnTo>
                  <a:pt x="782" y="137"/>
                </a:lnTo>
                <a:lnTo>
                  <a:pt x="775" y="123"/>
                </a:lnTo>
                <a:lnTo>
                  <a:pt x="765" y="109"/>
                </a:lnTo>
                <a:lnTo>
                  <a:pt x="751" y="96"/>
                </a:lnTo>
                <a:lnTo>
                  <a:pt x="735" y="83"/>
                </a:lnTo>
                <a:lnTo>
                  <a:pt x="717" y="70"/>
                </a:lnTo>
                <a:lnTo>
                  <a:pt x="696" y="59"/>
                </a:lnTo>
                <a:lnTo>
                  <a:pt x="673" y="49"/>
                </a:lnTo>
                <a:lnTo>
                  <a:pt x="647" y="39"/>
                </a:lnTo>
                <a:lnTo>
                  <a:pt x="620" y="30"/>
                </a:lnTo>
                <a:lnTo>
                  <a:pt x="591" y="22"/>
                </a:lnTo>
                <a:lnTo>
                  <a:pt x="561" y="16"/>
                </a:lnTo>
                <a:lnTo>
                  <a:pt x="529" y="10"/>
                </a:lnTo>
                <a:lnTo>
                  <a:pt x="496" y="6"/>
                </a:lnTo>
                <a:lnTo>
                  <a:pt x="463" y="3"/>
                </a:lnTo>
                <a:lnTo>
                  <a:pt x="429" y="0"/>
                </a:lnTo>
                <a:lnTo>
                  <a:pt x="394" y="0"/>
                </a:lnTo>
                <a:lnTo>
                  <a:pt x="360" y="0"/>
                </a:lnTo>
                <a:lnTo>
                  <a:pt x="325" y="3"/>
                </a:lnTo>
                <a:lnTo>
                  <a:pt x="292" y="6"/>
                </a:lnTo>
                <a:lnTo>
                  <a:pt x="260" y="10"/>
                </a:lnTo>
                <a:lnTo>
                  <a:pt x="228" y="16"/>
                </a:lnTo>
                <a:lnTo>
                  <a:pt x="197" y="22"/>
                </a:lnTo>
                <a:lnTo>
                  <a:pt x="168" y="30"/>
                </a:lnTo>
                <a:lnTo>
                  <a:pt x="141" y="39"/>
                </a:lnTo>
                <a:lnTo>
                  <a:pt x="115" y="49"/>
                </a:lnTo>
                <a:lnTo>
                  <a:pt x="92" y="59"/>
                </a:lnTo>
                <a:lnTo>
                  <a:pt x="71" y="70"/>
                </a:lnTo>
                <a:lnTo>
                  <a:pt x="53" y="83"/>
                </a:lnTo>
                <a:lnTo>
                  <a:pt x="37" y="96"/>
                </a:lnTo>
                <a:lnTo>
                  <a:pt x="24" y="109"/>
                </a:lnTo>
                <a:lnTo>
                  <a:pt x="14" y="123"/>
                </a:lnTo>
                <a:lnTo>
                  <a:pt x="6" y="137"/>
                </a:lnTo>
                <a:lnTo>
                  <a:pt x="1" y="151"/>
                </a:lnTo>
                <a:lnTo>
                  <a:pt x="0" y="166"/>
                </a:lnTo>
                <a:lnTo>
                  <a:pt x="1" y="180"/>
                </a:lnTo>
                <a:lnTo>
                  <a:pt x="6" y="195"/>
                </a:lnTo>
                <a:lnTo>
                  <a:pt x="14" y="209"/>
                </a:lnTo>
                <a:lnTo>
                  <a:pt x="24" y="223"/>
                </a:lnTo>
                <a:lnTo>
                  <a:pt x="37" y="236"/>
                </a:lnTo>
                <a:lnTo>
                  <a:pt x="53" y="249"/>
                </a:lnTo>
                <a:lnTo>
                  <a:pt x="71" y="261"/>
                </a:lnTo>
                <a:lnTo>
                  <a:pt x="92" y="273"/>
                </a:lnTo>
                <a:lnTo>
                  <a:pt x="115" y="284"/>
                </a:lnTo>
                <a:lnTo>
                  <a:pt x="141" y="294"/>
                </a:lnTo>
                <a:lnTo>
                  <a:pt x="168" y="302"/>
                </a:lnTo>
                <a:lnTo>
                  <a:pt x="197" y="310"/>
                </a:lnTo>
                <a:lnTo>
                  <a:pt x="228" y="317"/>
                </a:lnTo>
                <a:lnTo>
                  <a:pt x="260" y="322"/>
                </a:lnTo>
                <a:lnTo>
                  <a:pt x="292" y="327"/>
                </a:lnTo>
                <a:lnTo>
                  <a:pt x="325" y="330"/>
                </a:lnTo>
                <a:lnTo>
                  <a:pt x="360" y="331"/>
                </a:lnTo>
                <a:lnTo>
                  <a:pt x="394" y="332"/>
                </a:lnTo>
                <a:lnTo>
                  <a:pt x="429" y="331"/>
                </a:lnTo>
                <a:lnTo>
                  <a:pt x="463" y="330"/>
                </a:lnTo>
                <a:lnTo>
                  <a:pt x="496" y="327"/>
                </a:lnTo>
                <a:lnTo>
                  <a:pt x="529" y="322"/>
                </a:lnTo>
                <a:lnTo>
                  <a:pt x="561" y="317"/>
                </a:lnTo>
                <a:lnTo>
                  <a:pt x="591" y="310"/>
                </a:lnTo>
                <a:lnTo>
                  <a:pt x="620" y="302"/>
                </a:lnTo>
                <a:lnTo>
                  <a:pt x="647" y="294"/>
                </a:lnTo>
                <a:lnTo>
                  <a:pt x="673" y="284"/>
                </a:lnTo>
                <a:lnTo>
                  <a:pt x="696" y="273"/>
                </a:lnTo>
                <a:lnTo>
                  <a:pt x="717" y="261"/>
                </a:lnTo>
                <a:lnTo>
                  <a:pt x="735" y="249"/>
                </a:lnTo>
                <a:lnTo>
                  <a:pt x="751" y="236"/>
                </a:lnTo>
                <a:lnTo>
                  <a:pt x="765" y="223"/>
                </a:lnTo>
                <a:lnTo>
                  <a:pt x="775" y="209"/>
                </a:lnTo>
                <a:lnTo>
                  <a:pt x="782" y="195"/>
                </a:lnTo>
                <a:lnTo>
                  <a:pt x="787" y="180"/>
                </a:lnTo>
                <a:lnTo>
                  <a:pt x="788" y="16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0" name="Rectangle 14"/>
          <p:cNvSpPr>
            <a:spLocks noChangeArrowheads="1"/>
          </p:cNvSpPr>
          <p:nvPr/>
        </p:nvSpPr>
        <p:spPr bwMode="auto">
          <a:xfrm>
            <a:off x="3224213" y="1673225"/>
            <a:ext cx="4286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lot</a:t>
            </a:r>
          </a:p>
        </p:txBody>
      </p:sp>
      <p:sp>
        <p:nvSpPr>
          <p:cNvPr id="42001" name="Freeform 15"/>
          <p:cNvSpPr>
            <a:spLocks/>
          </p:cNvSpPr>
          <p:nvPr/>
        </p:nvSpPr>
        <p:spPr bwMode="auto">
          <a:xfrm>
            <a:off x="4360863" y="2398713"/>
            <a:ext cx="1252537" cy="622300"/>
          </a:xfrm>
          <a:custGeom>
            <a:avLst/>
            <a:gdLst>
              <a:gd name="T0" fmla="*/ 0 w 789"/>
              <a:gd name="T1" fmla="*/ 2147483647 h 392"/>
              <a:gd name="T2" fmla="*/ 2147483647 w 789"/>
              <a:gd name="T3" fmla="*/ 0 h 392"/>
              <a:gd name="T4" fmla="*/ 2147483647 w 789"/>
              <a:gd name="T5" fmla="*/ 2147483647 h 392"/>
              <a:gd name="T6" fmla="*/ 2147483647 w 789"/>
              <a:gd name="T7" fmla="*/ 2147483647 h 392"/>
              <a:gd name="T8" fmla="*/ 0 w 789"/>
              <a:gd name="T9" fmla="*/ 2147483647 h 3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9"/>
              <a:gd name="T16" fmla="*/ 0 h 392"/>
              <a:gd name="T17" fmla="*/ 789 w 789"/>
              <a:gd name="T18" fmla="*/ 392 h 3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9" h="392">
                <a:moveTo>
                  <a:pt x="0" y="196"/>
                </a:moveTo>
                <a:lnTo>
                  <a:pt x="394" y="0"/>
                </a:lnTo>
                <a:lnTo>
                  <a:pt x="788" y="196"/>
                </a:lnTo>
                <a:lnTo>
                  <a:pt x="394" y="391"/>
                </a:lnTo>
                <a:lnTo>
                  <a:pt x="0" y="196"/>
                </a:lnTo>
              </a:path>
            </a:pathLst>
          </a:custGeom>
          <a:noFill/>
          <a:ln w="508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2" name="Rectangle 16"/>
          <p:cNvSpPr>
            <a:spLocks noChangeArrowheads="1"/>
          </p:cNvSpPr>
          <p:nvPr/>
        </p:nvSpPr>
        <p:spPr bwMode="auto">
          <a:xfrm>
            <a:off x="1906588" y="1266825"/>
            <a:ext cx="7112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name</a:t>
            </a:r>
          </a:p>
        </p:txBody>
      </p:sp>
      <p:sp>
        <p:nvSpPr>
          <p:cNvPr id="42003" name="Rectangle 17"/>
          <p:cNvSpPr>
            <a:spLocks noChangeArrowheads="1"/>
          </p:cNvSpPr>
          <p:nvPr/>
        </p:nvSpPr>
        <p:spPr bwMode="auto">
          <a:xfrm>
            <a:off x="7754938" y="1636713"/>
            <a:ext cx="5318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age</a:t>
            </a:r>
          </a:p>
        </p:txBody>
      </p:sp>
      <p:sp>
        <p:nvSpPr>
          <p:cNvPr id="42004" name="Rectangle 18"/>
          <p:cNvSpPr>
            <a:spLocks noChangeArrowheads="1"/>
          </p:cNvSpPr>
          <p:nvPr/>
        </p:nvSpPr>
        <p:spPr bwMode="auto">
          <a:xfrm>
            <a:off x="6032500" y="1597025"/>
            <a:ext cx="8366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pname</a:t>
            </a:r>
          </a:p>
        </p:txBody>
      </p:sp>
      <p:sp>
        <p:nvSpPr>
          <p:cNvPr id="42005" name="Rectangle 19"/>
          <p:cNvSpPr>
            <a:spLocks noChangeArrowheads="1"/>
          </p:cNvSpPr>
          <p:nvPr/>
        </p:nvSpPr>
        <p:spPr bwMode="auto">
          <a:xfrm>
            <a:off x="6742113" y="2557463"/>
            <a:ext cx="13446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Dependents</a:t>
            </a:r>
          </a:p>
        </p:txBody>
      </p:sp>
      <p:sp>
        <p:nvSpPr>
          <p:cNvPr id="42006" name="Rectangle 20"/>
          <p:cNvSpPr>
            <a:spLocks noChangeArrowheads="1"/>
          </p:cNvSpPr>
          <p:nvPr/>
        </p:nvSpPr>
        <p:spPr bwMode="auto">
          <a:xfrm>
            <a:off x="1619250" y="2574925"/>
            <a:ext cx="1254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Employees</a:t>
            </a:r>
          </a:p>
        </p:txBody>
      </p:sp>
      <p:sp>
        <p:nvSpPr>
          <p:cNvPr id="42007" name="Rectangle 21"/>
          <p:cNvSpPr>
            <a:spLocks noChangeArrowheads="1"/>
          </p:cNvSpPr>
          <p:nvPr/>
        </p:nvSpPr>
        <p:spPr bwMode="auto">
          <a:xfrm>
            <a:off x="827088" y="1644650"/>
            <a:ext cx="5318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>
                <a:solidFill>
                  <a:srgbClr val="000000"/>
                </a:solidFill>
                <a:latin typeface="Arial" pitchFamily="34" charset="0"/>
              </a:rPr>
              <a:t>ssn</a:t>
            </a:r>
          </a:p>
        </p:txBody>
      </p:sp>
      <p:sp>
        <p:nvSpPr>
          <p:cNvPr id="42008" name="Rectangle 22"/>
          <p:cNvSpPr>
            <a:spLocks noChangeArrowheads="1"/>
          </p:cNvSpPr>
          <p:nvPr/>
        </p:nvSpPr>
        <p:spPr bwMode="auto">
          <a:xfrm>
            <a:off x="4594225" y="2557463"/>
            <a:ext cx="7794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Policy</a:t>
            </a:r>
          </a:p>
        </p:txBody>
      </p:sp>
      <p:sp>
        <p:nvSpPr>
          <p:cNvPr id="42009" name="Rectangle 23"/>
          <p:cNvSpPr>
            <a:spLocks noChangeArrowheads="1"/>
          </p:cNvSpPr>
          <p:nvPr/>
        </p:nvSpPr>
        <p:spPr bwMode="auto">
          <a:xfrm>
            <a:off x="4660900" y="1570038"/>
            <a:ext cx="5984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cost</a:t>
            </a:r>
          </a:p>
        </p:txBody>
      </p:sp>
      <p:sp>
        <p:nvSpPr>
          <p:cNvPr id="42010" name="Line 24"/>
          <p:cNvSpPr>
            <a:spLocks noChangeShapeType="1"/>
          </p:cNvSpPr>
          <p:nvPr/>
        </p:nvSpPr>
        <p:spPr bwMode="auto">
          <a:xfrm flipH="1">
            <a:off x="6138863" y="1903413"/>
            <a:ext cx="609600" cy="0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1" name="Line 25"/>
          <p:cNvSpPr>
            <a:spLocks noChangeShapeType="1"/>
          </p:cNvSpPr>
          <p:nvPr/>
        </p:nvSpPr>
        <p:spPr bwMode="auto">
          <a:xfrm>
            <a:off x="2265363" y="1771650"/>
            <a:ext cx="0" cy="6683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2" name="Line 26"/>
          <p:cNvSpPr>
            <a:spLocks noChangeShapeType="1"/>
          </p:cNvSpPr>
          <p:nvPr/>
        </p:nvSpPr>
        <p:spPr bwMode="auto">
          <a:xfrm>
            <a:off x="1358900" y="2120900"/>
            <a:ext cx="558800" cy="3397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3" name="Line 27"/>
          <p:cNvSpPr>
            <a:spLocks noChangeShapeType="1"/>
          </p:cNvSpPr>
          <p:nvPr/>
        </p:nvSpPr>
        <p:spPr bwMode="auto">
          <a:xfrm flipH="1">
            <a:off x="2600325" y="2132013"/>
            <a:ext cx="814388" cy="3286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4" name="Line 28"/>
          <p:cNvSpPr>
            <a:spLocks noChangeShapeType="1"/>
          </p:cNvSpPr>
          <p:nvPr/>
        </p:nvSpPr>
        <p:spPr bwMode="auto">
          <a:xfrm flipV="1">
            <a:off x="4994275" y="2022475"/>
            <a:ext cx="3175" cy="3683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5" name="Line 29"/>
          <p:cNvSpPr>
            <a:spLocks noChangeShapeType="1"/>
          </p:cNvSpPr>
          <p:nvPr/>
        </p:nvSpPr>
        <p:spPr bwMode="auto">
          <a:xfrm>
            <a:off x="6492875" y="2112963"/>
            <a:ext cx="360363" cy="3667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6" name="Line 30"/>
          <p:cNvSpPr>
            <a:spLocks noChangeShapeType="1"/>
          </p:cNvSpPr>
          <p:nvPr/>
        </p:nvSpPr>
        <p:spPr bwMode="auto">
          <a:xfrm flipH="1">
            <a:off x="7473950" y="2132013"/>
            <a:ext cx="514350" cy="34766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7" name="Line 31"/>
          <p:cNvSpPr>
            <a:spLocks noChangeShapeType="1"/>
          </p:cNvSpPr>
          <p:nvPr/>
        </p:nvSpPr>
        <p:spPr bwMode="auto">
          <a:xfrm flipH="1">
            <a:off x="2881313" y="2706688"/>
            <a:ext cx="14160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8" name="Line 32"/>
          <p:cNvSpPr>
            <a:spLocks noChangeShapeType="1"/>
          </p:cNvSpPr>
          <p:nvPr/>
        </p:nvSpPr>
        <p:spPr bwMode="auto">
          <a:xfrm>
            <a:off x="5640388" y="2706688"/>
            <a:ext cx="931862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Curved Left Arrow 38"/>
          <p:cNvSpPr>
            <a:spLocks noChangeArrowheads="1"/>
          </p:cNvSpPr>
          <p:nvPr/>
        </p:nvSpPr>
        <p:spPr bwMode="auto">
          <a:xfrm rot="1456760">
            <a:off x="6673515" y="3133334"/>
            <a:ext cx="730250" cy="2108956"/>
          </a:xfrm>
          <a:prstGeom prst="curvedLeftArrow">
            <a:avLst>
              <a:gd name="adj1" fmla="val 25057"/>
              <a:gd name="adj2" fmla="val 50103"/>
              <a:gd name="adj3" fmla="val 25000"/>
            </a:avLst>
          </a:prstGeom>
          <a:solidFill>
            <a:srgbClr val="00B0F0"/>
          </a:solidFill>
          <a:ln w="12700" algn="ctr">
            <a:solidFill>
              <a:srgbClr val="005EA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7473950" y="3619759"/>
            <a:ext cx="13636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Map into</a:t>
            </a:r>
          </a:p>
          <a:p>
            <a:pPr eaLnBrk="1" hangingPunct="1"/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one table</a:t>
            </a:r>
          </a:p>
        </p:txBody>
      </p:sp>
      <p:sp>
        <p:nvSpPr>
          <p:cNvPr id="41" name="Rounded Rectangular Callout 40"/>
          <p:cNvSpPr/>
          <p:nvPr/>
        </p:nvSpPr>
        <p:spPr bwMode="auto">
          <a:xfrm>
            <a:off x="4150817" y="3278188"/>
            <a:ext cx="2597645" cy="914400"/>
          </a:xfrm>
          <a:prstGeom prst="wedgeRoundRectCallout">
            <a:avLst>
              <a:gd name="adj1" fmla="val -76985"/>
              <a:gd name="adj2" fmla="val 118834"/>
              <a:gd name="adj3" fmla="val 16667"/>
            </a:avLst>
          </a:prstGeom>
          <a:solidFill>
            <a:schemeClr val="accent3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 eaLnBrk="0" hangingPunct="0">
              <a:lnSpc>
                <a:spcPts val="2100"/>
              </a:lnSpc>
              <a:defRPr/>
            </a:pPr>
            <a:r>
              <a:rPr lang="en-US" sz="2000" i="1" dirty="0" err="1">
                <a:solidFill>
                  <a:schemeClr val="bg1"/>
                </a:solidFill>
                <a:latin typeface="Calibri" pitchFamily="34" charset="0"/>
                <a:cs typeface="+mn-cs"/>
              </a:rPr>
              <a:t>ssn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+mn-cs"/>
              </a:rPr>
              <a:t> is part of a primary key</a:t>
            </a:r>
          </a:p>
          <a:p>
            <a:pPr algn="ctr" eaLnBrk="0" hangingPunct="0">
              <a:lnSpc>
                <a:spcPts val="2100"/>
              </a:lnSpc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+mn-cs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Times New Roman"/>
                <a:cs typeface="Times New Roman"/>
              </a:rPr>
              <a:t>→ 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+mn-cs"/>
              </a:rPr>
              <a:t>Implicit NOT NULL</a:t>
            </a:r>
          </a:p>
        </p:txBody>
      </p:sp>
      <p:sp>
        <p:nvSpPr>
          <p:cNvPr id="42" name="Rounded Rectangular Callout 41"/>
          <p:cNvSpPr/>
          <p:nvPr/>
        </p:nvSpPr>
        <p:spPr bwMode="auto">
          <a:xfrm>
            <a:off x="6421437" y="5029200"/>
            <a:ext cx="2112963" cy="1600200"/>
          </a:xfrm>
          <a:prstGeom prst="wedgeRoundRectCallout">
            <a:avLst>
              <a:gd name="adj1" fmla="val -177448"/>
              <a:gd name="adj2" fmla="val 18133"/>
              <a:gd name="adj3" fmla="val 16667"/>
            </a:avLst>
          </a:prstGeom>
          <a:solidFill>
            <a:schemeClr val="accent3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 eaLnBrk="0" hangingPunct="0">
              <a:lnSpc>
                <a:spcPts val="2100"/>
              </a:lnSpc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+mn-cs"/>
              </a:rPr>
              <a:t>When the owner entity is deleted, all owned weak entities must also be deleted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48B88F-39FB-4A74-AAC7-9AB920ABF57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889" y="4830762"/>
            <a:ext cx="515921" cy="350826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4DB33CE-5E91-407F-8FC2-E45EF3183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F0CAF-231E-44D3-A39E-119AE23AA762}" type="datetime1">
              <a:rPr lang="en-US" smtClean="0"/>
              <a:t>9/11/2024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DFD51B-ECE2-4D08-B436-30F209AF6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D7F5-7323-4990-94E9-6AF33DDF4934}" type="slidenum">
              <a:rPr lang="en-US" smtClean="0"/>
              <a:t>50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A1739E-B9F8-86B8-AE31-4006DC83E7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782" y="6315847"/>
            <a:ext cx="3265956" cy="50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83602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2774" grpId="0" animBg="1"/>
      <p:bldP spid="7" grpId="0" animBg="1"/>
      <p:bldP spid="39" grpId="0" animBg="1"/>
      <p:bldP spid="40" grpId="0"/>
      <p:bldP spid="41" grpId="0" animBg="1"/>
      <p:bldP spid="4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Review: ISA Hierarchies</a:t>
            </a:r>
          </a:p>
        </p:txBody>
      </p:sp>
      <p:sp>
        <p:nvSpPr>
          <p:cNvPr id="44037" name="Rectangle 33"/>
          <p:cNvSpPr>
            <a:spLocks noChangeArrowheads="1"/>
          </p:cNvSpPr>
          <p:nvPr/>
        </p:nvSpPr>
        <p:spPr bwMode="auto">
          <a:xfrm>
            <a:off x="457200" y="1571625"/>
            <a:ext cx="39624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marL="282575" indent="-282575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v"/>
            </a:pPr>
            <a:r>
              <a:rPr lang="en-US" sz="2400" dirty="0">
                <a:latin typeface="Calibri" pitchFamily="34" charset="0"/>
              </a:rPr>
              <a:t>As in C++, or other PLs, attributes are inherited.</a:t>
            </a:r>
          </a:p>
          <a:p>
            <a:pPr marL="282575" indent="-282575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v"/>
            </a:pPr>
            <a:r>
              <a:rPr lang="en-US" sz="2400" dirty="0">
                <a:latin typeface="Calibri" pitchFamily="34" charset="0"/>
              </a:rPr>
              <a:t>If we declare A </a:t>
            </a:r>
            <a:r>
              <a:rPr lang="en-US" sz="2400" b="1" dirty="0">
                <a:solidFill>
                  <a:schemeClr val="accent2"/>
                </a:solidFill>
                <a:latin typeface="Calibri" pitchFamily="34" charset="0"/>
              </a:rPr>
              <a:t>ISA</a:t>
            </a:r>
            <a:r>
              <a:rPr lang="en-US" sz="2400" dirty="0">
                <a:latin typeface="Calibri" pitchFamily="34" charset="0"/>
              </a:rPr>
              <a:t> B, every A entity is also considered to be a B entity. </a:t>
            </a:r>
          </a:p>
        </p:txBody>
      </p:sp>
      <p:sp>
        <p:nvSpPr>
          <p:cNvPr id="58402" name="Rectangle 34"/>
          <p:cNvSpPr>
            <a:spLocks noGrp="1" noChangeArrowheads="1"/>
          </p:cNvSpPr>
          <p:nvPr>
            <p:ph type="body" sz="half" idx="1"/>
          </p:nvPr>
        </p:nvSpPr>
        <p:spPr>
          <a:xfrm>
            <a:off x="417195" y="4922838"/>
            <a:ext cx="8382000" cy="1524000"/>
          </a:xfrm>
        </p:spPr>
        <p:txBody>
          <a:bodyPr>
            <a:normAutofit lnSpcReduction="10000"/>
          </a:bodyPr>
          <a:lstStyle/>
          <a:p>
            <a:r>
              <a:rPr lang="en-US" sz="2400" i="1" dirty="0">
                <a:solidFill>
                  <a:schemeClr val="accent2"/>
                </a:solidFill>
                <a:latin typeface="Calibri" pitchFamily="34" charset="0"/>
              </a:rPr>
              <a:t>Overlap constraints</a:t>
            </a:r>
            <a:r>
              <a:rPr lang="en-US" sz="2400" dirty="0">
                <a:latin typeface="Calibri" pitchFamily="34" charset="0"/>
              </a:rPr>
              <a:t>:  Can Joe be an </a:t>
            </a:r>
            <a:r>
              <a:rPr lang="en-US" sz="2400" dirty="0" err="1">
                <a:latin typeface="Calibri" pitchFamily="34" charset="0"/>
              </a:rPr>
              <a:t>Hourly_Emps</a:t>
            </a:r>
            <a:r>
              <a:rPr lang="en-US" sz="2400" dirty="0">
                <a:latin typeface="Calibri" pitchFamily="34" charset="0"/>
              </a:rPr>
              <a:t> as well as a </a:t>
            </a:r>
            <a:r>
              <a:rPr lang="en-US" sz="2400" dirty="0" err="1">
                <a:latin typeface="Calibri" pitchFamily="34" charset="0"/>
              </a:rPr>
              <a:t>Contract_Emps</a:t>
            </a:r>
            <a:r>
              <a:rPr lang="en-US" sz="2400" dirty="0">
                <a:latin typeface="Calibri" pitchFamily="34" charset="0"/>
              </a:rPr>
              <a:t> entity?  </a:t>
            </a:r>
            <a:r>
              <a:rPr lang="en-US" sz="2400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sz="2400" i="1" dirty="0">
                <a:solidFill>
                  <a:schemeClr val="accent2"/>
                </a:solidFill>
                <a:latin typeface="Calibri" pitchFamily="34" charset="0"/>
              </a:rPr>
              <a:t>Allowed/disallowed</a:t>
            </a:r>
            <a:r>
              <a:rPr lang="en-US" sz="2400" dirty="0">
                <a:solidFill>
                  <a:schemeClr val="accent2"/>
                </a:solidFill>
                <a:latin typeface="Calibri" pitchFamily="34" charset="0"/>
              </a:rPr>
              <a:t>)</a:t>
            </a:r>
          </a:p>
          <a:p>
            <a:r>
              <a:rPr lang="en-US" sz="2400" i="1" dirty="0">
                <a:solidFill>
                  <a:schemeClr val="accent2"/>
                </a:solidFill>
                <a:latin typeface="Calibri" pitchFamily="34" charset="0"/>
              </a:rPr>
              <a:t>Covering constraints</a:t>
            </a:r>
            <a:r>
              <a:rPr lang="en-US" sz="2400" dirty="0">
                <a:latin typeface="Calibri" pitchFamily="34" charset="0"/>
              </a:rPr>
              <a:t>:  Does every Employees entity also have to be an </a:t>
            </a:r>
            <a:r>
              <a:rPr lang="en-US" sz="2400" dirty="0" err="1">
                <a:latin typeface="Calibri" pitchFamily="34" charset="0"/>
              </a:rPr>
              <a:t>Hourly_Emps</a:t>
            </a:r>
            <a:r>
              <a:rPr lang="en-US" sz="2400" dirty="0">
                <a:latin typeface="Calibri" pitchFamily="34" charset="0"/>
              </a:rPr>
              <a:t> or a </a:t>
            </a:r>
            <a:r>
              <a:rPr lang="en-US" sz="2400" dirty="0" err="1">
                <a:latin typeface="Calibri" pitchFamily="34" charset="0"/>
              </a:rPr>
              <a:t>Contract_Emps</a:t>
            </a:r>
            <a:r>
              <a:rPr lang="en-US" sz="2400" dirty="0">
                <a:latin typeface="Calibri" pitchFamily="34" charset="0"/>
              </a:rPr>
              <a:t> entity?</a:t>
            </a:r>
            <a:r>
              <a:rPr lang="en-US" sz="2400" i="1" dirty="0">
                <a:solidFill>
                  <a:schemeClr val="accent2"/>
                </a:solidFill>
                <a:latin typeface="Calibri" pitchFamily="34" charset="0"/>
              </a:rPr>
              <a:t> (Yes/no) </a:t>
            </a:r>
          </a:p>
        </p:txBody>
      </p:sp>
      <p:grpSp>
        <p:nvGrpSpPr>
          <p:cNvPr id="44039" name="Group 35"/>
          <p:cNvGrpSpPr>
            <a:grpSpLocks/>
          </p:cNvGrpSpPr>
          <p:nvPr/>
        </p:nvGrpSpPr>
        <p:grpSpPr bwMode="auto">
          <a:xfrm>
            <a:off x="3762375" y="1516063"/>
            <a:ext cx="4872120" cy="3055937"/>
            <a:chOff x="4174487" y="115888"/>
            <a:chExt cx="4872761" cy="3055937"/>
          </a:xfrm>
        </p:grpSpPr>
        <p:sp>
          <p:nvSpPr>
            <p:cNvPr id="44040" name="Rectangle 5"/>
            <p:cNvSpPr>
              <a:spLocks noChangeArrowheads="1"/>
            </p:cNvSpPr>
            <p:nvPr/>
          </p:nvSpPr>
          <p:spPr bwMode="auto">
            <a:xfrm>
              <a:off x="7551823" y="2796290"/>
              <a:ext cx="1495425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 dirty="0" err="1">
                  <a:solidFill>
                    <a:srgbClr val="000000"/>
                  </a:solidFill>
                  <a:latin typeface="Arial" pitchFamily="34" charset="0"/>
                </a:rPr>
                <a:t>Contract_Emps</a:t>
              </a:r>
              <a:endParaRPr lang="en-US" sz="14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4041" name="Freeform 6"/>
            <p:cNvSpPr>
              <a:spLocks/>
            </p:cNvSpPr>
            <p:nvPr/>
          </p:nvSpPr>
          <p:spPr bwMode="auto">
            <a:xfrm>
              <a:off x="5781675" y="400050"/>
              <a:ext cx="1055688" cy="390525"/>
            </a:xfrm>
            <a:custGeom>
              <a:avLst/>
              <a:gdLst>
                <a:gd name="T0" fmla="*/ 2147483647 w 665"/>
                <a:gd name="T1" fmla="*/ 2147483647 h 246"/>
                <a:gd name="T2" fmla="*/ 2147483647 w 665"/>
                <a:gd name="T3" fmla="*/ 2147483647 h 246"/>
                <a:gd name="T4" fmla="*/ 2147483647 w 665"/>
                <a:gd name="T5" fmla="*/ 2147483647 h 246"/>
                <a:gd name="T6" fmla="*/ 2147483647 w 665"/>
                <a:gd name="T7" fmla="*/ 2147483647 h 246"/>
                <a:gd name="T8" fmla="*/ 2147483647 w 665"/>
                <a:gd name="T9" fmla="*/ 2147483647 h 246"/>
                <a:gd name="T10" fmla="*/ 2147483647 w 665"/>
                <a:gd name="T11" fmla="*/ 2147483647 h 246"/>
                <a:gd name="T12" fmla="*/ 2147483647 w 665"/>
                <a:gd name="T13" fmla="*/ 2147483647 h 246"/>
                <a:gd name="T14" fmla="*/ 2147483647 w 665"/>
                <a:gd name="T15" fmla="*/ 2147483647 h 246"/>
                <a:gd name="T16" fmla="*/ 2147483647 w 665"/>
                <a:gd name="T17" fmla="*/ 2147483647 h 246"/>
                <a:gd name="T18" fmla="*/ 2147483647 w 665"/>
                <a:gd name="T19" fmla="*/ 2147483647 h 246"/>
                <a:gd name="T20" fmla="*/ 2147483647 w 665"/>
                <a:gd name="T21" fmla="*/ 2147483647 h 246"/>
                <a:gd name="T22" fmla="*/ 2147483647 w 665"/>
                <a:gd name="T23" fmla="*/ 2147483647 h 246"/>
                <a:gd name="T24" fmla="*/ 2147483647 w 665"/>
                <a:gd name="T25" fmla="*/ 2147483647 h 246"/>
                <a:gd name="T26" fmla="*/ 2147483647 w 665"/>
                <a:gd name="T27" fmla="*/ 2147483647 h 246"/>
                <a:gd name="T28" fmla="*/ 2147483647 w 665"/>
                <a:gd name="T29" fmla="*/ 2147483647 h 246"/>
                <a:gd name="T30" fmla="*/ 2147483647 w 665"/>
                <a:gd name="T31" fmla="*/ 2147483647 h 246"/>
                <a:gd name="T32" fmla="*/ 2147483647 w 665"/>
                <a:gd name="T33" fmla="*/ 2147483647 h 246"/>
                <a:gd name="T34" fmla="*/ 2147483647 w 665"/>
                <a:gd name="T35" fmla="*/ 2147483647 h 246"/>
                <a:gd name="T36" fmla="*/ 2147483647 w 665"/>
                <a:gd name="T37" fmla="*/ 2147483647 h 246"/>
                <a:gd name="T38" fmla="*/ 2147483647 w 665"/>
                <a:gd name="T39" fmla="*/ 2147483647 h 246"/>
                <a:gd name="T40" fmla="*/ 2147483647 w 665"/>
                <a:gd name="T41" fmla="*/ 2147483647 h 246"/>
                <a:gd name="T42" fmla="*/ 2147483647 w 665"/>
                <a:gd name="T43" fmla="*/ 2147483647 h 246"/>
                <a:gd name="T44" fmla="*/ 2147483647 w 665"/>
                <a:gd name="T45" fmla="*/ 2147483647 h 246"/>
                <a:gd name="T46" fmla="*/ 2147483647 w 665"/>
                <a:gd name="T47" fmla="*/ 2147483647 h 246"/>
                <a:gd name="T48" fmla="*/ 2147483647 w 665"/>
                <a:gd name="T49" fmla="*/ 2147483647 h 246"/>
                <a:gd name="T50" fmla="*/ 2147483647 w 665"/>
                <a:gd name="T51" fmla="*/ 2147483647 h 246"/>
                <a:gd name="T52" fmla="*/ 2147483647 w 665"/>
                <a:gd name="T53" fmla="*/ 2147483647 h 246"/>
                <a:gd name="T54" fmla="*/ 2147483647 w 665"/>
                <a:gd name="T55" fmla="*/ 2147483647 h 246"/>
                <a:gd name="T56" fmla="*/ 2147483647 w 665"/>
                <a:gd name="T57" fmla="*/ 2147483647 h 246"/>
                <a:gd name="T58" fmla="*/ 2147483647 w 665"/>
                <a:gd name="T59" fmla="*/ 2147483647 h 246"/>
                <a:gd name="T60" fmla="*/ 2147483647 w 665"/>
                <a:gd name="T61" fmla="*/ 2147483647 h 246"/>
                <a:gd name="T62" fmla="*/ 2147483647 w 665"/>
                <a:gd name="T63" fmla="*/ 2147483647 h 246"/>
                <a:gd name="T64" fmla="*/ 2147483647 w 665"/>
                <a:gd name="T65" fmla="*/ 2147483647 h 246"/>
                <a:gd name="T66" fmla="*/ 2147483647 w 665"/>
                <a:gd name="T67" fmla="*/ 2147483647 h 246"/>
                <a:gd name="T68" fmla="*/ 2147483647 w 665"/>
                <a:gd name="T69" fmla="*/ 2147483647 h 246"/>
                <a:gd name="T70" fmla="*/ 2147483647 w 665"/>
                <a:gd name="T71" fmla="*/ 2147483647 h 2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5"/>
                <a:gd name="T109" fmla="*/ 0 h 246"/>
                <a:gd name="T110" fmla="*/ 665 w 665"/>
                <a:gd name="T111" fmla="*/ 246 h 2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5" h="246">
                  <a:moveTo>
                    <a:pt x="664" y="123"/>
                  </a:moveTo>
                  <a:lnTo>
                    <a:pt x="662" y="111"/>
                  </a:lnTo>
                  <a:lnTo>
                    <a:pt x="658" y="101"/>
                  </a:lnTo>
                  <a:lnTo>
                    <a:pt x="653" y="90"/>
                  </a:lnTo>
                  <a:lnTo>
                    <a:pt x="644" y="80"/>
                  </a:lnTo>
                  <a:lnTo>
                    <a:pt x="633" y="70"/>
                  </a:lnTo>
                  <a:lnTo>
                    <a:pt x="620" y="62"/>
                  </a:lnTo>
                  <a:lnTo>
                    <a:pt x="604" y="52"/>
                  </a:lnTo>
                  <a:lnTo>
                    <a:pt x="587" y="43"/>
                  </a:lnTo>
                  <a:lnTo>
                    <a:pt x="567" y="35"/>
                  </a:lnTo>
                  <a:lnTo>
                    <a:pt x="546" y="28"/>
                  </a:lnTo>
                  <a:lnTo>
                    <a:pt x="522" y="23"/>
                  </a:lnTo>
                  <a:lnTo>
                    <a:pt x="498" y="17"/>
                  </a:lnTo>
                  <a:lnTo>
                    <a:pt x="473" y="11"/>
                  </a:lnTo>
                  <a:lnTo>
                    <a:pt x="446" y="8"/>
                  </a:lnTo>
                  <a:lnTo>
                    <a:pt x="418" y="4"/>
                  </a:lnTo>
                  <a:lnTo>
                    <a:pt x="389" y="2"/>
                  </a:lnTo>
                  <a:lnTo>
                    <a:pt x="361" y="1"/>
                  </a:lnTo>
                  <a:lnTo>
                    <a:pt x="332" y="0"/>
                  </a:lnTo>
                  <a:lnTo>
                    <a:pt x="303" y="1"/>
                  </a:lnTo>
                  <a:lnTo>
                    <a:pt x="275" y="2"/>
                  </a:lnTo>
                  <a:lnTo>
                    <a:pt x="246" y="4"/>
                  </a:lnTo>
                  <a:lnTo>
                    <a:pt x="218" y="8"/>
                  </a:lnTo>
                  <a:lnTo>
                    <a:pt x="192" y="11"/>
                  </a:lnTo>
                  <a:lnTo>
                    <a:pt x="166" y="17"/>
                  </a:lnTo>
                  <a:lnTo>
                    <a:pt x="141" y="23"/>
                  </a:lnTo>
                  <a:lnTo>
                    <a:pt x="119" y="28"/>
                  </a:lnTo>
                  <a:lnTo>
                    <a:pt x="98" y="35"/>
                  </a:lnTo>
                  <a:lnTo>
                    <a:pt x="78" y="43"/>
                  </a:lnTo>
                  <a:lnTo>
                    <a:pt x="60" y="52"/>
                  </a:lnTo>
                  <a:lnTo>
                    <a:pt x="45" y="62"/>
                  </a:lnTo>
                  <a:lnTo>
                    <a:pt x="31" y="70"/>
                  </a:lnTo>
                  <a:lnTo>
                    <a:pt x="21" y="80"/>
                  </a:lnTo>
                  <a:lnTo>
                    <a:pt x="11" y="90"/>
                  </a:lnTo>
                  <a:lnTo>
                    <a:pt x="5" y="101"/>
                  </a:lnTo>
                  <a:lnTo>
                    <a:pt x="1" y="111"/>
                  </a:lnTo>
                  <a:lnTo>
                    <a:pt x="0" y="123"/>
                  </a:lnTo>
                  <a:lnTo>
                    <a:pt x="1" y="133"/>
                  </a:lnTo>
                  <a:lnTo>
                    <a:pt x="5" y="143"/>
                  </a:lnTo>
                  <a:lnTo>
                    <a:pt x="11" y="154"/>
                  </a:lnTo>
                  <a:lnTo>
                    <a:pt x="21" y="164"/>
                  </a:lnTo>
                  <a:lnTo>
                    <a:pt x="31" y="174"/>
                  </a:lnTo>
                  <a:lnTo>
                    <a:pt x="45" y="184"/>
                  </a:lnTo>
                  <a:lnTo>
                    <a:pt x="60" y="193"/>
                  </a:lnTo>
                  <a:lnTo>
                    <a:pt x="78" y="201"/>
                  </a:lnTo>
                  <a:lnTo>
                    <a:pt x="98" y="209"/>
                  </a:lnTo>
                  <a:lnTo>
                    <a:pt x="119" y="216"/>
                  </a:lnTo>
                  <a:lnTo>
                    <a:pt x="141" y="223"/>
                  </a:lnTo>
                  <a:lnTo>
                    <a:pt x="166" y="228"/>
                  </a:lnTo>
                  <a:lnTo>
                    <a:pt x="192" y="233"/>
                  </a:lnTo>
                  <a:lnTo>
                    <a:pt x="218" y="238"/>
                  </a:lnTo>
                  <a:lnTo>
                    <a:pt x="246" y="240"/>
                  </a:lnTo>
                  <a:lnTo>
                    <a:pt x="275" y="242"/>
                  </a:lnTo>
                  <a:lnTo>
                    <a:pt x="303" y="245"/>
                  </a:lnTo>
                  <a:lnTo>
                    <a:pt x="332" y="245"/>
                  </a:lnTo>
                  <a:lnTo>
                    <a:pt x="361" y="245"/>
                  </a:lnTo>
                  <a:lnTo>
                    <a:pt x="389" y="242"/>
                  </a:lnTo>
                  <a:lnTo>
                    <a:pt x="418" y="240"/>
                  </a:lnTo>
                  <a:lnTo>
                    <a:pt x="446" y="238"/>
                  </a:lnTo>
                  <a:lnTo>
                    <a:pt x="473" y="233"/>
                  </a:lnTo>
                  <a:lnTo>
                    <a:pt x="498" y="228"/>
                  </a:lnTo>
                  <a:lnTo>
                    <a:pt x="522" y="223"/>
                  </a:lnTo>
                  <a:lnTo>
                    <a:pt x="546" y="216"/>
                  </a:lnTo>
                  <a:lnTo>
                    <a:pt x="567" y="209"/>
                  </a:lnTo>
                  <a:lnTo>
                    <a:pt x="587" y="201"/>
                  </a:lnTo>
                  <a:lnTo>
                    <a:pt x="604" y="193"/>
                  </a:lnTo>
                  <a:lnTo>
                    <a:pt x="620" y="184"/>
                  </a:lnTo>
                  <a:lnTo>
                    <a:pt x="633" y="174"/>
                  </a:lnTo>
                  <a:lnTo>
                    <a:pt x="644" y="164"/>
                  </a:lnTo>
                  <a:lnTo>
                    <a:pt x="653" y="154"/>
                  </a:lnTo>
                  <a:lnTo>
                    <a:pt x="658" y="143"/>
                  </a:lnTo>
                  <a:lnTo>
                    <a:pt x="662" y="133"/>
                  </a:lnTo>
                  <a:lnTo>
                    <a:pt x="664" y="12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2" name="Freeform 7"/>
            <p:cNvSpPr>
              <a:spLocks/>
            </p:cNvSpPr>
            <p:nvPr/>
          </p:nvSpPr>
          <p:spPr bwMode="auto">
            <a:xfrm>
              <a:off x="7718425" y="400050"/>
              <a:ext cx="1054100" cy="390525"/>
            </a:xfrm>
            <a:custGeom>
              <a:avLst/>
              <a:gdLst>
                <a:gd name="T0" fmla="*/ 2147483647 w 664"/>
                <a:gd name="T1" fmla="*/ 2147483647 h 246"/>
                <a:gd name="T2" fmla="*/ 2147483647 w 664"/>
                <a:gd name="T3" fmla="*/ 2147483647 h 246"/>
                <a:gd name="T4" fmla="*/ 2147483647 w 664"/>
                <a:gd name="T5" fmla="*/ 2147483647 h 246"/>
                <a:gd name="T6" fmla="*/ 2147483647 w 664"/>
                <a:gd name="T7" fmla="*/ 2147483647 h 246"/>
                <a:gd name="T8" fmla="*/ 2147483647 w 664"/>
                <a:gd name="T9" fmla="*/ 2147483647 h 246"/>
                <a:gd name="T10" fmla="*/ 2147483647 w 664"/>
                <a:gd name="T11" fmla="*/ 2147483647 h 246"/>
                <a:gd name="T12" fmla="*/ 2147483647 w 664"/>
                <a:gd name="T13" fmla="*/ 2147483647 h 246"/>
                <a:gd name="T14" fmla="*/ 2147483647 w 664"/>
                <a:gd name="T15" fmla="*/ 2147483647 h 246"/>
                <a:gd name="T16" fmla="*/ 2147483647 w 664"/>
                <a:gd name="T17" fmla="*/ 2147483647 h 246"/>
                <a:gd name="T18" fmla="*/ 2147483647 w 664"/>
                <a:gd name="T19" fmla="*/ 2147483647 h 246"/>
                <a:gd name="T20" fmla="*/ 2147483647 w 664"/>
                <a:gd name="T21" fmla="*/ 2147483647 h 246"/>
                <a:gd name="T22" fmla="*/ 2147483647 w 664"/>
                <a:gd name="T23" fmla="*/ 2147483647 h 246"/>
                <a:gd name="T24" fmla="*/ 2147483647 w 664"/>
                <a:gd name="T25" fmla="*/ 2147483647 h 246"/>
                <a:gd name="T26" fmla="*/ 2147483647 w 664"/>
                <a:gd name="T27" fmla="*/ 2147483647 h 246"/>
                <a:gd name="T28" fmla="*/ 2147483647 w 664"/>
                <a:gd name="T29" fmla="*/ 2147483647 h 246"/>
                <a:gd name="T30" fmla="*/ 2147483647 w 664"/>
                <a:gd name="T31" fmla="*/ 2147483647 h 246"/>
                <a:gd name="T32" fmla="*/ 2147483647 w 664"/>
                <a:gd name="T33" fmla="*/ 2147483647 h 246"/>
                <a:gd name="T34" fmla="*/ 2147483647 w 664"/>
                <a:gd name="T35" fmla="*/ 2147483647 h 246"/>
                <a:gd name="T36" fmla="*/ 2147483647 w 664"/>
                <a:gd name="T37" fmla="*/ 2147483647 h 246"/>
                <a:gd name="T38" fmla="*/ 2147483647 w 664"/>
                <a:gd name="T39" fmla="*/ 2147483647 h 246"/>
                <a:gd name="T40" fmla="*/ 2147483647 w 664"/>
                <a:gd name="T41" fmla="*/ 2147483647 h 246"/>
                <a:gd name="T42" fmla="*/ 2147483647 w 664"/>
                <a:gd name="T43" fmla="*/ 2147483647 h 246"/>
                <a:gd name="T44" fmla="*/ 2147483647 w 664"/>
                <a:gd name="T45" fmla="*/ 2147483647 h 246"/>
                <a:gd name="T46" fmla="*/ 2147483647 w 664"/>
                <a:gd name="T47" fmla="*/ 2147483647 h 246"/>
                <a:gd name="T48" fmla="*/ 2147483647 w 664"/>
                <a:gd name="T49" fmla="*/ 2147483647 h 246"/>
                <a:gd name="T50" fmla="*/ 2147483647 w 664"/>
                <a:gd name="T51" fmla="*/ 2147483647 h 246"/>
                <a:gd name="T52" fmla="*/ 2147483647 w 664"/>
                <a:gd name="T53" fmla="*/ 2147483647 h 246"/>
                <a:gd name="T54" fmla="*/ 2147483647 w 664"/>
                <a:gd name="T55" fmla="*/ 2147483647 h 246"/>
                <a:gd name="T56" fmla="*/ 2147483647 w 664"/>
                <a:gd name="T57" fmla="*/ 2147483647 h 246"/>
                <a:gd name="T58" fmla="*/ 2147483647 w 664"/>
                <a:gd name="T59" fmla="*/ 2147483647 h 246"/>
                <a:gd name="T60" fmla="*/ 2147483647 w 664"/>
                <a:gd name="T61" fmla="*/ 2147483647 h 246"/>
                <a:gd name="T62" fmla="*/ 2147483647 w 664"/>
                <a:gd name="T63" fmla="*/ 2147483647 h 246"/>
                <a:gd name="T64" fmla="*/ 2147483647 w 664"/>
                <a:gd name="T65" fmla="*/ 2147483647 h 246"/>
                <a:gd name="T66" fmla="*/ 2147483647 w 664"/>
                <a:gd name="T67" fmla="*/ 2147483647 h 246"/>
                <a:gd name="T68" fmla="*/ 2147483647 w 664"/>
                <a:gd name="T69" fmla="*/ 2147483647 h 246"/>
                <a:gd name="T70" fmla="*/ 2147483647 w 664"/>
                <a:gd name="T71" fmla="*/ 2147483647 h 2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4"/>
                <a:gd name="T109" fmla="*/ 0 h 246"/>
                <a:gd name="T110" fmla="*/ 664 w 664"/>
                <a:gd name="T111" fmla="*/ 246 h 2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4" h="246">
                  <a:moveTo>
                    <a:pt x="0" y="123"/>
                  </a:moveTo>
                  <a:lnTo>
                    <a:pt x="1" y="133"/>
                  </a:lnTo>
                  <a:lnTo>
                    <a:pt x="5" y="143"/>
                  </a:lnTo>
                  <a:lnTo>
                    <a:pt x="10" y="154"/>
                  </a:lnTo>
                  <a:lnTo>
                    <a:pt x="19" y="164"/>
                  </a:lnTo>
                  <a:lnTo>
                    <a:pt x="30" y="174"/>
                  </a:lnTo>
                  <a:lnTo>
                    <a:pt x="43" y="184"/>
                  </a:lnTo>
                  <a:lnTo>
                    <a:pt x="59" y="193"/>
                  </a:lnTo>
                  <a:lnTo>
                    <a:pt x="76" y="201"/>
                  </a:lnTo>
                  <a:lnTo>
                    <a:pt x="96" y="209"/>
                  </a:lnTo>
                  <a:lnTo>
                    <a:pt x="118" y="216"/>
                  </a:lnTo>
                  <a:lnTo>
                    <a:pt x="141" y="223"/>
                  </a:lnTo>
                  <a:lnTo>
                    <a:pt x="165" y="228"/>
                  </a:lnTo>
                  <a:lnTo>
                    <a:pt x="190" y="233"/>
                  </a:lnTo>
                  <a:lnTo>
                    <a:pt x="217" y="238"/>
                  </a:lnTo>
                  <a:lnTo>
                    <a:pt x="245" y="240"/>
                  </a:lnTo>
                  <a:lnTo>
                    <a:pt x="273" y="242"/>
                  </a:lnTo>
                  <a:lnTo>
                    <a:pt x="302" y="245"/>
                  </a:lnTo>
                  <a:lnTo>
                    <a:pt x="331" y="245"/>
                  </a:lnTo>
                  <a:lnTo>
                    <a:pt x="359" y="245"/>
                  </a:lnTo>
                  <a:lnTo>
                    <a:pt x="388" y="242"/>
                  </a:lnTo>
                  <a:lnTo>
                    <a:pt x="417" y="240"/>
                  </a:lnTo>
                  <a:lnTo>
                    <a:pt x="444" y="238"/>
                  </a:lnTo>
                  <a:lnTo>
                    <a:pt x="472" y="233"/>
                  </a:lnTo>
                  <a:lnTo>
                    <a:pt x="497" y="228"/>
                  </a:lnTo>
                  <a:lnTo>
                    <a:pt x="521" y="221"/>
                  </a:lnTo>
                  <a:lnTo>
                    <a:pt x="544" y="216"/>
                  </a:lnTo>
                  <a:lnTo>
                    <a:pt x="566" y="209"/>
                  </a:lnTo>
                  <a:lnTo>
                    <a:pt x="584" y="201"/>
                  </a:lnTo>
                  <a:lnTo>
                    <a:pt x="603" y="192"/>
                  </a:lnTo>
                  <a:lnTo>
                    <a:pt x="617" y="184"/>
                  </a:lnTo>
                  <a:lnTo>
                    <a:pt x="631" y="174"/>
                  </a:lnTo>
                  <a:lnTo>
                    <a:pt x="643" y="164"/>
                  </a:lnTo>
                  <a:lnTo>
                    <a:pt x="652" y="154"/>
                  </a:lnTo>
                  <a:lnTo>
                    <a:pt x="657" y="143"/>
                  </a:lnTo>
                  <a:lnTo>
                    <a:pt x="661" y="133"/>
                  </a:lnTo>
                  <a:lnTo>
                    <a:pt x="663" y="123"/>
                  </a:lnTo>
                  <a:lnTo>
                    <a:pt x="661" y="111"/>
                  </a:lnTo>
                  <a:lnTo>
                    <a:pt x="657" y="101"/>
                  </a:lnTo>
                  <a:lnTo>
                    <a:pt x="652" y="90"/>
                  </a:lnTo>
                  <a:lnTo>
                    <a:pt x="643" y="80"/>
                  </a:lnTo>
                  <a:lnTo>
                    <a:pt x="631" y="70"/>
                  </a:lnTo>
                  <a:lnTo>
                    <a:pt x="617" y="62"/>
                  </a:lnTo>
                  <a:lnTo>
                    <a:pt x="603" y="52"/>
                  </a:lnTo>
                  <a:lnTo>
                    <a:pt x="584" y="43"/>
                  </a:lnTo>
                  <a:lnTo>
                    <a:pt x="566" y="35"/>
                  </a:lnTo>
                  <a:lnTo>
                    <a:pt x="543" y="28"/>
                  </a:lnTo>
                  <a:lnTo>
                    <a:pt x="521" y="23"/>
                  </a:lnTo>
                  <a:lnTo>
                    <a:pt x="497" y="17"/>
                  </a:lnTo>
                  <a:lnTo>
                    <a:pt x="472" y="11"/>
                  </a:lnTo>
                  <a:lnTo>
                    <a:pt x="444" y="8"/>
                  </a:lnTo>
                  <a:lnTo>
                    <a:pt x="416" y="4"/>
                  </a:lnTo>
                  <a:lnTo>
                    <a:pt x="388" y="2"/>
                  </a:lnTo>
                  <a:lnTo>
                    <a:pt x="359" y="1"/>
                  </a:lnTo>
                  <a:lnTo>
                    <a:pt x="331" y="0"/>
                  </a:lnTo>
                  <a:lnTo>
                    <a:pt x="302" y="1"/>
                  </a:lnTo>
                  <a:lnTo>
                    <a:pt x="273" y="2"/>
                  </a:lnTo>
                  <a:lnTo>
                    <a:pt x="245" y="4"/>
                  </a:lnTo>
                  <a:lnTo>
                    <a:pt x="217" y="8"/>
                  </a:lnTo>
                  <a:lnTo>
                    <a:pt x="190" y="11"/>
                  </a:lnTo>
                  <a:lnTo>
                    <a:pt x="165" y="17"/>
                  </a:lnTo>
                  <a:lnTo>
                    <a:pt x="141" y="23"/>
                  </a:lnTo>
                  <a:lnTo>
                    <a:pt x="118" y="28"/>
                  </a:lnTo>
                  <a:lnTo>
                    <a:pt x="96" y="35"/>
                  </a:lnTo>
                  <a:lnTo>
                    <a:pt x="76" y="43"/>
                  </a:lnTo>
                  <a:lnTo>
                    <a:pt x="59" y="52"/>
                  </a:lnTo>
                  <a:lnTo>
                    <a:pt x="43" y="62"/>
                  </a:lnTo>
                  <a:lnTo>
                    <a:pt x="30" y="71"/>
                  </a:lnTo>
                  <a:lnTo>
                    <a:pt x="19" y="80"/>
                  </a:lnTo>
                  <a:lnTo>
                    <a:pt x="10" y="90"/>
                  </a:lnTo>
                  <a:lnTo>
                    <a:pt x="5" y="101"/>
                  </a:lnTo>
                  <a:lnTo>
                    <a:pt x="1" y="111"/>
                  </a:lnTo>
                  <a:lnTo>
                    <a:pt x="0" y="12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3" name="Freeform 8"/>
            <p:cNvSpPr>
              <a:spLocks/>
            </p:cNvSpPr>
            <p:nvPr/>
          </p:nvSpPr>
          <p:spPr bwMode="auto">
            <a:xfrm>
              <a:off x="6732588" y="115888"/>
              <a:ext cx="1054100" cy="390525"/>
            </a:xfrm>
            <a:custGeom>
              <a:avLst/>
              <a:gdLst>
                <a:gd name="T0" fmla="*/ 2147483647 w 664"/>
                <a:gd name="T1" fmla="*/ 2147483647 h 246"/>
                <a:gd name="T2" fmla="*/ 2147483647 w 664"/>
                <a:gd name="T3" fmla="*/ 2147483647 h 246"/>
                <a:gd name="T4" fmla="*/ 2147483647 w 664"/>
                <a:gd name="T5" fmla="*/ 2147483647 h 246"/>
                <a:gd name="T6" fmla="*/ 2147483647 w 664"/>
                <a:gd name="T7" fmla="*/ 2147483647 h 246"/>
                <a:gd name="T8" fmla="*/ 2147483647 w 664"/>
                <a:gd name="T9" fmla="*/ 2147483647 h 246"/>
                <a:gd name="T10" fmla="*/ 2147483647 w 664"/>
                <a:gd name="T11" fmla="*/ 2147483647 h 246"/>
                <a:gd name="T12" fmla="*/ 2147483647 w 664"/>
                <a:gd name="T13" fmla="*/ 2147483647 h 246"/>
                <a:gd name="T14" fmla="*/ 2147483647 w 664"/>
                <a:gd name="T15" fmla="*/ 2147483647 h 246"/>
                <a:gd name="T16" fmla="*/ 2147483647 w 664"/>
                <a:gd name="T17" fmla="*/ 0 h 246"/>
                <a:gd name="T18" fmla="*/ 2147483647 w 664"/>
                <a:gd name="T19" fmla="*/ 0 h 246"/>
                <a:gd name="T20" fmla="*/ 2147483647 w 664"/>
                <a:gd name="T21" fmla="*/ 2147483647 h 246"/>
                <a:gd name="T22" fmla="*/ 2147483647 w 664"/>
                <a:gd name="T23" fmla="*/ 2147483647 h 246"/>
                <a:gd name="T24" fmla="*/ 2147483647 w 664"/>
                <a:gd name="T25" fmla="*/ 2147483647 h 246"/>
                <a:gd name="T26" fmla="*/ 2147483647 w 664"/>
                <a:gd name="T27" fmla="*/ 2147483647 h 246"/>
                <a:gd name="T28" fmla="*/ 2147483647 w 664"/>
                <a:gd name="T29" fmla="*/ 2147483647 h 246"/>
                <a:gd name="T30" fmla="*/ 2147483647 w 664"/>
                <a:gd name="T31" fmla="*/ 2147483647 h 246"/>
                <a:gd name="T32" fmla="*/ 2147483647 w 664"/>
                <a:gd name="T33" fmla="*/ 2147483647 h 246"/>
                <a:gd name="T34" fmla="*/ 2147483647 w 664"/>
                <a:gd name="T35" fmla="*/ 2147483647 h 246"/>
                <a:gd name="T36" fmla="*/ 2147483647 w 664"/>
                <a:gd name="T37" fmla="*/ 2147483647 h 246"/>
                <a:gd name="T38" fmla="*/ 2147483647 w 664"/>
                <a:gd name="T39" fmla="*/ 2147483647 h 246"/>
                <a:gd name="T40" fmla="*/ 2147483647 w 664"/>
                <a:gd name="T41" fmla="*/ 2147483647 h 246"/>
                <a:gd name="T42" fmla="*/ 2147483647 w 664"/>
                <a:gd name="T43" fmla="*/ 2147483647 h 246"/>
                <a:gd name="T44" fmla="*/ 2147483647 w 664"/>
                <a:gd name="T45" fmla="*/ 2147483647 h 246"/>
                <a:gd name="T46" fmla="*/ 2147483647 w 664"/>
                <a:gd name="T47" fmla="*/ 2147483647 h 246"/>
                <a:gd name="T48" fmla="*/ 2147483647 w 664"/>
                <a:gd name="T49" fmla="*/ 2147483647 h 246"/>
                <a:gd name="T50" fmla="*/ 2147483647 w 664"/>
                <a:gd name="T51" fmla="*/ 2147483647 h 246"/>
                <a:gd name="T52" fmla="*/ 2147483647 w 664"/>
                <a:gd name="T53" fmla="*/ 2147483647 h 246"/>
                <a:gd name="T54" fmla="*/ 2147483647 w 664"/>
                <a:gd name="T55" fmla="*/ 2147483647 h 246"/>
                <a:gd name="T56" fmla="*/ 2147483647 w 664"/>
                <a:gd name="T57" fmla="*/ 2147483647 h 246"/>
                <a:gd name="T58" fmla="*/ 2147483647 w 664"/>
                <a:gd name="T59" fmla="*/ 2147483647 h 246"/>
                <a:gd name="T60" fmla="*/ 2147483647 w 664"/>
                <a:gd name="T61" fmla="*/ 2147483647 h 246"/>
                <a:gd name="T62" fmla="*/ 2147483647 w 664"/>
                <a:gd name="T63" fmla="*/ 2147483647 h 246"/>
                <a:gd name="T64" fmla="*/ 2147483647 w 664"/>
                <a:gd name="T65" fmla="*/ 2147483647 h 246"/>
                <a:gd name="T66" fmla="*/ 2147483647 w 664"/>
                <a:gd name="T67" fmla="*/ 2147483647 h 246"/>
                <a:gd name="T68" fmla="*/ 2147483647 w 664"/>
                <a:gd name="T69" fmla="*/ 2147483647 h 246"/>
                <a:gd name="T70" fmla="*/ 2147483647 w 664"/>
                <a:gd name="T71" fmla="*/ 2147483647 h 2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4"/>
                <a:gd name="T109" fmla="*/ 0 h 246"/>
                <a:gd name="T110" fmla="*/ 664 w 664"/>
                <a:gd name="T111" fmla="*/ 246 h 2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4" h="246">
                  <a:moveTo>
                    <a:pt x="663" y="121"/>
                  </a:moveTo>
                  <a:lnTo>
                    <a:pt x="661" y="111"/>
                  </a:lnTo>
                  <a:lnTo>
                    <a:pt x="657" y="101"/>
                  </a:lnTo>
                  <a:lnTo>
                    <a:pt x="651" y="90"/>
                  </a:lnTo>
                  <a:lnTo>
                    <a:pt x="643" y="80"/>
                  </a:lnTo>
                  <a:lnTo>
                    <a:pt x="632" y="70"/>
                  </a:lnTo>
                  <a:lnTo>
                    <a:pt x="618" y="60"/>
                  </a:lnTo>
                  <a:lnTo>
                    <a:pt x="603" y="51"/>
                  </a:lnTo>
                  <a:lnTo>
                    <a:pt x="586" y="43"/>
                  </a:lnTo>
                  <a:lnTo>
                    <a:pt x="566" y="35"/>
                  </a:lnTo>
                  <a:lnTo>
                    <a:pt x="545" y="28"/>
                  </a:lnTo>
                  <a:lnTo>
                    <a:pt x="521" y="21"/>
                  </a:lnTo>
                  <a:lnTo>
                    <a:pt x="497" y="16"/>
                  </a:lnTo>
                  <a:lnTo>
                    <a:pt x="471" y="11"/>
                  </a:lnTo>
                  <a:lnTo>
                    <a:pt x="444" y="6"/>
                  </a:lnTo>
                  <a:lnTo>
                    <a:pt x="416" y="4"/>
                  </a:lnTo>
                  <a:lnTo>
                    <a:pt x="389" y="2"/>
                  </a:lnTo>
                  <a:lnTo>
                    <a:pt x="361" y="0"/>
                  </a:lnTo>
                  <a:lnTo>
                    <a:pt x="330" y="0"/>
                  </a:lnTo>
                  <a:lnTo>
                    <a:pt x="303" y="0"/>
                  </a:lnTo>
                  <a:lnTo>
                    <a:pt x="273" y="2"/>
                  </a:lnTo>
                  <a:lnTo>
                    <a:pt x="246" y="4"/>
                  </a:lnTo>
                  <a:lnTo>
                    <a:pt x="218" y="6"/>
                  </a:lnTo>
                  <a:lnTo>
                    <a:pt x="191" y="11"/>
                  </a:lnTo>
                  <a:lnTo>
                    <a:pt x="165" y="16"/>
                  </a:lnTo>
                  <a:lnTo>
                    <a:pt x="141" y="21"/>
                  </a:lnTo>
                  <a:lnTo>
                    <a:pt x="119" y="28"/>
                  </a:lnTo>
                  <a:lnTo>
                    <a:pt x="96" y="35"/>
                  </a:lnTo>
                  <a:lnTo>
                    <a:pt x="78" y="43"/>
                  </a:lnTo>
                  <a:lnTo>
                    <a:pt x="59" y="51"/>
                  </a:lnTo>
                  <a:lnTo>
                    <a:pt x="44" y="60"/>
                  </a:lnTo>
                  <a:lnTo>
                    <a:pt x="31" y="70"/>
                  </a:lnTo>
                  <a:lnTo>
                    <a:pt x="19" y="80"/>
                  </a:lnTo>
                  <a:lnTo>
                    <a:pt x="11" y="90"/>
                  </a:lnTo>
                  <a:lnTo>
                    <a:pt x="5" y="101"/>
                  </a:lnTo>
                  <a:lnTo>
                    <a:pt x="1" y="111"/>
                  </a:lnTo>
                  <a:lnTo>
                    <a:pt x="0" y="121"/>
                  </a:lnTo>
                  <a:lnTo>
                    <a:pt x="1" y="133"/>
                  </a:lnTo>
                  <a:lnTo>
                    <a:pt x="5" y="143"/>
                  </a:lnTo>
                  <a:lnTo>
                    <a:pt x="11" y="154"/>
                  </a:lnTo>
                  <a:lnTo>
                    <a:pt x="19" y="164"/>
                  </a:lnTo>
                  <a:lnTo>
                    <a:pt x="31" y="173"/>
                  </a:lnTo>
                  <a:lnTo>
                    <a:pt x="44" y="182"/>
                  </a:lnTo>
                  <a:lnTo>
                    <a:pt x="59" y="192"/>
                  </a:lnTo>
                  <a:lnTo>
                    <a:pt x="78" y="201"/>
                  </a:lnTo>
                  <a:lnTo>
                    <a:pt x="96" y="209"/>
                  </a:lnTo>
                  <a:lnTo>
                    <a:pt x="119" y="216"/>
                  </a:lnTo>
                  <a:lnTo>
                    <a:pt x="141" y="221"/>
                  </a:lnTo>
                  <a:lnTo>
                    <a:pt x="165" y="227"/>
                  </a:lnTo>
                  <a:lnTo>
                    <a:pt x="191" y="233"/>
                  </a:lnTo>
                  <a:lnTo>
                    <a:pt x="218" y="236"/>
                  </a:lnTo>
                  <a:lnTo>
                    <a:pt x="246" y="240"/>
                  </a:lnTo>
                  <a:lnTo>
                    <a:pt x="273" y="242"/>
                  </a:lnTo>
                  <a:lnTo>
                    <a:pt x="303" y="243"/>
                  </a:lnTo>
                  <a:lnTo>
                    <a:pt x="330" y="245"/>
                  </a:lnTo>
                  <a:lnTo>
                    <a:pt x="361" y="243"/>
                  </a:lnTo>
                  <a:lnTo>
                    <a:pt x="389" y="242"/>
                  </a:lnTo>
                  <a:lnTo>
                    <a:pt x="416" y="240"/>
                  </a:lnTo>
                  <a:lnTo>
                    <a:pt x="444" y="236"/>
                  </a:lnTo>
                  <a:lnTo>
                    <a:pt x="471" y="233"/>
                  </a:lnTo>
                  <a:lnTo>
                    <a:pt x="497" y="227"/>
                  </a:lnTo>
                  <a:lnTo>
                    <a:pt x="521" y="221"/>
                  </a:lnTo>
                  <a:lnTo>
                    <a:pt x="545" y="216"/>
                  </a:lnTo>
                  <a:lnTo>
                    <a:pt x="566" y="209"/>
                  </a:lnTo>
                  <a:lnTo>
                    <a:pt x="586" y="201"/>
                  </a:lnTo>
                  <a:lnTo>
                    <a:pt x="603" y="192"/>
                  </a:lnTo>
                  <a:lnTo>
                    <a:pt x="618" y="182"/>
                  </a:lnTo>
                  <a:lnTo>
                    <a:pt x="632" y="173"/>
                  </a:lnTo>
                  <a:lnTo>
                    <a:pt x="643" y="164"/>
                  </a:lnTo>
                  <a:lnTo>
                    <a:pt x="651" y="154"/>
                  </a:lnTo>
                  <a:lnTo>
                    <a:pt x="657" y="143"/>
                  </a:lnTo>
                  <a:lnTo>
                    <a:pt x="661" y="133"/>
                  </a:lnTo>
                  <a:lnTo>
                    <a:pt x="663" y="12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4" name="Freeform 9"/>
            <p:cNvSpPr>
              <a:spLocks/>
            </p:cNvSpPr>
            <p:nvPr/>
          </p:nvSpPr>
          <p:spPr bwMode="auto">
            <a:xfrm>
              <a:off x="6732588" y="1027113"/>
              <a:ext cx="1196975" cy="425450"/>
            </a:xfrm>
            <a:custGeom>
              <a:avLst/>
              <a:gdLst>
                <a:gd name="T0" fmla="*/ 2147483647 w 754"/>
                <a:gd name="T1" fmla="*/ 2147483647 h 268"/>
                <a:gd name="T2" fmla="*/ 2147483647 w 754"/>
                <a:gd name="T3" fmla="*/ 0 h 268"/>
                <a:gd name="T4" fmla="*/ 0 w 754"/>
                <a:gd name="T5" fmla="*/ 0 h 268"/>
                <a:gd name="T6" fmla="*/ 0 w 754"/>
                <a:gd name="T7" fmla="*/ 2147483647 h 268"/>
                <a:gd name="T8" fmla="*/ 2147483647 w 754"/>
                <a:gd name="T9" fmla="*/ 2147483647 h 2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4"/>
                <a:gd name="T16" fmla="*/ 0 h 268"/>
                <a:gd name="T17" fmla="*/ 754 w 754"/>
                <a:gd name="T18" fmla="*/ 268 h 2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4" h="268">
                  <a:moveTo>
                    <a:pt x="753" y="267"/>
                  </a:moveTo>
                  <a:lnTo>
                    <a:pt x="753" y="0"/>
                  </a:lnTo>
                  <a:lnTo>
                    <a:pt x="0" y="0"/>
                  </a:lnTo>
                  <a:lnTo>
                    <a:pt x="0" y="267"/>
                  </a:lnTo>
                  <a:lnTo>
                    <a:pt x="753" y="26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5" name="Rectangle 10"/>
            <p:cNvSpPr>
              <a:spLocks noChangeArrowheads="1"/>
            </p:cNvSpPr>
            <p:nvPr/>
          </p:nvSpPr>
          <p:spPr bwMode="auto">
            <a:xfrm>
              <a:off x="6951663" y="176213"/>
              <a:ext cx="646112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pitchFamily="34" charset="0"/>
                </a:rPr>
                <a:t>name</a:t>
              </a:r>
            </a:p>
          </p:txBody>
        </p:sp>
        <p:sp>
          <p:nvSpPr>
            <p:cNvPr id="44046" name="Rectangle 11"/>
            <p:cNvSpPr>
              <a:spLocks noChangeArrowheads="1"/>
            </p:cNvSpPr>
            <p:nvPr/>
          </p:nvSpPr>
          <p:spPr bwMode="auto">
            <a:xfrm>
              <a:off x="6030913" y="396875"/>
              <a:ext cx="487362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 u="sng">
                  <a:solidFill>
                    <a:srgbClr val="000000"/>
                  </a:solidFill>
                  <a:latin typeface="Arial" pitchFamily="34" charset="0"/>
                </a:rPr>
                <a:t>ssn</a:t>
              </a:r>
            </a:p>
          </p:txBody>
        </p:sp>
        <p:sp>
          <p:nvSpPr>
            <p:cNvPr id="44047" name="Rectangle 12"/>
            <p:cNvSpPr>
              <a:spLocks noChangeArrowheads="1"/>
            </p:cNvSpPr>
            <p:nvPr/>
          </p:nvSpPr>
          <p:spPr bwMode="auto">
            <a:xfrm>
              <a:off x="6796088" y="1087438"/>
              <a:ext cx="1119187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pitchFamily="34" charset="0"/>
                </a:rPr>
                <a:t>Employees</a:t>
              </a:r>
            </a:p>
          </p:txBody>
        </p:sp>
        <p:sp>
          <p:nvSpPr>
            <p:cNvPr id="44048" name="Rectangle 13"/>
            <p:cNvSpPr>
              <a:spLocks noChangeArrowheads="1"/>
            </p:cNvSpPr>
            <p:nvPr/>
          </p:nvSpPr>
          <p:spPr bwMode="auto">
            <a:xfrm>
              <a:off x="8016875" y="407988"/>
              <a:ext cx="398463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pitchFamily="34" charset="0"/>
                </a:rPr>
                <a:t>lot</a:t>
              </a:r>
            </a:p>
          </p:txBody>
        </p:sp>
        <p:sp>
          <p:nvSpPr>
            <p:cNvPr id="44049" name="Line 14"/>
            <p:cNvSpPr>
              <a:spLocks noChangeShapeType="1"/>
            </p:cNvSpPr>
            <p:nvPr/>
          </p:nvSpPr>
          <p:spPr bwMode="auto">
            <a:xfrm>
              <a:off x="6300788" y="781050"/>
              <a:ext cx="644525" cy="24447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0" name="Line 15"/>
            <p:cNvSpPr>
              <a:spLocks noChangeShapeType="1"/>
            </p:cNvSpPr>
            <p:nvPr/>
          </p:nvSpPr>
          <p:spPr bwMode="auto">
            <a:xfrm>
              <a:off x="7346950" y="523875"/>
              <a:ext cx="0" cy="50165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1" name="Line 16"/>
            <p:cNvSpPr>
              <a:spLocks noChangeShapeType="1"/>
            </p:cNvSpPr>
            <p:nvPr/>
          </p:nvSpPr>
          <p:spPr bwMode="auto">
            <a:xfrm flipH="1">
              <a:off x="7567613" y="758564"/>
              <a:ext cx="424288" cy="26696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2" name="Freeform 17"/>
            <p:cNvSpPr>
              <a:spLocks/>
            </p:cNvSpPr>
            <p:nvPr/>
          </p:nvSpPr>
          <p:spPr bwMode="auto">
            <a:xfrm>
              <a:off x="4176074" y="1979629"/>
              <a:ext cx="1417638" cy="468313"/>
            </a:xfrm>
            <a:custGeom>
              <a:avLst/>
              <a:gdLst>
                <a:gd name="T0" fmla="*/ 0 w 893"/>
                <a:gd name="T1" fmla="*/ 2147483647 h 295"/>
                <a:gd name="T2" fmla="*/ 2147483647 w 893"/>
                <a:gd name="T3" fmla="*/ 2147483647 h 295"/>
                <a:gd name="T4" fmla="*/ 2147483647 w 893"/>
                <a:gd name="T5" fmla="*/ 2147483647 h 295"/>
                <a:gd name="T6" fmla="*/ 2147483647 w 893"/>
                <a:gd name="T7" fmla="*/ 2147483647 h 295"/>
                <a:gd name="T8" fmla="*/ 2147483647 w 893"/>
                <a:gd name="T9" fmla="*/ 2147483647 h 295"/>
                <a:gd name="T10" fmla="*/ 2147483647 w 893"/>
                <a:gd name="T11" fmla="*/ 2147483647 h 295"/>
                <a:gd name="T12" fmla="*/ 2147483647 w 893"/>
                <a:gd name="T13" fmla="*/ 2147483647 h 295"/>
                <a:gd name="T14" fmla="*/ 2147483647 w 893"/>
                <a:gd name="T15" fmla="*/ 2147483647 h 295"/>
                <a:gd name="T16" fmla="*/ 2147483647 w 893"/>
                <a:gd name="T17" fmla="*/ 2147483647 h 295"/>
                <a:gd name="T18" fmla="*/ 2147483647 w 893"/>
                <a:gd name="T19" fmla="*/ 2147483647 h 295"/>
                <a:gd name="T20" fmla="*/ 2147483647 w 893"/>
                <a:gd name="T21" fmla="*/ 2147483647 h 295"/>
                <a:gd name="T22" fmla="*/ 2147483647 w 893"/>
                <a:gd name="T23" fmla="*/ 2147483647 h 295"/>
                <a:gd name="T24" fmla="*/ 2147483647 w 893"/>
                <a:gd name="T25" fmla="*/ 2147483647 h 295"/>
                <a:gd name="T26" fmla="*/ 2147483647 w 893"/>
                <a:gd name="T27" fmla="*/ 2147483647 h 295"/>
                <a:gd name="T28" fmla="*/ 2147483647 w 893"/>
                <a:gd name="T29" fmla="*/ 2147483647 h 295"/>
                <a:gd name="T30" fmla="*/ 2147483647 w 893"/>
                <a:gd name="T31" fmla="*/ 2147483647 h 295"/>
                <a:gd name="T32" fmla="*/ 2147483647 w 893"/>
                <a:gd name="T33" fmla="*/ 2147483647 h 295"/>
                <a:gd name="T34" fmla="*/ 2147483647 w 893"/>
                <a:gd name="T35" fmla="*/ 2147483647 h 295"/>
                <a:gd name="T36" fmla="*/ 2147483647 w 893"/>
                <a:gd name="T37" fmla="*/ 2147483647 h 295"/>
                <a:gd name="T38" fmla="*/ 2147483647 w 893"/>
                <a:gd name="T39" fmla="*/ 2147483647 h 295"/>
                <a:gd name="T40" fmla="*/ 2147483647 w 893"/>
                <a:gd name="T41" fmla="*/ 2147483647 h 295"/>
                <a:gd name="T42" fmla="*/ 2147483647 w 893"/>
                <a:gd name="T43" fmla="*/ 2147483647 h 295"/>
                <a:gd name="T44" fmla="*/ 2147483647 w 893"/>
                <a:gd name="T45" fmla="*/ 2147483647 h 295"/>
                <a:gd name="T46" fmla="*/ 2147483647 w 893"/>
                <a:gd name="T47" fmla="*/ 2147483647 h 295"/>
                <a:gd name="T48" fmla="*/ 2147483647 w 893"/>
                <a:gd name="T49" fmla="*/ 2147483647 h 295"/>
                <a:gd name="T50" fmla="*/ 2147483647 w 893"/>
                <a:gd name="T51" fmla="*/ 2147483647 h 295"/>
                <a:gd name="T52" fmla="*/ 2147483647 w 893"/>
                <a:gd name="T53" fmla="*/ 0 h 295"/>
                <a:gd name="T54" fmla="*/ 2147483647 w 893"/>
                <a:gd name="T55" fmla="*/ 0 h 295"/>
                <a:gd name="T56" fmla="*/ 2147483647 w 893"/>
                <a:gd name="T57" fmla="*/ 2147483647 h 295"/>
                <a:gd name="T58" fmla="*/ 2147483647 w 893"/>
                <a:gd name="T59" fmla="*/ 2147483647 h 295"/>
                <a:gd name="T60" fmla="*/ 2147483647 w 893"/>
                <a:gd name="T61" fmla="*/ 2147483647 h 295"/>
                <a:gd name="T62" fmla="*/ 2147483647 w 893"/>
                <a:gd name="T63" fmla="*/ 2147483647 h 295"/>
                <a:gd name="T64" fmla="*/ 2147483647 w 893"/>
                <a:gd name="T65" fmla="*/ 2147483647 h 295"/>
                <a:gd name="T66" fmla="*/ 2147483647 w 893"/>
                <a:gd name="T67" fmla="*/ 2147483647 h 295"/>
                <a:gd name="T68" fmla="*/ 2147483647 w 893"/>
                <a:gd name="T69" fmla="*/ 2147483647 h 295"/>
                <a:gd name="T70" fmla="*/ 0 w 893"/>
                <a:gd name="T71" fmla="*/ 2147483647 h 2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93"/>
                <a:gd name="T109" fmla="*/ 0 h 295"/>
                <a:gd name="T110" fmla="*/ 893 w 893"/>
                <a:gd name="T111" fmla="*/ 295 h 29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93" h="295">
                  <a:moveTo>
                    <a:pt x="0" y="146"/>
                  </a:moveTo>
                  <a:lnTo>
                    <a:pt x="0" y="159"/>
                  </a:lnTo>
                  <a:lnTo>
                    <a:pt x="4" y="172"/>
                  </a:lnTo>
                  <a:lnTo>
                    <a:pt x="14" y="184"/>
                  </a:lnTo>
                  <a:lnTo>
                    <a:pt x="26" y="197"/>
                  </a:lnTo>
                  <a:lnTo>
                    <a:pt x="41" y="208"/>
                  </a:lnTo>
                  <a:lnTo>
                    <a:pt x="58" y="219"/>
                  </a:lnTo>
                  <a:lnTo>
                    <a:pt x="80" y="229"/>
                  </a:lnTo>
                  <a:lnTo>
                    <a:pt x="102" y="241"/>
                  </a:lnTo>
                  <a:lnTo>
                    <a:pt x="129" y="251"/>
                  </a:lnTo>
                  <a:lnTo>
                    <a:pt x="159" y="259"/>
                  </a:lnTo>
                  <a:lnTo>
                    <a:pt x="189" y="265"/>
                  </a:lnTo>
                  <a:lnTo>
                    <a:pt x="222" y="272"/>
                  </a:lnTo>
                  <a:lnTo>
                    <a:pt x="257" y="280"/>
                  </a:lnTo>
                  <a:lnTo>
                    <a:pt x="292" y="283"/>
                  </a:lnTo>
                  <a:lnTo>
                    <a:pt x="329" y="288"/>
                  </a:lnTo>
                  <a:lnTo>
                    <a:pt x="369" y="290"/>
                  </a:lnTo>
                  <a:lnTo>
                    <a:pt x="407" y="292"/>
                  </a:lnTo>
                  <a:lnTo>
                    <a:pt x="445" y="294"/>
                  </a:lnTo>
                  <a:lnTo>
                    <a:pt x="484" y="292"/>
                  </a:lnTo>
                  <a:lnTo>
                    <a:pt x="522" y="290"/>
                  </a:lnTo>
                  <a:lnTo>
                    <a:pt x="562" y="288"/>
                  </a:lnTo>
                  <a:lnTo>
                    <a:pt x="599" y="283"/>
                  </a:lnTo>
                  <a:lnTo>
                    <a:pt x="634" y="278"/>
                  </a:lnTo>
                  <a:lnTo>
                    <a:pt x="669" y="272"/>
                  </a:lnTo>
                  <a:lnTo>
                    <a:pt x="702" y="265"/>
                  </a:lnTo>
                  <a:lnTo>
                    <a:pt x="732" y="259"/>
                  </a:lnTo>
                  <a:lnTo>
                    <a:pt x="761" y="250"/>
                  </a:lnTo>
                  <a:lnTo>
                    <a:pt x="788" y="241"/>
                  </a:lnTo>
                  <a:lnTo>
                    <a:pt x="811" y="229"/>
                  </a:lnTo>
                  <a:lnTo>
                    <a:pt x="833" y="219"/>
                  </a:lnTo>
                  <a:lnTo>
                    <a:pt x="850" y="208"/>
                  </a:lnTo>
                  <a:lnTo>
                    <a:pt x="866" y="197"/>
                  </a:lnTo>
                  <a:lnTo>
                    <a:pt x="877" y="184"/>
                  </a:lnTo>
                  <a:lnTo>
                    <a:pt x="884" y="171"/>
                  </a:lnTo>
                  <a:lnTo>
                    <a:pt x="890" y="159"/>
                  </a:lnTo>
                  <a:lnTo>
                    <a:pt x="892" y="146"/>
                  </a:lnTo>
                  <a:lnTo>
                    <a:pt x="890" y="134"/>
                  </a:lnTo>
                  <a:lnTo>
                    <a:pt x="884" y="121"/>
                  </a:lnTo>
                  <a:lnTo>
                    <a:pt x="877" y="109"/>
                  </a:lnTo>
                  <a:lnTo>
                    <a:pt x="865" y="96"/>
                  </a:lnTo>
                  <a:lnTo>
                    <a:pt x="850" y="84"/>
                  </a:lnTo>
                  <a:lnTo>
                    <a:pt x="833" y="73"/>
                  </a:lnTo>
                  <a:lnTo>
                    <a:pt x="811" y="61"/>
                  </a:lnTo>
                  <a:lnTo>
                    <a:pt x="788" y="51"/>
                  </a:lnTo>
                  <a:lnTo>
                    <a:pt x="761" y="42"/>
                  </a:lnTo>
                  <a:lnTo>
                    <a:pt x="732" y="32"/>
                  </a:lnTo>
                  <a:lnTo>
                    <a:pt x="701" y="25"/>
                  </a:lnTo>
                  <a:lnTo>
                    <a:pt x="669" y="19"/>
                  </a:lnTo>
                  <a:lnTo>
                    <a:pt x="634" y="13"/>
                  </a:lnTo>
                  <a:lnTo>
                    <a:pt x="599" y="7"/>
                  </a:lnTo>
                  <a:lnTo>
                    <a:pt x="560" y="4"/>
                  </a:lnTo>
                  <a:lnTo>
                    <a:pt x="522" y="1"/>
                  </a:lnTo>
                  <a:lnTo>
                    <a:pt x="484" y="0"/>
                  </a:lnTo>
                  <a:lnTo>
                    <a:pt x="445" y="0"/>
                  </a:lnTo>
                  <a:lnTo>
                    <a:pt x="407" y="0"/>
                  </a:lnTo>
                  <a:lnTo>
                    <a:pt x="369" y="1"/>
                  </a:lnTo>
                  <a:lnTo>
                    <a:pt x="329" y="4"/>
                  </a:lnTo>
                  <a:lnTo>
                    <a:pt x="292" y="7"/>
                  </a:lnTo>
                  <a:lnTo>
                    <a:pt x="257" y="13"/>
                  </a:lnTo>
                  <a:lnTo>
                    <a:pt x="222" y="19"/>
                  </a:lnTo>
                  <a:lnTo>
                    <a:pt x="189" y="25"/>
                  </a:lnTo>
                  <a:lnTo>
                    <a:pt x="159" y="33"/>
                  </a:lnTo>
                  <a:lnTo>
                    <a:pt x="129" y="42"/>
                  </a:lnTo>
                  <a:lnTo>
                    <a:pt x="102" y="51"/>
                  </a:lnTo>
                  <a:lnTo>
                    <a:pt x="80" y="61"/>
                  </a:lnTo>
                  <a:lnTo>
                    <a:pt x="58" y="73"/>
                  </a:lnTo>
                  <a:lnTo>
                    <a:pt x="41" y="84"/>
                  </a:lnTo>
                  <a:lnTo>
                    <a:pt x="26" y="96"/>
                  </a:lnTo>
                  <a:lnTo>
                    <a:pt x="14" y="109"/>
                  </a:lnTo>
                  <a:lnTo>
                    <a:pt x="4" y="121"/>
                  </a:lnTo>
                  <a:lnTo>
                    <a:pt x="0" y="134"/>
                  </a:lnTo>
                  <a:lnTo>
                    <a:pt x="0" y="14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3" name="Rectangle 18"/>
            <p:cNvSpPr>
              <a:spLocks noChangeArrowheads="1"/>
            </p:cNvSpPr>
            <p:nvPr/>
          </p:nvSpPr>
          <p:spPr bwMode="auto">
            <a:xfrm>
              <a:off x="4174487" y="2062179"/>
              <a:ext cx="1366837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pitchFamily="34" charset="0"/>
                </a:rPr>
                <a:t>hourly_wages</a:t>
              </a:r>
            </a:p>
          </p:txBody>
        </p:sp>
        <p:sp>
          <p:nvSpPr>
            <p:cNvPr id="44054" name="Line 19"/>
            <p:cNvSpPr>
              <a:spLocks noChangeShapeType="1"/>
            </p:cNvSpPr>
            <p:nvPr/>
          </p:nvSpPr>
          <p:spPr bwMode="auto">
            <a:xfrm>
              <a:off x="5332412" y="2409824"/>
              <a:ext cx="523875" cy="303213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5" name="Freeform 20"/>
            <p:cNvSpPr>
              <a:spLocks/>
            </p:cNvSpPr>
            <p:nvPr/>
          </p:nvSpPr>
          <p:spPr bwMode="auto">
            <a:xfrm>
              <a:off x="7848600" y="2057400"/>
              <a:ext cx="1085850" cy="431800"/>
            </a:xfrm>
            <a:custGeom>
              <a:avLst/>
              <a:gdLst>
                <a:gd name="T0" fmla="*/ 2147483647 w 684"/>
                <a:gd name="T1" fmla="*/ 2147483647 h 272"/>
                <a:gd name="T2" fmla="*/ 2147483647 w 684"/>
                <a:gd name="T3" fmla="*/ 2147483647 h 272"/>
                <a:gd name="T4" fmla="*/ 2147483647 w 684"/>
                <a:gd name="T5" fmla="*/ 2147483647 h 272"/>
                <a:gd name="T6" fmla="*/ 2147483647 w 684"/>
                <a:gd name="T7" fmla="*/ 2147483647 h 272"/>
                <a:gd name="T8" fmla="*/ 2147483647 w 684"/>
                <a:gd name="T9" fmla="*/ 2147483647 h 272"/>
                <a:gd name="T10" fmla="*/ 2147483647 w 684"/>
                <a:gd name="T11" fmla="*/ 2147483647 h 272"/>
                <a:gd name="T12" fmla="*/ 2147483647 w 684"/>
                <a:gd name="T13" fmla="*/ 2147483647 h 272"/>
                <a:gd name="T14" fmla="*/ 2147483647 w 684"/>
                <a:gd name="T15" fmla="*/ 2147483647 h 272"/>
                <a:gd name="T16" fmla="*/ 2147483647 w 684"/>
                <a:gd name="T17" fmla="*/ 2147483647 h 272"/>
                <a:gd name="T18" fmla="*/ 2147483647 w 684"/>
                <a:gd name="T19" fmla="*/ 2147483647 h 272"/>
                <a:gd name="T20" fmla="*/ 2147483647 w 684"/>
                <a:gd name="T21" fmla="*/ 2147483647 h 272"/>
                <a:gd name="T22" fmla="*/ 2147483647 w 684"/>
                <a:gd name="T23" fmla="*/ 2147483647 h 272"/>
                <a:gd name="T24" fmla="*/ 2147483647 w 684"/>
                <a:gd name="T25" fmla="*/ 2147483647 h 272"/>
                <a:gd name="T26" fmla="*/ 2147483647 w 684"/>
                <a:gd name="T27" fmla="*/ 2147483647 h 272"/>
                <a:gd name="T28" fmla="*/ 2147483647 w 684"/>
                <a:gd name="T29" fmla="*/ 2147483647 h 272"/>
                <a:gd name="T30" fmla="*/ 2147483647 w 684"/>
                <a:gd name="T31" fmla="*/ 2147483647 h 272"/>
                <a:gd name="T32" fmla="*/ 2147483647 w 684"/>
                <a:gd name="T33" fmla="*/ 2147483647 h 272"/>
                <a:gd name="T34" fmla="*/ 2147483647 w 684"/>
                <a:gd name="T35" fmla="*/ 2147483647 h 272"/>
                <a:gd name="T36" fmla="*/ 2147483647 w 684"/>
                <a:gd name="T37" fmla="*/ 2147483647 h 272"/>
                <a:gd name="T38" fmla="*/ 2147483647 w 684"/>
                <a:gd name="T39" fmla="*/ 2147483647 h 272"/>
                <a:gd name="T40" fmla="*/ 2147483647 w 684"/>
                <a:gd name="T41" fmla="*/ 2147483647 h 272"/>
                <a:gd name="T42" fmla="*/ 2147483647 w 684"/>
                <a:gd name="T43" fmla="*/ 2147483647 h 272"/>
                <a:gd name="T44" fmla="*/ 2147483647 w 684"/>
                <a:gd name="T45" fmla="*/ 2147483647 h 272"/>
                <a:gd name="T46" fmla="*/ 2147483647 w 684"/>
                <a:gd name="T47" fmla="*/ 2147483647 h 272"/>
                <a:gd name="T48" fmla="*/ 2147483647 w 684"/>
                <a:gd name="T49" fmla="*/ 2147483647 h 272"/>
                <a:gd name="T50" fmla="*/ 2147483647 w 684"/>
                <a:gd name="T51" fmla="*/ 2147483647 h 272"/>
                <a:gd name="T52" fmla="*/ 2147483647 w 684"/>
                <a:gd name="T53" fmla="*/ 2147483647 h 272"/>
                <a:gd name="T54" fmla="*/ 2147483647 w 684"/>
                <a:gd name="T55" fmla="*/ 2147483647 h 272"/>
                <a:gd name="T56" fmla="*/ 2147483647 w 684"/>
                <a:gd name="T57" fmla="*/ 2147483647 h 272"/>
                <a:gd name="T58" fmla="*/ 2147483647 w 684"/>
                <a:gd name="T59" fmla="*/ 2147483647 h 272"/>
                <a:gd name="T60" fmla="*/ 2147483647 w 684"/>
                <a:gd name="T61" fmla="*/ 2147483647 h 272"/>
                <a:gd name="T62" fmla="*/ 2147483647 w 684"/>
                <a:gd name="T63" fmla="*/ 2147483647 h 272"/>
                <a:gd name="T64" fmla="*/ 2147483647 w 684"/>
                <a:gd name="T65" fmla="*/ 2147483647 h 272"/>
                <a:gd name="T66" fmla="*/ 2147483647 w 684"/>
                <a:gd name="T67" fmla="*/ 2147483647 h 272"/>
                <a:gd name="T68" fmla="*/ 2147483647 w 684"/>
                <a:gd name="T69" fmla="*/ 2147483647 h 272"/>
                <a:gd name="T70" fmla="*/ 2147483647 w 684"/>
                <a:gd name="T71" fmla="*/ 2147483647 h 27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84"/>
                <a:gd name="T109" fmla="*/ 0 h 272"/>
                <a:gd name="T110" fmla="*/ 684 w 684"/>
                <a:gd name="T111" fmla="*/ 272 h 27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84" h="272">
                  <a:moveTo>
                    <a:pt x="0" y="136"/>
                  </a:moveTo>
                  <a:lnTo>
                    <a:pt x="1" y="147"/>
                  </a:lnTo>
                  <a:lnTo>
                    <a:pt x="3" y="158"/>
                  </a:lnTo>
                  <a:lnTo>
                    <a:pt x="10" y="170"/>
                  </a:lnTo>
                  <a:lnTo>
                    <a:pt x="19" y="181"/>
                  </a:lnTo>
                  <a:lnTo>
                    <a:pt x="31" y="192"/>
                  </a:lnTo>
                  <a:lnTo>
                    <a:pt x="44" y="204"/>
                  </a:lnTo>
                  <a:lnTo>
                    <a:pt x="61" y="213"/>
                  </a:lnTo>
                  <a:lnTo>
                    <a:pt x="77" y="222"/>
                  </a:lnTo>
                  <a:lnTo>
                    <a:pt x="98" y="231"/>
                  </a:lnTo>
                  <a:lnTo>
                    <a:pt x="120" y="239"/>
                  </a:lnTo>
                  <a:lnTo>
                    <a:pt x="144" y="247"/>
                  </a:lnTo>
                  <a:lnTo>
                    <a:pt x="169" y="252"/>
                  </a:lnTo>
                  <a:lnTo>
                    <a:pt x="196" y="258"/>
                  </a:lnTo>
                  <a:lnTo>
                    <a:pt x="224" y="263"/>
                  </a:lnTo>
                  <a:lnTo>
                    <a:pt x="251" y="267"/>
                  </a:lnTo>
                  <a:lnTo>
                    <a:pt x="281" y="269"/>
                  </a:lnTo>
                  <a:lnTo>
                    <a:pt x="310" y="271"/>
                  </a:lnTo>
                  <a:lnTo>
                    <a:pt x="339" y="271"/>
                  </a:lnTo>
                  <a:lnTo>
                    <a:pt x="369" y="271"/>
                  </a:lnTo>
                  <a:lnTo>
                    <a:pt x="399" y="269"/>
                  </a:lnTo>
                  <a:lnTo>
                    <a:pt x="428" y="265"/>
                  </a:lnTo>
                  <a:lnTo>
                    <a:pt x="457" y="263"/>
                  </a:lnTo>
                  <a:lnTo>
                    <a:pt x="485" y="258"/>
                  </a:lnTo>
                  <a:lnTo>
                    <a:pt x="512" y="252"/>
                  </a:lnTo>
                  <a:lnTo>
                    <a:pt x="536" y="247"/>
                  </a:lnTo>
                  <a:lnTo>
                    <a:pt x="559" y="239"/>
                  </a:lnTo>
                  <a:lnTo>
                    <a:pt x="582" y="231"/>
                  </a:lnTo>
                  <a:lnTo>
                    <a:pt x="601" y="222"/>
                  </a:lnTo>
                  <a:lnTo>
                    <a:pt x="621" y="213"/>
                  </a:lnTo>
                  <a:lnTo>
                    <a:pt x="636" y="204"/>
                  </a:lnTo>
                  <a:lnTo>
                    <a:pt x="650" y="192"/>
                  </a:lnTo>
                  <a:lnTo>
                    <a:pt x="662" y="181"/>
                  </a:lnTo>
                  <a:lnTo>
                    <a:pt x="671" y="170"/>
                  </a:lnTo>
                  <a:lnTo>
                    <a:pt x="677" y="158"/>
                  </a:lnTo>
                  <a:lnTo>
                    <a:pt x="681" y="147"/>
                  </a:lnTo>
                  <a:lnTo>
                    <a:pt x="683" y="136"/>
                  </a:lnTo>
                  <a:lnTo>
                    <a:pt x="681" y="123"/>
                  </a:lnTo>
                  <a:lnTo>
                    <a:pt x="677" y="112"/>
                  </a:lnTo>
                  <a:lnTo>
                    <a:pt x="671" y="100"/>
                  </a:lnTo>
                  <a:lnTo>
                    <a:pt x="662" y="88"/>
                  </a:lnTo>
                  <a:lnTo>
                    <a:pt x="650" y="79"/>
                  </a:lnTo>
                  <a:lnTo>
                    <a:pt x="636" y="69"/>
                  </a:lnTo>
                  <a:lnTo>
                    <a:pt x="621" y="58"/>
                  </a:lnTo>
                  <a:lnTo>
                    <a:pt x="601" y="48"/>
                  </a:lnTo>
                  <a:lnTo>
                    <a:pt x="582" y="39"/>
                  </a:lnTo>
                  <a:lnTo>
                    <a:pt x="559" y="31"/>
                  </a:lnTo>
                  <a:lnTo>
                    <a:pt x="536" y="25"/>
                  </a:lnTo>
                  <a:lnTo>
                    <a:pt x="511" y="19"/>
                  </a:lnTo>
                  <a:lnTo>
                    <a:pt x="485" y="12"/>
                  </a:lnTo>
                  <a:lnTo>
                    <a:pt x="457" y="9"/>
                  </a:lnTo>
                  <a:lnTo>
                    <a:pt x="428" y="4"/>
                  </a:lnTo>
                  <a:lnTo>
                    <a:pt x="399" y="2"/>
                  </a:lnTo>
                  <a:lnTo>
                    <a:pt x="369" y="1"/>
                  </a:lnTo>
                  <a:lnTo>
                    <a:pt x="339" y="0"/>
                  </a:lnTo>
                  <a:lnTo>
                    <a:pt x="310" y="1"/>
                  </a:lnTo>
                  <a:lnTo>
                    <a:pt x="281" y="2"/>
                  </a:lnTo>
                  <a:lnTo>
                    <a:pt x="251" y="4"/>
                  </a:lnTo>
                  <a:lnTo>
                    <a:pt x="224" y="9"/>
                  </a:lnTo>
                  <a:lnTo>
                    <a:pt x="196" y="12"/>
                  </a:lnTo>
                  <a:lnTo>
                    <a:pt x="169" y="19"/>
                  </a:lnTo>
                  <a:lnTo>
                    <a:pt x="144" y="25"/>
                  </a:lnTo>
                  <a:lnTo>
                    <a:pt x="120" y="31"/>
                  </a:lnTo>
                  <a:lnTo>
                    <a:pt x="98" y="40"/>
                  </a:lnTo>
                  <a:lnTo>
                    <a:pt x="77" y="48"/>
                  </a:lnTo>
                  <a:lnTo>
                    <a:pt x="60" y="58"/>
                  </a:lnTo>
                  <a:lnTo>
                    <a:pt x="44" y="69"/>
                  </a:lnTo>
                  <a:lnTo>
                    <a:pt x="31" y="79"/>
                  </a:lnTo>
                  <a:lnTo>
                    <a:pt x="19" y="88"/>
                  </a:lnTo>
                  <a:lnTo>
                    <a:pt x="10" y="100"/>
                  </a:lnTo>
                  <a:lnTo>
                    <a:pt x="3" y="113"/>
                  </a:lnTo>
                  <a:lnTo>
                    <a:pt x="1" y="123"/>
                  </a:lnTo>
                  <a:lnTo>
                    <a:pt x="0" y="13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6" name="Freeform 21"/>
            <p:cNvSpPr>
              <a:spLocks/>
            </p:cNvSpPr>
            <p:nvPr/>
          </p:nvSpPr>
          <p:spPr bwMode="auto">
            <a:xfrm>
              <a:off x="5334000" y="1600200"/>
              <a:ext cx="1525588" cy="481013"/>
            </a:xfrm>
            <a:custGeom>
              <a:avLst/>
              <a:gdLst>
                <a:gd name="T0" fmla="*/ 2147483647 w 961"/>
                <a:gd name="T1" fmla="*/ 2147483647 h 303"/>
                <a:gd name="T2" fmla="*/ 2147483647 w 961"/>
                <a:gd name="T3" fmla="*/ 2147483647 h 303"/>
                <a:gd name="T4" fmla="*/ 2147483647 w 961"/>
                <a:gd name="T5" fmla="*/ 2147483647 h 303"/>
                <a:gd name="T6" fmla="*/ 2147483647 w 961"/>
                <a:gd name="T7" fmla="*/ 2147483647 h 303"/>
                <a:gd name="T8" fmla="*/ 2147483647 w 961"/>
                <a:gd name="T9" fmla="*/ 2147483647 h 303"/>
                <a:gd name="T10" fmla="*/ 2147483647 w 961"/>
                <a:gd name="T11" fmla="*/ 2147483647 h 303"/>
                <a:gd name="T12" fmla="*/ 2147483647 w 961"/>
                <a:gd name="T13" fmla="*/ 2147483647 h 303"/>
                <a:gd name="T14" fmla="*/ 2147483647 w 961"/>
                <a:gd name="T15" fmla="*/ 2147483647 h 303"/>
                <a:gd name="T16" fmla="*/ 2147483647 w 961"/>
                <a:gd name="T17" fmla="*/ 2147483647 h 303"/>
                <a:gd name="T18" fmla="*/ 2147483647 w 961"/>
                <a:gd name="T19" fmla="*/ 2147483647 h 303"/>
                <a:gd name="T20" fmla="*/ 2147483647 w 961"/>
                <a:gd name="T21" fmla="*/ 2147483647 h 303"/>
                <a:gd name="T22" fmla="*/ 2147483647 w 961"/>
                <a:gd name="T23" fmla="*/ 2147483647 h 303"/>
                <a:gd name="T24" fmla="*/ 2147483647 w 961"/>
                <a:gd name="T25" fmla="*/ 2147483647 h 303"/>
                <a:gd name="T26" fmla="*/ 2147483647 w 961"/>
                <a:gd name="T27" fmla="*/ 2147483647 h 303"/>
                <a:gd name="T28" fmla="*/ 2147483647 w 961"/>
                <a:gd name="T29" fmla="*/ 2147483647 h 303"/>
                <a:gd name="T30" fmla="*/ 2147483647 w 961"/>
                <a:gd name="T31" fmla="*/ 2147483647 h 303"/>
                <a:gd name="T32" fmla="*/ 2147483647 w 961"/>
                <a:gd name="T33" fmla="*/ 2147483647 h 303"/>
                <a:gd name="T34" fmla="*/ 2147483647 w 961"/>
                <a:gd name="T35" fmla="*/ 2147483647 h 303"/>
                <a:gd name="T36" fmla="*/ 2147483647 w 961"/>
                <a:gd name="T37" fmla="*/ 2147483647 h 303"/>
                <a:gd name="T38" fmla="*/ 2147483647 w 961"/>
                <a:gd name="T39" fmla="*/ 2147483647 h 303"/>
                <a:gd name="T40" fmla="*/ 2147483647 w 961"/>
                <a:gd name="T41" fmla="*/ 2147483647 h 303"/>
                <a:gd name="T42" fmla="*/ 2147483647 w 961"/>
                <a:gd name="T43" fmla="*/ 2147483647 h 303"/>
                <a:gd name="T44" fmla="*/ 2147483647 w 961"/>
                <a:gd name="T45" fmla="*/ 2147483647 h 303"/>
                <a:gd name="T46" fmla="*/ 2147483647 w 961"/>
                <a:gd name="T47" fmla="*/ 2147483647 h 303"/>
                <a:gd name="T48" fmla="*/ 2147483647 w 961"/>
                <a:gd name="T49" fmla="*/ 2147483647 h 303"/>
                <a:gd name="T50" fmla="*/ 2147483647 w 961"/>
                <a:gd name="T51" fmla="*/ 2147483647 h 303"/>
                <a:gd name="T52" fmla="*/ 2147483647 w 961"/>
                <a:gd name="T53" fmla="*/ 2147483647 h 303"/>
                <a:gd name="T54" fmla="*/ 2147483647 w 961"/>
                <a:gd name="T55" fmla="*/ 2147483647 h 303"/>
                <a:gd name="T56" fmla="*/ 2147483647 w 961"/>
                <a:gd name="T57" fmla="*/ 2147483647 h 303"/>
                <a:gd name="T58" fmla="*/ 2147483647 w 961"/>
                <a:gd name="T59" fmla="*/ 2147483647 h 303"/>
                <a:gd name="T60" fmla="*/ 2147483647 w 961"/>
                <a:gd name="T61" fmla="*/ 2147483647 h 303"/>
                <a:gd name="T62" fmla="*/ 2147483647 w 961"/>
                <a:gd name="T63" fmla="*/ 2147483647 h 303"/>
                <a:gd name="T64" fmla="*/ 2147483647 w 961"/>
                <a:gd name="T65" fmla="*/ 2147483647 h 303"/>
                <a:gd name="T66" fmla="*/ 2147483647 w 961"/>
                <a:gd name="T67" fmla="*/ 2147483647 h 303"/>
                <a:gd name="T68" fmla="*/ 2147483647 w 961"/>
                <a:gd name="T69" fmla="*/ 2147483647 h 303"/>
                <a:gd name="T70" fmla="*/ 2147483647 w 961"/>
                <a:gd name="T71" fmla="*/ 2147483647 h 30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61"/>
                <a:gd name="T109" fmla="*/ 0 h 303"/>
                <a:gd name="T110" fmla="*/ 961 w 961"/>
                <a:gd name="T111" fmla="*/ 303 h 30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61" h="303">
                  <a:moveTo>
                    <a:pt x="0" y="152"/>
                  </a:moveTo>
                  <a:lnTo>
                    <a:pt x="1" y="164"/>
                  </a:lnTo>
                  <a:lnTo>
                    <a:pt x="7" y="177"/>
                  </a:lnTo>
                  <a:lnTo>
                    <a:pt x="17" y="189"/>
                  </a:lnTo>
                  <a:lnTo>
                    <a:pt x="28" y="203"/>
                  </a:lnTo>
                  <a:lnTo>
                    <a:pt x="46" y="215"/>
                  </a:lnTo>
                  <a:lnTo>
                    <a:pt x="63" y="226"/>
                  </a:lnTo>
                  <a:lnTo>
                    <a:pt x="85" y="237"/>
                  </a:lnTo>
                  <a:lnTo>
                    <a:pt x="113" y="247"/>
                  </a:lnTo>
                  <a:lnTo>
                    <a:pt x="139" y="258"/>
                  </a:lnTo>
                  <a:lnTo>
                    <a:pt x="172" y="266"/>
                  </a:lnTo>
                  <a:lnTo>
                    <a:pt x="205" y="274"/>
                  </a:lnTo>
                  <a:lnTo>
                    <a:pt x="241" y="281"/>
                  </a:lnTo>
                  <a:lnTo>
                    <a:pt x="277" y="287"/>
                  </a:lnTo>
                  <a:lnTo>
                    <a:pt x="315" y="292"/>
                  </a:lnTo>
                  <a:lnTo>
                    <a:pt x="355" y="296"/>
                  </a:lnTo>
                  <a:lnTo>
                    <a:pt x="396" y="299"/>
                  </a:lnTo>
                  <a:lnTo>
                    <a:pt x="438" y="302"/>
                  </a:lnTo>
                  <a:lnTo>
                    <a:pt x="481" y="302"/>
                  </a:lnTo>
                  <a:lnTo>
                    <a:pt x="520" y="302"/>
                  </a:lnTo>
                  <a:lnTo>
                    <a:pt x="563" y="299"/>
                  </a:lnTo>
                  <a:lnTo>
                    <a:pt x="604" y="295"/>
                  </a:lnTo>
                  <a:lnTo>
                    <a:pt x="643" y="292"/>
                  </a:lnTo>
                  <a:lnTo>
                    <a:pt x="682" y="287"/>
                  </a:lnTo>
                  <a:lnTo>
                    <a:pt x="720" y="281"/>
                  </a:lnTo>
                  <a:lnTo>
                    <a:pt x="754" y="274"/>
                  </a:lnTo>
                  <a:lnTo>
                    <a:pt x="787" y="266"/>
                  </a:lnTo>
                  <a:lnTo>
                    <a:pt x="820" y="258"/>
                  </a:lnTo>
                  <a:lnTo>
                    <a:pt x="848" y="247"/>
                  </a:lnTo>
                  <a:lnTo>
                    <a:pt x="873" y="237"/>
                  </a:lnTo>
                  <a:lnTo>
                    <a:pt x="894" y="226"/>
                  </a:lnTo>
                  <a:lnTo>
                    <a:pt x="916" y="215"/>
                  </a:lnTo>
                  <a:lnTo>
                    <a:pt x="930" y="203"/>
                  </a:lnTo>
                  <a:lnTo>
                    <a:pt x="942" y="189"/>
                  </a:lnTo>
                  <a:lnTo>
                    <a:pt x="952" y="177"/>
                  </a:lnTo>
                  <a:lnTo>
                    <a:pt x="958" y="164"/>
                  </a:lnTo>
                  <a:lnTo>
                    <a:pt x="960" y="152"/>
                  </a:lnTo>
                  <a:lnTo>
                    <a:pt x="958" y="137"/>
                  </a:lnTo>
                  <a:lnTo>
                    <a:pt x="952" y="124"/>
                  </a:lnTo>
                  <a:lnTo>
                    <a:pt x="942" y="112"/>
                  </a:lnTo>
                  <a:lnTo>
                    <a:pt x="930" y="98"/>
                  </a:lnTo>
                  <a:lnTo>
                    <a:pt x="916" y="87"/>
                  </a:lnTo>
                  <a:lnTo>
                    <a:pt x="894" y="76"/>
                  </a:lnTo>
                  <a:lnTo>
                    <a:pt x="871" y="65"/>
                  </a:lnTo>
                  <a:lnTo>
                    <a:pt x="848" y="54"/>
                  </a:lnTo>
                  <a:lnTo>
                    <a:pt x="820" y="43"/>
                  </a:lnTo>
                  <a:lnTo>
                    <a:pt x="787" y="34"/>
                  </a:lnTo>
                  <a:lnTo>
                    <a:pt x="754" y="28"/>
                  </a:lnTo>
                  <a:lnTo>
                    <a:pt x="717" y="21"/>
                  </a:lnTo>
                  <a:lnTo>
                    <a:pt x="682" y="14"/>
                  </a:lnTo>
                  <a:lnTo>
                    <a:pt x="643" y="10"/>
                  </a:lnTo>
                  <a:lnTo>
                    <a:pt x="604" y="6"/>
                  </a:lnTo>
                  <a:lnTo>
                    <a:pt x="563" y="3"/>
                  </a:lnTo>
                  <a:lnTo>
                    <a:pt x="520" y="1"/>
                  </a:lnTo>
                  <a:lnTo>
                    <a:pt x="478" y="0"/>
                  </a:lnTo>
                  <a:lnTo>
                    <a:pt x="438" y="1"/>
                  </a:lnTo>
                  <a:lnTo>
                    <a:pt x="396" y="3"/>
                  </a:lnTo>
                  <a:lnTo>
                    <a:pt x="355" y="6"/>
                  </a:lnTo>
                  <a:lnTo>
                    <a:pt x="315" y="10"/>
                  </a:lnTo>
                  <a:lnTo>
                    <a:pt x="277" y="14"/>
                  </a:lnTo>
                  <a:lnTo>
                    <a:pt x="239" y="21"/>
                  </a:lnTo>
                  <a:lnTo>
                    <a:pt x="205" y="28"/>
                  </a:lnTo>
                  <a:lnTo>
                    <a:pt x="172" y="34"/>
                  </a:lnTo>
                  <a:lnTo>
                    <a:pt x="139" y="44"/>
                  </a:lnTo>
                  <a:lnTo>
                    <a:pt x="113" y="54"/>
                  </a:lnTo>
                  <a:lnTo>
                    <a:pt x="85" y="65"/>
                  </a:lnTo>
                  <a:lnTo>
                    <a:pt x="63" y="76"/>
                  </a:lnTo>
                  <a:lnTo>
                    <a:pt x="46" y="87"/>
                  </a:lnTo>
                  <a:lnTo>
                    <a:pt x="28" y="98"/>
                  </a:lnTo>
                  <a:lnTo>
                    <a:pt x="17" y="112"/>
                  </a:lnTo>
                  <a:lnTo>
                    <a:pt x="7" y="125"/>
                  </a:lnTo>
                  <a:lnTo>
                    <a:pt x="1" y="137"/>
                  </a:lnTo>
                  <a:lnTo>
                    <a:pt x="0" y="15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7" name="Freeform 22"/>
            <p:cNvSpPr>
              <a:spLocks/>
            </p:cNvSpPr>
            <p:nvPr/>
          </p:nvSpPr>
          <p:spPr bwMode="auto">
            <a:xfrm>
              <a:off x="5734050" y="2740025"/>
              <a:ext cx="1284288" cy="431800"/>
            </a:xfrm>
            <a:custGeom>
              <a:avLst/>
              <a:gdLst>
                <a:gd name="T0" fmla="*/ 2147483647 w 809"/>
                <a:gd name="T1" fmla="*/ 2147483647 h 272"/>
                <a:gd name="T2" fmla="*/ 2147483647 w 809"/>
                <a:gd name="T3" fmla="*/ 0 h 272"/>
                <a:gd name="T4" fmla="*/ 0 w 809"/>
                <a:gd name="T5" fmla="*/ 0 h 272"/>
                <a:gd name="T6" fmla="*/ 0 w 809"/>
                <a:gd name="T7" fmla="*/ 2147483647 h 272"/>
                <a:gd name="T8" fmla="*/ 2147483647 w 809"/>
                <a:gd name="T9" fmla="*/ 2147483647 h 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9"/>
                <a:gd name="T16" fmla="*/ 0 h 272"/>
                <a:gd name="T17" fmla="*/ 809 w 809"/>
                <a:gd name="T18" fmla="*/ 272 h 2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9" h="272">
                  <a:moveTo>
                    <a:pt x="808" y="271"/>
                  </a:moveTo>
                  <a:lnTo>
                    <a:pt x="808" y="0"/>
                  </a:lnTo>
                  <a:lnTo>
                    <a:pt x="0" y="0"/>
                  </a:lnTo>
                  <a:lnTo>
                    <a:pt x="0" y="271"/>
                  </a:lnTo>
                  <a:lnTo>
                    <a:pt x="808" y="27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8" name="Freeform 23"/>
            <p:cNvSpPr>
              <a:spLocks/>
            </p:cNvSpPr>
            <p:nvPr/>
          </p:nvSpPr>
          <p:spPr bwMode="auto">
            <a:xfrm>
              <a:off x="7577138" y="2740025"/>
              <a:ext cx="1446212" cy="414338"/>
            </a:xfrm>
            <a:custGeom>
              <a:avLst/>
              <a:gdLst>
                <a:gd name="T0" fmla="*/ 2147483647 w 911"/>
                <a:gd name="T1" fmla="*/ 2147483647 h 261"/>
                <a:gd name="T2" fmla="*/ 2147483647 w 911"/>
                <a:gd name="T3" fmla="*/ 0 h 261"/>
                <a:gd name="T4" fmla="*/ 0 w 911"/>
                <a:gd name="T5" fmla="*/ 0 h 261"/>
                <a:gd name="T6" fmla="*/ 0 w 911"/>
                <a:gd name="T7" fmla="*/ 2147483647 h 261"/>
                <a:gd name="T8" fmla="*/ 2147483647 w 911"/>
                <a:gd name="T9" fmla="*/ 2147483647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1"/>
                <a:gd name="T16" fmla="*/ 0 h 261"/>
                <a:gd name="T17" fmla="*/ 911 w 911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1" h="261">
                  <a:moveTo>
                    <a:pt x="910" y="260"/>
                  </a:moveTo>
                  <a:lnTo>
                    <a:pt x="910" y="0"/>
                  </a:lnTo>
                  <a:lnTo>
                    <a:pt x="0" y="0"/>
                  </a:lnTo>
                  <a:lnTo>
                    <a:pt x="0" y="260"/>
                  </a:lnTo>
                  <a:lnTo>
                    <a:pt x="910" y="26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9" name="Freeform 24"/>
            <p:cNvSpPr>
              <a:spLocks/>
            </p:cNvSpPr>
            <p:nvPr/>
          </p:nvSpPr>
          <p:spPr bwMode="auto">
            <a:xfrm>
              <a:off x="6975475" y="1727200"/>
              <a:ext cx="722313" cy="484188"/>
            </a:xfrm>
            <a:custGeom>
              <a:avLst/>
              <a:gdLst>
                <a:gd name="T0" fmla="*/ 2147483647 w 455"/>
                <a:gd name="T1" fmla="*/ 0 h 305"/>
                <a:gd name="T2" fmla="*/ 2147483647 w 455"/>
                <a:gd name="T3" fmla="*/ 2147483647 h 305"/>
                <a:gd name="T4" fmla="*/ 0 w 455"/>
                <a:gd name="T5" fmla="*/ 2147483647 h 305"/>
                <a:gd name="T6" fmla="*/ 2147483647 w 455"/>
                <a:gd name="T7" fmla="*/ 0 h 3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5"/>
                <a:gd name="T13" fmla="*/ 0 h 305"/>
                <a:gd name="T14" fmla="*/ 455 w 455"/>
                <a:gd name="T15" fmla="*/ 305 h 3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5" h="305">
                  <a:moveTo>
                    <a:pt x="226" y="0"/>
                  </a:moveTo>
                  <a:lnTo>
                    <a:pt x="454" y="304"/>
                  </a:lnTo>
                  <a:lnTo>
                    <a:pt x="0" y="304"/>
                  </a:lnTo>
                  <a:lnTo>
                    <a:pt x="226" y="0"/>
                  </a:lnTo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0" name="Rectangle 25"/>
            <p:cNvSpPr>
              <a:spLocks noChangeArrowheads="1"/>
            </p:cNvSpPr>
            <p:nvPr/>
          </p:nvSpPr>
          <p:spPr bwMode="auto">
            <a:xfrm>
              <a:off x="7094538" y="1933575"/>
              <a:ext cx="477837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chemeClr val="accent2"/>
                  </a:solidFill>
                  <a:latin typeface="Arial" pitchFamily="34" charset="0"/>
                </a:rPr>
                <a:t>ISA</a:t>
              </a:r>
            </a:p>
          </p:txBody>
        </p:sp>
        <p:sp>
          <p:nvSpPr>
            <p:cNvPr id="44061" name="Rectangle 26"/>
            <p:cNvSpPr>
              <a:spLocks noChangeArrowheads="1"/>
            </p:cNvSpPr>
            <p:nvPr/>
          </p:nvSpPr>
          <p:spPr bwMode="auto">
            <a:xfrm>
              <a:off x="5716588" y="2822575"/>
              <a:ext cx="1327150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pitchFamily="34" charset="0"/>
                </a:rPr>
                <a:t>Hourly_Emps</a:t>
              </a:r>
            </a:p>
          </p:txBody>
        </p:sp>
        <p:sp>
          <p:nvSpPr>
            <p:cNvPr id="44062" name="Rectangle 27"/>
            <p:cNvSpPr>
              <a:spLocks noChangeArrowheads="1"/>
            </p:cNvSpPr>
            <p:nvPr/>
          </p:nvSpPr>
          <p:spPr bwMode="auto">
            <a:xfrm>
              <a:off x="7824788" y="2128838"/>
              <a:ext cx="1039812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pitchFamily="34" charset="0"/>
                </a:rPr>
                <a:t>contractid</a:t>
              </a:r>
            </a:p>
          </p:txBody>
        </p:sp>
        <p:sp>
          <p:nvSpPr>
            <p:cNvPr id="44063" name="Rectangle 28"/>
            <p:cNvSpPr>
              <a:spLocks noChangeArrowheads="1"/>
            </p:cNvSpPr>
            <p:nvPr/>
          </p:nvSpPr>
          <p:spPr bwMode="auto">
            <a:xfrm>
              <a:off x="5407025" y="1673225"/>
              <a:ext cx="1397000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pitchFamily="34" charset="0"/>
                </a:rPr>
                <a:t>hours_worked</a:t>
              </a:r>
            </a:p>
          </p:txBody>
        </p:sp>
        <p:sp>
          <p:nvSpPr>
            <p:cNvPr id="44064" name="Line 29"/>
            <p:cNvSpPr>
              <a:spLocks noChangeShapeType="1"/>
            </p:cNvSpPr>
            <p:nvPr/>
          </p:nvSpPr>
          <p:spPr bwMode="auto">
            <a:xfrm flipH="1">
              <a:off x="6579106" y="2219718"/>
              <a:ext cx="556181" cy="51847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5" name="Line 30"/>
            <p:cNvSpPr>
              <a:spLocks noChangeShapeType="1"/>
            </p:cNvSpPr>
            <p:nvPr/>
          </p:nvSpPr>
          <p:spPr bwMode="auto">
            <a:xfrm>
              <a:off x="7568921" y="2229145"/>
              <a:ext cx="311085" cy="50904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6" name="Line 31"/>
            <p:cNvSpPr>
              <a:spLocks noChangeShapeType="1"/>
            </p:cNvSpPr>
            <p:nvPr/>
          </p:nvSpPr>
          <p:spPr bwMode="auto">
            <a:xfrm>
              <a:off x="8383588" y="2516188"/>
              <a:ext cx="0" cy="22860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7" name="Line 32"/>
            <p:cNvSpPr>
              <a:spLocks noChangeShapeType="1"/>
            </p:cNvSpPr>
            <p:nvPr/>
          </p:nvSpPr>
          <p:spPr bwMode="auto">
            <a:xfrm>
              <a:off x="6076950" y="2078038"/>
              <a:ext cx="0" cy="65246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8" name="Line 35"/>
            <p:cNvSpPr>
              <a:spLocks noChangeShapeType="1"/>
            </p:cNvSpPr>
            <p:nvPr/>
          </p:nvSpPr>
          <p:spPr bwMode="auto">
            <a:xfrm flipV="1">
              <a:off x="7315200" y="1441450"/>
              <a:ext cx="0" cy="31750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6393396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8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Mapping ISA to Relations</a:t>
            </a:r>
          </a:p>
        </p:txBody>
      </p:sp>
      <p:sp>
        <p:nvSpPr>
          <p:cNvPr id="58402" name="Rectangle 34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3657600" cy="15240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002060"/>
                </a:solidFill>
                <a:latin typeface="Calibri" pitchFamily="34" charset="0"/>
              </a:rPr>
              <a:t>Two approaches:</a:t>
            </a:r>
          </a:p>
          <a:p>
            <a:pPr marL="803275" indent="-514350">
              <a:buFont typeface="+mj-lt"/>
              <a:buAutoNum type="arabicParenR"/>
              <a:defRPr/>
            </a:pPr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Using three tables</a:t>
            </a:r>
          </a:p>
          <a:p>
            <a:pPr marL="803275" indent="-514350">
              <a:buFont typeface="+mj-lt"/>
              <a:buAutoNum type="arabicParenR"/>
              <a:defRPr/>
            </a:pPr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Using two tables</a:t>
            </a:r>
          </a:p>
        </p:txBody>
      </p:sp>
      <p:grpSp>
        <p:nvGrpSpPr>
          <p:cNvPr id="45062" name="Group 35"/>
          <p:cNvGrpSpPr>
            <a:grpSpLocks/>
          </p:cNvGrpSpPr>
          <p:nvPr/>
        </p:nvGrpSpPr>
        <p:grpSpPr bwMode="auto">
          <a:xfrm>
            <a:off x="3167063" y="2887663"/>
            <a:ext cx="5138737" cy="3055937"/>
            <a:chOff x="3884613" y="115888"/>
            <a:chExt cx="5138737" cy="3055937"/>
          </a:xfrm>
        </p:grpSpPr>
        <p:sp>
          <p:nvSpPr>
            <p:cNvPr id="45063" name="Rectangle 5"/>
            <p:cNvSpPr>
              <a:spLocks noChangeArrowheads="1"/>
            </p:cNvSpPr>
            <p:nvPr/>
          </p:nvSpPr>
          <p:spPr bwMode="auto">
            <a:xfrm>
              <a:off x="7527925" y="2781300"/>
              <a:ext cx="1495425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 dirty="0" err="1">
                  <a:solidFill>
                    <a:srgbClr val="000000"/>
                  </a:solidFill>
                  <a:latin typeface="Arial" pitchFamily="34" charset="0"/>
                </a:rPr>
                <a:t>Contract_Emps</a:t>
              </a:r>
              <a:endParaRPr lang="en-US" sz="14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5064" name="Freeform 6"/>
            <p:cNvSpPr>
              <a:spLocks/>
            </p:cNvSpPr>
            <p:nvPr/>
          </p:nvSpPr>
          <p:spPr bwMode="auto">
            <a:xfrm>
              <a:off x="5781675" y="400050"/>
              <a:ext cx="1055688" cy="390525"/>
            </a:xfrm>
            <a:custGeom>
              <a:avLst/>
              <a:gdLst>
                <a:gd name="T0" fmla="*/ 2147483647 w 665"/>
                <a:gd name="T1" fmla="*/ 2147483647 h 246"/>
                <a:gd name="T2" fmla="*/ 2147483647 w 665"/>
                <a:gd name="T3" fmla="*/ 2147483647 h 246"/>
                <a:gd name="T4" fmla="*/ 2147483647 w 665"/>
                <a:gd name="T5" fmla="*/ 2147483647 h 246"/>
                <a:gd name="T6" fmla="*/ 2147483647 w 665"/>
                <a:gd name="T7" fmla="*/ 2147483647 h 246"/>
                <a:gd name="T8" fmla="*/ 2147483647 w 665"/>
                <a:gd name="T9" fmla="*/ 2147483647 h 246"/>
                <a:gd name="T10" fmla="*/ 2147483647 w 665"/>
                <a:gd name="T11" fmla="*/ 2147483647 h 246"/>
                <a:gd name="T12" fmla="*/ 2147483647 w 665"/>
                <a:gd name="T13" fmla="*/ 2147483647 h 246"/>
                <a:gd name="T14" fmla="*/ 2147483647 w 665"/>
                <a:gd name="T15" fmla="*/ 2147483647 h 246"/>
                <a:gd name="T16" fmla="*/ 2147483647 w 665"/>
                <a:gd name="T17" fmla="*/ 2147483647 h 246"/>
                <a:gd name="T18" fmla="*/ 2147483647 w 665"/>
                <a:gd name="T19" fmla="*/ 2147483647 h 246"/>
                <a:gd name="T20" fmla="*/ 2147483647 w 665"/>
                <a:gd name="T21" fmla="*/ 2147483647 h 246"/>
                <a:gd name="T22" fmla="*/ 2147483647 w 665"/>
                <a:gd name="T23" fmla="*/ 2147483647 h 246"/>
                <a:gd name="T24" fmla="*/ 2147483647 w 665"/>
                <a:gd name="T25" fmla="*/ 2147483647 h 246"/>
                <a:gd name="T26" fmla="*/ 2147483647 w 665"/>
                <a:gd name="T27" fmla="*/ 2147483647 h 246"/>
                <a:gd name="T28" fmla="*/ 2147483647 w 665"/>
                <a:gd name="T29" fmla="*/ 2147483647 h 246"/>
                <a:gd name="T30" fmla="*/ 2147483647 w 665"/>
                <a:gd name="T31" fmla="*/ 2147483647 h 246"/>
                <a:gd name="T32" fmla="*/ 2147483647 w 665"/>
                <a:gd name="T33" fmla="*/ 2147483647 h 246"/>
                <a:gd name="T34" fmla="*/ 2147483647 w 665"/>
                <a:gd name="T35" fmla="*/ 2147483647 h 246"/>
                <a:gd name="T36" fmla="*/ 2147483647 w 665"/>
                <a:gd name="T37" fmla="*/ 2147483647 h 246"/>
                <a:gd name="T38" fmla="*/ 2147483647 w 665"/>
                <a:gd name="T39" fmla="*/ 2147483647 h 246"/>
                <a:gd name="T40" fmla="*/ 2147483647 w 665"/>
                <a:gd name="T41" fmla="*/ 2147483647 h 246"/>
                <a:gd name="T42" fmla="*/ 2147483647 w 665"/>
                <a:gd name="T43" fmla="*/ 2147483647 h 246"/>
                <a:gd name="T44" fmla="*/ 2147483647 w 665"/>
                <a:gd name="T45" fmla="*/ 2147483647 h 246"/>
                <a:gd name="T46" fmla="*/ 2147483647 w 665"/>
                <a:gd name="T47" fmla="*/ 2147483647 h 246"/>
                <a:gd name="T48" fmla="*/ 2147483647 w 665"/>
                <a:gd name="T49" fmla="*/ 2147483647 h 246"/>
                <a:gd name="T50" fmla="*/ 2147483647 w 665"/>
                <a:gd name="T51" fmla="*/ 2147483647 h 246"/>
                <a:gd name="T52" fmla="*/ 2147483647 w 665"/>
                <a:gd name="T53" fmla="*/ 2147483647 h 246"/>
                <a:gd name="T54" fmla="*/ 2147483647 w 665"/>
                <a:gd name="T55" fmla="*/ 2147483647 h 246"/>
                <a:gd name="T56" fmla="*/ 2147483647 w 665"/>
                <a:gd name="T57" fmla="*/ 2147483647 h 246"/>
                <a:gd name="T58" fmla="*/ 2147483647 w 665"/>
                <a:gd name="T59" fmla="*/ 2147483647 h 246"/>
                <a:gd name="T60" fmla="*/ 2147483647 w 665"/>
                <a:gd name="T61" fmla="*/ 2147483647 h 246"/>
                <a:gd name="T62" fmla="*/ 2147483647 w 665"/>
                <a:gd name="T63" fmla="*/ 2147483647 h 246"/>
                <a:gd name="T64" fmla="*/ 2147483647 w 665"/>
                <a:gd name="T65" fmla="*/ 2147483647 h 246"/>
                <a:gd name="T66" fmla="*/ 2147483647 w 665"/>
                <a:gd name="T67" fmla="*/ 2147483647 h 246"/>
                <a:gd name="T68" fmla="*/ 2147483647 w 665"/>
                <a:gd name="T69" fmla="*/ 2147483647 h 246"/>
                <a:gd name="T70" fmla="*/ 2147483647 w 665"/>
                <a:gd name="T71" fmla="*/ 2147483647 h 2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5"/>
                <a:gd name="T109" fmla="*/ 0 h 246"/>
                <a:gd name="T110" fmla="*/ 665 w 665"/>
                <a:gd name="T111" fmla="*/ 246 h 2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5" h="246">
                  <a:moveTo>
                    <a:pt x="664" y="123"/>
                  </a:moveTo>
                  <a:lnTo>
                    <a:pt x="662" y="111"/>
                  </a:lnTo>
                  <a:lnTo>
                    <a:pt x="658" y="101"/>
                  </a:lnTo>
                  <a:lnTo>
                    <a:pt x="653" y="90"/>
                  </a:lnTo>
                  <a:lnTo>
                    <a:pt x="644" y="80"/>
                  </a:lnTo>
                  <a:lnTo>
                    <a:pt x="633" y="70"/>
                  </a:lnTo>
                  <a:lnTo>
                    <a:pt x="620" y="62"/>
                  </a:lnTo>
                  <a:lnTo>
                    <a:pt x="604" y="52"/>
                  </a:lnTo>
                  <a:lnTo>
                    <a:pt x="587" y="43"/>
                  </a:lnTo>
                  <a:lnTo>
                    <a:pt x="567" y="35"/>
                  </a:lnTo>
                  <a:lnTo>
                    <a:pt x="546" y="28"/>
                  </a:lnTo>
                  <a:lnTo>
                    <a:pt x="522" y="23"/>
                  </a:lnTo>
                  <a:lnTo>
                    <a:pt x="498" y="17"/>
                  </a:lnTo>
                  <a:lnTo>
                    <a:pt x="473" y="11"/>
                  </a:lnTo>
                  <a:lnTo>
                    <a:pt x="446" y="8"/>
                  </a:lnTo>
                  <a:lnTo>
                    <a:pt x="418" y="4"/>
                  </a:lnTo>
                  <a:lnTo>
                    <a:pt x="389" y="2"/>
                  </a:lnTo>
                  <a:lnTo>
                    <a:pt x="361" y="1"/>
                  </a:lnTo>
                  <a:lnTo>
                    <a:pt x="332" y="0"/>
                  </a:lnTo>
                  <a:lnTo>
                    <a:pt x="303" y="1"/>
                  </a:lnTo>
                  <a:lnTo>
                    <a:pt x="275" y="2"/>
                  </a:lnTo>
                  <a:lnTo>
                    <a:pt x="246" y="4"/>
                  </a:lnTo>
                  <a:lnTo>
                    <a:pt x="218" y="8"/>
                  </a:lnTo>
                  <a:lnTo>
                    <a:pt x="192" y="11"/>
                  </a:lnTo>
                  <a:lnTo>
                    <a:pt x="166" y="17"/>
                  </a:lnTo>
                  <a:lnTo>
                    <a:pt x="141" y="23"/>
                  </a:lnTo>
                  <a:lnTo>
                    <a:pt x="119" y="28"/>
                  </a:lnTo>
                  <a:lnTo>
                    <a:pt x="98" y="35"/>
                  </a:lnTo>
                  <a:lnTo>
                    <a:pt x="78" y="43"/>
                  </a:lnTo>
                  <a:lnTo>
                    <a:pt x="60" y="52"/>
                  </a:lnTo>
                  <a:lnTo>
                    <a:pt x="45" y="62"/>
                  </a:lnTo>
                  <a:lnTo>
                    <a:pt x="31" y="70"/>
                  </a:lnTo>
                  <a:lnTo>
                    <a:pt x="21" y="80"/>
                  </a:lnTo>
                  <a:lnTo>
                    <a:pt x="11" y="90"/>
                  </a:lnTo>
                  <a:lnTo>
                    <a:pt x="5" y="101"/>
                  </a:lnTo>
                  <a:lnTo>
                    <a:pt x="1" y="111"/>
                  </a:lnTo>
                  <a:lnTo>
                    <a:pt x="0" y="123"/>
                  </a:lnTo>
                  <a:lnTo>
                    <a:pt x="1" y="133"/>
                  </a:lnTo>
                  <a:lnTo>
                    <a:pt x="5" y="143"/>
                  </a:lnTo>
                  <a:lnTo>
                    <a:pt x="11" y="154"/>
                  </a:lnTo>
                  <a:lnTo>
                    <a:pt x="21" y="164"/>
                  </a:lnTo>
                  <a:lnTo>
                    <a:pt x="31" y="174"/>
                  </a:lnTo>
                  <a:lnTo>
                    <a:pt x="45" y="184"/>
                  </a:lnTo>
                  <a:lnTo>
                    <a:pt x="60" y="193"/>
                  </a:lnTo>
                  <a:lnTo>
                    <a:pt x="78" y="201"/>
                  </a:lnTo>
                  <a:lnTo>
                    <a:pt x="98" y="209"/>
                  </a:lnTo>
                  <a:lnTo>
                    <a:pt x="119" y="216"/>
                  </a:lnTo>
                  <a:lnTo>
                    <a:pt x="141" y="223"/>
                  </a:lnTo>
                  <a:lnTo>
                    <a:pt x="166" y="228"/>
                  </a:lnTo>
                  <a:lnTo>
                    <a:pt x="192" y="233"/>
                  </a:lnTo>
                  <a:lnTo>
                    <a:pt x="218" y="238"/>
                  </a:lnTo>
                  <a:lnTo>
                    <a:pt x="246" y="240"/>
                  </a:lnTo>
                  <a:lnTo>
                    <a:pt x="275" y="242"/>
                  </a:lnTo>
                  <a:lnTo>
                    <a:pt x="303" y="245"/>
                  </a:lnTo>
                  <a:lnTo>
                    <a:pt x="332" y="245"/>
                  </a:lnTo>
                  <a:lnTo>
                    <a:pt x="361" y="245"/>
                  </a:lnTo>
                  <a:lnTo>
                    <a:pt x="389" y="242"/>
                  </a:lnTo>
                  <a:lnTo>
                    <a:pt x="418" y="240"/>
                  </a:lnTo>
                  <a:lnTo>
                    <a:pt x="446" y="238"/>
                  </a:lnTo>
                  <a:lnTo>
                    <a:pt x="473" y="233"/>
                  </a:lnTo>
                  <a:lnTo>
                    <a:pt x="498" y="228"/>
                  </a:lnTo>
                  <a:lnTo>
                    <a:pt x="522" y="223"/>
                  </a:lnTo>
                  <a:lnTo>
                    <a:pt x="546" y="216"/>
                  </a:lnTo>
                  <a:lnTo>
                    <a:pt x="567" y="209"/>
                  </a:lnTo>
                  <a:lnTo>
                    <a:pt x="587" y="201"/>
                  </a:lnTo>
                  <a:lnTo>
                    <a:pt x="604" y="193"/>
                  </a:lnTo>
                  <a:lnTo>
                    <a:pt x="620" y="184"/>
                  </a:lnTo>
                  <a:lnTo>
                    <a:pt x="633" y="174"/>
                  </a:lnTo>
                  <a:lnTo>
                    <a:pt x="644" y="164"/>
                  </a:lnTo>
                  <a:lnTo>
                    <a:pt x="653" y="154"/>
                  </a:lnTo>
                  <a:lnTo>
                    <a:pt x="658" y="143"/>
                  </a:lnTo>
                  <a:lnTo>
                    <a:pt x="662" y="133"/>
                  </a:lnTo>
                  <a:lnTo>
                    <a:pt x="664" y="12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5" name="Freeform 7"/>
            <p:cNvSpPr>
              <a:spLocks/>
            </p:cNvSpPr>
            <p:nvPr/>
          </p:nvSpPr>
          <p:spPr bwMode="auto">
            <a:xfrm>
              <a:off x="7718425" y="400050"/>
              <a:ext cx="1054100" cy="390525"/>
            </a:xfrm>
            <a:custGeom>
              <a:avLst/>
              <a:gdLst>
                <a:gd name="T0" fmla="*/ 2147483647 w 664"/>
                <a:gd name="T1" fmla="*/ 2147483647 h 246"/>
                <a:gd name="T2" fmla="*/ 2147483647 w 664"/>
                <a:gd name="T3" fmla="*/ 2147483647 h 246"/>
                <a:gd name="T4" fmla="*/ 2147483647 w 664"/>
                <a:gd name="T5" fmla="*/ 2147483647 h 246"/>
                <a:gd name="T6" fmla="*/ 2147483647 w 664"/>
                <a:gd name="T7" fmla="*/ 2147483647 h 246"/>
                <a:gd name="T8" fmla="*/ 2147483647 w 664"/>
                <a:gd name="T9" fmla="*/ 2147483647 h 246"/>
                <a:gd name="T10" fmla="*/ 2147483647 w 664"/>
                <a:gd name="T11" fmla="*/ 2147483647 h 246"/>
                <a:gd name="T12" fmla="*/ 2147483647 w 664"/>
                <a:gd name="T13" fmla="*/ 2147483647 h 246"/>
                <a:gd name="T14" fmla="*/ 2147483647 w 664"/>
                <a:gd name="T15" fmla="*/ 2147483647 h 246"/>
                <a:gd name="T16" fmla="*/ 2147483647 w 664"/>
                <a:gd name="T17" fmla="*/ 2147483647 h 246"/>
                <a:gd name="T18" fmla="*/ 2147483647 w 664"/>
                <a:gd name="T19" fmla="*/ 2147483647 h 246"/>
                <a:gd name="T20" fmla="*/ 2147483647 w 664"/>
                <a:gd name="T21" fmla="*/ 2147483647 h 246"/>
                <a:gd name="T22" fmla="*/ 2147483647 w 664"/>
                <a:gd name="T23" fmla="*/ 2147483647 h 246"/>
                <a:gd name="T24" fmla="*/ 2147483647 w 664"/>
                <a:gd name="T25" fmla="*/ 2147483647 h 246"/>
                <a:gd name="T26" fmla="*/ 2147483647 w 664"/>
                <a:gd name="T27" fmla="*/ 2147483647 h 246"/>
                <a:gd name="T28" fmla="*/ 2147483647 w 664"/>
                <a:gd name="T29" fmla="*/ 2147483647 h 246"/>
                <a:gd name="T30" fmla="*/ 2147483647 w 664"/>
                <a:gd name="T31" fmla="*/ 2147483647 h 246"/>
                <a:gd name="T32" fmla="*/ 2147483647 w 664"/>
                <a:gd name="T33" fmla="*/ 2147483647 h 246"/>
                <a:gd name="T34" fmla="*/ 2147483647 w 664"/>
                <a:gd name="T35" fmla="*/ 2147483647 h 246"/>
                <a:gd name="T36" fmla="*/ 2147483647 w 664"/>
                <a:gd name="T37" fmla="*/ 2147483647 h 246"/>
                <a:gd name="T38" fmla="*/ 2147483647 w 664"/>
                <a:gd name="T39" fmla="*/ 2147483647 h 246"/>
                <a:gd name="T40" fmla="*/ 2147483647 w 664"/>
                <a:gd name="T41" fmla="*/ 2147483647 h 246"/>
                <a:gd name="T42" fmla="*/ 2147483647 w 664"/>
                <a:gd name="T43" fmla="*/ 2147483647 h 246"/>
                <a:gd name="T44" fmla="*/ 2147483647 w 664"/>
                <a:gd name="T45" fmla="*/ 2147483647 h 246"/>
                <a:gd name="T46" fmla="*/ 2147483647 w 664"/>
                <a:gd name="T47" fmla="*/ 2147483647 h 246"/>
                <a:gd name="T48" fmla="*/ 2147483647 w 664"/>
                <a:gd name="T49" fmla="*/ 2147483647 h 246"/>
                <a:gd name="T50" fmla="*/ 2147483647 w 664"/>
                <a:gd name="T51" fmla="*/ 2147483647 h 246"/>
                <a:gd name="T52" fmla="*/ 2147483647 w 664"/>
                <a:gd name="T53" fmla="*/ 2147483647 h 246"/>
                <a:gd name="T54" fmla="*/ 2147483647 w 664"/>
                <a:gd name="T55" fmla="*/ 2147483647 h 246"/>
                <a:gd name="T56" fmla="*/ 2147483647 w 664"/>
                <a:gd name="T57" fmla="*/ 2147483647 h 246"/>
                <a:gd name="T58" fmla="*/ 2147483647 w 664"/>
                <a:gd name="T59" fmla="*/ 2147483647 h 246"/>
                <a:gd name="T60" fmla="*/ 2147483647 w 664"/>
                <a:gd name="T61" fmla="*/ 2147483647 h 246"/>
                <a:gd name="T62" fmla="*/ 2147483647 w 664"/>
                <a:gd name="T63" fmla="*/ 2147483647 h 246"/>
                <a:gd name="T64" fmla="*/ 2147483647 w 664"/>
                <a:gd name="T65" fmla="*/ 2147483647 h 246"/>
                <a:gd name="T66" fmla="*/ 2147483647 w 664"/>
                <a:gd name="T67" fmla="*/ 2147483647 h 246"/>
                <a:gd name="T68" fmla="*/ 2147483647 w 664"/>
                <a:gd name="T69" fmla="*/ 2147483647 h 246"/>
                <a:gd name="T70" fmla="*/ 2147483647 w 664"/>
                <a:gd name="T71" fmla="*/ 2147483647 h 2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4"/>
                <a:gd name="T109" fmla="*/ 0 h 246"/>
                <a:gd name="T110" fmla="*/ 664 w 664"/>
                <a:gd name="T111" fmla="*/ 246 h 2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4" h="246">
                  <a:moveTo>
                    <a:pt x="0" y="123"/>
                  </a:moveTo>
                  <a:lnTo>
                    <a:pt x="1" y="133"/>
                  </a:lnTo>
                  <a:lnTo>
                    <a:pt x="5" y="143"/>
                  </a:lnTo>
                  <a:lnTo>
                    <a:pt x="10" y="154"/>
                  </a:lnTo>
                  <a:lnTo>
                    <a:pt x="19" y="164"/>
                  </a:lnTo>
                  <a:lnTo>
                    <a:pt x="30" y="174"/>
                  </a:lnTo>
                  <a:lnTo>
                    <a:pt x="43" y="184"/>
                  </a:lnTo>
                  <a:lnTo>
                    <a:pt x="59" y="193"/>
                  </a:lnTo>
                  <a:lnTo>
                    <a:pt x="76" y="201"/>
                  </a:lnTo>
                  <a:lnTo>
                    <a:pt x="96" y="209"/>
                  </a:lnTo>
                  <a:lnTo>
                    <a:pt x="118" y="216"/>
                  </a:lnTo>
                  <a:lnTo>
                    <a:pt x="141" y="223"/>
                  </a:lnTo>
                  <a:lnTo>
                    <a:pt x="165" y="228"/>
                  </a:lnTo>
                  <a:lnTo>
                    <a:pt x="190" y="233"/>
                  </a:lnTo>
                  <a:lnTo>
                    <a:pt x="217" y="238"/>
                  </a:lnTo>
                  <a:lnTo>
                    <a:pt x="245" y="240"/>
                  </a:lnTo>
                  <a:lnTo>
                    <a:pt x="273" y="242"/>
                  </a:lnTo>
                  <a:lnTo>
                    <a:pt x="302" y="245"/>
                  </a:lnTo>
                  <a:lnTo>
                    <a:pt x="331" y="245"/>
                  </a:lnTo>
                  <a:lnTo>
                    <a:pt x="359" y="245"/>
                  </a:lnTo>
                  <a:lnTo>
                    <a:pt x="388" y="242"/>
                  </a:lnTo>
                  <a:lnTo>
                    <a:pt x="417" y="240"/>
                  </a:lnTo>
                  <a:lnTo>
                    <a:pt x="444" y="238"/>
                  </a:lnTo>
                  <a:lnTo>
                    <a:pt x="472" y="233"/>
                  </a:lnTo>
                  <a:lnTo>
                    <a:pt x="497" y="228"/>
                  </a:lnTo>
                  <a:lnTo>
                    <a:pt x="521" y="221"/>
                  </a:lnTo>
                  <a:lnTo>
                    <a:pt x="544" y="216"/>
                  </a:lnTo>
                  <a:lnTo>
                    <a:pt x="566" y="209"/>
                  </a:lnTo>
                  <a:lnTo>
                    <a:pt x="584" y="201"/>
                  </a:lnTo>
                  <a:lnTo>
                    <a:pt x="603" y="192"/>
                  </a:lnTo>
                  <a:lnTo>
                    <a:pt x="617" y="184"/>
                  </a:lnTo>
                  <a:lnTo>
                    <a:pt x="631" y="174"/>
                  </a:lnTo>
                  <a:lnTo>
                    <a:pt x="643" y="164"/>
                  </a:lnTo>
                  <a:lnTo>
                    <a:pt x="652" y="154"/>
                  </a:lnTo>
                  <a:lnTo>
                    <a:pt x="657" y="143"/>
                  </a:lnTo>
                  <a:lnTo>
                    <a:pt x="661" y="133"/>
                  </a:lnTo>
                  <a:lnTo>
                    <a:pt x="663" y="123"/>
                  </a:lnTo>
                  <a:lnTo>
                    <a:pt x="661" y="111"/>
                  </a:lnTo>
                  <a:lnTo>
                    <a:pt x="657" y="101"/>
                  </a:lnTo>
                  <a:lnTo>
                    <a:pt x="652" y="90"/>
                  </a:lnTo>
                  <a:lnTo>
                    <a:pt x="643" y="80"/>
                  </a:lnTo>
                  <a:lnTo>
                    <a:pt x="631" y="70"/>
                  </a:lnTo>
                  <a:lnTo>
                    <a:pt x="617" y="62"/>
                  </a:lnTo>
                  <a:lnTo>
                    <a:pt x="603" y="52"/>
                  </a:lnTo>
                  <a:lnTo>
                    <a:pt x="584" y="43"/>
                  </a:lnTo>
                  <a:lnTo>
                    <a:pt x="566" y="35"/>
                  </a:lnTo>
                  <a:lnTo>
                    <a:pt x="543" y="28"/>
                  </a:lnTo>
                  <a:lnTo>
                    <a:pt x="521" y="23"/>
                  </a:lnTo>
                  <a:lnTo>
                    <a:pt x="497" y="17"/>
                  </a:lnTo>
                  <a:lnTo>
                    <a:pt x="472" y="11"/>
                  </a:lnTo>
                  <a:lnTo>
                    <a:pt x="444" y="8"/>
                  </a:lnTo>
                  <a:lnTo>
                    <a:pt x="416" y="4"/>
                  </a:lnTo>
                  <a:lnTo>
                    <a:pt x="388" y="2"/>
                  </a:lnTo>
                  <a:lnTo>
                    <a:pt x="359" y="1"/>
                  </a:lnTo>
                  <a:lnTo>
                    <a:pt x="331" y="0"/>
                  </a:lnTo>
                  <a:lnTo>
                    <a:pt x="302" y="1"/>
                  </a:lnTo>
                  <a:lnTo>
                    <a:pt x="273" y="2"/>
                  </a:lnTo>
                  <a:lnTo>
                    <a:pt x="245" y="4"/>
                  </a:lnTo>
                  <a:lnTo>
                    <a:pt x="217" y="8"/>
                  </a:lnTo>
                  <a:lnTo>
                    <a:pt x="190" y="11"/>
                  </a:lnTo>
                  <a:lnTo>
                    <a:pt x="165" y="17"/>
                  </a:lnTo>
                  <a:lnTo>
                    <a:pt x="141" y="23"/>
                  </a:lnTo>
                  <a:lnTo>
                    <a:pt x="118" y="28"/>
                  </a:lnTo>
                  <a:lnTo>
                    <a:pt x="96" y="35"/>
                  </a:lnTo>
                  <a:lnTo>
                    <a:pt x="76" y="43"/>
                  </a:lnTo>
                  <a:lnTo>
                    <a:pt x="59" y="52"/>
                  </a:lnTo>
                  <a:lnTo>
                    <a:pt x="43" y="62"/>
                  </a:lnTo>
                  <a:lnTo>
                    <a:pt x="30" y="71"/>
                  </a:lnTo>
                  <a:lnTo>
                    <a:pt x="19" y="80"/>
                  </a:lnTo>
                  <a:lnTo>
                    <a:pt x="10" y="90"/>
                  </a:lnTo>
                  <a:lnTo>
                    <a:pt x="5" y="101"/>
                  </a:lnTo>
                  <a:lnTo>
                    <a:pt x="1" y="111"/>
                  </a:lnTo>
                  <a:lnTo>
                    <a:pt x="0" y="12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6" name="Freeform 8"/>
            <p:cNvSpPr>
              <a:spLocks/>
            </p:cNvSpPr>
            <p:nvPr/>
          </p:nvSpPr>
          <p:spPr bwMode="auto">
            <a:xfrm>
              <a:off x="6732588" y="115888"/>
              <a:ext cx="1054100" cy="390525"/>
            </a:xfrm>
            <a:custGeom>
              <a:avLst/>
              <a:gdLst>
                <a:gd name="T0" fmla="*/ 2147483647 w 664"/>
                <a:gd name="T1" fmla="*/ 2147483647 h 246"/>
                <a:gd name="T2" fmla="*/ 2147483647 w 664"/>
                <a:gd name="T3" fmla="*/ 2147483647 h 246"/>
                <a:gd name="T4" fmla="*/ 2147483647 w 664"/>
                <a:gd name="T5" fmla="*/ 2147483647 h 246"/>
                <a:gd name="T6" fmla="*/ 2147483647 w 664"/>
                <a:gd name="T7" fmla="*/ 2147483647 h 246"/>
                <a:gd name="T8" fmla="*/ 2147483647 w 664"/>
                <a:gd name="T9" fmla="*/ 2147483647 h 246"/>
                <a:gd name="T10" fmla="*/ 2147483647 w 664"/>
                <a:gd name="T11" fmla="*/ 2147483647 h 246"/>
                <a:gd name="T12" fmla="*/ 2147483647 w 664"/>
                <a:gd name="T13" fmla="*/ 2147483647 h 246"/>
                <a:gd name="T14" fmla="*/ 2147483647 w 664"/>
                <a:gd name="T15" fmla="*/ 2147483647 h 246"/>
                <a:gd name="T16" fmla="*/ 2147483647 w 664"/>
                <a:gd name="T17" fmla="*/ 0 h 246"/>
                <a:gd name="T18" fmla="*/ 2147483647 w 664"/>
                <a:gd name="T19" fmla="*/ 0 h 246"/>
                <a:gd name="T20" fmla="*/ 2147483647 w 664"/>
                <a:gd name="T21" fmla="*/ 2147483647 h 246"/>
                <a:gd name="T22" fmla="*/ 2147483647 w 664"/>
                <a:gd name="T23" fmla="*/ 2147483647 h 246"/>
                <a:gd name="T24" fmla="*/ 2147483647 w 664"/>
                <a:gd name="T25" fmla="*/ 2147483647 h 246"/>
                <a:gd name="T26" fmla="*/ 2147483647 w 664"/>
                <a:gd name="T27" fmla="*/ 2147483647 h 246"/>
                <a:gd name="T28" fmla="*/ 2147483647 w 664"/>
                <a:gd name="T29" fmla="*/ 2147483647 h 246"/>
                <a:gd name="T30" fmla="*/ 2147483647 w 664"/>
                <a:gd name="T31" fmla="*/ 2147483647 h 246"/>
                <a:gd name="T32" fmla="*/ 2147483647 w 664"/>
                <a:gd name="T33" fmla="*/ 2147483647 h 246"/>
                <a:gd name="T34" fmla="*/ 2147483647 w 664"/>
                <a:gd name="T35" fmla="*/ 2147483647 h 246"/>
                <a:gd name="T36" fmla="*/ 2147483647 w 664"/>
                <a:gd name="T37" fmla="*/ 2147483647 h 246"/>
                <a:gd name="T38" fmla="*/ 2147483647 w 664"/>
                <a:gd name="T39" fmla="*/ 2147483647 h 246"/>
                <a:gd name="T40" fmla="*/ 2147483647 w 664"/>
                <a:gd name="T41" fmla="*/ 2147483647 h 246"/>
                <a:gd name="T42" fmla="*/ 2147483647 w 664"/>
                <a:gd name="T43" fmla="*/ 2147483647 h 246"/>
                <a:gd name="T44" fmla="*/ 2147483647 w 664"/>
                <a:gd name="T45" fmla="*/ 2147483647 h 246"/>
                <a:gd name="T46" fmla="*/ 2147483647 w 664"/>
                <a:gd name="T47" fmla="*/ 2147483647 h 246"/>
                <a:gd name="T48" fmla="*/ 2147483647 w 664"/>
                <a:gd name="T49" fmla="*/ 2147483647 h 246"/>
                <a:gd name="T50" fmla="*/ 2147483647 w 664"/>
                <a:gd name="T51" fmla="*/ 2147483647 h 246"/>
                <a:gd name="T52" fmla="*/ 2147483647 w 664"/>
                <a:gd name="T53" fmla="*/ 2147483647 h 246"/>
                <a:gd name="T54" fmla="*/ 2147483647 w 664"/>
                <a:gd name="T55" fmla="*/ 2147483647 h 246"/>
                <a:gd name="T56" fmla="*/ 2147483647 w 664"/>
                <a:gd name="T57" fmla="*/ 2147483647 h 246"/>
                <a:gd name="T58" fmla="*/ 2147483647 w 664"/>
                <a:gd name="T59" fmla="*/ 2147483647 h 246"/>
                <a:gd name="T60" fmla="*/ 2147483647 w 664"/>
                <a:gd name="T61" fmla="*/ 2147483647 h 246"/>
                <a:gd name="T62" fmla="*/ 2147483647 w 664"/>
                <a:gd name="T63" fmla="*/ 2147483647 h 246"/>
                <a:gd name="T64" fmla="*/ 2147483647 w 664"/>
                <a:gd name="T65" fmla="*/ 2147483647 h 246"/>
                <a:gd name="T66" fmla="*/ 2147483647 w 664"/>
                <a:gd name="T67" fmla="*/ 2147483647 h 246"/>
                <a:gd name="T68" fmla="*/ 2147483647 w 664"/>
                <a:gd name="T69" fmla="*/ 2147483647 h 246"/>
                <a:gd name="T70" fmla="*/ 2147483647 w 664"/>
                <a:gd name="T71" fmla="*/ 2147483647 h 2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4"/>
                <a:gd name="T109" fmla="*/ 0 h 246"/>
                <a:gd name="T110" fmla="*/ 664 w 664"/>
                <a:gd name="T111" fmla="*/ 246 h 2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4" h="246">
                  <a:moveTo>
                    <a:pt x="663" y="121"/>
                  </a:moveTo>
                  <a:lnTo>
                    <a:pt x="661" y="111"/>
                  </a:lnTo>
                  <a:lnTo>
                    <a:pt x="657" y="101"/>
                  </a:lnTo>
                  <a:lnTo>
                    <a:pt x="651" y="90"/>
                  </a:lnTo>
                  <a:lnTo>
                    <a:pt x="643" y="80"/>
                  </a:lnTo>
                  <a:lnTo>
                    <a:pt x="632" y="70"/>
                  </a:lnTo>
                  <a:lnTo>
                    <a:pt x="618" y="60"/>
                  </a:lnTo>
                  <a:lnTo>
                    <a:pt x="603" y="51"/>
                  </a:lnTo>
                  <a:lnTo>
                    <a:pt x="586" y="43"/>
                  </a:lnTo>
                  <a:lnTo>
                    <a:pt x="566" y="35"/>
                  </a:lnTo>
                  <a:lnTo>
                    <a:pt x="545" y="28"/>
                  </a:lnTo>
                  <a:lnTo>
                    <a:pt x="521" y="21"/>
                  </a:lnTo>
                  <a:lnTo>
                    <a:pt x="497" y="16"/>
                  </a:lnTo>
                  <a:lnTo>
                    <a:pt x="471" y="11"/>
                  </a:lnTo>
                  <a:lnTo>
                    <a:pt x="444" y="6"/>
                  </a:lnTo>
                  <a:lnTo>
                    <a:pt x="416" y="4"/>
                  </a:lnTo>
                  <a:lnTo>
                    <a:pt x="389" y="2"/>
                  </a:lnTo>
                  <a:lnTo>
                    <a:pt x="361" y="0"/>
                  </a:lnTo>
                  <a:lnTo>
                    <a:pt x="330" y="0"/>
                  </a:lnTo>
                  <a:lnTo>
                    <a:pt x="303" y="0"/>
                  </a:lnTo>
                  <a:lnTo>
                    <a:pt x="273" y="2"/>
                  </a:lnTo>
                  <a:lnTo>
                    <a:pt x="246" y="4"/>
                  </a:lnTo>
                  <a:lnTo>
                    <a:pt x="218" y="6"/>
                  </a:lnTo>
                  <a:lnTo>
                    <a:pt x="191" y="11"/>
                  </a:lnTo>
                  <a:lnTo>
                    <a:pt x="165" y="16"/>
                  </a:lnTo>
                  <a:lnTo>
                    <a:pt x="141" y="21"/>
                  </a:lnTo>
                  <a:lnTo>
                    <a:pt x="119" y="28"/>
                  </a:lnTo>
                  <a:lnTo>
                    <a:pt x="96" y="35"/>
                  </a:lnTo>
                  <a:lnTo>
                    <a:pt x="78" y="43"/>
                  </a:lnTo>
                  <a:lnTo>
                    <a:pt x="59" y="51"/>
                  </a:lnTo>
                  <a:lnTo>
                    <a:pt x="44" y="60"/>
                  </a:lnTo>
                  <a:lnTo>
                    <a:pt x="31" y="70"/>
                  </a:lnTo>
                  <a:lnTo>
                    <a:pt x="19" y="80"/>
                  </a:lnTo>
                  <a:lnTo>
                    <a:pt x="11" y="90"/>
                  </a:lnTo>
                  <a:lnTo>
                    <a:pt x="5" y="101"/>
                  </a:lnTo>
                  <a:lnTo>
                    <a:pt x="1" y="111"/>
                  </a:lnTo>
                  <a:lnTo>
                    <a:pt x="0" y="121"/>
                  </a:lnTo>
                  <a:lnTo>
                    <a:pt x="1" y="133"/>
                  </a:lnTo>
                  <a:lnTo>
                    <a:pt x="5" y="143"/>
                  </a:lnTo>
                  <a:lnTo>
                    <a:pt x="11" y="154"/>
                  </a:lnTo>
                  <a:lnTo>
                    <a:pt x="19" y="164"/>
                  </a:lnTo>
                  <a:lnTo>
                    <a:pt x="31" y="173"/>
                  </a:lnTo>
                  <a:lnTo>
                    <a:pt x="44" y="182"/>
                  </a:lnTo>
                  <a:lnTo>
                    <a:pt x="59" y="192"/>
                  </a:lnTo>
                  <a:lnTo>
                    <a:pt x="78" y="201"/>
                  </a:lnTo>
                  <a:lnTo>
                    <a:pt x="96" y="209"/>
                  </a:lnTo>
                  <a:lnTo>
                    <a:pt x="119" y="216"/>
                  </a:lnTo>
                  <a:lnTo>
                    <a:pt x="141" y="221"/>
                  </a:lnTo>
                  <a:lnTo>
                    <a:pt x="165" y="227"/>
                  </a:lnTo>
                  <a:lnTo>
                    <a:pt x="191" y="233"/>
                  </a:lnTo>
                  <a:lnTo>
                    <a:pt x="218" y="236"/>
                  </a:lnTo>
                  <a:lnTo>
                    <a:pt x="246" y="240"/>
                  </a:lnTo>
                  <a:lnTo>
                    <a:pt x="273" y="242"/>
                  </a:lnTo>
                  <a:lnTo>
                    <a:pt x="303" y="243"/>
                  </a:lnTo>
                  <a:lnTo>
                    <a:pt x="330" y="245"/>
                  </a:lnTo>
                  <a:lnTo>
                    <a:pt x="361" y="243"/>
                  </a:lnTo>
                  <a:lnTo>
                    <a:pt x="389" y="242"/>
                  </a:lnTo>
                  <a:lnTo>
                    <a:pt x="416" y="240"/>
                  </a:lnTo>
                  <a:lnTo>
                    <a:pt x="444" y="236"/>
                  </a:lnTo>
                  <a:lnTo>
                    <a:pt x="471" y="233"/>
                  </a:lnTo>
                  <a:lnTo>
                    <a:pt x="497" y="227"/>
                  </a:lnTo>
                  <a:lnTo>
                    <a:pt x="521" y="221"/>
                  </a:lnTo>
                  <a:lnTo>
                    <a:pt x="545" y="216"/>
                  </a:lnTo>
                  <a:lnTo>
                    <a:pt x="566" y="209"/>
                  </a:lnTo>
                  <a:lnTo>
                    <a:pt x="586" y="201"/>
                  </a:lnTo>
                  <a:lnTo>
                    <a:pt x="603" y="192"/>
                  </a:lnTo>
                  <a:lnTo>
                    <a:pt x="618" y="182"/>
                  </a:lnTo>
                  <a:lnTo>
                    <a:pt x="632" y="173"/>
                  </a:lnTo>
                  <a:lnTo>
                    <a:pt x="643" y="164"/>
                  </a:lnTo>
                  <a:lnTo>
                    <a:pt x="651" y="154"/>
                  </a:lnTo>
                  <a:lnTo>
                    <a:pt x="657" y="143"/>
                  </a:lnTo>
                  <a:lnTo>
                    <a:pt x="661" y="133"/>
                  </a:lnTo>
                  <a:lnTo>
                    <a:pt x="663" y="12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7" name="Freeform 9"/>
            <p:cNvSpPr>
              <a:spLocks/>
            </p:cNvSpPr>
            <p:nvPr/>
          </p:nvSpPr>
          <p:spPr bwMode="auto">
            <a:xfrm>
              <a:off x="6732588" y="1027113"/>
              <a:ext cx="1196975" cy="425450"/>
            </a:xfrm>
            <a:custGeom>
              <a:avLst/>
              <a:gdLst>
                <a:gd name="T0" fmla="*/ 2147483647 w 754"/>
                <a:gd name="T1" fmla="*/ 2147483647 h 268"/>
                <a:gd name="T2" fmla="*/ 2147483647 w 754"/>
                <a:gd name="T3" fmla="*/ 0 h 268"/>
                <a:gd name="T4" fmla="*/ 0 w 754"/>
                <a:gd name="T5" fmla="*/ 0 h 268"/>
                <a:gd name="T6" fmla="*/ 0 w 754"/>
                <a:gd name="T7" fmla="*/ 2147483647 h 268"/>
                <a:gd name="T8" fmla="*/ 2147483647 w 754"/>
                <a:gd name="T9" fmla="*/ 2147483647 h 2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4"/>
                <a:gd name="T16" fmla="*/ 0 h 268"/>
                <a:gd name="T17" fmla="*/ 754 w 754"/>
                <a:gd name="T18" fmla="*/ 268 h 2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4" h="268">
                  <a:moveTo>
                    <a:pt x="753" y="267"/>
                  </a:moveTo>
                  <a:lnTo>
                    <a:pt x="753" y="0"/>
                  </a:lnTo>
                  <a:lnTo>
                    <a:pt x="0" y="0"/>
                  </a:lnTo>
                  <a:lnTo>
                    <a:pt x="0" y="267"/>
                  </a:lnTo>
                  <a:lnTo>
                    <a:pt x="753" y="26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8" name="Rectangle 10"/>
            <p:cNvSpPr>
              <a:spLocks noChangeArrowheads="1"/>
            </p:cNvSpPr>
            <p:nvPr/>
          </p:nvSpPr>
          <p:spPr bwMode="auto">
            <a:xfrm>
              <a:off x="6951663" y="176213"/>
              <a:ext cx="646112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pitchFamily="34" charset="0"/>
                </a:rPr>
                <a:t>name</a:t>
              </a:r>
            </a:p>
          </p:txBody>
        </p:sp>
        <p:sp>
          <p:nvSpPr>
            <p:cNvPr id="45069" name="Rectangle 11"/>
            <p:cNvSpPr>
              <a:spLocks noChangeArrowheads="1"/>
            </p:cNvSpPr>
            <p:nvPr/>
          </p:nvSpPr>
          <p:spPr bwMode="auto">
            <a:xfrm>
              <a:off x="6030913" y="396875"/>
              <a:ext cx="487362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 u="sng">
                  <a:solidFill>
                    <a:srgbClr val="000000"/>
                  </a:solidFill>
                  <a:latin typeface="Arial" pitchFamily="34" charset="0"/>
                </a:rPr>
                <a:t>ssn</a:t>
              </a:r>
            </a:p>
          </p:txBody>
        </p:sp>
        <p:sp>
          <p:nvSpPr>
            <p:cNvPr id="45070" name="Rectangle 12"/>
            <p:cNvSpPr>
              <a:spLocks noChangeArrowheads="1"/>
            </p:cNvSpPr>
            <p:nvPr/>
          </p:nvSpPr>
          <p:spPr bwMode="auto">
            <a:xfrm>
              <a:off x="6796088" y="1087438"/>
              <a:ext cx="1119187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pitchFamily="34" charset="0"/>
                </a:rPr>
                <a:t>Employees</a:t>
              </a:r>
            </a:p>
          </p:txBody>
        </p:sp>
        <p:sp>
          <p:nvSpPr>
            <p:cNvPr id="45071" name="Rectangle 13"/>
            <p:cNvSpPr>
              <a:spLocks noChangeArrowheads="1"/>
            </p:cNvSpPr>
            <p:nvPr/>
          </p:nvSpPr>
          <p:spPr bwMode="auto">
            <a:xfrm>
              <a:off x="8016875" y="407988"/>
              <a:ext cx="398463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pitchFamily="34" charset="0"/>
                </a:rPr>
                <a:t>lot</a:t>
              </a:r>
            </a:p>
          </p:txBody>
        </p:sp>
        <p:sp>
          <p:nvSpPr>
            <p:cNvPr id="45072" name="Line 14"/>
            <p:cNvSpPr>
              <a:spLocks noChangeShapeType="1"/>
            </p:cNvSpPr>
            <p:nvPr/>
          </p:nvSpPr>
          <p:spPr bwMode="auto">
            <a:xfrm>
              <a:off x="6309519" y="790575"/>
              <a:ext cx="635794" cy="23495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3" name="Line 15"/>
            <p:cNvSpPr>
              <a:spLocks noChangeShapeType="1"/>
            </p:cNvSpPr>
            <p:nvPr/>
          </p:nvSpPr>
          <p:spPr bwMode="auto">
            <a:xfrm>
              <a:off x="7346950" y="523875"/>
              <a:ext cx="0" cy="50165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4" name="Line 16"/>
            <p:cNvSpPr>
              <a:spLocks noChangeShapeType="1"/>
            </p:cNvSpPr>
            <p:nvPr/>
          </p:nvSpPr>
          <p:spPr bwMode="auto">
            <a:xfrm flipH="1">
              <a:off x="7567613" y="790576"/>
              <a:ext cx="541337" cy="23495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5" name="Freeform 17"/>
            <p:cNvSpPr>
              <a:spLocks/>
            </p:cNvSpPr>
            <p:nvPr/>
          </p:nvSpPr>
          <p:spPr bwMode="auto">
            <a:xfrm>
              <a:off x="3886200" y="1600200"/>
              <a:ext cx="1417638" cy="468313"/>
            </a:xfrm>
            <a:custGeom>
              <a:avLst/>
              <a:gdLst>
                <a:gd name="T0" fmla="*/ 0 w 893"/>
                <a:gd name="T1" fmla="*/ 2147483647 h 295"/>
                <a:gd name="T2" fmla="*/ 2147483647 w 893"/>
                <a:gd name="T3" fmla="*/ 2147483647 h 295"/>
                <a:gd name="T4" fmla="*/ 2147483647 w 893"/>
                <a:gd name="T5" fmla="*/ 2147483647 h 295"/>
                <a:gd name="T6" fmla="*/ 2147483647 w 893"/>
                <a:gd name="T7" fmla="*/ 2147483647 h 295"/>
                <a:gd name="T8" fmla="*/ 2147483647 w 893"/>
                <a:gd name="T9" fmla="*/ 2147483647 h 295"/>
                <a:gd name="T10" fmla="*/ 2147483647 w 893"/>
                <a:gd name="T11" fmla="*/ 2147483647 h 295"/>
                <a:gd name="T12" fmla="*/ 2147483647 w 893"/>
                <a:gd name="T13" fmla="*/ 2147483647 h 295"/>
                <a:gd name="T14" fmla="*/ 2147483647 w 893"/>
                <a:gd name="T15" fmla="*/ 2147483647 h 295"/>
                <a:gd name="T16" fmla="*/ 2147483647 w 893"/>
                <a:gd name="T17" fmla="*/ 2147483647 h 295"/>
                <a:gd name="T18" fmla="*/ 2147483647 w 893"/>
                <a:gd name="T19" fmla="*/ 2147483647 h 295"/>
                <a:gd name="T20" fmla="*/ 2147483647 w 893"/>
                <a:gd name="T21" fmla="*/ 2147483647 h 295"/>
                <a:gd name="T22" fmla="*/ 2147483647 w 893"/>
                <a:gd name="T23" fmla="*/ 2147483647 h 295"/>
                <a:gd name="T24" fmla="*/ 2147483647 w 893"/>
                <a:gd name="T25" fmla="*/ 2147483647 h 295"/>
                <a:gd name="T26" fmla="*/ 2147483647 w 893"/>
                <a:gd name="T27" fmla="*/ 2147483647 h 295"/>
                <a:gd name="T28" fmla="*/ 2147483647 w 893"/>
                <a:gd name="T29" fmla="*/ 2147483647 h 295"/>
                <a:gd name="T30" fmla="*/ 2147483647 w 893"/>
                <a:gd name="T31" fmla="*/ 2147483647 h 295"/>
                <a:gd name="T32" fmla="*/ 2147483647 w 893"/>
                <a:gd name="T33" fmla="*/ 2147483647 h 295"/>
                <a:gd name="T34" fmla="*/ 2147483647 w 893"/>
                <a:gd name="T35" fmla="*/ 2147483647 h 295"/>
                <a:gd name="T36" fmla="*/ 2147483647 w 893"/>
                <a:gd name="T37" fmla="*/ 2147483647 h 295"/>
                <a:gd name="T38" fmla="*/ 2147483647 w 893"/>
                <a:gd name="T39" fmla="*/ 2147483647 h 295"/>
                <a:gd name="T40" fmla="*/ 2147483647 w 893"/>
                <a:gd name="T41" fmla="*/ 2147483647 h 295"/>
                <a:gd name="T42" fmla="*/ 2147483647 w 893"/>
                <a:gd name="T43" fmla="*/ 2147483647 h 295"/>
                <a:gd name="T44" fmla="*/ 2147483647 w 893"/>
                <a:gd name="T45" fmla="*/ 2147483647 h 295"/>
                <a:gd name="T46" fmla="*/ 2147483647 w 893"/>
                <a:gd name="T47" fmla="*/ 2147483647 h 295"/>
                <a:gd name="T48" fmla="*/ 2147483647 w 893"/>
                <a:gd name="T49" fmla="*/ 2147483647 h 295"/>
                <a:gd name="T50" fmla="*/ 2147483647 w 893"/>
                <a:gd name="T51" fmla="*/ 2147483647 h 295"/>
                <a:gd name="T52" fmla="*/ 2147483647 w 893"/>
                <a:gd name="T53" fmla="*/ 0 h 295"/>
                <a:gd name="T54" fmla="*/ 2147483647 w 893"/>
                <a:gd name="T55" fmla="*/ 0 h 295"/>
                <a:gd name="T56" fmla="*/ 2147483647 w 893"/>
                <a:gd name="T57" fmla="*/ 2147483647 h 295"/>
                <a:gd name="T58" fmla="*/ 2147483647 w 893"/>
                <a:gd name="T59" fmla="*/ 2147483647 h 295"/>
                <a:gd name="T60" fmla="*/ 2147483647 w 893"/>
                <a:gd name="T61" fmla="*/ 2147483647 h 295"/>
                <a:gd name="T62" fmla="*/ 2147483647 w 893"/>
                <a:gd name="T63" fmla="*/ 2147483647 h 295"/>
                <a:gd name="T64" fmla="*/ 2147483647 w 893"/>
                <a:gd name="T65" fmla="*/ 2147483647 h 295"/>
                <a:gd name="T66" fmla="*/ 2147483647 w 893"/>
                <a:gd name="T67" fmla="*/ 2147483647 h 295"/>
                <a:gd name="T68" fmla="*/ 2147483647 w 893"/>
                <a:gd name="T69" fmla="*/ 2147483647 h 295"/>
                <a:gd name="T70" fmla="*/ 0 w 893"/>
                <a:gd name="T71" fmla="*/ 2147483647 h 2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93"/>
                <a:gd name="T109" fmla="*/ 0 h 295"/>
                <a:gd name="T110" fmla="*/ 893 w 893"/>
                <a:gd name="T111" fmla="*/ 295 h 29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93" h="295">
                  <a:moveTo>
                    <a:pt x="0" y="146"/>
                  </a:moveTo>
                  <a:lnTo>
                    <a:pt x="0" y="159"/>
                  </a:lnTo>
                  <a:lnTo>
                    <a:pt x="4" y="172"/>
                  </a:lnTo>
                  <a:lnTo>
                    <a:pt x="14" y="184"/>
                  </a:lnTo>
                  <a:lnTo>
                    <a:pt x="26" y="197"/>
                  </a:lnTo>
                  <a:lnTo>
                    <a:pt x="41" y="208"/>
                  </a:lnTo>
                  <a:lnTo>
                    <a:pt x="58" y="219"/>
                  </a:lnTo>
                  <a:lnTo>
                    <a:pt x="80" y="229"/>
                  </a:lnTo>
                  <a:lnTo>
                    <a:pt x="102" y="241"/>
                  </a:lnTo>
                  <a:lnTo>
                    <a:pt x="129" y="251"/>
                  </a:lnTo>
                  <a:lnTo>
                    <a:pt x="159" y="259"/>
                  </a:lnTo>
                  <a:lnTo>
                    <a:pt x="189" y="265"/>
                  </a:lnTo>
                  <a:lnTo>
                    <a:pt x="222" y="272"/>
                  </a:lnTo>
                  <a:lnTo>
                    <a:pt x="257" y="280"/>
                  </a:lnTo>
                  <a:lnTo>
                    <a:pt x="292" y="283"/>
                  </a:lnTo>
                  <a:lnTo>
                    <a:pt x="329" y="288"/>
                  </a:lnTo>
                  <a:lnTo>
                    <a:pt x="369" y="290"/>
                  </a:lnTo>
                  <a:lnTo>
                    <a:pt x="407" y="292"/>
                  </a:lnTo>
                  <a:lnTo>
                    <a:pt x="445" y="294"/>
                  </a:lnTo>
                  <a:lnTo>
                    <a:pt x="484" y="292"/>
                  </a:lnTo>
                  <a:lnTo>
                    <a:pt x="522" y="290"/>
                  </a:lnTo>
                  <a:lnTo>
                    <a:pt x="562" y="288"/>
                  </a:lnTo>
                  <a:lnTo>
                    <a:pt x="599" y="283"/>
                  </a:lnTo>
                  <a:lnTo>
                    <a:pt x="634" y="278"/>
                  </a:lnTo>
                  <a:lnTo>
                    <a:pt x="669" y="272"/>
                  </a:lnTo>
                  <a:lnTo>
                    <a:pt x="702" y="265"/>
                  </a:lnTo>
                  <a:lnTo>
                    <a:pt x="732" y="259"/>
                  </a:lnTo>
                  <a:lnTo>
                    <a:pt x="761" y="250"/>
                  </a:lnTo>
                  <a:lnTo>
                    <a:pt x="788" y="241"/>
                  </a:lnTo>
                  <a:lnTo>
                    <a:pt x="811" y="229"/>
                  </a:lnTo>
                  <a:lnTo>
                    <a:pt x="833" y="219"/>
                  </a:lnTo>
                  <a:lnTo>
                    <a:pt x="850" y="208"/>
                  </a:lnTo>
                  <a:lnTo>
                    <a:pt x="866" y="197"/>
                  </a:lnTo>
                  <a:lnTo>
                    <a:pt x="877" y="184"/>
                  </a:lnTo>
                  <a:lnTo>
                    <a:pt x="884" y="171"/>
                  </a:lnTo>
                  <a:lnTo>
                    <a:pt x="890" y="159"/>
                  </a:lnTo>
                  <a:lnTo>
                    <a:pt x="892" y="146"/>
                  </a:lnTo>
                  <a:lnTo>
                    <a:pt x="890" y="134"/>
                  </a:lnTo>
                  <a:lnTo>
                    <a:pt x="884" y="121"/>
                  </a:lnTo>
                  <a:lnTo>
                    <a:pt x="877" y="109"/>
                  </a:lnTo>
                  <a:lnTo>
                    <a:pt x="865" y="96"/>
                  </a:lnTo>
                  <a:lnTo>
                    <a:pt x="850" y="84"/>
                  </a:lnTo>
                  <a:lnTo>
                    <a:pt x="833" y="73"/>
                  </a:lnTo>
                  <a:lnTo>
                    <a:pt x="811" y="61"/>
                  </a:lnTo>
                  <a:lnTo>
                    <a:pt x="788" y="51"/>
                  </a:lnTo>
                  <a:lnTo>
                    <a:pt x="761" y="42"/>
                  </a:lnTo>
                  <a:lnTo>
                    <a:pt x="732" y="32"/>
                  </a:lnTo>
                  <a:lnTo>
                    <a:pt x="701" y="25"/>
                  </a:lnTo>
                  <a:lnTo>
                    <a:pt x="669" y="19"/>
                  </a:lnTo>
                  <a:lnTo>
                    <a:pt x="634" y="13"/>
                  </a:lnTo>
                  <a:lnTo>
                    <a:pt x="599" y="7"/>
                  </a:lnTo>
                  <a:lnTo>
                    <a:pt x="560" y="4"/>
                  </a:lnTo>
                  <a:lnTo>
                    <a:pt x="522" y="1"/>
                  </a:lnTo>
                  <a:lnTo>
                    <a:pt x="484" y="0"/>
                  </a:lnTo>
                  <a:lnTo>
                    <a:pt x="445" y="0"/>
                  </a:lnTo>
                  <a:lnTo>
                    <a:pt x="407" y="0"/>
                  </a:lnTo>
                  <a:lnTo>
                    <a:pt x="369" y="1"/>
                  </a:lnTo>
                  <a:lnTo>
                    <a:pt x="329" y="4"/>
                  </a:lnTo>
                  <a:lnTo>
                    <a:pt x="292" y="7"/>
                  </a:lnTo>
                  <a:lnTo>
                    <a:pt x="257" y="13"/>
                  </a:lnTo>
                  <a:lnTo>
                    <a:pt x="222" y="19"/>
                  </a:lnTo>
                  <a:lnTo>
                    <a:pt x="189" y="25"/>
                  </a:lnTo>
                  <a:lnTo>
                    <a:pt x="159" y="33"/>
                  </a:lnTo>
                  <a:lnTo>
                    <a:pt x="129" y="42"/>
                  </a:lnTo>
                  <a:lnTo>
                    <a:pt x="102" y="51"/>
                  </a:lnTo>
                  <a:lnTo>
                    <a:pt x="80" y="61"/>
                  </a:lnTo>
                  <a:lnTo>
                    <a:pt x="58" y="73"/>
                  </a:lnTo>
                  <a:lnTo>
                    <a:pt x="41" y="84"/>
                  </a:lnTo>
                  <a:lnTo>
                    <a:pt x="26" y="96"/>
                  </a:lnTo>
                  <a:lnTo>
                    <a:pt x="14" y="109"/>
                  </a:lnTo>
                  <a:lnTo>
                    <a:pt x="4" y="121"/>
                  </a:lnTo>
                  <a:lnTo>
                    <a:pt x="0" y="134"/>
                  </a:lnTo>
                  <a:lnTo>
                    <a:pt x="0" y="14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6" name="Rectangle 18"/>
            <p:cNvSpPr>
              <a:spLocks noChangeArrowheads="1"/>
            </p:cNvSpPr>
            <p:nvPr/>
          </p:nvSpPr>
          <p:spPr bwMode="auto">
            <a:xfrm>
              <a:off x="3884613" y="1682750"/>
              <a:ext cx="1366837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pitchFamily="34" charset="0"/>
                </a:rPr>
                <a:t>hourly_wages</a:t>
              </a:r>
            </a:p>
          </p:txBody>
        </p:sp>
        <p:sp>
          <p:nvSpPr>
            <p:cNvPr id="45077" name="Line 19"/>
            <p:cNvSpPr>
              <a:spLocks noChangeShapeType="1"/>
            </p:cNvSpPr>
            <p:nvPr/>
          </p:nvSpPr>
          <p:spPr bwMode="auto">
            <a:xfrm>
              <a:off x="4713288" y="2078038"/>
              <a:ext cx="1143000" cy="63500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8" name="Freeform 20"/>
            <p:cNvSpPr>
              <a:spLocks/>
            </p:cNvSpPr>
            <p:nvPr/>
          </p:nvSpPr>
          <p:spPr bwMode="auto">
            <a:xfrm>
              <a:off x="7848600" y="2057400"/>
              <a:ext cx="1085850" cy="431800"/>
            </a:xfrm>
            <a:custGeom>
              <a:avLst/>
              <a:gdLst>
                <a:gd name="T0" fmla="*/ 2147483647 w 684"/>
                <a:gd name="T1" fmla="*/ 2147483647 h 272"/>
                <a:gd name="T2" fmla="*/ 2147483647 w 684"/>
                <a:gd name="T3" fmla="*/ 2147483647 h 272"/>
                <a:gd name="T4" fmla="*/ 2147483647 w 684"/>
                <a:gd name="T5" fmla="*/ 2147483647 h 272"/>
                <a:gd name="T6" fmla="*/ 2147483647 w 684"/>
                <a:gd name="T7" fmla="*/ 2147483647 h 272"/>
                <a:gd name="T8" fmla="*/ 2147483647 w 684"/>
                <a:gd name="T9" fmla="*/ 2147483647 h 272"/>
                <a:gd name="T10" fmla="*/ 2147483647 w 684"/>
                <a:gd name="T11" fmla="*/ 2147483647 h 272"/>
                <a:gd name="T12" fmla="*/ 2147483647 w 684"/>
                <a:gd name="T13" fmla="*/ 2147483647 h 272"/>
                <a:gd name="T14" fmla="*/ 2147483647 w 684"/>
                <a:gd name="T15" fmla="*/ 2147483647 h 272"/>
                <a:gd name="T16" fmla="*/ 2147483647 w 684"/>
                <a:gd name="T17" fmla="*/ 2147483647 h 272"/>
                <a:gd name="T18" fmla="*/ 2147483647 w 684"/>
                <a:gd name="T19" fmla="*/ 2147483647 h 272"/>
                <a:gd name="T20" fmla="*/ 2147483647 w 684"/>
                <a:gd name="T21" fmla="*/ 2147483647 h 272"/>
                <a:gd name="T22" fmla="*/ 2147483647 w 684"/>
                <a:gd name="T23" fmla="*/ 2147483647 h 272"/>
                <a:gd name="T24" fmla="*/ 2147483647 w 684"/>
                <a:gd name="T25" fmla="*/ 2147483647 h 272"/>
                <a:gd name="T26" fmla="*/ 2147483647 w 684"/>
                <a:gd name="T27" fmla="*/ 2147483647 h 272"/>
                <a:gd name="T28" fmla="*/ 2147483647 w 684"/>
                <a:gd name="T29" fmla="*/ 2147483647 h 272"/>
                <a:gd name="T30" fmla="*/ 2147483647 w 684"/>
                <a:gd name="T31" fmla="*/ 2147483647 h 272"/>
                <a:gd name="T32" fmla="*/ 2147483647 w 684"/>
                <a:gd name="T33" fmla="*/ 2147483647 h 272"/>
                <a:gd name="T34" fmla="*/ 2147483647 w 684"/>
                <a:gd name="T35" fmla="*/ 2147483647 h 272"/>
                <a:gd name="T36" fmla="*/ 2147483647 w 684"/>
                <a:gd name="T37" fmla="*/ 2147483647 h 272"/>
                <a:gd name="T38" fmla="*/ 2147483647 w 684"/>
                <a:gd name="T39" fmla="*/ 2147483647 h 272"/>
                <a:gd name="T40" fmla="*/ 2147483647 w 684"/>
                <a:gd name="T41" fmla="*/ 2147483647 h 272"/>
                <a:gd name="T42" fmla="*/ 2147483647 w 684"/>
                <a:gd name="T43" fmla="*/ 2147483647 h 272"/>
                <a:gd name="T44" fmla="*/ 2147483647 w 684"/>
                <a:gd name="T45" fmla="*/ 2147483647 h 272"/>
                <a:gd name="T46" fmla="*/ 2147483647 w 684"/>
                <a:gd name="T47" fmla="*/ 2147483647 h 272"/>
                <a:gd name="T48" fmla="*/ 2147483647 w 684"/>
                <a:gd name="T49" fmla="*/ 2147483647 h 272"/>
                <a:gd name="T50" fmla="*/ 2147483647 w 684"/>
                <a:gd name="T51" fmla="*/ 2147483647 h 272"/>
                <a:gd name="T52" fmla="*/ 2147483647 w 684"/>
                <a:gd name="T53" fmla="*/ 2147483647 h 272"/>
                <a:gd name="T54" fmla="*/ 2147483647 w 684"/>
                <a:gd name="T55" fmla="*/ 2147483647 h 272"/>
                <a:gd name="T56" fmla="*/ 2147483647 w 684"/>
                <a:gd name="T57" fmla="*/ 2147483647 h 272"/>
                <a:gd name="T58" fmla="*/ 2147483647 w 684"/>
                <a:gd name="T59" fmla="*/ 2147483647 h 272"/>
                <a:gd name="T60" fmla="*/ 2147483647 w 684"/>
                <a:gd name="T61" fmla="*/ 2147483647 h 272"/>
                <a:gd name="T62" fmla="*/ 2147483647 w 684"/>
                <a:gd name="T63" fmla="*/ 2147483647 h 272"/>
                <a:gd name="T64" fmla="*/ 2147483647 w 684"/>
                <a:gd name="T65" fmla="*/ 2147483647 h 272"/>
                <a:gd name="T66" fmla="*/ 2147483647 w 684"/>
                <a:gd name="T67" fmla="*/ 2147483647 h 272"/>
                <a:gd name="T68" fmla="*/ 2147483647 w 684"/>
                <a:gd name="T69" fmla="*/ 2147483647 h 272"/>
                <a:gd name="T70" fmla="*/ 2147483647 w 684"/>
                <a:gd name="T71" fmla="*/ 2147483647 h 27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84"/>
                <a:gd name="T109" fmla="*/ 0 h 272"/>
                <a:gd name="T110" fmla="*/ 684 w 684"/>
                <a:gd name="T111" fmla="*/ 272 h 27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84" h="272">
                  <a:moveTo>
                    <a:pt x="0" y="136"/>
                  </a:moveTo>
                  <a:lnTo>
                    <a:pt x="1" y="147"/>
                  </a:lnTo>
                  <a:lnTo>
                    <a:pt x="3" y="158"/>
                  </a:lnTo>
                  <a:lnTo>
                    <a:pt x="10" y="170"/>
                  </a:lnTo>
                  <a:lnTo>
                    <a:pt x="19" y="181"/>
                  </a:lnTo>
                  <a:lnTo>
                    <a:pt x="31" y="192"/>
                  </a:lnTo>
                  <a:lnTo>
                    <a:pt x="44" y="204"/>
                  </a:lnTo>
                  <a:lnTo>
                    <a:pt x="61" y="213"/>
                  </a:lnTo>
                  <a:lnTo>
                    <a:pt x="77" y="222"/>
                  </a:lnTo>
                  <a:lnTo>
                    <a:pt x="98" y="231"/>
                  </a:lnTo>
                  <a:lnTo>
                    <a:pt x="120" y="239"/>
                  </a:lnTo>
                  <a:lnTo>
                    <a:pt x="144" y="247"/>
                  </a:lnTo>
                  <a:lnTo>
                    <a:pt x="169" y="252"/>
                  </a:lnTo>
                  <a:lnTo>
                    <a:pt x="196" y="258"/>
                  </a:lnTo>
                  <a:lnTo>
                    <a:pt x="224" y="263"/>
                  </a:lnTo>
                  <a:lnTo>
                    <a:pt x="251" y="267"/>
                  </a:lnTo>
                  <a:lnTo>
                    <a:pt x="281" y="269"/>
                  </a:lnTo>
                  <a:lnTo>
                    <a:pt x="310" y="271"/>
                  </a:lnTo>
                  <a:lnTo>
                    <a:pt x="339" y="271"/>
                  </a:lnTo>
                  <a:lnTo>
                    <a:pt x="369" y="271"/>
                  </a:lnTo>
                  <a:lnTo>
                    <a:pt x="399" y="269"/>
                  </a:lnTo>
                  <a:lnTo>
                    <a:pt x="428" y="265"/>
                  </a:lnTo>
                  <a:lnTo>
                    <a:pt x="457" y="263"/>
                  </a:lnTo>
                  <a:lnTo>
                    <a:pt x="485" y="258"/>
                  </a:lnTo>
                  <a:lnTo>
                    <a:pt x="512" y="252"/>
                  </a:lnTo>
                  <a:lnTo>
                    <a:pt x="536" y="247"/>
                  </a:lnTo>
                  <a:lnTo>
                    <a:pt x="559" y="239"/>
                  </a:lnTo>
                  <a:lnTo>
                    <a:pt x="582" y="231"/>
                  </a:lnTo>
                  <a:lnTo>
                    <a:pt x="601" y="222"/>
                  </a:lnTo>
                  <a:lnTo>
                    <a:pt x="621" y="213"/>
                  </a:lnTo>
                  <a:lnTo>
                    <a:pt x="636" y="204"/>
                  </a:lnTo>
                  <a:lnTo>
                    <a:pt x="650" y="192"/>
                  </a:lnTo>
                  <a:lnTo>
                    <a:pt x="662" y="181"/>
                  </a:lnTo>
                  <a:lnTo>
                    <a:pt x="671" y="170"/>
                  </a:lnTo>
                  <a:lnTo>
                    <a:pt x="677" y="158"/>
                  </a:lnTo>
                  <a:lnTo>
                    <a:pt x="681" y="147"/>
                  </a:lnTo>
                  <a:lnTo>
                    <a:pt x="683" y="136"/>
                  </a:lnTo>
                  <a:lnTo>
                    <a:pt x="681" y="123"/>
                  </a:lnTo>
                  <a:lnTo>
                    <a:pt x="677" y="112"/>
                  </a:lnTo>
                  <a:lnTo>
                    <a:pt x="671" y="100"/>
                  </a:lnTo>
                  <a:lnTo>
                    <a:pt x="662" y="88"/>
                  </a:lnTo>
                  <a:lnTo>
                    <a:pt x="650" y="79"/>
                  </a:lnTo>
                  <a:lnTo>
                    <a:pt x="636" y="69"/>
                  </a:lnTo>
                  <a:lnTo>
                    <a:pt x="621" y="58"/>
                  </a:lnTo>
                  <a:lnTo>
                    <a:pt x="601" y="48"/>
                  </a:lnTo>
                  <a:lnTo>
                    <a:pt x="582" y="39"/>
                  </a:lnTo>
                  <a:lnTo>
                    <a:pt x="559" y="31"/>
                  </a:lnTo>
                  <a:lnTo>
                    <a:pt x="536" y="25"/>
                  </a:lnTo>
                  <a:lnTo>
                    <a:pt x="511" y="19"/>
                  </a:lnTo>
                  <a:lnTo>
                    <a:pt x="485" y="12"/>
                  </a:lnTo>
                  <a:lnTo>
                    <a:pt x="457" y="9"/>
                  </a:lnTo>
                  <a:lnTo>
                    <a:pt x="428" y="4"/>
                  </a:lnTo>
                  <a:lnTo>
                    <a:pt x="399" y="2"/>
                  </a:lnTo>
                  <a:lnTo>
                    <a:pt x="369" y="1"/>
                  </a:lnTo>
                  <a:lnTo>
                    <a:pt x="339" y="0"/>
                  </a:lnTo>
                  <a:lnTo>
                    <a:pt x="310" y="1"/>
                  </a:lnTo>
                  <a:lnTo>
                    <a:pt x="281" y="2"/>
                  </a:lnTo>
                  <a:lnTo>
                    <a:pt x="251" y="4"/>
                  </a:lnTo>
                  <a:lnTo>
                    <a:pt x="224" y="9"/>
                  </a:lnTo>
                  <a:lnTo>
                    <a:pt x="196" y="12"/>
                  </a:lnTo>
                  <a:lnTo>
                    <a:pt x="169" y="19"/>
                  </a:lnTo>
                  <a:lnTo>
                    <a:pt x="144" y="25"/>
                  </a:lnTo>
                  <a:lnTo>
                    <a:pt x="120" y="31"/>
                  </a:lnTo>
                  <a:lnTo>
                    <a:pt x="98" y="40"/>
                  </a:lnTo>
                  <a:lnTo>
                    <a:pt x="77" y="48"/>
                  </a:lnTo>
                  <a:lnTo>
                    <a:pt x="60" y="58"/>
                  </a:lnTo>
                  <a:lnTo>
                    <a:pt x="44" y="69"/>
                  </a:lnTo>
                  <a:lnTo>
                    <a:pt x="31" y="79"/>
                  </a:lnTo>
                  <a:lnTo>
                    <a:pt x="19" y="88"/>
                  </a:lnTo>
                  <a:lnTo>
                    <a:pt x="10" y="100"/>
                  </a:lnTo>
                  <a:lnTo>
                    <a:pt x="3" y="113"/>
                  </a:lnTo>
                  <a:lnTo>
                    <a:pt x="1" y="123"/>
                  </a:lnTo>
                  <a:lnTo>
                    <a:pt x="0" y="13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9" name="Freeform 21"/>
            <p:cNvSpPr>
              <a:spLocks/>
            </p:cNvSpPr>
            <p:nvPr/>
          </p:nvSpPr>
          <p:spPr bwMode="auto">
            <a:xfrm>
              <a:off x="5334000" y="1600200"/>
              <a:ext cx="1525588" cy="481013"/>
            </a:xfrm>
            <a:custGeom>
              <a:avLst/>
              <a:gdLst>
                <a:gd name="T0" fmla="*/ 2147483647 w 961"/>
                <a:gd name="T1" fmla="*/ 2147483647 h 303"/>
                <a:gd name="T2" fmla="*/ 2147483647 w 961"/>
                <a:gd name="T3" fmla="*/ 2147483647 h 303"/>
                <a:gd name="T4" fmla="*/ 2147483647 w 961"/>
                <a:gd name="T5" fmla="*/ 2147483647 h 303"/>
                <a:gd name="T6" fmla="*/ 2147483647 w 961"/>
                <a:gd name="T7" fmla="*/ 2147483647 h 303"/>
                <a:gd name="T8" fmla="*/ 2147483647 w 961"/>
                <a:gd name="T9" fmla="*/ 2147483647 h 303"/>
                <a:gd name="T10" fmla="*/ 2147483647 w 961"/>
                <a:gd name="T11" fmla="*/ 2147483647 h 303"/>
                <a:gd name="T12" fmla="*/ 2147483647 w 961"/>
                <a:gd name="T13" fmla="*/ 2147483647 h 303"/>
                <a:gd name="T14" fmla="*/ 2147483647 w 961"/>
                <a:gd name="T15" fmla="*/ 2147483647 h 303"/>
                <a:gd name="T16" fmla="*/ 2147483647 w 961"/>
                <a:gd name="T17" fmla="*/ 2147483647 h 303"/>
                <a:gd name="T18" fmla="*/ 2147483647 w 961"/>
                <a:gd name="T19" fmla="*/ 2147483647 h 303"/>
                <a:gd name="T20" fmla="*/ 2147483647 w 961"/>
                <a:gd name="T21" fmla="*/ 2147483647 h 303"/>
                <a:gd name="T22" fmla="*/ 2147483647 w 961"/>
                <a:gd name="T23" fmla="*/ 2147483647 h 303"/>
                <a:gd name="T24" fmla="*/ 2147483647 w 961"/>
                <a:gd name="T25" fmla="*/ 2147483647 h 303"/>
                <a:gd name="T26" fmla="*/ 2147483647 w 961"/>
                <a:gd name="T27" fmla="*/ 2147483647 h 303"/>
                <a:gd name="T28" fmla="*/ 2147483647 w 961"/>
                <a:gd name="T29" fmla="*/ 2147483647 h 303"/>
                <a:gd name="T30" fmla="*/ 2147483647 w 961"/>
                <a:gd name="T31" fmla="*/ 2147483647 h 303"/>
                <a:gd name="T32" fmla="*/ 2147483647 w 961"/>
                <a:gd name="T33" fmla="*/ 2147483647 h 303"/>
                <a:gd name="T34" fmla="*/ 2147483647 w 961"/>
                <a:gd name="T35" fmla="*/ 2147483647 h 303"/>
                <a:gd name="T36" fmla="*/ 2147483647 w 961"/>
                <a:gd name="T37" fmla="*/ 2147483647 h 303"/>
                <a:gd name="T38" fmla="*/ 2147483647 w 961"/>
                <a:gd name="T39" fmla="*/ 2147483647 h 303"/>
                <a:gd name="T40" fmla="*/ 2147483647 w 961"/>
                <a:gd name="T41" fmla="*/ 2147483647 h 303"/>
                <a:gd name="T42" fmla="*/ 2147483647 w 961"/>
                <a:gd name="T43" fmla="*/ 2147483647 h 303"/>
                <a:gd name="T44" fmla="*/ 2147483647 w 961"/>
                <a:gd name="T45" fmla="*/ 2147483647 h 303"/>
                <a:gd name="T46" fmla="*/ 2147483647 w 961"/>
                <a:gd name="T47" fmla="*/ 2147483647 h 303"/>
                <a:gd name="T48" fmla="*/ 2147483647 w 961"/>
                <a:gd name="T49" fmla="*/ 2147483647 h 303"/>
                <a:gd name="T50" fmla="*/ 2147483647 w 961"/>
                <a:gd name="T51" fmla="*/ 2147483647 h 303"/>
                <a:gd name="T52" fmla="*/ 2147483647 w 961"/>
                <a:gd name="T53" fmla="*/ 2147483647 h 303"/>
                <a:gd name="T54" fmla="*/ 2147483647 w 961"/>
                <a:gd name="T55" fmla="*/ 2147483647 h 303"/>
                <a:gd name="T56" fmla="*/ 2147483647 w 961"/>
                <a:gd name="T57" fmla="*/ 2147483647 h 303"/>
                <a:gd name="T58" fmla="*/ 2147483647 w 961"/>
                <a:gd name="T59" fmla="*/ 2147483647 h 303"/>
                <a:gd name="T60" fmla="*/ 2147483647 w 961"/>
                <a:gd name="T61" fmla="*/ 2147483647 h 303"/>
                <a:gd name="T62" fmla="*/ 2147483647 w 961"/>
                <a:gd name="T63" fmla="*/ 2147483647 h 303"/>
                <a:gd name="T64" fmla="*/ 2147483647 w 961"/>
                <a:gd name="T65" fmla="*/ 2147483647 h 303"/>
                <a:gd name="T66" fmla="*/ 2147483647 w 961"/>
                <a:gd name="T67" fmla="*/ 2147483647 h 303"/>
                <a:gd name="T68" fmla="*/ 2147483647 w 961"/>
                <a:gd name="T69" fmla="*/ 2147483647 h 303"/>
                <a:gd name="T70" fmla="*/ 2147483647 w 961"/>
                <a:gd name="T71" fmla="*/ 2147483647 h 30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61"/>
                <a:gd name="T109" fmla="*/ 0 h 303"/>
                <a:gd name="T110" fmla="*/ 961 w 961"/>
                <a:gd name="T111" fmla="*/ 303 h 30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61" h="303">
                  <a:moveTo>
                    <a:pt x="0" y="152"/>
                  </a:moveTo>
                  <a:lnTo>
                    <a:pt x="1" y="164"/>
                  </a:lnTo>
                  <a:lnTo>
                    <a:pt x="7" y="177"/>
                  </a:lnTo>
                  <a:lnTo>
                    <a:pt x="17" y="189"/>
                  </a:lnTo>
                  <a:lnTo>
                    <a:pt x="28" y="203"/>
                  </a:lnTo>
                  <a:lnTo>
                    <a:pt x="46" y="215"/>
                  </a:lnTo>
                  <a:lnTo>
                    <a:pt x="63" y="226"/>
                  </a:lnTo>
                  <a:lnTo>
                    <a:pt x="85" y="237"/>
                  </a:lnTo>
                  <a:lnTo>
                    <a:pt x="113" y="247"/>
                  </a:lnTo>
                  <a:lnTo>
                    <a:pt x="139" y="258"/>
                  </a:lnTo>
                  <a:lnTo>
                    <a:pt x="172" y="266"/>
                  </a:lnTo>
                  <a:lnTo>
                    <a:pt x="205" y="274"/>
                  </a:lnTo>
                  <a:lnTo>
                    <a:pt x="241" y="281"/>
                  </a:lnTo>
                  <a:lnTo>
                    <a:pt x="277" y="287"/>
                  </a:lnTo>
                  <a:lnTo>
                    <a:pt x="315" y="292"/>
                  </a:lnTo>
                  <a:lnTo>
                    <a:pt x="355" y="296"/>
                  </a:lnTo>
                  <a:lnTo>
                    <a:pt x="396" y="299"/>
                  </a:lnTo>
                  <a:lnTo>
                    <a:pt x="438" y="302"/>
                  </a:lnTo>
                  <a:lnTo>
                    <a:pt x="481" y="302"/>
                  </a:lnTo>
                  <a:lnTo>
                    <a:pt x="520" y="302"/>
                  </a:lnTo>
                  <a:lnTo>
                    <a:pt x="563" y="299"/>
                  </a:lnTo>
                  <a:lnTo>
                    <a:pt x="604" y="295"/>
                  </a:lnTo>
                  <a:lnTo>
                    <a:pt x="643" y="292"/>
                  </a:lnTo>
                  <a:lnTo>
                    <a:pt x="682" y="287"/>
                  </a:lnTo>
                  <a:lnTo>
                    <a:pt x="720" y="281"/>
                  </a:lnTo>
                  <a:lnTo>
                    <a:pt x="754" y="274"/>
                  </a:lnTo>
                  <a:lnTo>
                    <a:pt x="787" y="266"/>
                  </a:lnTo>
                  <a:lnTo>
                    <a:pt x="820" y="258"/>
                  </a:lnTo>
                  <a:lnTo>
                    <a:pt x="848" y="247"/>
                  </a:lnTo>
                  <a:lnTo>
                    <a:pt x="873" y="237"/>
                  </a:lnTo>
                  <a:lnTo>
                    <a:pt x="894" y="226"/>
                  </a:lnTo>
                  <a:lnTo>
                    <a:pt x="916" y="215"/>
                  </a:lnTo>
                  <a:lnTo>
                    <a:pt x="930" y="203"/>
                  </a:lnTo>
                  <a:lnTo>
                    <a:pt x="942" y="189"/>
                  </a:lnTo>
                  <a:lnTo>
                    <a:pt x="952" y="177"/>
                  </a:lnTo>
                  <a:lnTo>
                    <a:pt x="958" y="164"/>
                  </a:lnTo>
                  <a:lnTo>
                    <a:pt x="960" y="152"/>
                  </a:lnTo>
                  <a:lnTo>
                    <a:pt x="958" y="137"/>
                  </a:lnTo>
                  <a:lnTo>
                    <a:pt x="952" y="124"/>
                  </a:lnTo>
                  <a:lnTo>
                    <a:pt x="942" y="112"/>
                  </a:lnTo>
                  <a:lnTo>
                    <a:pt x="930" y="98"/>
                  </a:lnTo>
                  <a:lnTo>
                    <a:pt x="916" y="87"/>
                  </a:lnTo>
                  <a:lnTo>
                    <a:pt x="894" y="76"/>
                  </a:lnTo>
                  <a:lnTo>
                    <a:pt x="871" y="65"/>
                  </a:lnTo>
                  <a:lnTo>
                    <a:pt x="848" y="54"/>
                  </a:lnTo>
                  <a:lnTo>
                    <a:pt x="820" y="43"/>
                  </a:lnTo>
                  <a:lnTo>
                    <a:pt x="787" y="34"/>
                  </a:lnTo>
                  <a:lnTo>
                    <a:pt x="754" y="28"/>
                  </a:lnTo>
                  <a:lnTo>
                    <a:pt x="717" y="21"/>
                  </a:lnTo>
                  <a:lnTo>
                    <a:pt x="682" y="14"/>
                  </a:lnTo>
                  <a:lnTo>
                    <a:pt x="643" y="10"/>
                  </a:lnTo>
                  <a:lnTo>
                    <a:pt x="604" y="6"/>
                  </a:lnTo>
                  <a:lnTo>
                    <a:pt x="563" y="3"/>
                  </a:lnTo>
                  <a:lnTo>
                    <a:pt x="520" y="1"/>
                  </a:lnTo>
                  <a:lnTo>
                    <a:pt x="478" y="0"/>
                  </a:lnTo>
                  <a:lnTo>
                    <a:pt x="438" y="1"/>
                  </a:lnTo>
                  <a:lnTo>
                    <a:pt x="396" y="3"/>
                  </a:lnTo>
                  <a:lnTo>
                    <a:pt x="355" y="6"/>
                  </a:lnTo>
                  <a:lnTo>
                    <a:pt x="315" y="10"/>
                  </a:lnTo>
                  <a:lnTo>
                    <a:pt x="277" y="14"/>
                  </a:lnTo>
                  <a:lnTo>
                    <a:pt x="239" y="21"/>
                  </a:lnTo>
                  <a:lnTo>
                    <a:pt x="205" y="28"/>
                  </a:lnTo>
                  <a:lnTo>
                    <a:pt x="172" y="34"/>
                  </a:lnTo>
                  <a:lnTo>
                    <a:pt x="139" y="44"/>
                  </a:lnTo>
                  <a:lnTo>
                    <a:pt x="113" y="54"/>
                  </a:lnTo>
                  <a:lnTo>
                    <a:pt x="85" y="65"/>
                  </a:lnTo>
                  <a:lnTo>
                    <a:pt x="63" y="76"/>
                  </a:lnTo>
                  <a:lnTo>
                    <a:pt x="46" y="87"/>
                  </a:lnTo>
                  <a:lnTo>
                    <a:pt x="28" y="98"/>
                  </a:lnTo>
                  <a:lnTo>
                    <a:pt x="17" y="112"/>
                  </a:lnTo>
                  <a:lnTo>
                    <a:pt x="7" y="125"/>
                  </a:lnTo>
                  <a:lnTo>
                    <a:pt x="1" y="137"/>
                  </a:lnTo>
                  <a:lnTo>
                    <a:pt x="0" y="15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0" name="Freeform 22"/>
            <p:cNvSpPr>
              <a:spLocks/>
            </p:cNvSpPr>
            <p:nvPr/>
          </p:nvSpPr>
          <p:spPr bwMode="auto">
            <a:xfrm>
              <a:off x="5734050" y="2740025"/>
              <a:ext cx="1284288" cy="431800"/>
            </a:xfrm>
            <a:custGeom>
              <a:avLst/>
              <a:gdLst>
                <a:gd name="T0" fmla="*/ 2147483647 w 809"/>
                <a:gd name="T1" fmla="*/ 2147483647 h 272"/>
                <a:gd name="T2" fmla="*/ 2147483647 w 809"/>
                <a:gd name="T3" fmla="*/ 0 h 272"/>
                <a:gd name="T4" fmla="*/ 0 w 809"/>
                <a:gd name="T5" fmla="*/ 0 h 272"/>
                <a:gd name="T6" fmla="*/ 0 w 809"/>
                <a:gd name="T7" fmla="*/ 2147483647 h 272"/>
                <a:gd name="T8" fmla="*/ 2147483647 w 809"/>
                <a:gd name="T9" fmla="*/ 2147483647 h 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9"/>
                <a:gd name="T16" fmla="*/ 0 h 272"/>
                <a:gd name="T17" fmla="*/ 809 w 809"/>
                <a:gd name="T18" fmla="*/ 272 h 2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9" h="272">
                  <a:moveTo>
                    <a:pt x="808" y="271"/>
                  </a:moveTo>
                  <a:lnTo>
                    <a:pt x="808" y="0"/>
                  </a:lnTo>
                  <a:lnTo>
                    <a:pt x="0" y="0"/>
                  </a:lnTo>
                  <a:lnTo>
                    <a:pt x="0" y="271"/>
                  </a:lnTo>
                  <a:lnTo>
                    <a:pt x="808" y="27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1" name="Freeform 23"/>
            <p:cNvSpPr>
              <a:spLocks/>
            </p:cNvSpPr>
            <p:nvPr/>
          </p:nvSpPr>
          <p:spPr bwMode="auto">
            <a:xfrm>
              <a:off x="7577138" y="2740025"/>
              <a:ext cx="1446212" cy="414338"/>
            </a:xfrm>
            <a:custGeom>
              <a:avLst/>
              <a:gdLst>
                <a:gd name="T0" fmla="*/ 2147483647 w 911"/>
                <a:gd name="T1" fmla="*/ 2147483647 h 261"/>
                <a:gd name="T2" fmla="*/ 2147483647 w 911"/>
                <a:gd name="T3" fmla="*/ 0 h 261"/>
                <a:gd name="T4" fmla="*/ 0 w 911"/>
                <a:gd name="T5" fmla="*/ 0 h 261"/>
                <a:gd name="T6" fmla="*/ 0 w 911"/>
                <a:gd name="T7" fmla="*/ 2147483647 h 261"/>
                <a:gd name="T8" fmla="*/ 2147483647 w 911"/>
                <a:gd name="T9" fmla="*/ 2147483647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1"/>
                <a:gd name="T16" fmla="*/ 0 h 261"/>
                <a:gd name="T17" fmla="*/ 911 w 911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1" h="261">
                  <a:moveTo>
                    <a:pt x="910" y="260"/>
                  </a:moveTo>
                  <a:lnTo>
                    <a:pt x="910" y="0"/>
                  </a:lnTo>
                  <a:lnTo>
                    <a:pt x="0" y="0"/>
                  </a:lnTo>
                  <a:lnTo>
                    <a:pt x="0" y="260"/>
                  </a:lnTo>
                  <a:lnTo>
                    <a:pt x="910" y="26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2" name="Freeform 24"/>
            <p:cNvSpPr>
              <a:spLocks/>
            </p:cNvSpPr>
            <p:nvPr/>
          </p:nvSpPr>
          <p:spPr bwMode="auto">
            <a:xfrm>
              <a:off x="6975475" y="1727200"/>
              <a:ext cx="722313" cy="484188"/>
            </a:xfrm>
            <a:custGeom>
              <a:avLst/>
              <a:gdLst>
                <a:gd name="T0" fmla="*/ 2147483647 w 455"/>
                <a:gd name="T1" fmla="*/ 0 h 305"/>
                <a:gd name="T2" fmla="*/ 2147483647 w 455"/>
                <a:gd name="T3" fmla="*/ 2147483647 h 305"/>
                <a:gd name="T4" fmla="*/ 0 w 455"/>
                <a:gd name="T5" fmla="*/ 2147483647 h 305"/>
                <a:gd name="T6" fmla="*/ 2147483647 w 455"/>
                <a:gd name="T7" fmla="*/ 0 h 3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5"/>
                <a:gd name="T13" fmla="*/ 0 h 305"/>
                <a:gd name="T14" fmla="*/ 455 w 455"/>
                <a:gd name="T15" fmla="*/ 305 h 3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5" h="305">
                  <a:moveTo>
                    <a:pt x="226" y="0"/>
                  </a:moveTo>
                  <a:lnTo>
                    <a:pt x="454" y="304"/>
                  </a:lnTo>
                  <a:lnTo>
                    <a:pt x="0" y="304"/>
                  </a:lnTo>
                  <a:lnTo>
                    <a:pt x="226" y="0"/>
                  </a:lnTo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3" name="Rectangle 25"/>
            <p:cNvSpPr>
              <a:spLocks noChangeArrowheads="1"/>
            </p:cNvSpPr>
            <p:nvPr/>
          </p:nvSpPr>
          <p:spPr bwMode="auto">
            <a:xfrm>
              <a:off x="7094538" y="1933575"/>
              <a:ext cx="477837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chemeClr val="accent2"/>
                  </a:solidFill>
                  <a:latin typeface="Arial" pitchFamily="34" charset="0"/>
                </a:rPr>
                <a:t>ISA</a:t>
              </a:r>
            </a:p>
          </p:txBody>
        </p:sp>
        <p:sp>
          <p:nvSpPr>
            <p:cNvPr id="45084" name="Rectangle 26"/>
            <p:cNvSpPr>
              <a:spLocks noChangeArrowheads="1"/>
            </p:cNvSpPr>
            <p:nvPr/>
          </p:nvSpPr>
          <p:spPr bwMode="auto">
            <a:xfrm>
              <a:off x="5716588" y="2822575"/>
              <a:ext cx="1327150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pitchFamily="34" charset="0"/>
                </a:rPr>
                <a:t>Hourly_Emps</a:t>
              </a:r>
            </a:p>
          </p:txBody>
        </p:sp>
        <p:sp>
          <p:nvSpPr>
            <p:cNvPr id="45085" name="Rectangle 27"/>
            <p:cNvSpPr>
              <a:spLocks noChangeArrowheads="1"/>
            </p:cNvSpPr>
            <p:nvPr/>
          </p:nvSpPr>
          <p:spPr bwMode="auto">
            <a:xfrm>
              <a:off x="7824788" y="2128838"/>
              <a:ext cx="1039812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pitchFamily="34" charset="0"/>
                </a:rPr>
                <a:t>contractid</a:t>
              </a:r>
            </a:p>
          </p:txBody>
        </p:sp>
        <p:sp>
          <p:nvSpPr>
            <p:cNvPr id="45086" name="Rectangle 28"/>
            <p:cNvSpPr>
              <a:spLocks noChangeArrowheads="1"/>
            </p:cNvSpPr>
            <p:nvPr/>
          </p:nvSpPr>
          <p:spPr bwMode="auto">
            <a:xfrm>
              <a:off x="5407025" y="1673225"/>
              <a:ext cx="1397000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pitchFamily="34" charset="0"/>
                </a:rPr>
                <a:t>hours_worked</a:t>
              </a:r>
            </a:p>
          </p:txBody>
        </p:sp>
        <p:sp>
          <p:nvSpPr>
            <p:cNvPr id="45087" name="Line 29"/>
            <p:cNvSpPr>
              <a:spLocks noChangeShapeType="1"/>
            </p:cNvSpPr>
            <p:nvPr/>
          </p:nvSpPr>
          <p:spPr bwMode="auto">
            <a:xfrm flipH="1">
              <a:off x="6389688" y="2195513"/>
              <a:ext cx="774700" cy="53498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8" name="Line 30"/>
            <p:cNvSpPr>
              <a:spLocks noChangeShapeType="1"/>
            </p:cNvSpPr>
            <p:nvPr/>
          </p:nvSpPr>
          <p:spPr bwMode="auto">
            <a:xfrm>
              <a:off x="7415213" y="2195513"/>
              <a:ext cx="785812" cy="53498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9" name="Line 31"/>
            <p:cNvSpPr>
              <a:spLocks noChangeShapeType="1"/>
            </p:cNvSpPr>
            <p:nvPr/>
          </p:nvSpPr>
          <p:spPr bwMode="auto">
            <a:xfrm>
              <a:off x="8383588" y="2516188"/>
              <a:ext cx="0" cy="22860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0" name="Line 32"/>
            <p:cNvSpPr>
              <a:spLocks noChangeShapeType="1"/>
            </p:cNvSpPr>
            <p:nvPr/>
          </p:nvSpPr>
          <p:spPr bwMode="auto">
            <a:xfrm>
              <a:off x="6076950" y="2078038"/>
              <a:ext cx="0" cy="65246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1" name="Line 35"/>
            <p:cNvSpPr>
              <a:spLocks noChangeShapeType="1"/>
            </p:cNvSpPr>
            <p:nvPr/>
          </p:nvSpPr>
          <p:spPr bwMode="auto">
            <a:xfrm flipV="1">
              <a:off x="7315200" y="1441450"/>
              <a:ext cx="0" cy="31750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15373504"/>
      </p:ext>
    </p:extLst>
  </p:cSld>
  <p:clrMapOvr>
    <a:masterClrMapping/>
  </p:clrMapOvr>
  <p:transition>
    <p:cut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6083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11049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ISA: </a:t>
            </a:r>
            <a:r>
              <a:rPr lang="en-US" sz="4400" dirty="0">
                <a:latin typeface="Calibri" pitchFamily="34" charset="0"/>
                <a:cs typeface="Calibri" pitchFamily="34" charset="0"/>
              </a:rPr>
              <a:t> Mapping Using Three Relations</a:t>
            </a:r>
          </a:p>
        </p:txBody>
      </p:sp>
      <p:grpSp>
        <p:nvGrpSpPr>
          <p:cNvPr id="46084" name="Group 35"/>
          <p:cNvGrpSpPr>
            <a:grpSpLocks/>
          </p:cNvGrpSpPr>
          <p:nvPr/>
        </p:nvGrpSpPr>
        <p:grpSpPr bwMode="auto">
          <a:xfrm>
            <a:off x="4419600" y="1674813"/>
            <a:ext cx="4486275" cy="2820987"/>
            <a:chOff x="4555537" y="350837"/>
            <a:chExt cx="4487223" cy="2820988"/>
          </a:xfrm>
        </p:grpSpPr>
        <p:sp>
          <p:nvSpPr>
            <p:cNvPr id="55" name="Freeform 23"/>
            <p:cNvSpPr>
              <a:spLocks/>
            </p:cNvSpPr>
            <p:nvPr/>
          </p:nvSpPr>
          <p:spPr bwMode="auto">
            <a:xfrm>
              <a:off x="7577188" y="2740025"/>
              <a:ext cx="1446518" cy="414338"/>
            </a:xfrm>
            <a:custGeom>
              <a:avLst/>
              <a:gdLst>
                <a:gd name="T0" fmla="*/ 2147483647 w 911"/>
                <a:gd name="T1" fmla="*/ 2147483647 h 261"/>
                <a:gd name="T2" fmla="*/ 2147483647 w 911"/>
                <a:gd name="T3" fmla="*/ 0 h 261"/>
                <a:gd name="T4" fmla="*/ 0 w 911"/>
                <a:gd name="T5" fmla="*/ 0 h 261"/>
                <a:gd name="T6" fmla="*/ 0 w 911"/>
                <a:gd name="T7" fmla="*/ 2147483647 h 261"/>
                <a:gd name="T8" fmla="*/ 2147483647 w 911"/>
                <a:gd name="T9" fmla="*/ 2147483647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1"/>
                <a:gd name="T16" fmla="*/ 0 h 261"/>
                <a:gd name="T17" fmla="*/ 911 w 911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1" h="261">
                  <a:moveTo>
                    <a:pt x="910" y="260"/>
                  </a:moveTo>
                  <a:lnTo>
                    <a:pt x="910" y="0"/>
                  </a:lnTo>
                  <a:lnTo>
                    <a:pt x="0" y="0"/>
                  </a:lnTo>
                  <a:lnTo>
                    <a:pt x="0" y="260"/>
                  </a:lnTo>
                  <a:lnTo>
                    <a:pt x="910" y="260"/>
                  </a:lnTo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120" name="Rectangle 5"/>
            <p:cNvSpPr>
              <a:spLocks noChangeArrowheads="1"/>
            </p:cNvSpPr>
            <p:nvPr/>
          </p:nvSpPr>
          <p:spPr bwMode="auto">
            <a:xfrm>
              <a:off x="7547335" y="2775656"/>
              <a:ext cx="1495425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pitchFamily="34" charset="0"/>
                </a:rPr>
                <a:t>Contract_Emps</a:t>
              </a:r>
            </a:p>
          </p:txBody>
        </p:sp>
        <p:sp>
          <p:nvSpPr>
            <p:cNvPr id="46121" name="Freeform 6"/>
            <p:cNvSpPr>
              <a:spLocks/>
            </p:cNvSpPr>
            <p:nvPr/>
          </p:nvSpPr>
          <p:spPr bwMode="auto">
            <a:xfrm>
              <a:off x="6079738" y="428625"/>
              <a:ext cx="757626" cy="361950"/>
            </a:xfrm>
            <a:custGeom>
              <a:avLst/>
              <a:gdLst>
                <a:gd name="T0" fmla="*/ 2147483647 w 665"/>
                <a:gd name="T1" fmla="*/ 2147483647 h 246"/>
                <a:gd name="T2" fmla="*/ 2147483647 w 665"/>
                <a:gd name="T3" fmla="*/ 2147483647 h 246"/>
                <a:gd name="T4" fmla="*/ 2147483647 w 665"/>
                <a:gd name="T5" fmla="*/ 2147483647 h 246"/>
                <a:gd name="T6" fmla="*/ 2147483647 w 665"/>
                <a:gd name="T7" fmla="*/ 2147483647 h 246"/>
                <a:gd name="T8" fmla="*/ 2147483647 w 665"/>
                <a:gd name="T9" fmla="*/ 2147483647 h 246"/>
                <a:gd name="T10" fmla="*/ 2147483647 w 665"/>
                <a:gd name="T11" fmla="*/ 2147483647 h 246"/>
                <a:gd name="T12" fmla="*/ 2147483647 w 665"/>
                <a:gd name="T13" fmla="*/ 2147483647 h 246"/>
                <a:gd name="T14" fmla="*/ 2147483647 w 665"/>
                <a:gd name="T15" fmla="*/ 2147483647 h 246"/>
                <a:gd name="T16" fmla="*/ 2147483647 w 665"/>
                <a:gd name="T17" fmla="*/ 2147483647 h 246"/>
                <a:gd name="T18" fmla="*/ 2147483647 w 665"/>
                <a:gd name="T19" fmla="*/ 2147483647 h 246"/>
                <a:gd name="T20" fmla="*/ 2147483647 w 665"/>
                <a:gd name="T21" fmla="*/ 2147483647 h 246"/>
                <a:gd name="T22" fmla="*/ 2147483647 w 665"/>
                <a:gd name="T23" fmla="*/ 2147483647 h 246"/>
                <a:gd name="T24" fmla="*/ 2147483647 w 665"/>
                <a:gd name="T25" fmla="*/ 2147483647 h 246"/>
                <a:gd name="T26" fmla="*/ 2147483647 w 665"/>
                <a:gd name="T27" fmla="*/ 2147483647 h 246"/>
                <a:gd name="T28" fmla="*/ 2147483647 w 665"/>
                <a:gd name="T29" fmla="*/ 2147483647 h 246"/>
                <a:gd name="T30" fmla="*/ 2147483647 w 665"/>
                <a:gd name="T31" fmla="*/ 2147483647 h 246"/>
                <a:gd name="T32" fmla="*/ 2147483647 w 665"/>
                <a:gd name="T33" fmla="*/ 2147483647 h 246"/>
                <a:gd name="T34" fmla="*/ 2147483647 w 665"/>
                <a:gd name="T35" fmla="*/ 2147483647 h 246"/>
                <a:gd name="T36" fmla="*/ 2147483647 w 665"/>
                <a:gd name="T37" fmla="*/ 2147483647 h 246"/>
                <a:gd name="T38" fmla="*/ 2147483647 w 665"/>
                <a:gd name="T39" fmla="*/ 2147483647 h 246"/>
                <a:gd name="T40" fmla="*/ 2147483647 w 665"/>
                <a:gd name="T41" fmla="*/ 2147483647 h 246"/>
                <a:gd name="T42" fmla="*/ 2147483647 w 665"/>
                <a:gd name="T43" fmla="*/ 2147483647 h 246"/>
                <a:gd name="T44" fmla="*/ 2147483647 w 665"/>
                <a:gd name="T45" fmla="*/ 2147483647 h 246"/>
                <a:gd name="T46" fmla="*/ 2147483647 w 665"/>
                <a:gd name="T47" fmla="*/ 2147483647 h 246"/>
                <a:gd name="T48" fmla="*/ 2147483647 w 665"/>
                <a:gd name="T49" fmla="*/ 2147483647 h 246"/>
                <a:gd name="T50" fmla="*/ 2147483647 w 665"/>
                <a:gd name="T51" fmla="*/ 2147483647 h 246"/>
                <a:gd name="T52" fmla="*/ 2147483647 w 665"/>
                <a:gd name="T53" fmla="*/ 2147483647 h 246"/>
                <a:gd name="T54" fmla="*/ 2147483647 w 665"/>
                <a:gd name="T55" fmla="*/ 2147483647 h 246"/>
                <a:gd name="T56" fmla="*/ 2147483647 w 665"/>
                <a:gd name="T57" fmla="*/ 2147483647 h 246"/>
                <a:gd name="T58" fmla="*/ 2147483647 w 665"/>
                <a:gd name="T59" fmla="*/ 2147483647 h 246"/>
                <a:gd name="T60" fmla="*/ 2147483647 w 665"/>
                <a:gd name="T61" fmla="*/ 2147483647 h 246"/>
                <a:gd name="T62" fmla="*/ 2147483647 w 665"/>
                <a:gd name="T63" fmla="*/ 2147483647 h 246"/>
                <a:gd name="T64" fmla="*/ 2147483647 w 665"/>
                <a:gd name="T65" fmla="*/ 2147483647 h 246"/>
                <a:gd name="T66" fmla="*/ 2147483647 w 665"/>
                <a:gd name="T67" fmla="*/ 2147483647 h 246"/>
                <a:gd name="T68" fmla="*/ 2147483647 w 665"/>
                <a:gd name="T69" fmla="*/ 2147483647 h 246"/>
                <a:gd name="T70" fmla="*/ 2147483647 w 665"/>
                <a:gd name="T71" fmla="*/ 2147483647 h 2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5"/>
                <a:gd name="T109" fmla="*/ 0 h 246"/>
                <a:gd name="T110" fmla="*/ 665 w 665"/>
                <a:gd name="T111" fmla="*/ 246 h 2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5" h="246">
                  <a:moveTo>
                    <a:pt x="664" y="123"/>
                  </a:moveTo>
                  <a:lnTo>
                    <a:pt x="662" y="111"/>
                  </a:lnTo>
                  <a:lnTo>
                    <a:pt x="658" y="101"/>
                  </a:lnTo>
                  <a:lnTo>
                    <a:pt x="653" y="90"/>
                  </a:lnTo>
                  <a:lnTo>
                    <a:pt x="644" y="80"/>
                  </a:lnTo>
                  <a:lnTo>
                    <a:pt x="633" y="70"/>
                  </a:lnTo>
                  <a:lnTo>
                    <a:pt x="620" y="62"/>
                  </a:lnTo>
                  <a:lnTo>
                    <a:pt x="604" y="52"/>
                  </a:lnTo>
                  <a:lnTo>
                    <a:pt x="587" y="43"/>
                  </a:lnTo>
                  <a:lnTo>
                    <a:pt x="567" y="35"/>
                  </a:lnTo>
                  <a:lnTo>
                    <a:pt x="546" y="28"/>
                  </a:lnTo>
                  <a:lnTo>
                    <a:pt x="522" y="23"/>
                  </a:lnTo>
                  <a:lnTo>
                    <a:pt x="498" y="17"/>
                  </a:lnTo>
                  <a:lnTo>
                    <a:pt x="473" y="11"/>
                  </a:lnTo>
                  <a:lnTo>
                    <a:pt x="446" y="8"/>
                  </a:lnTo>
                  <a:lnTo>
                    <a:pt x="418" y="4"/>
                  </a:lnTo>
                  <a:lnTo>
                    <a:pt x="389" y="2"/>
                  </a:lnTo>
                  <a:lnTo>
                    <a:pt x="361" y="1"/>
                  </a:lnTo>
                  <a:lnTo>
                    <a:pt x="332" y="0"/>
                  </a:lnTo>
                  <a:lnTo>
                    <a:pt x="303" y="1"/>
                  </a:lnTo>
                  <a:lnTo>
                    <a:pt x="275" y="2"/>
                  </a:lnTo>
                  <a:lnTo>
                    <a:pt x="246" y="4"/>
                  </a:lnTo>
                  <a:lnTo>
                    <a:pt x="218" y="8"/>
                  </a:lnTo>
                  <a:lnTo>
                    <a:pt x="192" y="11"/>
                  </a:lnTo>
                  <a:lnTo>
                    <a:pt x="166" y="17"/>
                  </a:lnTo>
                  <a:lnTo>
                    <a:pt x="141" y="23"/>
                  </a:lnTo>
                  <a:lnTo>
                    <a:pt x="119" y="28"/>
                  </a:lnTo>
                  <a:lnTo>
                    <a:pt x="98" y="35"/>
                  </a:lnTo>
                  <a:lnTo>
                    <a:pt x="78" y="43"/>
                  </a:lnTo>
                  <a:lnTo>
                    <a:pt x="60" y="52"/>
                  </a:lnTo>
                  <a:lnTo>
                    <a:pt x="45" y="62"/>
                  </a:lnTo>
                  <a:lnTo>
                    <a:pt x="31" y="70"/>
                  </a:lnTo>
                  <a:lnTo>
                    <a:pt x="21" y="80"/>
                  </a:lnTo>
                  <a:lnTo>
                    <a:pt x="11" y="90"/>
                  </a:lnTo>
                  <a:lnTo>
                    <a:pt x="5" y="101"/>
                  </a:lnTo>
                  <a:lnTo>
                    <a:pt x="1" y="111"/>
                  </a:lnTo>
                  <a:lnTo>
                    <a:pt x="0" y="123"/>
                  </a:lnTo>
                  <a:lnTo>
                    <a:pt x="1" y="133"/>
                  </a:lnTo>
                  <a:lnTo>
                    <a:pt x="5" y="143"/>
                  </a:lnTo>
                  <a:lnTo>
                    <a:pt x="11" y="154"/>
                  </a:lnTo>
                  <a:lnTo>
                    <a:pt x="21" y="164"/>
                  </a:lnTo>
                  <a:lnTo>
                    <a:pt x="31" y="174"/>
                  </a:lnTo>
                  <a:lnTo>
                    <a:pt x="45" y="184"/>
                  </a:lnTo>
                  <a:lnTo>
                    <a:pt x="60" y="193"/>
                  </a:lnTo>
                  <a:lnTo>
                    <a:pt x="78" y="201"/>
                  </a:lnTo>
                  <a:lnTo>
                    <a:pt x="98" y="209"/>
                  </a:lnTo>
                  <a:lnTo>
                    <a:pt x="119" y="216"/>
                  </a:lnTo>
                  <a:lnTo>
                    <a:pt x="141" y="223"/>
                  </a:lnTo>
                  <a:lnTo>
                    <a:pt x="166" y="228"/>
                  </a:lnTo>
                  <a:lnTo>
                    <a:pt x="192" y="233"/>
                  </a:lnTo>
                  <a:lnTo>
                    <a:pt x="218" y="238"/>
                  </a:lnTo>
                  <a:lnTo>
                    <a:pt x="246" y="240"/>
                  </a:lnTo>
                  <a:lnTo>
                    <a:pt x="275" y="242"/>
                  </a:lnTo>
                  <a:lnTo>
                    <a:pt x="303" y="245"/>
                  </a:lnTo>
                  <a:lnTo>
                    <a:pt x="332" y="245"/>
                  </a:lnTo>
                  <a:lnTo>
                    <a:pt x="361" y="245"/>
                  </a:lnTo>
                  <a:lnTo>
                    <a:pt x="389" y="242"/>
                  </a:lnTo>
                  <a:lnTo>
                    <a:pt x="418" y="240"/>
                  </a:lnTo>
                  <a:lnTo>
                    <a:pt x="446" y="238"/>
                  </a:lnTo>
                  <a:lnTo>
                    <a:pt x="473" y="233"/>
                  </a:lnTo>
                  <a:lnTo>
                    <a:pt x="498" y="228"/>
                  </a:lnTo>
                  <a:lnTo>
                    <a:pt x="522" y="223"/>
                  </a:lnTo>
                  <a:lnTo>
                    <a:pt x="546" y="216"/>
                  </a:lnTo>
                  <a:lnTo>
                    <a:pt x="567" y="209"/>
                  </a:lnTo>
                  <a:lnTo>
                    <a:pt x="587" y="201"/>
                  </a:lnTo>
                  <a:lnTo>
                    <a:pt x="604" y="193"/>
                  </a:lnTo>
                  <a:lnTo>
                    <a:pt x="620" y="184"/>
                  </a:lnTo>
                  <a:lnTo>
                    <a:pt x="633" y="174"/>
                  </a:lnTo>
                  <a:lnTo>
                    <a:pt x="644" y="164"/>
                  </a:lnTo>
                  <a:lnTo>
                    <a:pt x="653" y="154"/>
                  </a:lnTo>
                  <a:lnTo>
                    <a:pt x="658" y="143"/>
                  </a:lnTo>
                  <a:lnTo>
                    <a:pt x="662" y="133"/>
                  </a:lnTo>
                  <a:lnTo>
                    <a:pt x="664" y="12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2" name="Freeform 7"/>
            <p:cNvSpPr>
              <a:spLocks/>
            </p:cNvSpPr>
            <p:nvPr/>
          </p:nvSpPr>
          <p:spPr bwMode="auto">
            <a:xfrm>
              <a:off x="7718425" y="504825"/>
              <a:ext cx="647614" cy="285750"/>
            </a:xfrm>
            <a:custGeom>
              <a:avLst/>
              <a:gdLst>
                <a:gd name="T0" fmla="*/ 2147483647 w 664"/>
                <a:gd name="T1" fmla="*/ 2147483647 h 246"/>
                <a:gd name="T2" fmla="*/ 2147483647 w 664"/>
                <a:gd name="T3" fmla="*/ 2147483647 h 246"/>
                <a:gd name="T4" fmla="*/ 2147483647 w 664"/>
                <a:gd name="T5" fmla="*/ 2147483647 h 246"/>
                <a:gd name="T6" fmla="*/ 2147483647 w 664"/>
                <a:gd name="T7" fmla="*/ 2147483647 h 246"/>
                <a:gd name="T8" fmla="*/ 2147483647 w 664"/>
                <a:gd name="T9" fmla="*/ 2147483647 h 246"/>
                <a:gd name="T10" fmla="*/ 2147483647 w 664"/>
                <a:gd name="T11" fmla="*/ 2147483647 h 246"/>
                <a:gd name="T12" fmla="*/ 2147483647 w 664"/>
                <a:gd name="T13" fmla="*/ 2147483647 h 246"/>
                <a:gd name="T14" fmla="*/ 2147483647 w 664"/>
                <a:gd name="T15" fmla="*/ 2147483647 h 246"/>
                <a:gd name="T16" fmla="*/ 2147483647 w 664"/>
                <a:gd name="T17" fmla="*/ 2147483647 h 246"/>
                <a:gd name="T18" fmla="*/ 2147483647 w 664"/>
                <a:gd name="T19" fmla="*/ 2147483647 h 246"/>
                <a:gd name="T20" fmla="*/ 2147483647 w 664"/>
                <a:gd name="T21" fmla="*/ 2147483647 h 246"/>
                <a:gd name="T22" fmla="*/ 2147483647 w 664"/>
                <a:gd name="T23" fmla="*/ 2147483647 h 246"/>
                <a:gd name="T24" fmla="*/ 2147483647 w 664"/>
                <a:gd name="T25" fmla="*/ 2147483647 h 246"/>
                <a:gd name="T26" fmla="*/ 2147483647 w 664"/>
                <a:gd name="T27" fmla="*/ 2147483647 h 246"/>
                <a:gd name="T28" fmla="*/ 2147483647 w 664"/>
                <a:gd name="T29" fmla="*/ 2147483647 h 246"/>
                <a:gd name="T30" fmla="*/ 2147483647 w 664"/>
                <a:gd name="T31" fmla="*/ 2147483647 h 246"/>
                <a:gd name="T32" fmla="*/ 2147483647 w 664"/>
                <a:gd name="T33" fmla="*/ 2147483647 h 246"/>
                <a:gd name="T34" fmla="*/ 2147483647 w 664"/>
                <a:gd name="T35" fmla="*/ 2147483647 h 246"/>
                <a:gd name="T36" fmla="*/ 2147483647 w 664"/>
                <a:gd name="T37" fmla="*/ 2147483647 h 246"/>
                <a:gd name="T38" fmla="*/ 2147483647 w 664"/>
                <a:gd name="T39" fmla="*/ 2147483647 h 246"/>
                <a:gd name="T40" fmla="*/ 2147483647 w 664"/>
                <a:gd name="T41" fmla="*/ 2147483647 h 246"/>
                <a:gd name="T42" fmla="*/ 2147483647 w 664"/>
                <a:gd name="T43" fmla="*/ 2147483647 h 246"/>
                <a:gd name="T44" fmla="*/ 2147483647 w 664"/>
                <a:gd name="T45" fmla="*/ 2147483647 h 246"/>
                <a:gd name="T46" fmla="*/ 2147483647 w 664"/>
                <a:gd name="T47" fmla="*/ 2147483647 h 246"/>
                <a:gd name="T48" fmla="*/ 2147483647 w 664"/>
                <a:gd name="T49" fmla="*/ 2147483647 h 246"/>
                <a:gd name="T50" fmla="*/ 2147483647 w 664"/>
                <a:gd name="T51" fmla="*/ 2147483647 h 246"/>
                <a:gd name="T52" fmla="*/ 2147483647 w 664"/>
                <a:gd name="T53" fmla="*/ 2147483647 h 246"/>
                <a:gd name="T54" fmla="*/ 2147483647 w 664"/>
                <a:gd name="T55" fmla="*/ 2147483647 h 246"/>
                <a:gd name="T56" fmla="*/ 2147483647 w 664"/>
                <a:gd name="T57" fmla="*/ 2147483647 h 246"/>
                <a:gd name="T58" fmla="*/ 2147483647 w 664"/>
                <a:gd name="T59" fmla="*/ 2147483647 h 246"/>
                <a:gd name="T60" fmla="*/ 2147483647 w 664"/>
                <a:gd name="T61" fmla="*/ 2147483647 h 246"/>
                <a:gd name="T62" fmla="*/ 2147483647 w 664"/>
                <a:gd name="T63" fmla="*/ 2147483647 h 246"/>
                <a:gd name="T64" fmla="*/ 2147483647 w 664"/>
                <a:gd name="T65" fmla="*/ 2147483647 h 246"/>
                <a:gd name="T66" fmla="*/ 2147483647 w 664"/>
                <a:gd name="T67" fmla="*/ 2147483647 h 246"/>
                <a:gd name="T68" fmla="*/ 2147483647 w 664"/>
                <a:gd name="T69" fmla="*/ 2147483647 h 246"/>
                <a:gd name="T70" fmla="*/ 2147483647 w 664"/>
                <a:gd name="T71" fmla="*/ 2147483647 h 2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4"/>
                <a:gd name="T109" fmla="*/ 0 h 246"/>
                <a:gd name="T110" fmla="*/ 664 w 664"/>
                <a:gd name="T111" fmla="*/ 246 h 2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4" h="246">
                  <a:moveTo>
                    <a:pt x="0" y="123"/>
                  </a:moveTo>
                  <a:lnTo>
                    <a:pt x="1" y="133"/>
                  </a:lnTo>
                  <a:lnTo>
                    <a:pt x="5" y="143"/>
                  </a:lnTo>
                  <a:lnTo>
                    <a:pt x="10" y="154"/>
                  </a:lnTo>
                  <a:lnTo>
                    <a:pt x="19" y="164"/>
                  </a:lnTo>
                  <a:lnTo>
                    <a:pt x="30" y="174"/>
                  </a:lnTo>
                  <a:lnTo>
                    <a:pt x="43" y="184"/>
                  </a:lnTo>
                  <a:lnTo>
                    <a:pt x="59" y="193"/>
                  </a:lnTo>
                  <a:lnTo>
                    <a:pt x="76" y="201"/>
                  </a:lnTo>
                  <a:lnTo>
                    <a:pt x="96" y="209"/>
                  </a:lnTo>
                  <a:lnTo>
                    <a:pt x="118" y="216"/>
                  </a:lnTo>
                  <a:lnTo>
                    <a:pt x="141" y="223"/>
                  </a:lnTo>
                  <a:lnTo>
                    <a:pt x="165" y="228"/>
                  </a:lnTo>
                  <a:lnTo>
                    <a:pt x="190" y="233"/>
                  </a:lnTo>
                  <a:lnTo>
                    <a:pt x="217" y="238"/>
                  </a:lnTo>
                  <a:lnTo>
                    <a:pt x="245" y="240"/>
                  </a:lnTo>
                  <a:lnTo>
                    <a:pt x="273" y="242"/>
                  </a:lnTo>
                  <a:lnTo>
                    <a:pt x="302" y="245"/>
                  </a:lnTo>
                  <a:lnTo>
                    <a:pt x="331" y="245"/>
                  </a:lnTo>
                  <a:lnTo>
                    <a:pt x="359" y="245"/>
                  </a:lnTo>
                  <a:lnTo>
                    <a:pt x="388" y="242"/>
                  </a:lnTo>
                  <a:lnTo>
                    <a:pt x="417" y="240"/>
                  </a:lnTo>
                  <a:lnTo>
                    <a:pt x="444" y="238"/>
                  </a:lnTo>
                  <a:lnTo>
                    <a:pt x="472" y="233"/>
                  </a:lnTo>
                  <a:lnTo>
                    <a:pt x="497" y="228"/>
                  </a:lnTo>
                  <a:lnTo>
                    <a:pt x="521" y="221"/>
                  </a:lnTo>
                  <a:lnTo>
                    <a:pt x="544" y="216"/>
                  </a:lnTo>
                  <a:lnTo>
                    <a:pt x="566" y="209"/>
                  </a:lnTo>
                  <a:lnTo>
                    <a:pt x="584" y="201"/>
                  </a:lnTo>
                  <a:lnTo>
                    <a:pt x="603" y="192"/>
                  </a:lnTo>
                  <a:lnTo>
                    <a:pt x="617" y="184"/>
                  </a:lnTo>
                  <a:lnTo>
                    <a:pt x="631" y="174"/>
                  </a:lnTo>
                  <a:lnTo>
                    <a:pt x="643" y="164"/>
                  </a:lnTo>
                  <a:lnTo>
                    <a:pt x="652" y="154"/>
                  </a:lnTo>
                  <a:lnTo>
                    <a:pt x="657" y="143"/>
                  </a:lnTo>
                  <a:lnTo>
                    <a:pt x="661" y="133"/>
                  </a:lnTo>
                  <a:lnTo>
                    <a:pt x="663" y="123"/>
                  </a:lnTo>
                  <a:lnTo>
                    <a:pt x="661" y="111"/>
                  </a:lnTo>
                  <a:lnTo>
                    <a:pt x="657" y="101"/>
                  </a:lnTo>
                  <a:lnTo>
                    <a:pt x="652" y="90"/>
                  </a:lnTo>
                  <a:lnTo>
                    <a:pt x="643" y="80"/>
                  </a:lnTo>
                  <a:lnTo>
                    <a:pt x="631" y="70"/>
                  </a:lnTo>
                  <a:lnTo>
                    <a:pt x="617" y="62"/>
                  </a:lnTo>
                  <a:lnTo>
                    <a:pt x="603" y="52"/>
                  </a:lnTo>
                  <a:lnTo>
                    <a:pt x="584" y="43"/>
                  </a:lnTo>
                  <a:lnTo>
                    <a:pt x="566" y="35"/>
                  </a:lnTo>
                  <a:lnTo>
                    <a:pt x="543" y="28"/>
                  </a:lnTo>
                  <a:lnTo>
                    <a:pt x="521" y="23"/>
                  </a:lnTo>
                  <a:lnTo>
                    <a:pt x="497" y="17"/>
                  </a:lnTo>
                  <a:lnTo>
                    <a:pt x="472" y="11"/>
                  </a:lnTo>
                  <a:lnTo>
                    <a:pt x="444" y="8"/>
                  </a:lnTo>
                  <a:lnTo>
                    <a:pt x="416" y="4"/>
                  </a:lnTo>
                  <a:lnTo>
                    <a:pt x="388" y="2"/>
                  </a:lnTo>
                  <a:lnTo>
                    <a:pt x="359" y="1"/>
                  </a:lnTo>
                  <a:lnTo>
                    <a:pt x="331" y="0"/>
                  </a:lnTo>
                  <a:lnTo>
                    <a:pt x="302" y="1"/>
                  </a:lnTo>
                  <a:lnTo>
                    <a:pt x="273" y="2"/>
                  </a:lnTo>
                  <a:lnTo>
                    <a:pt x="245" y="4"/>
                  </a:lnTo>
                  <a:lnTo>
                    <a:pt x="217" y="8"/>
                  </a:lnTo>
                  <a:lnTo>
                    <a:pt x="190" y="11"/>
                  </a:lnTo>
                  <a:lnTo>
                    <a:pt x="165" y="17"/>
                  </a:lnTo>
                  <a:lnTo>
                    <a:pt x="141" y="23"/>
                  </a:lnTo>
                  <a:lnTo>
                    <a:pt x="118" y="28"/>
                  </a:lnTo>
                  <a:lnTo>
                    <a:pt x="96" y="35"/>
                  </a:lnTo>
                  <a:lnTo>
                    <a:pt x="76" y="43"/>
                  </a:lnTo>
                  <a:lnTo>
                    <a:pt x="59" y="52"/>
                  </a:lnTo>
                  <a:lnTo>
                    <a:pt x="43" y="62"/>
                  </a:lnTo>
                  <a:lnTo>
                    <a:pt x="30" y="71"/>
                  </a:lnTo>
                  <a:lnTo>
                    <a:pt x="19" y="80"/>
                  </a:lnTo>
                  <a:lnTo>
                    <a:pt x="10" y="90"/>
                  </a:lnTo>
                  <a:lnTo>
                    <a:pt x="5" y="101"/>
                  </a:lnTo>
                  <a:lnTo>
                    <a:pt x="1" y="111"/>
                  </a:lnTo>
                  <a:lnTo>
                    <a:pt x="0" y="12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3" name="Freeform 8"/>
            <p:cNvSpPr>
              <a:spLocks/>
            </p:cNvSpPr>
            <p:nvPr/>
          </p:nvSpPr>
          <p:spPr bwMode="auto">
            <a:xfrm>
              <a:off x="6961218" y="350837"/>
              <a:ext cx="718931" cy="306388"/>
            </a:xfrm>
            <a:custGeom>
              <a:avLst/>
              <a:gdLst>
                <a:gd name="T0" fmla="*/ 2147483647 w 664"/>
                <a:gd name="T1" fmla="*/ 2147483647 h 246"/>
                <a:gd name="T2" fmla="*/ 2147483647 w 664"/>
                <a:gd name="T3" fmla="*/ 2147483647 h 246"/>
                <a:gd name="T4" fmla="*/ 2147483647 w 664"/>
                <a:gd name="T5" fmla="*/ 2147483647 h 246"/>
                <a:gd name="T6" fmla="*/ 2147483647 w 664"/>
                <a:gd name="T7" fmla="*/ 2147483647 h 246"/>
                <a:gd name="T8" fmla="*/ 2147483647 w 664"/>
                <a:gd name="T9" fmla="*/ 2147483647 h 246"/>
                <a:gd name="T10" fmla="*/ 2147483647 w 664"/>
                <a:gd name="T11" fmla="*/ 2147483647 h 246"/>
                <a:gd name="T12" fmla="*/ 2147483647 w 664"/>
                <a:gd name="T13" fmla="*/ 2147483647 h 246"/>
                <a:gd name="T14" fmla="*/ 2147483647 w 664"/>
                <a:gd name="T15" fmla="*/ 2147483647 h 246"/>
                <a:gd name="T16" fmla="*/ 2147483647 w 664"/>
                <a:gd name="T17" fmla="*/ 0 h 246"/>
                <a:gd name="T18" fmla="*/ 2147483647 w 664"/>
                <a:gd name="T19" fmla="*/ 0 h 246"/>
                <a:gd name="T20" fmla="*/ 2147483647 w 664"/>
                <a:gd name="T21" fmla="*/ 2147483647 h 246"/>
                <a:gd name="T22" fmla="*/ 2147483647 w 664"/>
                <a:gd name="T23" fmla="*/ 2147483647 h 246"/>
                <a:gd name="T24" fmla="*/ 2147483647 w 664"/>
                <a:gd name="T25" fmla="*/ 2147483647 h 246"/>
                <a:gd name="T26" fmla="*/ 2147483647 w 664"/>
                <a:gd name="T27" fmla="*/ 2147483647 h 246"/>
                <a:gd name="T28" fmla="*/ 2147483647 w 664"/>
                <a:gd name="T29" fmla="*/ 2147483647 h 246"/>
                <a:gd name="T30" fmla="*/ 2147483647 w 664"/>
                <a:gd name="T31" fmla="*/ 2147483647 h 246"/>
                <a:gd name="T32" fmla="*/ 2147483647 w 664"/>
                <a:gd name="T33" fmla="*/ 2147483647 h 246"/>
                <a:gd name="T34" fmla="*/ 2147483647 w 664"/>
                <a:gd name="T35" fmla="*/ 2147483647 h 246"/>
                <a:gd name="T36" fmla="*/ 2147483647 w 664"/>
                <a:gd name="T37" fmla="*/ 2147483647 h 246"/>
                <a:gd name="T38" fmla="*/ 2147483647 w 664"/>
                <a:gd name="T39" fmla="*/ 2147483647 h 246"/>
                <a:gd name="T40" fmla="*/ 2147483647 w 664"/>
                <a:gd name="T41" fmla="*/ 2147483647 h 246"/>
                <a:gd name="T42" fmla="*/ 2147483647 w 664"/>
                <a:gd name="T43" fmla="*/ 2147483647 h 246"/>
                <a:gd name="T44" fmla="*/ 2147483647 w 664"/>
                <a:gd name="T45" fmla="*/ 2147483647 h 246"/>
                <a:gd name="T46" fmla="*/ 2147483647 w 664"/>
                <a:gd name="T47" fmla="*/ 2147483647 h 246"/>
                <a:gd name="T48" fmla="*/ 2147483647 w 664"/>
                <a:gd name="T49" fmla="*/ 2147483647 h 246"/>
                <a:gd name="T50" fmla="*/ 2147483647 w 664"/>
                <a:gd name="T51" fmla="*/ 2147483647 h 246"/>
                <a:gd name="T52" fmla="*/ 2147483647 w 664"/>
                <a:gd name="T53" fmla="*/ 2147483647 h 246"/>
                <a:gd name="T54" fmla="*/ 2147483647 w 664"/>
                <a:gd name="T55" fmla="*/ 2147483647 h 246"/>
                <a:gd name="T56" fmla="*/ 2147483647 w 664"/>
                <a:gd name="T57" fmla="*/ 2147483647 h 246"/>
                <a:gd name="T58" fmla="*/ 2147483647 w 664"/>
                <a:gd name="T59" fmla="*/ 2147483647 h 246"/>
                <a:gd name="T60" fmla="*/ 2147483647 w 664"/>
                <a:gd name="T61" fmla="*/ 2147483647 h 246"/>
                <a:gd name="T62" fmla="*/ 2147483647 w 664"/>
                <a:gd name="T63" fmla="*/ 2147483647 h 246"/>
                <a:gd name="T64" fmla="*/ 2147483647 w 664"/>
                <a:gd name="T65" fmla="*/ 2147483647 h 246"/>
                <a:gd name="T66" fmla="*/ 2147483647 w 664"/>
                <a:gd name="T67" fmla="*/ 2147483647 h 246"/>
                <a:gd name="T68" fmla="*/ 2147483647 w 664"/>
                <a:gd name="T69" fmla="*/ 2147483647 h 246"/>
                <a:gd name="T70" fmla="*/ 2147483647 w 664"/>
                <a:gd name="T71" fmla="*/ 2147483647 h 2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4"/>
                <a:gd name="T109" fmla="*/ 0 h 246"/>
                <a:gd name="T110" fmla="*/ 664 w 664"/>
                <a:gd name="T111" fmla="*/ 246 h 2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4" h="246">
                  <a:moveTo>
                    <a:pt x="663" y="121"/>
                  </a:moveTo>
                  <a:lnTo>
                    <a:pt x="661" y="111"/>
                  </a:lnTo>
                  <a:lnTo>
                    <a:pt x="657" y="101"/>
                  </a:lnTo>
                  <a:lnTo>
                    <a:pt x="651" y="90"/>
                  </a:lnTo>
                  <a:lnTo>
                    <a:pt x="643" y="80"/>
                  </a:lnTo>
                  <a:lnTo>
                    <a:pt x="632" y="70"/>
                  </a:lnTo>
                  <a:lnTo>
                    <a:pt x="618" y="60"/>
                  </a:lnTo>
                  <a:lnTo>
                    <a:pt x="603" y="51"/>
                  </a:lnTo>
                  <a:lnTo>
                    <a:pt x="586" y="43"/>
                  </a:lnTo>
                  <a:lnTo>
                    <a:pt x="566" y="35"/>
                  </a:lnTo>
                  <a:lnTo>
                    <a:pt x="545" y="28"/>
                  </a:lnTo>
                  <a:lnTo>
                    <a:pt x="521" y="21"/>
                  </a:lnTo>
                  <a:lnTo>
                    <a:pt x="497" y="16"/>
                  </a:lnTo>
                  <a:lnTo>
                    <a:pt x="471" y="11"/>
                  </a:lnTo>
                  <a:lnTo>
                    <a:pt x="444" y="6"/>
                  </a:lnTo>
                  <a:lnTo>
                    <a:pt x="416" y="4"/>
                  </a:lnTo>
                  <a:lnTo>
                    <a:pt x="389" y="2"/>
                  </a:lnTo>
                  <a:lnTo>
                    <a:pt x="361" y="0"/>
                  </a:lnTo>
                  <a:lnTo>
                    <a:pt x="330" y="0"/>
                  </a:lnTo>
                  <a:lnTo>
                    <a:pt x="303" y="0"/>
                  </a:lnTo>
                  <a:lnTo>
                    <a:pt x="273" y="2"/>
                  </a:lnTo>
                  <a:lnTo>
                    <a:pt x="246" y="4"/>
                  </a:lnTo>
                  <a:lnTo>
                    <a:pt x="218" y="6"/>
                  </a:lnTo>
                  <a:lnTo>
                    <a:pt x="191" y="11"/>
                  </a:lnTo>
                  <a:lnTo>
                    <a:pt x="165" y="16"/>
                  </a:lnTo>
                  <a:lnTo>
                    <a:pt x="141" y="21"/>
                  </a:lnTo>
                  <a:lnTo>
                    <a:pt x="119" y="28"/>
                  </a:lnTo>
                  <a:lnTo>
                    <a:pt x="96" y="35"/>
                  </a:lnTo>
                  <a:lnTo>
                    <a:pt x="78" y="43"/>
                  </a:lnTo>
                  <a:lnTo>
                    <a:pt x="59" y="51"/>
                  </a:lnTo>
                  <a:lnTo>
                    <a:pt x="44" y="60"/>
                  </a:lnTo>
                  <a:lnTo>
                    <a:pt x="31" y="70"/>
                  </a:lnTo>
                  <a:lnTo>
                    <a:pt x="19" y="80"/>
                  </a:lnTo>
                  <a:lnTo>
                    <a:pt x="11" y="90"/>
                  </a:lnTo>
                  <a:lnTo>
                    <a:pt x="5" y="101"/>
                  </a:lnTo>
                  <a:lnTo>
                    <a:pt x="1" y="111"/>
                  </a:lnTo>
                  <a:lnTo>
                    <a:pt x="0" y="121"/>
                  </a:lnTo>
                  <a:lnTo>
                    <a:pt x="1" y="133"/>
                  </a:lnTo>
                  <a:lnTo>
                    <a:pt x="5" y="143"/>
                  </a:lnTo>
                  <a:lnTo>
                    <a:pt x="11" y="154"/>
                  </a:lnTo>
                  <a:lnTo>
                    <a:pt x="19" y="164"/>
                  </a:lnTo>
                  <a:lnTo>
                    <a:pt x="31" y="173"/>
                  </a:lnTo>
                  <a:lnTo>
                    <a:pt x="44" y="182"/>
                  </a:lnTo>
                  <a:lnTo>
                    <a:pt x="59" y="192"/>
                  </a:lnTo>
                  <a:lnTo>
                    <a:pt x="78" y="201"/>
                  </a:lnTo>
                  <a:lnTo>
                    <a:pt x="96" y="209"/>
                  </a:lnTo>
                  <a:lnTo>
                    <a:pt x="119" y="216"/>
                  </a:lnTo>
                  <a:lnTo>
                    <a:pt x="141" y="221"/>
                  </a:lnTo>
                  <a:lnTo>
                    <a:pt x="165" y="227"/>
                  </a:lnTo>
                  <a:lnTo>
                    <a:pt x="191" y="233"/>
                  </a:lnTo>
                  <a:lnTo>
                    <a:pt x="218" y="236"/>
                  </a:lnTo>
                  <a:lnTo>
                    <a:pt x="246" y="240"/>
                  </a:lnTo>
                  <a:lnTo>
                    <a:pt x="273" y="242"/>
                  </a:lnTo>
                  <a:lnTo>
                    <a:pt x="303" y="243"/>
                  </a:lnTo>
                  <a:lnTo>
                    <a:pt x="330" y="245"/>
                  </a:lnTo>
                  <a:lnTo>
                    <a:pt x="361" y="243"/>
                  </a:lnTo>
                  <a:lnTo>
                    <a:pt x="389" y="242"/>
                  </a:lnTo>
                  <a:lnTo>
                    <a:pt x="416" y="240"/>
                  </a:lnTo>
                  <a:lnTo>
                    <a:pt x="444" y="236"/>
                  </a:lnTo>
                  <a:lnTo>
                    <a:pt x="471" y="233"/>
                  </a:lnTo>
                  <a:lnTo>
                    <a:pt x="497" y="227"/>
                  </a:lnTo>
                  <a:lnTo>
                    <a:pt x="521" y="221"/>
                  </a:lnTo>
                  <a:lnTo>
                    <a:pt x="545" y="216"/>
                  </a:lnTo>
                  <a:lnTo>
                    <a:pt x="566" y="209"/>
                  </a:lnTo>
                  <a:lnTo>
                    <a:pt x="586" y="201"/>
                  </a:lnTo>
                  <a:lnTo>
                    <a:pt x="603" y="192"/>
                  </a:lnTo>
                  <a:lnTo>
                    <a:pt x="618" y="182"/>
                  </a:lnTo>
                  <a:lnTo>
                    <a:pt x="632" y="173"/>
                  </a:lnTo>
                  <a:lnTo>
                    <a:pt x="643" y="164"/>
                  </a:lnTo>
                  <a:lnTo>
                    <a:pt x="651" y="154"/>
                  </a:lnTo>
                  <a:lnTo>
                    <a:pt x="657" y="143"/>
                  </a:lnTo>
                  <a:lnTo>
                    <a:pt x="661" y="133"/>
                  </a:lnTo>
                  <a:lnTo>
                    <a:pt x="663" y="12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9"/>
            <p:cNvSpPr>
              <a:spLocks/>
            </p:cNvSpPr>
            <p:nvPr/>
          </p:nvSpPr>
          <p:spPr bwMode="auto">
            <a:xfrm>
              <a:off x="6732460" y="1027112"/>
              <a:ext cx="1197228" cy="425450"/>
            </a:xfrm>
            <a:custGeom>
              <a:avLst/>
              <a:gdLst>
                <a:gd name="T0" fmla="*/ 2147483647 w 754"/>
                <a:gd name="T1" fmla="*/ 2147483647 h 268"/>
                <a:gd name="T2" fmla="*/ 2147483647 w 754"/>
                <a:gd name="T3" fmla="*/ 0 h 268"/>
                <a:gd name="T4" fmla="*/ 0 w 754"/>
                <a:gd name="T5" fmla="*/ 0 h 268"/>
                <a:gd name="T6" fmla="*/ 0 w 754"/>
                <a:gd name="T7" fmla="*/ 2147483647 h 268"/>
                <a:gd name="T8" fmla="*/ 2147483647 w 754"/>
                <a:gd name="T9" fmla="*/ 2147483647 h 2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4"/>
                <a:gd name="T16" fmla="*/ 0 h 268"/>
                <a:gd name="T17" fmla="*/ 754 w 754"/>
                <a:gd name="T18" fmla="*/ 268 h 2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4" h="268">
                  <a:moveTo>
                    <a:pt x="753" y="267"/>
                  </a:moveTo>
                  <a:lnTo>
                    <a:pt x="753" y="0"/>
                  </a:lnTo>
                  <a:lnTo>
                    <a:pt x="0" y="0"/>
                  </a:lnTo>
                  <a:lnTo>
                    <a:pt x="0" y="267"/>
                  </a:lnTo>
                  <a:lnTo>
                    <a:pt x="753" y="267"/>
                  </a:lnTo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125" name="Rectangle 10"/>
            <p:cNvSpPr>
              <a:spLocks noChangeArrowheads="1"/>
            </p:cNvSpPr>
            <p:nvPr/>
          </p:nvSpPr>
          <p:spPr bwMode="auto">
            <a:xfrm>
              <a:off x="7034036" y="355600"/>
              <a:ext cx="650958" cy="30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</a:rPr>
                <a:t>name</a:t>
              </a:r>
            </a:p>
          </p:txBody>
        </p:sp>
        <p:sp>
          <p:nvSpPr>
            <p:cNvPr id="46126" name="Rectangle 11"/>
            <p:cNvSpPr>
              <a:spLocks noChangeArrowheads="1"/>
            </p:cNvSpPr>
            <p:nvPr/>
          </p:nvSpPr>
          <p:spPr bwMode="auto">
            <a:xfrm>
              <a:off x="6234140" y="428625"/>
              <a:ext cx="490624" cy="30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 u="sng" dirty="0" err="1">
                  <a:solidFill>
                    <a:srgbClr val="000000"/>
                  </a:solidFill>
                  <a:latin typeface="Arial" pitchFamily="34" charset="0"/>
                </a:rPr>
                <a:t>ssn</a:t>
              </a:r>
              <a:endParaRPr lang="en-US" sz="1400" b="1" u="sng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6127" name="Rectangle 12"/>
            <p:cNvSpPr>
              <a:spLocks noChangeArrowheads="1"/>
            </p:cNvSpPr>
            <p:nvPr/>
          </p:nvSpPr>
          <p:spPr bwMode="auto">
            <a:xfrm>
              <a:off x="6796088" y="1087438"/>
              <a:ext cx="1119187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pitchFamily="34" charset="0"/>
                </a:rPr>
                <a:t>Employees</a:t>
              </a:r>
            </a:p>
          </p:txBody>
        </p:sp>
        <p:sp>
          <p:nvSpPr>
            <p:cNvPr id="46128" name="Rectangle 13"/>
            <p:cNvSpPr>
              <a:spLocks noChangeArrowheads="1"/>
            </p:cNvSpPr>
            <p:nvPr/>
          </p:nvSpPr>
          <p:spPr bwMode="auto">
            <a:xfrm>
              <a:off x="7844696" y="478544"/>
              <a:ext cx="400837" cy="30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</a:rPr>
                <a:t>lot</a:t>
              </a:r>
            </a:p>
          </p:txBody>
        </p:sp>
        <p:sp>
          <p:nvSpPr>
            <p:cNvPr id="46129" name="Line 14"/>
            <p:cNvSpPr>
              <a:spLocks noChangeShapeType="1"/>
            </p:cNvSpPr>
            <p:nvPr/>
          </p:nvSpPr>
          <p:spPr bwMode="auto">
            <a:xfrm>
              <a:off x="6644256" y="770114"/>
              <a:ext cx="301056" cy="25541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0" name="Line 15"/>
            <p:cNvSpPr>
              <a:spLocks noChangeShapeType="1"/>
            </p:cNvSpPr>
            <p:nvPr/>
          </p:nvSpPr>
          <p:spPr bwMode="auto">
            <a:xfrm>
              <a:off x="7344260" y="657225"/>
              <a:ext cx="2689" cy="36830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1" name="Line 16"/>
            <p:cNvSpPr>
              <a:spLocks noChangeShapeType="1"/>
            </p:cNvSpPr>
            <p:nvPr/>
          </p:nvSpPr>
          <p:spPr bwMode="auto">
            <a:xfrm flipH="1">
              <a:off x="7666035" y="787047"/>
              <a:ext cx="299194" cy="23706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2" name="Freeform 17"/>
            <p:cNvSpPr>
              <a:spLocks/>
            </p:cNvSpPr>
            <p:nvPr/>
          </p:nvSpPr>
          <p:spPr bwMode="auto">
            <a:xfrm>
              <a:off x="4555537" y="2097088"/>
              <a:ext cx="1417638" cy="468313"/>
            </a:xfrm>
            <a:custGeom>
              <a:avLst/>
              <a:gdLst>
                <a:gd name="T0" fmla="*/ 0 w 893"/>
                <a:gd name="T1" fmla="*/ 2147483647 h 295"/>
                <a:gd name="T2" fmla="*/ 2147483647 w 893"/>
                <a:gd name="T3" fmla="*/ 2147483647 h 295"/>
                <a:gd name="T4" fmla="*/ 2147483647 w 893"/>
                <a:gd name="T5" fmla="*/ 2147483647 h 295"/>
                <a:gd name="T6" fmla="*/ 2147483647 w 893"/>
                <a:gd name="T7" fmla="*/ 2147483647 h 295"/>
                <a:gd name="T8" fmla="*/ 2147483647 w 893"/>
                <a:gd name="T9" fmla="*/ 2147483647 h 295"/>
                <a:gd name="T10" fmla="*/ 2147483647 w 893"/>
                <a:gd name="T11" fmla="*/ 2147483647 h 295"/>
                <a:gd name="T12" fmla="*/ 2147483647 w 893"/>
                <a:gd name="T13" fmla="*/ 2147483647 h 295"/>
                <a:gd name="T14" fmla="*/ 2147483647 w 893"/>
                <a:gd name="T15" fmla="*/ 2147483647 h 295"/>
                <a:gd name="T16" fmla="*/ 2147483647 w 893"/>
                <a:gd name="T17" fmla="*/ 2147483647 h 295"/>
                <a:gd name="T18" fmla="*/ 2147483647 w 893"/>
                <a:gd name="T19" fmla="*/ 2147483647 h 295"/>
                <a:gd name="T20" fmla="*/ 2147483647 w 893"/>
                <a:gd name="T21" fmla="*/ 2147483647 h 295"/>
                <a:gd name="T22" fmla="*/ 2147483647 w 893"/>
                <a:gd name="T23" fmla="*/ 2147483647 h 295"/>
                <a:gd name="T24" fmla="*/ 2147483647 w 893"/>
                <a:gd name="T25" fmla="*/ 2147483647 h 295"/>
                <a:gd name="T26" fmla="*/ 2147483647 w 893"/>
                <a:gd name="T27" fmla="*/ 2147483647 h 295"/>
                <a:gd name="T28" fmla="*/ 2147483647 w 893"/>
                <a:gd name="T29" fmla="*/ 2147483647 h 295"/>
                <a:gd name="T30" fmla="*/ 2147483647 w 893"/>
                <a:gd name="T31" fmla="*/ 2147483647 h 295"/>
                <a:gd name="T32" fmla="*/ 2147483647 w 893"/>
                <a:gd name="T33" fmla="*/ 2147483647 h 295"/>
                <a:gd name="T34" fmla="*/ 2147483647 w 893"/>
                <a:gd name="T35" fmla="*/ 2147483647 h 295"/>
                <a:gd name="T36" fmla="*/ 2147483647 w 893"/>
                <a:gd name="T37" fmla="*/ 2147483647 h 295"/>
                <a:gd name="T38" fmla="*/ 2147483647 w 893"/>
                <a:gd name="T39" fmla="*/ 2147483647 h 295"/>
                <a:gd name="T40" fmla="*/ 2147483647 w 893"/>
                <a:gd name="T41" fmla="*/ 2147483647 h 295"/>
                <a:gd name="T42" fmla="*/ 2147483647 w 893"/>
                <a:gd name="T43" fmla="*/ 2147483647 h 295"/>
                <a:gd name="T44" fmla="*/ 2147483647 w 893"/>
                <a:gd name="T45" fmla="*/ 2147483647 h 295"/>
                <a:gd name="T46" fmla="*/ 2147483647 w 893"/>
                <a:gd name="T47" fmla="*/ 2147483647 h 295"/>
                <a:gd name="T48" fmla="*/ 2147483647 w 893"/>
                <a:gd name="T49" fmla="*/ 2147483647 h 295"/>
                <a:gd name="T50" fmla="*/ 2147483647 w 893"/>
                <a:gd name="T51" fmla="*/ 2147483647 h 295"/>
                <a:gd name="T52" fmla="*/ 2147483647 w 893"/>
                <a:gd name="T53" fmla="*/ 0 h 295"/>
                <a:gd name="T54" fmla="*/ 2147483647 w 893"/>
                <a:gd name="T55" fmla="*/ 0 h 295"/>
                <a:gd name="T56" fmla="*/ 2147483647 w 893"/>
                <a:gd name="T57" fmla="*/ 2147483647 h 295"/>
                <a:gd name="T58" fmla="*/ 2147483647 w 893"/>
                <a:gd name="T59" fmla="*/ 2147483647 h 295"/>
                <a:gd name="T60" fmla="*/ 2147483647 w 893"/>
                <a:gd name="T61" fmla="*/ 2147483647 h 295"/>
                <a:gd name="T62" fmla="*/ 2147483647 w 893"/>
                <a:gd name="T63" fmla="*/ 2147483647 h 295"/>
                <a:gd name="T64" fmla="*/ 2147483647 w 893"/>
                <a:gd name="T65" fmla="*/ 2147483647 h 295"/>
                <a:gd name="T66" fmla="*/ 2147483647 w 893"/>
                <a:gd name="T67" fmla="*/ 2147483647 h 295"/>
                <a:gd name="T68" fmla="*/ 2147483647 w 893"/>
                <a:gd name="T69" fmla="*/ 2147483647 h 295"/>
                <a:gd name="T70" fmla="*/ 0 w 893"/>
                <a:gd name="T71" fmla="*/ 2147483647 h 2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93"/>
                <a:gd name="T109" fmla="*/ 0 h 295"/>
                <a:gd name="T110" fmla="*/ 893 w 893"/>
                <a:gd name="T111" fmla="*/ 295 h 29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93" h="295">
                  <a:moveTo>
                    <a:pt x="0" y="146"/>
                  </a:moveTo>
                  <a:lnTo>
                    <a:pt x="0" y="159"/>
                  </a:lnTo>
                  <a:lnTo>
                    <a:pt x="4" y="172"/>
                  </a:lnTo>
                  <a:lnTo>
                    <a:pt x="14" y="184"/>
                  </a:lnTo>
                  <a:lnTo>
                    <a:pt x="26" y="197"/>
                  </a:lnTo>
                  <a:lnTo>
                    <a:pt x="41" y="208"/>
                  </a:lnTo>
                  <a:lnTo>
                    <a:pt x="58" y="219"/>
                  </a:lnTo>
                  <a:lnTo>
                    <a:pt x="80" y="229"/>
                  </a:lnTo>
                  <a:lnTo>
                    <a:pt x="102" y="241"/>
                  </a:lnTo>
                  <a:lnTo>
                    <a:pt x="129" y="251"/>
                  </a:lnTo>
                  <a:lnTo>
                    <a:pt x="159" y="259"/>
                  </a:lnTo>
                  <a:lnTo>
                    <a:pt x="189" y="265"/>
                  </a:lnTo>
                  <a:lnTo>
                    <a:pt x="222" y="272"/>
                  </a:lnTo>
                  <a:lnTo>
                    <a:pt x="257" y="280"/>
                  </a:lnTo>
                  <a:lnTo>
                    <a:pt x="292" y="283"/>
                  </a:lnTo>
                  <a:lnTo>
                    <a:pt x="329" y="288"/>
                  </a:lnTo>
                  <a:lnTo>
                    <a:pt x="369" y="290"/>
                  </a:lnTo>
                  <a:lnTo>
                    <a:pt x="407" y="292"/>
                  </a:lnTo>
                  <a:lnTo>
                    <a:pt x="445" y="294"/>
                  </a:lnTo>
                  <a:lnTo>
                    <a:pt x="484" y="292"/>
                  </a:lnTo>
                  <a:lnTo>
                    <a:pt x="522" y="290"/>
                  </a:lnTo>
                  <a:lnTo>
                    <a:pt x="562" y="288"/>
                  </a:lnTo>
                  <a:lnTo>
                    <a:pt x="599" y="283"/>
                  </a:lnTo>
                  <a:lnTo>
                    <a:pt x="634" y="278"/>
                  </a:lnTo>
                  <a:lnTo>
                    <a:pt x="669" y="272"/>
                  </a:lnTo>
                  <a:lnTo>
                    <a:pt x="702" y="265"/>
                  </a:lnTo>
                  <a:lnTo>
                    <a:pt x="732" y="259"/>
                  </a:lnTo>
                  <a:lnTo>
                    <a:pt x="761" y="250"/>
                  </a:lnTo>
                  <a:lnTo>
                    <a:pt x="788" y="241"/>
                  </a:lnTo>
                  <a:lnTo>
                    <a:pt x="811" y="229"/>
                  </a:lnTo>
                  <a:lnTo>
                    <a:pt x="833" y="219"/>
                  </a:lnTo>
                  <a:lnTo>
                    <a:pt x="850" y="208"/>
                  </a:lnTo>
                  <a:lnTo>
                    <a:pt x="866" y="197"/>
                  </a:lnTo>
                  <a:lnTo>
                    <a:pt x="877" y="184"/>
                  </a:lnTo>
                  <a:lnTo>
                    <a:pt x="884" y="171"/>
                  </a:lnTo>
                  <a:lnTo>
                    <a:pt x="890" y="159"/>
                  </a:lnTo>
                  <a:lnTo>
                    <a:pt x="892" y="146"/>
                  </a:lnTo>
                  <a:lnTo>
                    <a:pt x="890" y="134"/>
                  </a:lnTo>
                  <a:lnTo>
                    <a:pt x="884" y="121"/>
                  </a:lnTo>
                  <a:lnTo>
                    <a:pt x="877" y="109"/>
                  </a:lnTo>
                  <a:lnTo>
                    <a:pt x="865" y="96"/>
                  </a:lnTo>
                  <a:lnTo>
                    <a:pt x="850" y="84"/>
                  </a:lnTo>
                  <a:lnTo>
                    <a:pt x="833" y="73"/>
                  </a:lnTo>
                  <a:lnTo>
                    <a:pt x="811" y="61"/>
                  </a:lnTo>
                  <a:lnTo>
                    <a:pt x="788" y="51"/>
                  </a:lnTo>
                  <a:lnTo>
                    <a:pt x="761" y="42"/>
                  </a:lnTo>
                  <a:lnTo>
                    <a:pt x="732" y="32"/>
                  </a:lnTo>
                  <a:lnTo>
                    <a:pt x="701" y="25"/>
                  </a:lnTo>
                  <a:lnTo>
                    <a:pt x="669" y="19"/>
                  </a:lnTo>
                  <a:lnTo>
                    <a:pt x="634" y="13"/>
                  </a:lnTo>
                  <a:lnTo>
                    <a:pt x="599" y="7"/>
                  </a:lnTo>
                  <a:lnTo>
                    <a:pt x="560" y="4"/>
                  </a:lnTo>
                  <a:lnTo>
                    <a:pt x="522" y="1"/>
                  </a:lnTo>
                  <a:lnTo>
                    <a:pt x="484" y="0"/>
                  </a:lnTo>
                  <a:lnTo>
                    <a:pt x="445" y="0"/>
                  </a:lnTo>
                  <a:lnTo>
                    <a:pt x="407" y="0"/>
                  </a:lnTo>
                  <a:lnTo>
                    <a:pt x="369" y="1"/>
                  </a:lnTo>
                  <a:lnTo>
                    <a:pt x="329" y="4"/>
                  </a:lnTo>
                  <a:lnTo>
                    <a:pt x="292" y="7"/>
                  </a:lnTo>
                  <a:lnTo>
                    <a:pt x="257" y="13"/>
                  </a:lnTo>
                  <a:lnTo>
                    <a:pt x="222" y="19"/>
                  </a:lnTo>
                  <a:lnTo>
                    <a:pt x="189" y="25"/>
                  </a:lnTo>
                  <a:lnTo>
                    <a:pt x="159" y="33"/>
                  </a:lnTo>
                  <a:lnTo>
                    <a:pt x="129" y="42"/>
                  </a:lnTo>
                  <a:lnTo>
                    <a:pt x="102" y="51"/>
                  </a:lnTo>
                  <a:lnTo>
                    <a:pt x="80" y="61"/>
                  </a:lnTo>
                  <a:lnTo>
                    <a:pt x="58" y="73"/>
                  </a:lnTo>
                  <a:lnTo>
                    <a:pt x="41" y="84"/>
                  </a:lnTo>
                  <a:lnTo>
                    <a:pt x="26" y="96"/>
                  </a:lnTo>
                  <a:lnTo>
                    <a:pt x="14" y="109"/>
                  </a:lnTo>
                  <a:lnTo>
                    <a:pt x="4" y="121"/>
                  </a:lnTo>
                  <a:lnTo>
                    <a:pt x="0" y="134"/>
                  </a:lnTo>
                  <a:lnTo>
                    <a:pt x="0" y="14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3" name="Rectangle 18"/>
            <p:cNvSpPr>
              <a:spLocks noChangeArrowheads="1"/>
            </p:cNvSpPr>
            <p:nvPr/>
          </p:nvSpPr>
          <p:spPr bwMode="auto">
            <a:xfrm>
              <a:off x="4555537" y="2173288"/>
              <a:ext cx="1375669" cy="30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 dirty="0" err="1">
                  <a:solidFill>
                    <a:srgbClr val="7030A0"/>
                  </a:solidFill>
                  <a:latin typeface="Arial" pitchFamily="34" charset="0"/>
                </a:rPr>
                <a:t>hourly_wages</a:t>
              </a:r>
              <a:endParaRPr lang="en-US" sz="1400" b="1" dirty="0">
                <a:solidFill>
                  <a:srgbClr val="7030A0"/>
                </a:solidFill>
                <a:latin typeface="Arial" pitchFamily="34" charset="0"/>
              </a:endParaRPr>
            </a:p>
          </p:txBody>
        </p:sp>
        <p:sp>
          <p:nvSpPr>
            <p:cNvPr id="46134" name="Line 19"/>
            <p:cNvSpPr>
              <a:spLocks noChangeShapeType="1"/>
            </p:cNvSpPr>
            <p:nvPr/>
          </p:nvSpPr>
          <p:spPr bwMode="auto">
            <a:xfrm>
              <a:off x="5842639" y="2455510"/>
              <a:ext cx="316131" cy="28222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5" name="Freeform 20"/>
            <p:cNvSpPr>
              <a:spLocks/>
            </p:cNvSpPr>
            <p:nvPr/>
          </p:nvSpPr>
          <p:spPr bwMode="auto">
            <a:xfrm>
              <a:off x="7848600" y="2057400"/>
              <a:ext cx="1085850" cy="431800"/>
            </a:xfrm>
            <a:custGeom>
              <a:avLst/>
              <a:gdLst>
                <a:gd name="T0" fmla="*/ 2147483647 w 684"/>
                <a:gd name="T1" fmla="*/ 2147483647 h 272"/>
                <a:gd name="T2" fmla="*/ 2147483647 w 684"/>
                <a:gd name="T3" fmla="*/ 2147483647 h 272"/>
                <a:gd name="T4" fmla="*/ 2147483647 w 684"/>
                <a:gd name="T5" fmla="*/ 2147483647 h 272"/>
                <a:gd name="T6" fmla="*/ 2147483647 w 684"/>
                <a:gd name="T7" fmla="*/ 2147483647 h 272"/>
                <a:gd name="T8" fmla="*/ 2147483647 w 684"/>
                <a:gd name="T9" fmla="*/ 2147483647 h 272"/>
                <a:gd name="T10" fmla="*/ 2147483647 w 684"/>
                <a:gd name="T11" fmla="*/ 2147483647 h 272"/>
                <a:gd name="T12" fmla="*/ 2147483647 w 684"/>
                <a:gd name="T13" fmla="*/ 2147483647 h 272"/>
                <a:gd name="T14" fmla="*/ 2147483647 w 684"/>
                <a:gd name="T15" fmla="*/ 2147483647 h 272"/>
                <a:gd name="T16" fmla="*/ 2147483647 w 684"/>
                <a:gd name="T17" fmla="*/ 2147483647 h 272"/>
                <a:gd name="T18" fmla="*/ 2147483647 w 684"/>
                <a:gd name="T19" fmla="*/ 2147483647 h 272"/>
                <a:gd name="T20" fmla="*/ 2147483647 w 684"/>
                <a:gd name="T21" fmla="*/ 2147483647 h 272"/>
                <a:gd name="T22" fmla="*/ 2147483647 w 684"/>
                <a:gd name="T23" fmla="*/ 2147483647 h 272"/>
                <a:gd name="T24" fmla="*/ 2147483647 w 684"/>
                <a:gd name="T25" fmla="*/ 2147483647 h 272"/>
                <a:gd name="T26" fmla="*/ 2147483647 w 684"/>
                <a:gd name="T27" fmla="*/ 2147483647 h 272"/>
                <a:gd name="T28" fmla="*/ 2147483647 w 684"/>
                <a:gd name="T29" fmla="*/ 2147483647 h 272"/>
                <a:gd name="T30" fmla="*/ 2147483647 w 684"/>
                <a:gd name="T31" fmla="*/ 2147483647 h 272"/>
                <a:gd name="T32" fmla="*/ 2147483647 w 684"/>
                <a:gd name="T33" fmla="*/ 2147483647 h 272"/>
                <a:gd name="T34" fmla="*/ 2147483647 w 684"/>
                <a:gd name="T35" fmla="*/ 2147483647 h 272"/>
                <a:gd name="T36" fmla="*/ 2147483647 w 684"/>
                <a:gd name="T37" fmla="*/ 2147483647 h 272"/>
                <a:gd name="T38" fmla="*/ 2147483647 w 684"/>
                <a:gd name="T39" fmla="*/ 2147483647 h 272"/>
                <a:gd name="T40" fmla="*/ 2147483647 w 684"/>
                <a:gd name="T41" fmla="*/ 2147483647 h 272"/>
                <a:gd name="T42" fmla="*/ 2147483647 w 684"/>
                <a:gd name="T43" fmla="*/ 2147483647 h 272"/>
                <a:gd name="T44" fmla="*/ 2147483647 w 684"/>
                <a:gd name="T45" fmla="*/ 2147483647 h 272"/>
                <a:gd name="T46" fmla="*/ 2147483647 w 684"/>
                <a:gd name="T47" fmla="*/ 2147483647 h 272"/>
                <a:gd name="T48" fmla="*/ 2147483647 w 684"/>
                <a:gd name="T49" fmla="*/ 2147483647 h 272"/>
                <a:gd name="T50" fmla="*/ 2147483647 w 684"/>
                <a:gd name="T51" fmla="*/ 2147483647 h 272"/>
                <a:gd name="T52" fmla="*/ 2147483647 w 684"/>
                <a:gd name="T53" fmla="*/ 2147483647 h 272"/>
                <a:gd name="T54" fmla="*/ 2147483647 w 684"/>
                <a:gd name="T55" fmla="*/ 2147483647 h 272"/>
                <a:gd name="T56" fmla="*/ 2147483647 w 684"/>
                <a:gd name="T57" fmla="*/ 2147483647 h 272"/>
                <a:gd name="T58" fmla="*/ 2147483647 w 684"/>
                <a:gd name="T59" fmla="*/ 2147483647 h 272"/>
                <a:gd name="T60" fmla="*/ 2147483647 w 684"/>
                <a:gd name="T61" fmla="*/ 2147483647 h 272"/>
                <a:gd name="T62" fmla="*/ 2147483647 w 684"/>
                <a:gd name="T63" fmla="*/ 2147483647 h 272"/>
                <a:gd name="T64" fmla="*/ 2147483647 w 684"/>
                <a:gd name="T65" fmla="*/ 2147483647 h 272"/>
                <a:gd name="T66" fmla="*/ 2147483647 w 684"/>
                <a:gd name="T67" fmla="*/ 2147483647 h 272"/>
                <a:gd name="T68" fmla="*/ 2147483647 w 684"/>
                <a:gd name="T69" fmla="*/ 2147483647 h 272"/>
                <a:gd name="T70" fmla="*/ 2147483647 w 684"/>
                <a:gd name="T71" fmla="*/ 2147483647 h 27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84"/>
                <a:gd name="T109" fmla="*/ 0 h 272"/>
                <a:gd name="T110" fmla="*/ 684 w 684"/>
                <a:gd name="T111" fmla="*/ 272 h 27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84" h="272">
                  <a:moveTo>
                    <a:pt x="0" y="136"/>
                  </a:moveTo>
                  <a:lnTo>
                    <a:pt x="1" y="147"/>
                  </a:lnTo>
                  <a:lnTo>
                    <a:pt x="3" y="158"/>
                  </a:lnTo>
                  <a:lnTo>
                    <a:pt x="10" y="170"/>
                  </a:lnTo>
                  <a:lnTo>
                    <a:pt x="19" y="181"/>
                  </a:lnTo>
                  <a:lnTo>
                    <a:pt x="31" y="192"/>
                  </a:lnTo>
                  <a:lnTo>
                    <a:pt x="44" y="204"/>
                  </a:lnTo>
                  <a:lnTo>
                    <a:pt x="61" y="213"/>
                  </a:lnTo>
                  <a:lnTo>
                    <a:pt x="77" y="222"/>
                  </a:lnTo>
                  <a:lnTo>
                    <a:pt x="98" y="231"/>
                  </a:lnTo>
                  <a:lnTo>
                    <a:pt x="120" y="239"/>
                  </a:lnTo>
                  <a:lnTo>
                    <a:pt x="144" y="247"/>
                  </a:lnTo>
                  <a:lnTo>
                    <a:pt x="169" y="252"/>
                  </a:lnTo>
                  <a:lnTo>
                    <a:pt x="196" y="258"/>
                  </a:lnTo>
                  <a:lnTo>
                    <a:pt x="224" y="263"/>
                  </a:lnTo>
                  <a:lnTo>
                    <a:pt x="251" y="267"/>
                  </a:lnTo>
                  <a:lnTo>
                    <a:pt x="281" y="269"/>
                  </a:lnTo>
                  <a:lnTo>
                    <a:pt x="310" y="271"/>
                  </a:lnTo>
                  <a:lnTo>
                    <a:pt x="339" y="271"/>
                  </a:lnTo>
                  <a:lnTo>
                    <a:pt x="369" y="271"/>
                  </a:lnTo>
                  <a:lnTo>
                    <a:pt x="399" y="269"/>
                  </a:lnTo>
                  <a:lnTo>
                    <a:pt x="428" y="265"/>
                  </a:lnTo>
                  <a:lnTo>
                    <a:pt x="457" y="263"/>
                  </a:lnTo>
                  <a:lnTo>
                    <a:pt x="485" y="258"/>
                  </a:lnTo>
                  <a:lnTo>
                    <a:pt x="512" y="252"/>
                  </a:lnTo>
                  <a:lnTo>
                    <a:pt x="536" y="247"/>
                  </a:lnTo>
                  <a:lnTo>
                    <a:pt x="559" y="239"/>
                  </a:lnTo>
                  <a:lnTo>
                    <a:pt x="582" y="231"/>
                  </a:lnTo>
                  <a:lnTo>
                    <a:pt x="601" y="222"/>
                  </a:lnTo>
                  <a:lnTo>
                    <a:pt x="621" y="213"/>
                  </a:lnTo>
                  <a:lnTo>
                    <a:pt x="636" y="204"/>
                  </a:lnTo>
                  <a:lnTo>
                    <a:pt x="650" y="192"/>
                  </a:lnTo>
                  <a:lnTo>
                    <a:pt x="662" y="181"/>
                  </a:lnTo>
                  <a:lnTo>
                    <a:pt x="671" y="170"/>
                  </a:lnTo>
                  <a:lnTo>
                    <a:pt x="677" y="158"/>
                  </a:lnTo>
                  <a:lnTo>
                    <a:pt x="681" y="147"/>
                  </a:lnTo>
                  <a:lnTo>
                    <a:pt x="683" y="136"/>
                  </a:lnTo>
                  <a:lnTo>
                    <a:pt x="681" y="123"/>
                  </a:lnTo>
                  <a:lnTo>
                    <a:pt x="677" y="112"/>
                  </a:lnTo>
                  <a:lnTo>
                    <a:pt x="671" y="100"/>
                  </a:lnTo>
                  <a:lnTo>
                    <a:pt x="662" y="88"/>
                  </a:lnTo>
                  <a:lnTo>
                    <a:pt x="650" y="79"/>
                  </a:lnTo>
                  <a:lnTo>
                    <a:pt x="636" y="69"/>
                  </a:lnTo>
                  <a:lnTo>
                    <a:pt x="621" y="58"/>
                  </a:lnTo>
                  <a:lnTo>
                    <a:pt x="601" y="48"/>
                  </a:lnTo>
                  <a:lnTo>
                    <a:pt x="582" y="39"/>
                  </a:lnTo>
                  <a:lnTo>
                    <a:pt x="559" y="31"/>
                  </a:lnTo>
                  <a:lnTo>
                    <a:pt x="536" y="25"/>
                  </a:lnTo>
                  <a:lnTo>
                    <a:pt x="511" y="19"/>
                  </a:lnTo>
                  <a:lnTo>
                    <a:pt x="485" y="12"/>
                  </a:lnTo>
                  <a:lnTo>
                    <a:pt x="457" y="9"/>
                  </a:lnTo>
                  <a:lnTo>
                    <a:pt x="428" y="4"/>
                  </a:lnTo>
                  <a:lnTo>
                    <a:pt x="399" y="2"/>
                  </a:lnTo>
                  <a:lnTo>
                    <a:pt x="369" y="1"/>
                  </a:lnTo>
                  <a:lnTo>
                    <a:pt x="339" y="0"/>
                  </a:lnTo>
                  <a:lnTo>
                    <a:pt x="310" y="1"/>
                  </a:lnTo>
                  <a:lnTo>
                    <a:pt x="281" y="2"/>
                  </a:lnTo>
                  <a:lnTo>
                    <a:pt x="251" y="4"/>
                  </a:lnTo>
                  <a:lnTo>
                    <a:pt x="224" y="9"/>
                  </a:lnTo>
                  <a:lnTo>
                    <a:pt x="196" y="12"/>
                  </a:lnTo>
                  <a:lnTo>
                    <a:pt x="169" y="19"/>
                  </a:lnTo>
                  <a:lnTo>
                    <a:pt x="144" y="25"/>
                  </a:lnTo>
                  <a:lnTo>
                    <a:pt x="120" y="31"/>
                  </a:lnTo>
                  <a:lnTo>
                    <a:pt x="98" y="40"/>
                  </a:lnTo>
                  <a:lnTo>
                    <a:pt x="77" y="48"/>
                  </a:lnTo>
                  <a:lnTo>
                    <a:pt x="60" y="58"/>
                  </a:lnTo>
                  <a:lnTo>
                    <a:pt x="44" y="69"/>
                  </a:lnTo>
                  <a:lnTo>
                    <a:pt x="31" y="79"/>
                  </a:lnTo>
                  <a:lnTo>
                    <a:pt x="19" y="88"/>
                  </a:lnTo>
                  <a:lnTo>
                    <a:pt x="10" y="100"/>
                  </a:lnTo>
                  <a:lnTo>
                    <a:pt x="3" y="113"/>
                  </a:lnTo>
                  <a:lnTo>
                    <a:pt x="1" y="123"/>
                  </a:lnTo>
                  <a:lnTo>
                    <a:pt x="0" y="13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6" name="Freeform 21"/>
            <p:cNvSpPr>
              <a:spLocks/>
            </p:cNvSpPr>
            <p:nvPr/>
          </p:nvSpPr>
          <p:spPr bwMode="auto">
            <a:xfrm>
              <a:off x="5334000" y="1600200"/>
              <a:ext cx="1525588" cy="481013"/>
            </a:xfrm>
            <a:custGeom>
              <a:avLst/>
              <a:gdLst>
                <a:gd name="T0" fmla="*/ 2147483647 w 961"/>
                <a:gd name="T1" fmla="*/ 2147483647 h 303"/>
                <a:gd name="T2" fmla="*/ 2147483647 w 961"/>
                <a:gd name="T3" fmla="*/ 2147483647 h 303"/>
                <a:gd name="T4" fmla="*/ 2147483647 w 961"/>
                <a:gd name="T5" fmla="*/ 2147483647 h 303"/>
                <a:gd name="T6" fmla="*/ 2147483647 w 961"/>
                <a:gd name="T7" fmla="*/ 2147483647 h 303"/>
                <a:gd name="T8" fmla="*/ 2147483647 w 961"/>
                <a:gd name="T9" fmla="*/ 2147483647 h 303"/>
                <a:gd name="T10" fmla="*/ 2147483647 w 961"/>
                <a:gd name="T11" fmla="*/ 2147483647 h 303"/>
                <a:gd name="T12" fmla="*/ 2147483647 w 961"/>
                <a:gd name="T13" fmla="*/ 2147483647 h 303"/>
                <a:gd name="T14" fmla="*/ 2147483647 w 961"/>
                <a:gd name="T15" fmla="*/ 2147483647 h 303"/>
                <a:gd name="T16" fmla="*/ 2147483647 w 961"/>
                <a:gd name="T17" fmla="*/ 2147483647 h 303"/>
                <a:gd name="T18" fmla="*/ 2147483647 w 961"/>
                <a:gd name="T19" fmla="*/ 2147483647 h 303"/>
                <a:gd name="T20" fmla="*/ 2147483647 w 961"/>
                <a:gd name="T21" fmla="*/ 2147483647 h 303"/>
                <a:gd name="T22" fmla="*/ 2147483647 w 961"/>
                <a:gd name="T23" fmla="*/ 2147483647 h 303"/>
                <a:gd name="T24" fmla="*/ 2147483647 w 961"/>
                <a:gd name="T25" fmla="*/ 2147483647 h 303"/>
                <a:gd name="T26" fmla="*/ 2147483647 w 961"/>
                <a:gd name="T27" fmla="*/ 2147483647 h 303"/>
                <a:gd name="T28" fmla="*/ 2147483647 w 961"/>
                <a:gd name="T29" fmla="*/ 2147483647 h 303"/>
                <a:gd name="T30" fmla="*/ 2147483647 w 961"/>
                <a:gd name="T31" fmla="*/ 2147483647 h 303"/>
                <a:gd name="T32" fmla="*/ 2147483647 w 961"/>
                <a:gd name="T33" fmla="*/ 2147483647 h 303"/>
                <a:gd name="T34" fmla="*/ 2147483647 w 961"/>
                <a:gd name="T35" fmla="*/ 2147483647 h 303"/>
                <a:gd name="T36" fmla="*/ 2147483647 w 961"/>
                <a:gd name="T37" fmla="*/ 2147483647 h 303"/>
                <a:gd name="T38" fmla="*/ 2147483647 w 961"/>
                <a:gd name="T39" fmla="*/ 2147483647 h 303"/>
                <a:gd name="T40" fmla="*/ 2147483647 w 961"/>
                <a:gd name="T41" fmla="*/ 2147483647 h 303"/>
                <a:gd name="T42" fmla="*/ 2147483647 w 961"/>
                <a:gd name="T43" fmla="*/ 2147483647 h 303"/>
                <a:gd name="T44" fmla="*/ 2147483647 w 961"/>
                <a:gd name="T45" fmla="*/ 2147483647 h 303"/>
                <a:gd name="T46" fmla="*/ 2147483647 w 961"/>
                <a:gd name="T47" fmla="*/ 2147483647 h 303"/>
                <a:gd name="T48" fmla="*/ 2147483647 w 961"/>
                <a:gd name="T49" fmla="*/ 2147483647 h 303"/>
                <a:gd name="T50" fmla="*/ 2147483647 w 961"/>
                <a:gd name="T51" fmla="*/ 2147483647 h 303"/>
                <a:gd name="T52" fmla="*/ 2147483647 w 961"/>
                <a:gd name="T53" fmla="*/ 2147483647 h 303"/>
                <a:gd name="T54" fmla="*/ 2147483647 w 961"/>
                <a:gd name="T55" fmla="*/ 2147483647 h 303"/>
                <a:gd name="T56" fmla="*/ 2147483647 w 961"/>
                <a:gd name="T57" fmla="*/ 2147483647 h 303"/>
                <a:gd name="T58" fmla="*/ 2147483647 w 961"/>
                <a:gd name="T59" fmla="*/ 2147483647 h 303"/>
                <a:gd name="T60" fmla="*/ 2147483647 w 961"/>
                <a:gd name="T61" fmla="*/ 2147483647 h 303"/>
                <a:gd name="T62" fmla="*/ 2147483647 w 961"/>
                <a:gd name="T63" fmla="*/ 2147483647 h 303"/>
                <a:gd name="T64" fmla="*/ 2147483647 w 961"/>
                <a:gd name="T65" fmla="*/ 2147483647 h 303"/>
                <a:gd name="T66" fmla="*/ 2147483647 w 961"/>
                <a:gd name="T67" fmla="*/ 2147483647 h 303"/>
                <a:gd name="T68" fmla="*/ 2147483647 w 961"/>
                <a:gd name="T69" fmla="*/ 2147483647 h 303"/>
                <a:gd name="T70" fmla="*/ 2147483647 w 961"/>
                <a:gd name="T71" fmla="*/ 2147483647 h 30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61"/>
                <a:gd name="T109" fmla="*/ 0 h 303"/>
                <a:gd name="T110" fmla="*/ 961 w 961"/>
                <a:gd name="T111" fmla="*/ 303 h 30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61" h="303">
                  <a:moveTo>
                    <a:pt x="0" y="152"/>
                  </a:moveTo>
                  <a:lnTo>
                    <a:pt x="1" y="164"/>
                  </a:lnTo>
                  <a:lnTo>
                    <a:pt x="7" y="177"/>
                  </a:lnTo>
                  <a:lnTo>
                    <a:pt x="17" y="189"/>
                  </a:lnTo>
                  <a:lnTo>
                    <a:pt x="28" y="203"/>
                  </a:lnTo>
                  <a:lnTo>
                    <a:pt x="46" y="215"/>
                  </a:lnTo>
                  <a:lnTo>
                    <a:pt x="63" y="226"/>
                  </a:lnTo>
                  <a:lnTo>
                    <a:pt x="85" y="237"/>
                  </a:lnTo>
                  <a:lnTo>
                    <a:pt x="113" y="247"/>
                  </a:lnTo>
                  <a:lnTo>
                    <a:pt x="139" y="258"/>
                  </a:lnTo>
                  <a:lnTo>
                    <a:pt x="172" y="266"/>
                  </a:lnTo>
                  <a:lnTo>
                    <a:pt x="205" y="274"/>
                  </a:lnTo>
                  <a:lnTo>
                    <a:pt x="241" y="281"/>
                  </a:lnTo>
                  <a:lnTo>
                    <a:pt x="277" y="287"/>
                  </a:lnTo>
                  <a:lnTo>
                    <a:pt x="315" y="292"/>
                  </a:lnTo>
                  <a:lnTo>
                    <a:pt x="355" y="296"/>
                  </a:lnTo>
                  <a:lnTo>
                    <a:pt x="396" y="299"/>
                  </a:lnTo>
                  <a:lnTo>
                    <a:pt x="438" y="302"/>
                  </a:lnTo>
                  <a:lnTo>
                    <a:pt x="481" y="302"/>
                  </a:lnTo>
                  <a:lnTo>
                    <a:pt x="520" y="302"/>
                  </a:lnTo>
                  <a:lnTo>
                    <a:pt x="563" y="299"/>
                  </a:lnTo>
                  <a:lnTo>
                    <a:pt x="604" y="295"/>
                  </a:lnTo>
                  <a:lnTo>
                    <a:pt x="643" y="292"/>
                  </a:lnTo>
                  <a:lnTo>
                    <a:pt x="682" y="287"/>
                  </a:lnTo>
                  <a:lnTo>
                    <a:pt x="720" y="281"/>
                  </a:lnTo>
                  <a:lnTo>
                    <a:pt x="754" y="274"/>
                  </a:lnTo>
                  <a:lnTo>
                    <a:pt x="787" y="266"/>
                  </a:lnTo>
                  <a:lnTo>
                    <a:pt x="820" y="258"/>
                  </a:lnTo>
                  <a:lnTo>
                    <a:pt x="848" y="247"/>
                  </a:lnTo>
                  <a:lnTo>
                    <a:pt x="873" y="237"/>
                  </a:lnTo>
                  <a:lnTo>
                    <a:pt x="894" y="226"/>
                  </a:lnTo>
                  <a:lnTo>
                    <a:pt x="916" y="215"/>
                  </a:lnTo>
                  <a:lnTo>
                    <a:pt x="930" y="203"/>
                  </a:lnTo>
                  <a:lnTo>
                    <a:pt x="942" y="189"/>
                  </a:lnTo>
                  <a:lnTo>
                    <a:pt x="952" y="177"/>
                  </a:lnTo>
                  <a:lnTo>
                    <a:pt x="958" y="164"/>
                  </a:lnTo>
                  <a:lnTo>
                    <a:pt x="960" y="152"/>
                  </a:lnTo>
                  <a:lnTo>
                    <a:pt x="958" y="137"/>
                  </a:lnTo>
                  <a:lnTo>
                    <a:pt x="952" y="124"/>
                  </a:lnTo>
                  <a:lnTo>
                    <a:pt x="942" y="112"/>
                  </a:lnTo>
                  <a:lnTo>
                    <a:pt x="930" y="98"/>
                  </a:lnTo>
                  <a:lnTo>
                    <a:pt x="916" y="87"/>
                  </a:lnTo>
                  <a:lnTo>
                    <a:pt x="894" y="76"/>
                  </a:lnTo>
                  <a:lnTo>
                    <a:pt x="871" y="65"/>
                  </a:lnTo>
                  <a:lnTo>
                    <a:pt x="848" y="54"/>
                  </a:lnTo>
                  <a:lnTo>
                    <a:pt x="820" y="43"/>
                  </a:lnTo>
                  <a:lnTo>
                    <a:pt x="787" y="34"/>
                  </a:lnTo>
                  <a:lnTo>
                    <a:pt x="754" y="28"/>
                  </a:lnTo>
                  <a:lnTo>
                    <a:pt x="717" y="21"/>
                  </a:lnTo>
                  <a:lnTo>
                    <a:pt x="682" y="14"/>
                  </a:lnTo>
                  <a:lnTo>
                    <a:pt x="643" y="10"/>
                  </a:lnTo>
                  <a:lnTo>
                    <a:pt x="604" y="6"/>
                  </a:lnTo>
                  <a:lnTo>
                    <a:pt x="563" y="3"/>
                  </a:lnTo>
                  <a:lnTo>
                    <a:pt x="520" y="1"/>
                  </a:lnTo>
                  <a:lnTo>
                    <a:pt x="478" y="0"/>
                  </a:lnTo>
                  <a:lnTo>
                    <a:pt x="438" y="1"/>
                  </a:lnTo>
                  <a:lnTo>
                    <a:pt x="396" y="3"/>
                  </a:lnTo>
                  <a:lnTo>
                    <a:pt x="355" y="6"/>
                  </a:lnTo>
                  <a:lnTo>
                    <a:pt x="315" y="10"/>
                  </a:lnTo>
                  <a:lnTo>
                    <a:pt x="277" y="14"/>
                  </a:lnTo>
                  <a:lnTo>
                    <a:pt x="239" y="21"/>
                  </a:lnTo>
                  <a:lnTo>
                    <a:pt x="205" y="28"/>
                  </a:lnTo>
                  <a:lnTo>
                    <a:pt x="172" y="34"/>
                  </a:lnTo>
                  <a:lnTo>
                    <a:pt x="139" y="44"/>
                  </a:lnTo>
                  <a:lnTo>
                    <a:pt x="113" y="54"/>
                  </a:lnTo>
                  <a:lnTo>
                    <a:pt x="85" y="65"/>
                  </a:lnTo>
                  <a:lnTo>
                    <a:pt x="63" y="76"/>
                  </a:lnTo>
                  <a:lnTo>
                    <a:pt x="46" y="87"/>
                  </a:lnTo>
                  <a:lnTo>
                    <a:pt x="28" y="98"/>
                  </a:lnTo>
                  <a:lnTo>
                    <a:pt x="17" y="112"/>
                  </a:lnTo>
                  <a:lnTo>
                    <a:pt x="7" y="125"/>
                  </a:lnTo>
                  <a:lnTo>
                    <a:pt x="1" y="137"/>
                  </a:lnTo>
                  <a:lnTo>
                    <a:pt x="0" y="15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22"/>
            <p:cNvSpPr>
              <a:spLocks/>
            </p:cNvSpPr>
            <p:nvPr/>
          </p:nvSpPr>
          <p:spPr bwMode="auto">
            <a:xfrm>
              <a:off x="6014758" y="2740025"/>
              <a:ext cx="1284558" cy="431800"/>
            </a:xfrm>
            <a:custGeom>
              <a:avLst/>
              <a:gdLst>
                <a:gd name="T0" fmla="*/ 2147483647 w 809"/>
                <a:gd name="T1" fmla="*/ 2147483647 h 272"/>
                <a:gd name="T2" fmla="*/ 2147483647 w 809"/>
                <a:gd name="T3" fmla="*/ 0 h 272"/>
                <a:gd name="T4" fmla="*/ 0 w 809"/>
                <a:gd name="T5" fmla="*/ 0 h 272"/>
                <a:gd name="T6" fmla="*/ 0 w 809"/>
                <a:gd name="T7" fmla="*/ 2147483647 h 272"/>
                <a:gd name="T8" fmla="*/ 2147483647 w 809"/>
                <a:gd name="T9" fmla="*/ 2147483647 h 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9"/>
                <a:gd name="T16" fmla="*/ 0 h 272"/>
                <a:gd name="T17" fmla="*/ 809 w 809"/>
                <a:gd name="T18" fmla="*/ 272 h 2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9" h="272">
                  <a:moveTo>
                    <a:pt x="808" y="271"/>
                  </a:moveTo>
                  <a:lnTo>
                    <a:pt x="808" y="0"/>
                  </a:lnTo>
                  <a:lnTo>
                    <a:pt x="0" y="0"/>
                  </a:lnTo>
                  <a:lnTo>
                    <a:pt x="0" y="271"/>
                  </a:lnTo>
                  <a:lnTo>
                    <a:pt x="808" y="271"/>
                  </a:lnTo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138" name="Freeform 24"/>
            <p:cNvSpPr>
              <a:spLocks/>
            </p:cNvSpPr>
            <p:nvPr/>
          </p:nvSpPr>
          <p:spPr bwMode="auto">
            <a:xfrm>
              <a:off x="6975475" y="1727200"/>
              <a:ext cx="722313" cy="484188"/>
            </a:xfrm>
            <a:custGeom>
              <a:avLst/>
              <a:gdLst>
                <a:gd name="T0" fmla="*/ 2147483647 w 455"/>
                <a:gd name="T1" fmla="*/ 0 h 305"/>
                <a:gd name="T2" fmla="*/ 2147483647 w 455"/>
                <a:gd name="T3" fmla="*/ 2147483647 h 305"/>
                <a:gd name="T4" fmla="*/ 0 w 455"/>
                <a:gd name="T5" fmla="*/ 2147483647 h 305"/>
                <a:gd name="T6" fmla="*/ 2147483647 w 455"/>
                <a:gd name="T7" fmla="*/ 0 h 3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5"/>
                <a:gd name="T13" fmla="*/ 0 h 305"/>
                <a:gd name="T14" fmla="*/ 455 w 455"/>
                <a:gd name="T15" fmla="*/ 305 h 3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5" h="305">
                  <a:moveTo>
                    <a:pt x="226" y="0"/>
                  </a:moveTo>
                  <a:lnTo>
                    <a:pt x="454" y="304"/>
                  </a:lnTo>
                  <a:lnTo>
                    <a:pt x="0" y="304"/>
                  </a:lnTo>
                  <a:lnTo>
                    <a:pt x="226" y="0"/>
                  </a:lnTo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9" name="Rectangle 25"/>
            <p:cNvSpPr>
              <a:spLocks noChangeArrowheads="1"/>
            </p:cNvSpPr>
            <p:nvPr/>
          </p:nvSpPr>
          <p:spPr bwMode="auto">
            <a:xfrm>
              <a:off x="7094538" y="1933575"/>
              <a:ext cx="477837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chemeClr val="accent2"/>
                  </a:solidFill>
                  <a:latin typeface="Arial" pitchFamily="34" charset="0"/>
                </a:rPr>
                <a:t>ISA</a:t>
              </a:r>
            </a:p>
          </p:txBody>
        </p:sp>
        <p:sp>
          <p:nvSpPr>
            <p:cNvPr id="46140" name="Rectangle 26"/>
            <p:cNvSpPr>
              <a:spLocks noChangeArrowheads="1"/>
            </p:cNvSpPr>
            <p:nvPr/>
          </p:nvSpPr>
          <p:spPr bwMode="auto">
            <a:xfrm>
              <a:off x="5996025" y="2802819"/>
              <a:ext cx="1327150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pitchFamily="34" charset="0"/>
                </a:rPr>
                <a:t>Hourly_Emps</a:t>
              </a:r>
            </a:p>
          </p:txBody>
        </p:sp>
        <p:sp>
          <p:nvSpPr>
            <p:cNvPr id="46141" name="Rectangle 27"/>
            <p:cNvSpPr>
              <a:spLocks noChangeArrowheads="1"/>
            </p:cNvSpPr>
            <p:nvPr/>
          </p:nvSpPr>
          <p:spPr bwMode="auto">
            <a:xfrm>
              <a:off x="7824788" y="2128838"/>
              <a:ext cx="1046983" cy="30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 dirty="0" err="1">
                  <a:solidFill>
                    <a:srgbClr val="0070C0"/>
                  </a:solidFill>
                  <a:latin typeface="Arial" pitchFamily="34" charset="0"/>
                </a:rPr>
                <a:t>contractid</a:t>
              </a:r>
              <a:endParaRPr lang="en-US" sz="1400" b="1" dirty="0">
                <a:solidFill>
                  <a:srgbClr val="0070C0"/>
                </a:solidFill>
                <a:latin typeface="Arial" pitchFamily="34" charset="0"/>
              </a:endParaRPr>
            </a:p>
          </p:txBody>
        </p:sp>
        <p:sp>
          <p:nvSpPr>
            <p:cNvPr id="46142" name="Rectangle 28"/>
            <p:cNvSpPr>
              <a:spLocks noChangeArrowheads="1"/>
            </p:cNvSpPr>
            <p:nvPr/>
          </p:nvSpPr>
          <p:spPr bwMode="auto">
            <a:xfrm>
              <a:off x="5407025" y="1673225"/>
              <a:ext cx="1406132" cy="30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 dirty="0" err="1">
                  <a:solidFill>
                    <a:srgbClr val="7030A0"/>
                  </a:solidFill>
                  <a:latin typeface="Arial" pitchFamily="34" charset="0"/>
                </a:rPr>
                <a:t>hours_worked</a:t>
              </a:r>
              <a:endParaRPr lang="en-US" sz="1400" b="1" dirty="0">
                <a:solidFill>
                  <a:srgbClr val="7030A0"/>
                </a:solidFill>
                <a:latin typeface="Arial" pitchFamily="34" charset="0"/>
              </a:endParaRPr>
            </a:p>
          </p:txBody>
        </p:sp>
        <p:sp>
          <p:nvSpPr>
            <p:cNvPr id="46143" name="Line 29"/>
            <p:cNvSpPr>
              <a:spLocks noChangeShapeType="1"/>
            </p:cNvSpPr>
            <p:nvPr/>
          </p:nvSpPr>
          <p:spPr bwMode="auto">
            <a:xfrm flipH="1">
              <a:off x="6841837" y="2219718"/>
              <a:ext cx="293450" cy="48697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4" name="Line 30"/>
            <p:cNvSpPr>
              <a:spLocks noChangeShapeType="1"/>
            </p:cNvSpPr>
            <p:nvPr/>
          </p:nvSpPr>
          <p:spPr bwMode="auto">
            <a:xfrm>
              <a:off x="7568921" y="2229145"/>
              <a:ext cx="311085" cy="50904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5" name="Line 31"/>
            <p:cNvSpPr>
              <a:spLocks noChangeShapeType="1"/>
            </p:cNvSpPr>
            <p:nvPr/>
          </p:nvSpPr>
          <p:spPr bwMode="auto">
            <a:xfrm>
              <a:off x="8366038" y="2478088"/>
              <a:ext cx="17549" cy="26670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6" name="Line 32"/>
            <p:cNvSpPr>
              <a:spLocks noChangeShapeType="1"/>
            </p:cNvSpPr>
            <p:nvPr/>
          </p:nvSpPr>
          <p:spPr bwMode="auto">
            <a:xfrm>
              <a:off x="6271674" y="2066044"/>
              <a:ext cx="276614" cy="6716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7" name="Line 35"/>
            <p:cNvSpPr>
              <a:spLocks noChangeShapeType="1"/>
            </p:cNvSpPr>
            <p:nvPr/>
          </p:nvSpPr>
          <p:spPr bwMode="auto">
            <a:xfrm flipV="1">
              <a:off x="7334797" y="1441450"/>
              <a:ext cx="0" cy="31750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66" name="Table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934796"/>
              </p:ext>
            </p:extLst>
          </p:nvPr>
        </p:nvGraphicFramePr>
        <p:xfrm>
          <a:off x="693738" y="1803400"/>
          <a:ext cx="2971800" cy="457200"/>
        </p:xfrm>
        <a:graphic>
          <a:graphicData uri="http://schemas.openxmlformats.org/drawingml/2006/table">
            <a:tbl>
              <a:tblPr firstRow="1" bandRow="1">
                <a:effectLst/>
                <a:tableStyleId>{D7AC3CCA-C797-4891-BE02-D94E43425B78}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u="sng" dirty="0" err="1">
                          <a:latin typeface="Calibri" pitchFamily="34" charset="0"/>
                          <a:cs typeface="Calibri" pitchFamily="34" charset="0"/>
                        </a:rPr>
                        <a:t>ssn</a:t>
                      </a:r>
                      <a:endParaRPr lang="en-US" sz="2400" b="1" u="sng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lot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6095" name="TextBox 66"/>
          <p:cNvSpPr txBox="1">
            <a:spLocks noChangeArrowheads="1"/>
          </p:cNvSpPr>
          <p:nvPr/>
        </p:nvSpPr>
        <p:spPr bwMode="auto">
          <a:xfrm>
            <a:off x="609600" y="1447800"/>
            <a:ext cx="1336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Employees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437792"/>
              </p:ext>
            </p:extLst>
          </p:nvPr>
        </p:nvGraphicFramePr>
        <p:xfrm>
          <a:off x="661988" y="2971800"/>
          <a:ext cx="2971800" cy="457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u="sng" dirty="0" err="1">
                          <a:latin typeface="Calibri" pitchFamily="34" charset="0"/>
                          <a:cs typeface="Calibri" pitchFamily="34" charset="0"/>
                        </a:rPr>
                        <a:t>ssn</a:t>
                      </a:r>
                      <a:endParaRPr lang="en-US" sz="2400" b="1" u="sng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contractid</a:t>
                      </a:r>
                      <a:endParaRPr lang="en-US" sz="2400" b="0" dirty="0">
                        <a:solidFill>
                          <a:srgbClr val="0070C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6104" name="TextBox 68"/>
          <p:cNvSpPr txBox="1">
            <a:spLocks noChangeArrowheads="1"/>
          </p:cNvSpPr>
          <p:nvPr/>
        </p:nvSpPr>
        <p:spPr bwMode="auto">
          <a:xfrm>
            <a:off x="569913" y="2597150"/>
            <a:ext cx="1790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Contract_Emps</a:t>
            </a:r>
          </a:p>
        </p:txBody>
      </p:sp>
      <p:graphicFrame>
        <p:nvGraphicFramePr>
          <p:cNvPr id="71" name="Table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052001"/>
              </p:ext>
            </p:extLst>
          </p:nvPr>
        </p:nvGraphicFramePr>
        <p:xfrm>
          <a:off x="609600" y="4114800"/>
          <a:ext cx="4800600" cy="4826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2600">
                <a:tc>
                  <a:txBody>
                    <a:bodyPr/>
                    <a:lstStyle/>
                    <a:p>
                      <a:pPr algn="ctr"/>
                      <a:r>
                        <a:rPr lang="en-US" sz="2400" b="1" u="sng" dirty="0" err="1">
                          <a:latin typeface="Calibri" pitchFamily="34" charset="0"/>
                          <a:cs typeface="Calibri" pitchFamily="34" charset="0"/>
                        </a:rPr>
                        <a:t>ssn</a:t>
                      </a:r>
                      <a:endParaRPr lang="en-US" sz="2400" b="1" u="sng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rgbClr val="7030A0"/>
                          </a:solidFill>
                          <a:latin typeface="Calibri" pitchFamily="34" charset="0"/>
                          <a:cs typeface="Calibri" pitchFamily="34" charset="0"/>
                        </a:rPr>
                        <a:t>Hourly_wages</a:t>
                      </a:r>
                      <a:endParaRPr lang="en-US" sz="2400" b="0" dirty="0">
                        <a:solidFill>
                          <a:srgbClr val="7030A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rgbClr val="7030A0"/>
                          </a:solidFill>
                          <a:latin typeface="Calibri" pitchFamily="34" charset="0"/>
                          <a:cs typeface="Calibri" pitchFamily="34" charset="0"/>
                        </a:rPr>
                        <a:t>Hours_worked</a:t>
                      </a:r>
                      <a:endParaRPr lang="en-US" sz="2400" b="0" dirty="0">
                        <a:solidFill>
                          <a:srgbClr val="7030A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6115" name="TextBox 71"/>
          <p:cNvSpPr txBox="1">
            <a:spLocks noChangeArrowheads="1"/>
          </p:cNvSpPr>
          <p:nvPr/>
        </p:nvSpPr>
        <p:spPr bwMode="auto">
          <a:xfrm>
            <a:off x="533400" y="3759200"/>
            <a:ext cx="1598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Hourly_Emps</a:t>
            </a:r>
          </a:p>
        </p:txBody>
      </p:sp>
      <p:sp>
        <p:nvSpPr>
          <p:cNvPr id="73" name="Rectangle 72"/>
          <p:cNvSpPr/>
          <p:nvPr/>
        </p:nvSpPr>
        <p:spPr>
          <a:xfrm>
            <a:off x="4685525" y="5231260"/>
            <a:ext cx="4191000" cy="1006475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/>
          <a:p>
            <a:pPr marL="344488" lvl="3" indent="-287338"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sz="2200" dirty="0">
                <a:latin typeface="Calibri" pitchFamily="34" charset="0"/>
              </a:rPr>
              <a:t>must delete </a:t>
            </a:r>
            <a:r>
              <a:rPr lang="en-US" sz="2200" dirty="0" err="1">
                <a:latin typeface="Calibri" pitchFamily="34" charset="0"/>
              </a:rPr>
              <a:t>Hourly_Emps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tuple</a:t>
            </a:r>
            <a:r>
              <a:rPr lang="en-US" sz="2200" dirty="0">
                <a:latin typeface="Calibri" pitchFamily="34" charset="0"/>
              </a:rPr>
              <a:t> if referenced Employees </a:t>
            </a:r>
            <a:r>
              <a:rPr lang="en-US" sz="2200" dirty="0" err="1">
                <a:latin typeface="Calibri" pitchFamily="34" charset="0"/>
              </a:rPr>
              <a:t>tuple</a:t>
            </a:r>
            <a:r>
              <a:rPr lang="en-US" sz="2200" dirty="0">
                <a:latin typeface="Calibri" pitchFamily="34" charset="0"/>
              </a:rPr>
              <a:t> is deleted.</a:t>
            </a:r>
          </a:p>
        </p:txBody>
      </p:sp>
      <p:sp>
        <p:nvSpPr>
          <p:cNvPr id="75" name="Rounded Rectangular Callout 74"/>
          <p:cNvSpPr/>
          <p:nvPr/>
        </p:nvSpPr>
        <p:spPr bwMode="auto">
          <a:xfrm>
            <a:off x="3962400" y="1447800"/>
            <a:ext cx="1752600" cy="914400"/>
          </a:xfrm>
          <a:prstGeom prst="wedgeRoundRectCallout">
            <a:avLst>
              <a:gd name="adj1" fmla="val -79757"/>
              <a:gd name="adj2" fmla="val 11047"/>
              <a:gd name="adj3" fmla="val 16667"/>
            </a:avLst>
          </a:prstGeom>
          <a:solidFill>
            <a:srgbClr val="666698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 eaLnBrk="0" hangingPunct="0">
              <a:lnSpc>
                <a:spcPts val="2100"/>
              </a:lnSpc>
              <a:defRPr/>
            </a:pPr>
            <a:r>
              <a:rPr lang="en-US" sz="1800" dirty="0">
                <a:solidFill>
                  <a:srgbClr val="FFFFFF"/>
                </a:solidFill>
                <a:latin typeface="Calibri" pitchFamily="34" charset="0"/>
                <a:cs typeface="+mn-cs"/>
              </a:rPr>
              <a:t>Every employee is recorded in Employees</a:t>
            </a:r>
          </a:p>
        </p:txBody>
      </p:sp>
      <p:sp>
        <p:nvSpPr>
          <p:cNvPr id="77" name="Rounded Rectangular Callout 76"/>
          <p:cNvSpPr/>
          <p:nvPr/>
        </p:nvSpPr>
        <p:spPr bwMode="auto">
          <a:xfrm>
            <a:off x="609599" y="5029200"/>
            <a:ext cx="3629247" cy="1219200"/>
          </a:xfrm>
          <a:prstGeom prst="wedgeRoundRectCallout">
            <a:avLst>
              <a:gd name="adj1" fmla="val 8985"/>
              <a:gd name="adj2" fmla="val -90334"/>
              <a:gd name="adj3" fmla="val 16667"/>
            </a:avLst>
          </a:prstGeom>
          <a:solidFill>
            <a:srgbClr val="666698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 eaLnBrk="0" hangingPunct="0">
              <a:lnSpc>
                <a:spcPts val="2100"/>
              </a:lnSpc>
              <a:defRPr/>
            </a:pPr>
            <a:r>
              <a:rPr lang="en-US" sz="2000" dirty="0">
                <a:solidFill>
                  <a:srgbClr val="FFFFFF"/>
                </a:solidFill>
                <a:latin typeface="Calibri" pitchFamily="34" charset="0"/>
                <a:cs typeface="+mn-cs"/>
              </a:rPr>
              <a:t>For hourly employees, extra information (i.e., </a:t>
            </a:r>
            <a:r>
              <a:rPr lang="en-US" sz="2000" i="1" dirty="0" err="1">
                <a:solidFill>
                  <a:srgbClr val="FFFFFF"/>
                </a:solidFill>
                <a:latin typeface="Calibri" pitchFamily="34" charset="0"/>
                <a:cs typeface="+mn-cs"/>
              </a:rPr>
              <a:t>Hourly_Wages</a:t>
            </a:r>
            <a:r>
              <a:rPr lang="en-US" sz="2000" i="1" dirty="0">
                <a:solidFill>
                  <a:srgbClr val="FFFFFF"/>
                </a:solidFill>
                <a:latin typeface="Calibri" pitchFamily="34" charset="0"/>
                <a:cs typeface="+mn-cs"/>
              </a:rPr>
              <a:t> 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cs typeface="+mn-cs"/>
              </a:rPr>
              <a:t>and </a:t>
            </a:r>
            <a:r>
              <a:rPr lang="en-US" sz="2000" i="1" dirty="0" err="1">
                <a:solidFill>
                  <a:srgbClr val="FFFFFF"/>
                </a:solidFill>
                <a:latin typeface="Calibri" pitchFamily="34" charset="0"/>
                <a:cs typeface="+mn-cs"/>
              </a:rPr>
              <a:t>Hours_worked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cs typeface="+mn-cs"/>
              </a:rPr>
              <a:t>) recorded in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cs typeface="+mn-cs"/>
              </a:rPr>
              <a:t>Hourly_Emps</a:t>
            </a:r>
            <a:endParaRPr lang="en-US" sz="2000" dirty="0"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18434" name="Picture 2" descr="C:\Users\Kien\AppData\Local\Microsoft\Windows\Temporary Internet Files\Content.IE5\1ZZKVPOX\MC90029793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66476"/>
            <a:ext cx="540327" cy="129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27356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 animBg="1"/>
      <p:bldP spid="7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6083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11049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ISA: </a:t>
            </a:r>
            <a:r>
              <a:rPr lang="en-US" sz="4400" dirty="0">
                <a:latin typeface="Calibri" pitchFamily="34" charset="0"/>
                <a:cs typeface="Calibri" pitchFamily="34" charset="0"/>
              </a:rPr>
              <a:t> Mapping Using Three Relations</a:t>
            </a:r>
          </a:p>
        </p:txBody>
      </p:sp>
      <p:grpSp>
        <p:nvGrpSpPr>
          <p:cNvPr id="46084" name="Group 35"/>
          <p:cNvGrpSpPr>
            <a:grpSpLocks/>
          </p:cNvGrpSpPr>
          <p:nvPr/>
        </p:nvGrpSpPr>
        <p:grpSpPr bwMode="auto">
          <a:xfrm>
            <a:off x="4419600" y="1674813"/>
            <a:ext cx="4486275" cy="2820987"/>
            <a:chOff x="4555537" y="350837"/>
            <a:chExt cx="4487223" cy="2820988"/>
          </a:xfrm>
        </p:grpSpPr>
        <p:sp>
          <p:nvSpPr>
            <p:cNvPr id="55" name="Freeform 23"/>
            <p:cNvSpPr>
              <a:spLocks/>
            </p:cNvSpPr>
            <p:nvPr/>
          </p:nvSpPr>
          <p:spPr bwMode="auto">
            <a:xfrm>
              <a:off x="7577188" y="2740025"/>
              <a:ext cx="1446518" cy="414338"/>
            </a:xfrm>
            <a:custGeom>
              <a:avLst/>
              <a:gdLst>
                <a:gd name="T0" fmla="*/ 2147483647 w 911"/>
                <a:gd name="T1" fmla="*/ 2147483647 h 261"/>
                <a:gd name="T2" fmla="*/ 2147483647 w 911"/>
                <a:gd name="T3" fmla="*/ 0 h 261"/>
                <a:gd name="T4" fmla="*/ 0 w 911"/>
                <a:gd name="T5" fmla="*/ 0 h 261"/>
                <a:gd name="T6" fmla="*/ 0 w 911"/>
                <a:gd name="T7" fmla="*/ 2147483647 h 261"/>
                <a:gd name="T8" fmla="*/ 2147483647 w 911"/>
                <a:gd name="T9" fmla="*/ 2147483647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1"/>
                <a:gd name="T16" fmla="*/ 0 h 261"/>
                <a:gd name="T17" fmla="*/ 911 w 911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1" h="261">
                  <a:moveTo>
                    <a:pt x="910" y="260"/>
                  </a:moveTo>
                  <a:lnTo>
                    <a:pt x="910" y="0"/>
                  </a:lnTo>
                  <a:lnTo>
                    <a:pt x="0" y="0"/>
                  </a:lnTo>
                  <a:lnTo>
                    <a:pt x="0" y="260"/>
                  </a:lnTo>
                  <a:lnTo>
                    <a:pt x="910" y="260"/>
                  </a:lnTo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120" name="Rectangle 5"/>
            <p:cNvSpPr>
              <a:spLocks noChangeArrowheads="1"/>
            </p:cNvSpPr>
            <p:nvPr/>
          </p:nvSpPr>
          <p:spPr bwMode="auto">
            <a:xfrm>
              <a:off x="7547335" y="2775656"/>
              <a:ext cx="1495425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pitchFamily="34" charset="0"/>
                </a:rPr>
                <a:t>Contract_Emps</a:t>
              </a:r>
            </a:p>
          </p:txBody>
        </p:sp>
        <p:sp>
          <p:nvSpPr>
            <p:cNvPr id="46121" name="Freeform 6"/>
            <p:cNvSpPr>
              <a:spLocks/>
            </p:cNvSpPr>
            <p:nvPr/>
          </p:nvSpPr>
          <p:spPr bwMode="auto">
            <a:xfrm>
              <a:off x="6079738" y="428625"/>
              <a:ext cx="757626" cy="361950"/>
            </a:xfrm>
            <a:custGeom>
              <a:avLst/>
              <a:gdLst>
                <a:gd name="T0" fmla="*/ 2147483647 w 665"/>
                <a:gd name="T1" fmla="*/ 2147483647 h 246"/>
                <a:gd name="T2" fmla="*/ 2147483647 w 665"/>
                <a:gd name="T3" fmla="*/ 2147483647 h 246"/>
                <a:gd name="T4" fmla="*/ 2147483647 w 665"/>
                <a:gd name="T5" fmla="*/ 2147483647 h 246"/>
                <a:gd name="T6" fmla="*/ 2147483647 w 665"/>
                <a:gd name="T7" fmla="*/ 2147483647 h 246"/>
                <a:gd name="T8" fmla="*/ 2147483647 w 665"/>
                <a:gd name="T9" fmla="*/ 2147483647 h 246"/>
                <a:gd name="T10" fmla="*/ 2147483647 w 665"/>
                <a:gd name="T11" fmla="*/ 2147483647 h 246"/>
                <a:gd name="T12" fmla="*/ 2147483647 w 665"/>
                <a:gd name="T13" fmla="*/ 2147483647 h 246"/>
                <a:gd name="T14" fmla="*/ 2147483647 w 665"/>
                <a:gd name="T15" fmla="*/ 2147483647 h 246"/>
                <a:gd name="T16" fmla="*/ 2147483647 w 665"/>
                <a:gd name="T17" fmla="*/ 2147483647 h 246"/>
                <a:gd name="T18" fmla="*/ 2147483647 w 665"/>
                <a:gd name="T19" fmla="*/ 2147483647 h 246"/>
                <a:gd name="T20" fmla="*/ 2147483647 w 665"/>
                <a:gd name="T21" fmla="*/ 2147483647 h 246"/>
                <a:gd name="T22" fmla="*/ 2147483647 w 665"/>
                <a:gd name="T23" fmla="*/ 2147483647 h 246"/>
                <a:gd name="T24" fmla="*/ 2147483647 w 665"/>
                <a:gd name="T25" fmla="*/ 2147483647 h 246"/>
                <a:gd name="T26" fmla="*/ 2147483647 w 665"/>
                <a:gd name="T27" fmla="*/ 2147483647 h 246"/>
                <a:gd name="T28" fmla="*/ 2147483647 w 665"/>
                <a:gd name="T29" fmla="*/ 2147483647 h 246"/>
                <a:gd name="T30" fmla="*/ 2147483647 w 665"/>
                <a:gd name="T31" fmla="*/ 2147483647 h 246"/>
                <a:gd name="T32" fmla="*/ 2147483647 w 665"/>
                <a:gd name="T33" fmla="*/ 2147483647 h 246"/>
                <a:gd name="T34" fmla="*/ 2147483647 w 665"/>
                <a:gd name="T35" fmla="*/ 2147483647 h 246"/>
                <a:gd name="T36" fmla="*/ 2147483647 w 665"/>
                <a:gd name="T37" fmla="*/ 2147483647 h 246"/>
                <a:gd name="T38" fmla="*/ 2147483647 w 665"/>
                <a:gd name="T39" fmla="*/ 2147483647 h 246"/>
                <a:gd name="T40" fmla="*/ 2147483647 w 665"/>
                <a:gd name="T41" fmla="*/ 2147483647 h 246"/>
                <a:gd name="T42" fmla="*/ 2147483647 w 665"/>
                <a:gd name="T43" fmla="*/ 2147483647 h 246"/>
                <a:gd name="T44" fmla="*/ 2147483647 w 665"/>
                <a:gd name="T45" fmla="*/ 2147483647 h 246"/>
                <a:gd name="T46" fmla="*/ 2147483647 w 665"/>
                <a:gd name="T47" fmla="*/ 2147483647 h 246"/>
                <a:gd name="T48" fmla="*/ 2147483647 w 665"/>
                <a:gd name="T49" fmla="*/ 2147483647 h 246"/>
                <a:gd name="T50" fmla="*/ 2147483647 w 665"/>
                <a:gd name="T51" fmla="*/ 2147483647 h 246"/>
                <a:gd name="T52" fmla="*/ 2147483647 w 665"/>
                <a:gd name="T53" fmla="*/ 2147483647 h 246"/>
                <a:gd name="T54" fmla="*/ 2147483647 w 665"/>
                <a:gd name="T55" fmla="*/ 2147483647 h 246"/>
                <a:gd name="T56" fmla="*/ 2147483647 w 665"/>
                <a:gd name="T57" fmla="*/ 2147483647 h 246"/>
                <a:gd name="T58" fmla="*/ 2147483647 w 665"/>
                <a:gd name="T59" fmla="*/ 2147483647 h 246"/>
                <a:gd name="T60" fmla="*/ 2147483647 w 665"/>
                <a:gd name="T61" fmla="*/ 2147483647 h 246"/>
                <a:gd name="T62" fmla="*/ 2147483647 w 665"/>
                <a:gd name="T63" fmla="*/ 2147483647 h 246"/>
                <a:gd name="T64" fmla="*/ 2147483647 w 665"/>
                <a:gd name="T65" fmla="*/ 2147483647 h 246"/>
                <a:gd name="T66" fmla="*/ 2147483647 w 665"/>
                <a:gd name="T67" fmla="*/ 2147483647 h 246"/>
                <a:gd name="T68" fmla="*/ 2147483647 w 665"/>
                <a:gd name="T69" fmla="*/ 2147483647 h 246"/>
                <a:gd name="T70" fmla="*/ 2147483647 w 665"/>
                <a:gd name="T71" fmla="*/ 2147483647 h 2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5"/>
                <a:gd name="T109" fmla="*/ 0 h 246"/>
                <a:gd name="T110" fmla="*/ 665 w 665"/>
                <a:gd name="T111" fmla="*/ 246 h 2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5" h="246">
                  <a:moveTo>
                    <a:pt x="664" y="123"/>
                  </a:moveTo>
                  <a:lnTo>
                    <a:pt x="662" y="111"/>
                  </a:lnTo>
                  <a:lnTo>
                    <a:pt x="658" y="101"/>
                  </a:lnTo>
                  <a:lnTo>
                    <a:pt x="653" y="90"/>
                  </a:lnTo>
                  <a:lnTo>
                    <a:pt x="644" y="80"/>
                  </a:lnTo>
                  <a:lnTo>
                    <a:pt x="633" y="70"/>
                  </a:lnTo>
                  <a:lnTo>
                    <a:pt x="620" y="62"/>
                  </a:lnTo>
                  <a:lnTo>
                    <a:pt x="604" y="52"/>
                  </a:lnTo>
                  <a:lnTo>
                    <a:pt x="587" y="43"/>
                  </a:lnTo>
                  <a:lnTo>
                    <a:pt x="567" y="35"/>
                  </a:lnTo>
                  <a:lnTo>
                    <a:pt x="546" y="28"/>
                  </a:lnTo>
                  <a:lnTo>
                    <a:pt x="522" y="23"/>
                  </a:lnTo>
                  <a:lnTo>
                    <a:pt x="498" y="17"/>
                  </a:lnTo>
                  <a:lnTo>
                    <a:pt x="473" y="11"/>
                  </a:lnTo>
                  <a:lnTo>
                    <a:pt x="446" y="8"/>
                  </a:lnTo>
                  <a:lnTo>
                    <a:pt x="418" y="4"/>
                  </a:lnTo>
                  <a:lnTo>
                    <a:pt x="389" y="2"/>
                  </a:lnTo>
                  <a:lnTo>
                    <a:pt x="361" y="1"/>
                  </a:lnTo>
                  <a:lnTo>
                    <a:pt x="332" y="0"/>
                  </a:lnTo>
                  <a:lnTo>
                    <a:pt x="303" y="1"/>
                  </a:lnTo>
                  <a:lnTo>
                    <a:pt x="275" y="2"/>
                  </a:lnTo>
                  <a:lnTo>
                    <a:pt x="246" y="4"/>
                  </a:lnTo>
                  <a:lnTo>
                    <a:pt x="218" y="8"/>
                  </a:lnTo>
                  <a:lnTo>
                    <a:pt x="192" y="11"/>
                  </a:lnTo>
                  <a:lnTo>
                    <a:pt x="166" y="17"/>
                  </a:lnTo>
                  <a:lnTo>
                    <a:pt x="141" y="23"/>
                  </a:lnTo>
                  <a:lnTo>
                    <a:pt x="119" y="28"/>
                  </a:lnTo>
                  <a:lnTo>
                    <a:pt x="98" y="35"/>
                  </a:lnTo>
                  <a:lnTo>
                    <a:pt x="78" y="43"/>
                  </a:lnTo>
                  <a:lnTo>
                    <a:pt x="60" y="52"/>
                  </a:lnTo>
                  <a:lnTo>
                    <a:pt x="45" y="62"/>
                  </a:lnTo>
                  <a:lnTo>
                    <a:pt x="31" y="70"/>
                  </a:lnTo>
                  <a:lnTo>
                    <a:pt x="21" y="80"/>
                  </a:lnTo>
                  <a:lnTo>
                    <a:pt x="11" y="90"/>
                  </a:lnTo>
                  <a:lnTo>
                    <a:pt x="5" y="101"/>
                  </a:lnTo>
                  <a:lnTo>
                    <a:pt x="1" y="111"/>
                  </a:lnTo>
                  <a:lnTo>
                    <a:pt x="0" y="123"/>
                  </a:lnTo>
                  <a:lnTo>
                    <a:pt x="1" y="133"/>
                  </a:lnTo>
                  <a:lnTo>
                    <a:pt x="5" y="143"/>
                  </a:lnTo>
                  <a:lnTo>
                    <a:pt x="11" y="154"/>
                  </a:lnTo>
                  <a:lnTo>
                    <a:pt x="21" y="164"/>
                  </a:lnTo>
                  <a:lnTo>
                    <a:pt x="31" y="174"/>
                  </a:lnTo>
                  <a:lnTo>
                    <a:pt x="45" y="184"/>
                  </a:lnTo>
                  <a:lnTo>
                    <a:pt x="60" y="193"/>
                  </a:lnTo>
                  <a:lnTo>
                    <a:pt x="78" y="201"/>
                  </a:lnTo>
                  <a:lnTo>
                    <a:pt x="98" y="209"/>
                  </a:lnTo>
                  <a:lnTo>
                    <a:pt x="119" y="216"/>
                  </a:lnTo>
                  <a:lnTo>
                    <a:pt x="141" y="223"/>
                  </a:lnTo>
                  <a:lnTo>
                    <a:pt x="166" y="228"/>
                  </a:lnTo>
                  <a:lnTo>
                    <a:pt x="192" y="233"/>
                  </a:lnTo>
                  <a:lnTo>
                    <a:pt x="218" y="238"/>
                  </a:lnTo>
                  <a:lnTo>
                    <a:pt x="246" y="240"/>
                  </a:lnTo>
                  <a:lnTo>
                    <a:pt x="275" y="242"/>
                  </a:lnTo>
                  <a:lnTo>
                    <a:pt x="303" y="245"/>
                  </a:lnTo>
                  <a:lnTo>
                    <a:pt x="332" y="245"/>
                  </a:lnTo>
                  <a:lnTo>
                    <a:pt x="361" y="245"/>
                  </a:lnTo>
                  <a:lnTo>
                    <a:pt x="389" y="242"/>
                  </a:lnTo>
                  <a:lnTo>
                    <a:pt x="418" y="240"/>
                  </a:lnTo>
                  <a:lnTo>
                    <a:pt x="446" y="238"/>
                  </a:lnTo>
                  <a:lnTo>
                    <a:pt x="473" y="233"/>
                  </a:lnTo>
                  <a:lnTo>
                    <a:pt x="498" y="228"/>
                  </a:lnTo>
                  <a:lnTo>
                    <a:pt x="522" y="223"/>
                  </a:lnTo>
                  <a:lnTo>
                    <a:pt x="546" y="216"/>
                  </a:lnTo>
                  <a:lnTo>
                    <a:pt x="567" y="209"/>
                  </a:lnTo>
                  <a:lnTo>
                    <a:pt x="587" y="201"/>
                  </a:lnTo>
                  <a:lnTo>
                    <a:pt x="604" y="193"/>
                  </a:lnTo>
                  <a:lnTo>
                    <a:pt x="620" y="184"/>
                  </a:lnTo>
                  <a:lnTo>
                    <a:pt x="633" y="174"/>
                  </a:lnTo>
                  <a:lnTo>
                    <a:pt x="644" y="164"/>
                  </a:lnTo>
                  <a:lnTo>
                    <a:pt x="653" y="154"/>
                  </a:lnTo>
                  <a:lnTo>
                    <a:pt x="658" y="143"/>
                  </a:lnTo>
                  <a:lnTo>
                    <a:pt x="662" y="133"/>
                  </a:lnTo>
                  <a:lnTo>
                    <a:pt x="664" y="12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2" name="Freeform 7"/>
            <p:cNvSpPr>
              <a:spLocks/>
            </p:cNvSpPr>
            <p:nvPr/>
          </p:nvSpPr>
          <p:spPr bwMode="auto">
            <a:xfrm>
              <a:off x="7718425" y="504825"/>
              <a:ext cx="647614" cy="285750"/>
            </a:xfrm>
            <a:custGeom>
              <a:avLst/>
              <a:gdLst>
                <a:gd name="T0" fmla="*/ 2147483647 w 664"/>
                <a:gd name="T1" fmla="*/ 2147483647 h 246"/>
                <a:gd name="T2" fmla="*/ 2147483647 w 664"/>
                <a:gd name="T3" fmla="*/ 2147483647 h 246"/>
                <a:gd name="T4" fmla="*/ 2147483647 w 664"/>
                <a:gd name="T5" fmla="*/ 2147483647 h 246"/>
                <a:gd name="T6" fmla="*/ 2147483647 w 664"/>
                <a:gd name="T7" fmla="*/ 2147483647 h 246"/>
                <a:gd name="T8" fmla="*/ 2147483647 w 664"/>
                <a:gd name="T9" fmla="*/ 2147483647 h 246"/>
                <a:gd name="T10" fmla="*/ 2147483647 w 664"/>
                <a:gd name="T11" fmla="*/ 2147483647 h 246"/>
                <a:gd name="T12" fmla="*/ 2147483647 w 664"/>
                <a:gd name="T13" fmla="*/ 2147483647 h 246"/>
                <a:gd name="T14" fmla="*/ 2147483647 w 664"/>
                <a:gd name="T15" fmla="*/ 2147483647 h 246"/>
                <a:gd name="T16" fmla="*/ 2147483647 w 664"/>
                <a:gd name="T17" fmla="*/ 2147483647 h 246"/>
                <a:gd name="T18" fmla="*/ 2147483647 w 664"/>
                <a:gd name="T19" fmla="*/ 2147483647 h 246"/>
                <a:gd name="T20" fmla="*/ 2147483647 w 664"/>
                <a:gd name="T21" fmla="*/ 2147483647 h 246"/>
                <a:gd name="T22" fmla="*/ 2147483647 w 664"/>
                <a:gd name="T23" fmla="*/ 2147483647 h 246"/>
                <a:gd name="T24" fmla="*/ 2147483647 w 664"/>
                <a:gd name="T25" fmla="*/ 2147483647 h 246"/>
                <a:gd name="T26" fmla="*/ 2147483647 w 664"/>
                <a:gd name="T27" fmla="*/ 2147483647 h 246"/>
                <a:gd name="T28" fmla="*/ 2147483647 w 664"/>
                <a:gd name="T29" fmla="*/ 2147483647 h 246"/>
                <a:gd name="T30" fmla="*/ 2147483647 w 664"/>
                <a:gd name="T31" fmla="*/ 2147483647 h 246"/>
                <a:gd name="T32" fmla="*/ 2147483647 w 664"/>
                <a:gd name="T33" fmla="*/ 2147483647 h 246"/>
                <a:gd name="T34" fmla="*/ 2147483647 w 664"/>
                <a:gd name="T35" fmla="*/ 2147483647 h 246"/>
                <a:gd name="T36" fmla="*/ 2147483647 w 664"/>
                <a:gd name="T37" fmla="*/ 2147483647 h 246"/>
                <a:gd name="T38" fmla="*/ 2147483647 w 664"/>
                <a:gd name="T39" fmla="*/ 2147483647 h 246"/>
                <a:gd name="T40" fmla="*/ 2147483647 w 664"/>
                <a:gd name="T41" fmla="*/ 2147483647 h 246"/>
                <a:gd name="T42" fmla="*/ 2147483647 w 664"/>
                <a:gd name="T43" fmla="*/ 2147483647 h 246"/>
                <a:gd name="T44" fmla="*/ 2147483647 w 664"/>
                <a:gd name="T45" fmla="*/ 2147483647 h 246"/>
                <a:gd name="T46" fmla="*/ 2147483647 w 664"/>
                <a:gd name="T47" fmla="*/ 2147483647 h 246"/>
                <a:gd name="T48" fmla="*/ 2147483647 w 664"/>
                <a:gd name="T49" fmla="*/ 2147483647 h 246"/>
                <a:gd name="T50" fmla="*/ 2147483647 w 664"/>
                <a:gd name="T51" fmla="*/ 2147483647 h 246"/>
                <a:gd name="T52" fmla="*/ 2147483647 w 664"/>
                <a:gd name="T53" fmla="*/ 2147483647 h 246"/>
                <a:gd name="T54" fmla="*/ 2147483647 w 664"/>
                <a:gd name="T55" fmla="*/ 2147483647 h 246"/>
                <a:gd name="T56" fmla="*/ 2147483647 w 664"/>
                <a:gd name="T57" fmla="*/ 2147483647 h 246"/>
                <a:gd name="T58" fmla="*/ 2147483647 w 664"/>
                <a:gd name="T59" fmla="*/ 2147483647 h 246"/>
                <a:gd name="T60" fmla="*/ 2147483647 w 664"/>
                <a:gd name="T61" fmla="*/ 2147483647 h 246"/>
                <a:gd name="T62" fmla="*/ 2147483647 w 664"/>
                <a:gd name="T63" fmla="*/ 2147483647 h 246"/>
                <a:gd name="T64" fmla="*/ 2147483647 w 664"/>
                <a:gd name="T65" fmla="*/ 2147483647 h 246"/>
                <a:gd name="T66" fmla="*/ 2147483647 w 664"/>
                <a:gd name="T67" fmla="*/ 2147483647 h 246"/>
                <a:gd name="T68" fmla="*/ 2147483647 w 664"/>
                <a:gd name="T69" fmla="*/ 2147483647 h 246"/>
                <a:gd name="T70" fmla="*/ 2147483647 w 664"/>
                <a:gd name="T71" fmla="*/ 2147483647 h 2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4"/>
                <a:gd name="T109" fmla="*/ 0 h 246"/>
                <a:gd name="T110" fmla="*/ 664 w 664"/>
                <a:gd name="T111" fmla="*/ 246 h 2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4" h="246">
                  <a:moveTo>
                    <a:pt x="0" y="123"/>
                  </a:moveTo>
                  <a:lnTo>
                    <a:pt x="1" y="133"/>
                  </a:lnTo>
                  <a:lnTo>
                    <a:pt x="5" y="143"/>
                  </a:lnTo>
                  <a:lnTo>
                    <a:pt x="10" y="154"/>
                  </a:lnTo>
                  <a:lnTo>
                    <a:pt x="19" y="164"/>
                  </a:lnTo>
                  <a:lnTo>
                    <a:pt x="30" y="174"/>
                  </a:lnTo>
                  <a:lnTo>
                    <a:pt x="43" y="184"/>
                  </a:lnTo>
                  <a:lnTo>
                    <a:pt x="59" y="193"/>
                  </a:lnTo>
                  <a:lnTo>
                    <a:pt x="76" y="201"/>
                  </a:lnTo>
                  <a:lnTo>
                    <a:pt x="96" y="209"/>
                  </a:lnTo>
                  <a:lnTo>
                    <a:pt x="118" y="216"/>
                  </a:lnTo>
                  <a:lnTo>
                    <a:pt x="141" y="223"/>
                  </a:lnTo>
                  <a:lnTo>
                    <a:pt x="165" y="228"/>
                  </a:lnTo>
                  <a:lnTo>
                    <a:pt x="190" y="233"/>
                  </a:lnTo>
                  <a:lnTo>
                    <a:pt x="217" y="238"/>
                  </a:lnTo>
                  <a:lnTo>
                    <a:pt x="245" y="240"/>
                  </a:lnTo>
                  <a:lnTo>
                    <a:pt x="273" y="242"/>
                  </a:lnTo>
                  <a:lnTo>
                    <a:pt x="302" y="245"/>
                  </a:lnTo>
                  <a:lnTo>
                    <a:pt x="331" y="245"/>
                  </a:lnTo>
                  <a:lnTo>
                    <a:pt x="359" y="245"/>
                  </a:lnTo>
                  <a:lnTo>
                    <a:pt x="388" y="242"/>
                  </a:lnTo>
                  <a:lnTo>
                    <a:pt x="417" y="240"/>
                  </a:lnTo>
                  <a:lnTo>
                    <a:pt x="444" y="238"/>
                  </a:lnTo>
                  <a:lnTo>
                    <a:pt x="472" y="233"/>
                  </a:lnTo>
                  <a:lnTo>
                    <a:pt x="497" y="228"/>
                  </a:lnTo>
                  <a:lnTo>
                    <a:pt x="521" y="221"/>
                  </a:lnTo>
                  <a:lnTo>
                    <a:pt x="544" y="216"/>
                  </a:lnTo>
                  <a:lnTo>
                    <a:pt x="566" y="209"/>
                  </a:lnTo>
                  <a:lnTo>
                    <a:pt x="584" y="201"/>
                  </a:lnTo>
                  <a:lnTo>
                    <a:pt x="603" y="192"/>
                  </a:lnTo>
                  <a:lnTo>
                    <a:pt x="617" y="184"/>
                  </a:lnTo>
                  <a:lnTo>
                    <a:pt x="631" y="174"/>
                  </a:lnTo>
                  <a:lnTo>
                    <a:pt x="643" y="164"/>
                  </a:lnTo>
                  <a:lnTo>
                    <a:pt x="652" y="154"/>
                  </a:lnTo>
                  <a:lnTo>
                    <a:pt x="657" y="143"/>
                  </a:lnTo>
                  <a:lnTo>
                    <a:pt x="661" y="133"/>
                  </a:lnTo>
                  <a:lnTo>
                    <a:pt x="663" y="123"/>
                  </a:lnTo>
                  <a:lnTo>
                    <a:pt x="661" y="111"/>
                  </a:lnTo>
                  <a:lnTo>
                    <a:pt x="657" y="101"/>
                  </a:lnTo>
                  <a:lnTo>
                    <a:pt x="652" y="90"/>
                  </a:lnTo>
                  <a:lnTo>
                    <a:pt x="643" y="80"/>
                  </a:lnTo>
                  <a:lnTo>
                    <a:pt x="631" y="70"/>
                  </a:lnTo>
                  <a:lnTo>
                    <a:pt x="617" y="62"/>
                  </a:lnTo>
                  <a:lnTo>
                    <a:pt x="603" y="52"/>
                  </a:lnTo>
                  <a:lnTo>
                    <a:pt x="584" y="43"/>
                  </a:lnTo>
                  <a:lnTo>
                    <a:pt x="566" y="35"/>
                  </a:lnTo>
                  <a:lnTo>
                    <a:pt x="543" y="28"/>
                  </a:lnTo>
                  <a:lnTo>
                    <a:pt x="521" y="23"/>
                  </a:lnTo>
                  <a:lnTo>
                    <a:pt x="497" y="17"/>
                  </a:lnTo>
                  <a:lnTo>
                    <a:pt x="472" y="11"/>
                  </a:lnTo>
                  <a:lnTo>
                    <a:pt x="444" y="8"/>
                  </a:lnTo>
                  <a:lnTo>
                    <a:pt x="416" y="4"/>
                  </a:lnTo>
                  <a:lnTo>
                    <a:pt x="388" y="2"/>
                  </a:lnTo>
                  <a:lnTo>
                    <a:pt x="359" y="1"/>
                  </a:lnTo>
                  <a:lnTo>
                    <a:pt x="331" y="0"/>
                  </a:lnTo>
                  <a:lnTo>
                    <a:pt x="302" y="1"/>
                  </a:lnTo>
                  <a:lnTo>
                    <a:pt x="273" y="2"/>
                  </a:lnTo>
                  <a:lnTo>
                    <a:pt x="245" y="4"/>
                  </a:lnTo>
                  <a:lnTo>
                    <a:pt x="217" y="8"/>
                  </a:lnTo>
                  <a:lnTo>
                    <a:pt x="190" y="11"/>
                  </a:lnTo>
                  <a:lnTo>
                    <a:pt x="165" y="17"/>
                  </a:lnTo>
                  <a:lnTo>
                    <a:pt x="141" y="23"/>
                  </a:lnTo>
                  <a:lnTo>
                    <a:pt x="118" y="28"/>
                  </a:lnTo>
                  <a:lnTo>
                    <a:pt x="96" y="35"/>
                  </a:lnTo>
                  <a:lnTo>
                    <a:pt x="76" y="43"/>
                  </a:lnTo>
                  <a:lnTo>
                    <a:pt x="59" y="52"/>
                  </a:lnTo>
                  <a:lnTo>
                    <a:pt x="43" y="62"/>
                  </a:lnTo>
                  <a:lnTo>
                    <a:pt x="30" y="71"/>
                  </a:lnTo>
                  <a:lnTo>
                    <a:pt x="19" y="80"/>
                  </a:lnTo>
                  <a:lnTo>
                    <a:pt x="10" y="90"/>
                  </a:lnTo>
                  <a:lnTo>
                    <a:pt x="5" y="101"/>
                  </a:lnTo>
                  <a:lnTo>
                    <a:pt x="1" y="111"/>
                  </a:lnTo>
                  <a:lnTo>
                    <a:pt x="0" y="12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3" name="Freeform 8"/>
            <p:cNvSpPr>
              <a:spLocks/>
            </p:cNvSpPr>
            <p:nvPr/>
          </p:nvSpPr>
          <p:spPr bwMode="auto">
            <a:xfrm>
              <a:off x="6961218" y="350837"/>
              <a:ext cx="718931" cy="306388"/>
            </a:xfrm>
            <a:custGeom>
              <a:avLst/>
              <a:gdLst>
                <a:gd name="T0" fmla="*/ 2147483647 w 664"/>
                <a:gd name="T1" fmla="*/ 2147483647 h 246"/>
                <a:gd name="T2" fmla="*/ 2147483647 w 664"/>
                <a:gd name="T3" fmla="*/ 2147483647 h 246"/>
                <a:gd name="T4" fmla="*/ 2147483647 w 664"/>
                <a:gd name="T5" fmla="*/ 2147483647 h 246"/>
                <a:gd name="T6" fmla="*/ 2147483647 w 664"/>
                <a:gd name="T7" fmla="*/ 2147483647 h 246"/>
                <a:gd name="T8" fmla="*/ 2147483647 w 664"/>
                <a:gd name="T9" fmla="*/ 2147483647 h 246"/>
                <a:gd name="T10" fmla="*/ 2147483647 w 664"/>
                <a:gd name="T11" fmla="*/ 2147483647 h 246"/>
                <a:gd name="T12" fmla="*/ 2147483647 w 664"/>
                <a:gd name="T13" fmla="*/ 2147483647 h 246"/>
                <a:gd name="T14" fmla="*/ 2147483647 w 664"/>
                <a:gd name="T15" fmla="*/ 2147483647 h 246"/>
                <a:gd name="T16" fmla="*/ 2147483647 w 664"/>
                <a:gd name="T17" fmla="*/ 0 h 246"/>
                <a:gd name="T18" fmla="*/ 2147483647 w 664"/>
                <a:gd name="T19" fmla="*/ 0 h 246"/>
                <a:gd name="T20" fmla="*/ 2147483647 w 664"/>
                <a:gd name="T21" fmla="*/ 2147483647 h 246"/>
                <a:gd name="T22" fmla="*/ 2147483647 w 664"/>
                <a:gd name="T23" fmla="*/ 2147483647 h 246"/>
                <a:gd name="T24" fmla="*/ 2147483647 w 664"/>
                <a:gd name="T25" fmla="*/ 2147483647 h 246"/>
                <a:gd name="T26" fmla="*/ 2147483647 w 664"/>
                <a:gd name="T27" fmla="*/ 2147483647 h 246"/>
                <a:gd name="T28" fmla="*/ 2147483647 w 664"/>
                <a:gd name="T29" fmla="*/ 2147483647 h 246"/>
                <a:gd name="T30" fmla="*/ 2147483647 w 664"/>
                <a:gd name="T31" fmla="*/ 2147483647 h 246"/>
                <a:gd name="T32" fmla="*/ 2147483647 w 664"/>
                <a:gd name="T33" fmla="*/ 2147483647 h 246"/>
                <a:gd name="T34" fmla="*/ 2147483647 w 664"/>
                <a:gd name="T35" fmla="*/ 2147483647 h 246"/>
                <a:gd name="T36" fmla="*/ 2147483647 w 664"/>
                <a:gd name="T37" fmla="*/ 2147483647 h 246"/>
                <a:gd name="T38" fmla="*/ 2147483647 w 664"/>
                <a:gd name="T39" fmla="*/ 2147483647 h 246"/>
                <a:gd name="T40" fmla="*/ 2147483647 w 664"/>
                <a:gd name="T41" fmla="*/ 2147483647 h 246"/>
                <a:gd name="T42" fmla="*/ 2147483647 w 664"/>
                <a:gd name="T43" fmla="*/ 2147483647 h 246"/>
                <a:gd name="T44" fmla="*/ 2147483647 w 664"/>
                <a:gd name="T45" fmla="*/ 2147483647 h 246"/>
                <a:gd name="T46" fmla="*/ 2147483647 w 664"/>
                <a:gd name="T47" fmla="*/ 2147483647 h 246"/>
                <a:gd name="T48" fmla="*/ 2147483647 w 664"/>
                <a:gd name="T49" fmla="*/ 2147483647 h 246"/>
                <a:gd name="T50" fmla="*/ 2147483647 w 664"/>
                <a:gd name="T51" fmla="*/ 2147483647 h 246"/>
                <a:gd name="T52" fmla="*/ 2147483647 w 664"/>
                <a:gd name="T53" fmla="*/ 2147483647 h 246"/>
                <a:gd name="T54" fmla="*/ 2147483647 w 664"/>
                <a:gd name="T55" fmla="*/ 2147483647 h 246"/>
                <a:gd name="T56" fmla="*/ 2147483647 w 664"/>
                <a:gd name="T57" fmla="*/ 2147483647 h 246"/>
                <a:gd name="T58" fmla="*/ 2147483647 w 664"/>
                <a:gd name="T59" fmla="*/ 2147483647 h 246"/>
                <a:gd name="T60" fmla="*/ 2147483647 w 664"/>
                <a:gd name="T61" fmla="*/ 2147483647 h 246"/>
                <a:gd name="T62" fmla="*/ 2147483647 w 664"/>
                <a:gd name="T63" fmla="*/ 2147483647 h 246"/>
                <a:gd name="T64" fmla="*/ 2147483647 w 664"/>
                <a:gd name="T65" fmla="*/ 2147483647 h 246"/>
                <a:gd name="T66" fmla="*/ 2147483647 w 664"/>
                <a:gd name="T67" fmla="*/ 2147483647 h 246"/>
                <a:gd name="T68" fmla="*/ 2147483647 w 664"/>
                <a:gd name="T69" fmla="*/ 2147483647 h 246"/>
                <a:gd name="T70" fmla="*/ 2147483647 w 664"/>
                <a:gd name="T71" fmla="*/ 2147483647 h 2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4"/>
                <a:gd name="T109" fmla="*/ 0 h 246"/>
                <a:gd name="T110" fmla="*/ 664 w 664"/>
                <a:gd name="T111" fmla="*/ 246 h 2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4" h="246">
                  <a:moveTo>
                    <a:pt x="663" y="121"/>
                  </a:moveTo>
                  <a:lnTo>
                    <a:pt x="661" y="111"/>
                  </a:lnTo>
                  <a:lnTo>
                    <a:pt x="657" y="101"/>
                  </a:lnTo>
                  <a:lnTo>
                    <a:pt x="651" y="90"/>
                  </a:lnTo>
                  <a:lnTo>
                    <a:pt x="643" y="80"/>
                  </a:lnTo>
                  <a:lnTo>
                    <a:pt x="632" y="70"/>
                  </a:lnTo>
                  <a:lnTo>
                    <a:pt x="618" y="60"/>
                  </a:lnTo>
                  <a:lnTo>
                    <a:pt x="603" y="51"/>
                  </a:lnTo>
                  <a:lnTo>
                    <a:pt x="586" y="43"/>
                  </a:lnTo>
                  <a:lnTo>
                    <a:pt x="566" y="35"/>
                  </a:lnTo>
                  <a:lnTo>
                    <a:pt x="545" y="28"/>
                  </a:lnTo>
                  <a:lnTo>
                    <a:pt x="521" y="21"/>
                  </a:lnTo>
                  <a:lnTo>
                    <a:pt x="497" y="16"/>
                  </a:lnTo>
                  <a:lnTo>
                    <a:pt x="471" y="11"/>
                  </a:lnTo>
                  <a:lnTo>
                    <a:pt x="444" y="6"/>
                  </a:lnTo>
                  <a:lnTo>
                    <a:pt x="416" y="4"/>
                  </a:lnTo>
                  <a:lnTo>
                    <a:pt x="389" y="2"/>
                  </a:lnTo>
                  <a:lnTo>
                    <a:pt x="361" y="0"/>
                  </a:lnTo>
                  <a:lnTo>
                    <a:pt x="330" y="0"/>
                  </a:lnTo>
                  <a:lnTo>
                    <a:pt x="303" y="0"/>
                  </a:lnTo>
                  <a:lnTo>
                    <a:pt x="273" y="2"/>
                  </a:lnTo>
                  <a:lnTo>
                    <a:pt x="246" y="4"/>
                  </a:lnTo>
                  <a:lnTo>
                    <a:pt x="218" y="6"/>
                  </a:lnTo>
                  <a:lnTo>
                    <a:pt x="191" y="11"/>
                  </a:lnTo>
                  <a:lnTo>
                    <a:pt x="165" y="16"/>
                  </a:lnTo>
                  <a:lnTo>
                    <a:pt x="141" y="21"/>
                  </a:lnTo>
                  <a:lnTo>
                    <a:pt x="119" y="28"/>
                  </a:lnTo>
                  <a:lnTo>
                    <a:pt x="96" y="35"/>
                  </a:lnTo>
                  <a:lnTo>
                    <a:pt x="78" y="43"/>
                  </a:lnTo>
                  <a:lnTo>
                    <a:pt x="59" y="51"/>
                  </a:lnTo>
                  <a:lnTo>
                    <a:pt x="44" y="60"/>
                  </a:lnTo>
                  <a:lnTo>
                    <a:pt x="31" y="70"/>
                  </a:lnTo>
                  <a:lnTo>
                    <a:pt x="19" y="80"/>
                  </a:lnTo>
                  <a:lnTo>
                    <a:pt x="11" y="90"/>
                  </a:lnTo>
                  <a:lnTo>
                    <a:pt x="5" y="101"/>
                  </a:lnTo>
                  <a:lnTo>
                    <a:pt x="1" y="111"/>
                  </a:lnTo>
                  <a:lnTo>
                    <a:pt x="0" y="121"/>
                  </a:lnTo>
                  <a:lnTo>
                    <a:pt x="1" y="133"/>
                  </a:lnTo>
                  <a:lnTo>
                    <a:pt x="5" y="143"/>
                  </a:lnTo>
                  <a:lnTo>
                    <a:pt x="11" y="154"/>
                  </a:lnTo>
                  <a:lnTo>
                    <a:pt x="19" y="164"/>
                  </a:lnTo>
                  <a:lnTo>
                    <a:pt x="31" y="173"/>
                  </a:lnTo>
                  <a:lnTo>
                    <a:pt x="44" y="182"/>
                  </a:lnTo>
                  <a:lnTo>
                    <a:pt x="59" y="192"/>
                  </a:lnTo>
                  <a:lnTo>
                    <a:pt x="78" y="201"/>
                  </a:lnTo>
                  <a:lnTo>
                    <a:pt x="96" y="209"/>
                  </a:lnTo>
                  <a:lnTo>
                    <a:pt x="119" y="216"/>
                  </a:lnTo>
                  <a:lnTo>
                    <a:pt x="141" y="221"/>
                  </a:lnTo>
                  <a:lnTo>
                    <a:pt x="165" y="227"/>
                  </a:lnTo>
                  <a:lnTo>
                    <a:pt x="191" y="233"/>
                  </a:lnTo>
                  <a:lnTo>
                    <a:pt x="218" y="236"/>
                  </a:lnTo>
                  <a:lnTo>
                    <a:pt x="246" y="240"/>
                  </a:lnTo>
                  <a:lnTo>
                    <a:pt x="273" y="242"/>
                  </a:lnTo>
                  <a:lnTo>
                    <a:pt x="303" y="243"/>
                  </a:lnTo>
                  <a:lnTo>
                    <a:pt x="330" y="245"/>
                  </a:lnTo>
                  <a:lnTo>
                    <a:pt x="361" y="243"/>
                  </a:lnTo>
                  <a:lnTo>
                    <a:pt x="389" y="242"/>
                  </a:lnTo>
                  <a:lnTo>
                    <a:pt x="416" y="240"/>
                  </a:lnTo>
                  <a:lnTo>
                    <a:pt x="444" y="236"/>
                  </a:lnTo>
                  <a:lnTo>
                    <a:pt x="471" y="233"/>
                  </a:lnTo>
                  <a:lnTo>
                    <a:pt x="497" y="227"/>
                  </a:lnTo>
                  <a:lnTo>
                    <a:pt x="521" y="221"/>
                  </a:lnTo>
                  <a:lnTo>
                    <a:pt x="545" y="216"/>
                  </a:lnTo>
                  <a:lnTo>
                    <a:pt x="566" y="209"/>
                  </a:lnTo>
                  <a:lnTo>
                    <a:pt x="586" y="201"/>
                  </a:lnTo>
                  <a:lnTo>
                    <a:pt x="603" y="192"/>
                  </a:lnTo>
                  <a:lnTo>
                    <a:pt x="618" y="182"/>
                  </a:lnTo>
                  <a:lnTo>
                    <a:pt x="632" y="173"/>
                  </a:lnTo>
                  <a:lnTo>
                    <a:pt x="643" y="164"/>
                  </a:lnTo>
                  <a:lnTo>
                    <a:pt x="651" y="154"/>
                  </a:lnTo>
                  <a:lnTo>
                    <a:pt x="657" y="143"/>
                  </a:lnTo>
                  <a:lnTo>
                    <a:pt x="661" y="133"/>
                  </a:lnTo>
                  <a:lnTo>
                    <a:pt x="663" y="12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9"/>
            <p:cNvSpPr>
              <a:spLocks/>
            </p:cNvSpPr>
            <p:nvPr/>
          </p:nvSpPr>
          <p:spPr bwMode="auto">
            <a:xfrm>
              <a:off x="6732460" y="1027112"/>
              <a:ext cx="1197228" cy="425450"/>
            </a:xfrm>
            <a:custGeom>
              <a:avLst/>
              <a:gdLst>
                <a:gd name="T0" fmla="*/ 2147483647 w 754"/>
                <a:gd name="T1" fmla="*/ 2147483647 h 268"/>
                <a:gd name="T2" fmla="*/ 2147483647 w 754"/>
                <a:gd name="T3" fmla="*/ 0 h 268"/>
                <a:gd name="T4" fmla="*/ 0 w 754"/>
                <a:gd name="T5" fmla="*/ 0 h 268"/>
                <a:gd name="T6" fmla="*/ 0 w 754"/>
                <a:gd name="T7" fmla="*/ 2147483647 h 268"/>
                <a:gd name="T8" fmla="*/ 2147483647 w 754"/>
                <a:gd name="T9" fmla="*/ 2147483647 h 2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4"/>
                <a:gd name="T16" fmla="*/ 0 h 268"/>
                <a:gd name="T17" fmla="*/ 754 w 754"/>
                <a:gd name="T18" fmla="*/ 268 h 2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4" h="268">
                  <a:moveTo>
                    <a:pt x="753" y="267"/>
                  </a:moveTo>
                  <a:lnTo>
                    <a:pt x="753" y="0"/>
                  </a:lnTo>
                  <a:lnTo>
                    <a:pt x="0" y="0"/>
                  </a:lnTo>
                  <a:lnTo>
                    <a:pt x="0" y="267"/>
                  </a:lnTo>
                  <a:lnTo>
                    <a:pt x="753" y="267"/>
                  </a:lnTo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125" name="Rectangle 10"/>
            <p:cNvSpPr>
              <a:spLocks noChangeArrowheads="1"/>
            </p:cNvSpPr>
            <p:nvPr/>
          </p:nvSpPr>
          <p:spPr bwMode="auto">
            <a:xfrm>
              <a:off x="7034036" y="355600"/>
              <a:ext cx="650958" cy="30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</a:rPr>
                <a:t>name</a:t>
              </a:r>
            </a:p>
          </p:txBody>
        </p:sp>
        <p:sp>
          <p:nvSpPr>
            <p:cNvPr id="46126" name="Rectangle 11"/>
            <p:cNvSpPr>
              <a:spLocks noChangeArrowheads="1"/>
            </p:cNvSpPr>
            <p:nvPr/>
          </p:nvSpPr>
          <p:spPr bwMode="auto">
            <a:xfrm>
              <a:off x="6234140" y="428625"/>
              <a:ext cx="490624" cy="30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 u="sng" dirty="0" err="1">
                  <a:solidFill>
                    <a:srgbClr val="000000"/>
                  </a:solidFill>
                  <a:latin typeface="Arial" pitchFamily="34" charset="0"/>
                </a:rPr>
                <a:t>ssn</a:t>
              </a:r>
              <a:endParaRPr lang="en-US" sz="1400" b="1" u="sng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6127" name="Rectangle 12"/>
            <p:cNvSpPr>
              <a:spLocks noChangeArrowheads="1"/>
            </p:cNvSpPr>
            <p:nvPr/>
          </p:nvSpPr>
          <p:spPr bwMode="auto">
            <a:xfrm>
              <a:off x="6796088" y="1087438"/>
              <a:ext cx="1119187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pitchFamily="34" charset="0"/>
                </a:rPr>
                <a:t>Employees</a:t>
              </a:r>
            </a:p>
          </p:txBody>
        </p:sp>
        <p:sp>
          <p:nvSpPr>
            <p:cNvPr id="46128" name="Rectangle 13"/>
            <p:cNvSpPr>
              <a:spLocks noChangeArrowheads="1"/>
            </p:cNvSpPr>
            <p:nvPr/>
          </p:nvSpPr>
          <p:spPr bwMode="auto">
            <a:xfrm>
              <a:off x="7844696" y="478544"/>
              <a:ext cx="400837" cy="30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</a:rPr>
                <a:t>lot</a:t>
              </a:r>
            </a:p>
          </p:txBody>
        </p:sp>
        <p:sp>
          <p:nvSpPr>
            <p:cNvPr id="46129" name="Line 14"/>
            <p:cNvSpPr>
              <a:spLocks noChangeShapeType="1"/>
            </p:cNvSpPr>
            <p:nvPr/>
          </p:nvSpPr>
          <p:spPr bwMode="auto">
            <a:xfrm>
              <a:off x="6644256" y="770114"/>
              <a:ext cx="301056" cy="25541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0" name="Line 15"/>
            <p:cNvSpPr>
              <a:spLocks noChangeShapeType="1"/>
            </p:cNvSpPr>
            <p:nvPr/>
          </p:nvSpPr>
          <p:spPr bwMode="auto">
            <a:xfrm>
              <a:off x="7344260" y="657225"/>
              <a:ext cx="2689" cy="36830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1" name="Line 16"/>
            <p:cNvSpPr>
              <a:spLocks noChangeShapeType="1"/>
            </p:cNvSpPr>
            <p:nvPr/>
          </p:nvSpPr>
          <p:spPr bwMode="auto">
            <a:xfrm flipH="1">
              <a:off x="7666035" y="787047"/>
              <a:ext cx="299194" cy="23706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2" name="Freeform 17"/>
            <p:cNvSpPr>
              <a:spLocks/>
            </p:cNvSpPr>
            <p:nvPr/>
          </p:nvSpPr>
          <p:spPr bwMode="auto">
            <a:xfrm>
              <a:off x="4555537" y="2097088"/>
              <a:ext cx="1417638" cy="468313"/>
            </a:xfrm>
            <a:custGeom>
              <a:avLst/>
              <a:gdLst>
                <a:gd name="T0" fmla="*/ 0 w 893"/>
                <a:gd name="T1" fmla="*/ 2147483647 h 295"/>
                <a:gd name="T2" fmla="*/ 2147483647 w 893"/>
                <a:gd name="T3" fmla="*/ 2147483647 h 295"/>
                <a:gd name="T4" fmla="*/ 2147483647 w 893"/>
                <a:gd name="T5" fmla="*/ 2147483647 h 295"/>
                <a:gd name="T6" fmla="*/ 2147483647 w 893"/>
                <a:gd name="T7" fmla="*/ 2147483647 h 295"/>
                <a:gd name="T8" fmla="*/ 2147483647 w 893"/>
                <a:gd name="T9" fmla="*/ 2147483647 h 295"/>
                <a:gd name="T10" fmla="*/ 2147483647 w 893"/>
                <a:gd name="T11" fmla="*/ 2147483647 h 295"/>
                <a:gd name="T12" fmla="*/ 2147483647 w 893"/>
                <a:gd name="T13" fmla="*/ 2147483647 h 295"/>
                <a:gd name="T14" fmla="*/ 2147483647 w 893"/>
                <a:gd name="T15" fmla="*/ 2147483647 h 295"/>
                <a:gd name="T16" fmla="*/ 2147483647 w 893"/>
                <a:gd name="T17" fmla="*/ 2147483647 h 295"/>
                <a:gd name="T18" fmla="*/ 2147483647 w 893"/>
                <a:gd name="T19" fmla="*/ 2147483647 h 295"/>
                <a:gd name="T20" fmla="*/ 2147483647 w 893"/>
                <a:gd name="T21" fmla="*/ 2147483647 h 295"/>
                <a:gd name="T22" fmla="*/ 2147483647 w 893"/>
                <a:gd name="T23" fmla="*/ 2147483647 h 295"/>
                <a:gd name="T24" fmla="*/ 2147483647 w 893"/>
                <a:gd name="T25" fmla="*/ 2147483647 h 295"/>
                <a:gd name="T26" fmla="*/ 2147483647 w 893"/>
                <a:gd name="T27" fmla="*/ 2147483647 h 295"/>
                <a:gd name="T28" fmla="*/ 2147483647 w 893"/>
                <a:gd name="T29" fmla="*/ 2147483647 h 295"/>
                <a:gd name="T30" fmla="*/ 2147483647 w 893"/>
                <a:gd name="T31" fmla="*/ 2147483647 h 295"/>
                <a:gd name="T32" fmla="*/ 2147483647 w 893"/>
                <a:gd name="T33" fmla="*/ 2147483647 h 295"/>
                <a:gd name="T34" fmla="*/ 2147483647 w 893"/>
                <a:gd name="T35" fmla="*/ 2147483647 h 295"/>
                <a:gd name="T36" fmla="*/ 2147483647 w 893"/>
                <a:gd name="T37" fmla="*/ 2147483647 h 295"/>
                <a:gd name="T38" fmla="*/ 2147483647 w 893"/>
                <a:gd name="T39" fmla="*/ 2147483647 h 295"/>
                <a:gd name="T40" fmla="*/ 2147483647 w 893"/>
                <a:gd name="T41" fmla="*/ 2147483647 h 295"/>
                <a:gd name="T42" fmla="*/ 2147483647 w 893"/>
                <a:gd name="T43" fmla="*/ 2147483647 h 295"/>
                <a:gd name="T44" fmla="*/ 2147483647 w 893"/>
                <a:gd name="T45" fmla="*/ 2147483647 h 295"/>
                <a:gd name="T46" fmla="*/ 2147483647 w 893"/>
                <a:gd name="T47" fmla="*/ 2147483647 h 295"/>
                <a:gd name="T48" fmla="*/ 2147483647 w 893"/>
                <a:gd name="T49" fmla="*/ 2147483647 h 295"/>
                <a:gd name="T50" fmla="*/ 2147483647 w 893"/>
                <a:gd name="T51" fmla="*/ 2147483647 h 295"/>
                <a:gd name="T52" fmla="*/ 2147483647 w 893"/>
                <a:gd name="T53" fmla="*/ 0 h 295"/>
                <a:gd name="T54" fmla="*/ 2147483647 w 893"/>
                <a:gd name="T55" fmla="*/ 0 h 295"/>
                <a:gd name="T56" fmla="*/ 2147483647 w 893"/>
                <a:gd name="T57" fmla="*/ 2147483647 h 295"/>
                <a:gd name="T58" fmla="*/ 2147483647 w 893"/>
                <a:gd name="T59" fmla="*/ 2147483647 h 295"/>
                <a:gd name="T60" fmla="*/ 2147483647 w 893"/>
                <a:gd name="T61" fmla="*/ 2147483647 h 295"/>
                <a:gd name="T62" fmla="*/ 2147483647 w 893"/>
                <a:gd name="T63" fmla="*/ 2147483647 h 295"/>
                <a:gd name="T64" fmla="*/ 2147483647 w 893"/>
                <a:gd name="T65" fmla="*/ 2147483647 h 295"/>
                <a:gd name="T66" fmla="*/ 2147483647 w 893"/>
                <a:gd name="T67" fmla="*/ 2147483647 h 295"/>
                <a:gd name="T68" fmla="*/ 2147483647 w 893"/>
                <a:gd name="T69" fmla="*/ 2147483647 h 295"/>
                <a:gd name="T70" fmla="*/ 0 w 893"/>
                <a:gd name="T71" fmla="*/ 2147483647 h 2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93"/>
                <a:gd name="T109" fmla="*/ 0 h 295"/>
                <a:gd name="T110" fmla="*/ 893 w 893"/>
                <a:gd name="T111" fmla="*/ 295 h 29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93" h="295">
                  <a:moveTo>
                    <a:pt x="0" y="146"/>
                  </a:moveTo>
                  <a:lnTo>
                    <a:pt x="0" y="159"/>
                  </a:lnTo>
                  <a:lnTo>
                    <a:pt x="4" y="172"/>
                  </a:lnTo>
                  <a:lnTo>
                    <a:pt x="14" y="184"/>
                  </a:lnTo>
                  <a:lnTo>
                    <a:pt x="26" y="197"/>
                  </a:lnTo>
                  <a:lnTo>
                    <a:pt x="41" y="208"/>
                  </a:lnTo>
                  <a:lnTo>
                    <a:pt x="58" y="219"/>
                  </a:lnTo>
                  <a:lnTo>
                    <a:pt x="80" y="229"/>
                  </a:lnTo>
                  <a:lnTo>
                    <a:pt x="102" y="241"/>
                  </a:lnTo>
                  <a:lnTo>
                    <a:pt x="129" y="251"/>
                  </a:lnTo>
                  <a:lnTo>
                    <a:pt x="159" y="259"/>
                  </a:lnTo>
                  <a:lnTo>
                    <a:pt x="189" y="265"/>
                  </a:lnTo>
                  <a:lnTo>
                    <a:pt x="222" y="272"/>
                  </a:lnTo>
                  <a:lnTo>
                    <a:pt x="257" y="280"/>
                  </a:lnTo>
                  <a:lnTo>
                    <a:pt x="292" y="283"/>
                  </a:lnTo>
                  <a:lnTo>
                    <a:pt x="329" y="288"/>
                  </a:lnTo>
                  <a:lnTo>
                    <a:pt x="369" y="290"/>
                  </a:lnTo>
                  <a:lnTo>
                    <a:pt x="407" y="292"/>
                  </a:lnTo>
                  <a:lnTo>
                    <a:pt x="445" y="294"/>
                  </a:lnTo>
                  <a:lnTo>
                    <a:pt x="484" y="292"/>
                  </a:lnTo>
                  <a:lnTo>
                    <a:pt x="522" y="290"/>
                  </a:lnTo>
                  <a:lnTo>
                    <a:pt x="562" y="288"/>
                  </a:lnTo>
                  <a:lnTo>
                    <a:pt x="599" y="283"/>
                  </a:lnTo>
                  <a:lnTo>
                    <a:pt x="634" y="278"/>
                  </a:lnTo>
                  <a:lnTo>
                    <a:pt x="669" y="272"/>
                  </a:lnTo>
                  <a:lnTo>
                    <a:pt x="702" y="265"/>
                  </a:lnTo>
                  <a:lnTo>
                    <a:pt x="732" y="259"/>
                  </a:lnTo>
                  <a:lnTo>
                    <a:pt x="761" y="250"/>
                  </a:lnTo>
                  <a:lnTo>
                    <a:pt x="788" y="241"/>
                  </a:lnTo>
                  <a:lnTo>
                    <a:pt x="811" y="229"/>
                  </a:lnTo>
                  <a:lnTo>
                    <a:pt x="833" y="219"/>
                  </a:lnTo>
                  <a:lnTo>
                    <a:pt x="850" y="208"/>
                  </a:lnTo>
                  <a:lnTo>
                    <a:pt x="866" y="197"/>
                  </a:lnTo>
                  <a:lnTo>
                    <a:pt x="877" y="184"/>
                  </a:lnTo>
                  <a:lnTo>
                    <a:pt x="884" y="171"/>
                  </a:lnTo>
                  <a:lnTo>
                    <a:pt x="890" y="159"/>
                  </a:lnTo>
                  <a:lnTo>
                    <a:pt x="892" y="146"/>
                  </a:lnTo>
                  <a:lnTo>
                    <a:pt x="890" y="134"/>
                  </a:lnTo>
                  <a:lnTo>
                    <a:pt x="884" y="121"/>
                  </a:lnTo>
                  <a:lnTo>
                    <a:pt x="877" y="109"/>
                  </a:lnTo>
                  <a:lnTo>
                    <a:pt x="865" y="96"/>
                  </a:lnTo>
                  <a:lnTo>
                    <a:pt x="850" y="84"/>
                  </a:lnTo>
                  <a:lnTo>
                    <a:pt x="833" y="73"/>
                  </a:lnTo>
                  <a:lnTo>
                    <a:pt x="811" y="61"/>
                  </a:lnTo>
                  <a:lnTo>
                    <a:pt x="788" y="51"/>
                  </a:lnTo>
                  <a:lnTo>
                    <a:pt x="761" y="42"/>
                  </a:lnTo>
                  <a:lnTo>
                    <a:pt x="732" y="32"/>
                  </a:lnTo>
                  <a:lnTo>
                    <a:pt x="701" y="25"/>
                  </a:lnTo>
                  <a:lnTo>
                    <a:pt x="669" y="19"/>
                  </a:lnTo>
                  <a:lnTo>
                    <a:pt x="634" y="13"/>
                  </a:lnTo>
                  <a:lnTo>
                    <a:pt x="599" y="7"/>
                  </a:lnTo>
                  <a:lnTo>
                    <a:pt x="560" y="4"/>
                  </a:lnTo>
                  <a:lnTo>
                    <a:pt x="522" y="1"/>
                  </a:lnTo>
                  <a:lnTo>
                    <a:pt x="484" y="0"/>
                  </a:lnTo>
                  <a:lnTo>
                    <a:pt x="445" y="0"/>
                  </a:lnTo>
                  <a:lnTo>
                    <a:pt x="407" y="0"/>
                  </a:lnTo>
                  <a:lnTo>
                    <a:pt x="369" y="1"/>
                  </a:lnTo>
                  <a:lnTo>
                    <a:pt x="329" y="4"/>
                  </a:lnTo>
                  <a:lnTo>
                    <a:pt x="292" y="7"/>
                  </a:lnTo>
                  <a:lnTo>
                    <a:pt x="257" y="13"/>
                  </a:lnTo>
                  <a:lnTo>
                    <a:pt x="222" y="19"/>
                  </a:lnTo>
                  <a:lnTo>
                    <a:pt x="189" y="25"/>
                  </a:lnTo>
                  <a:lnTo>
                    <a:pt x="159" y="33"/>
                  </a:lnTo>
                  <a:lnTo>
                    <a:pt x="129" y="42"/>
                  </a:lnTo>
                  <a:lnTo>
                    <a:pt x="102" y="51"/>
                  </a:lnTo>
                  <a:lnTo>
                    <a:pt x="80" y="61"/>
                  </a:lnTo>
                  <a:lnTo>
                    <a:pt x="58" y="73"/>
                  </a:lnTo>
                  <a:lnTo>
                    <a:pt x="41" y="84"/>
                  </a:lnTo>
                  <a:lnTo>
                    <a:pt x="26" y="96"/>
                  </a:lnTo>
                  <a:lnTo>
                    <a:pt x="14" y="109"/>
                  </a:lnTo>
                  <a:lnTo>
                    <a:pt x="4" y="121"/>
                  </a:lnTo>
                  <a:lnTo>
                    <a:pt x="0" y="134"/>
                  </a:lnTo>
                  <a:lnTo>
                    <a:pt x="0" y="14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3" name="Rectangle 18"/>
            <p:cNvSpPr>
              <a:spLocks noChangeArrowheads="1"/>
            </p:cNvSpPr>
            <p:nvPr/>
          </p:nvSpPr>
          <p:spPr bwMode="auto">
            <a:xfrm>
              <a:off x="4555537" y="2173288"/>
              <a:ext cx="1375669" cy="30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 dirty="0" err="1">
                  <a:solidFill>
                    <a:srgbClr val="7030A0"/>
                  </a:solidFill>
                  <a:latin typeface="Arial" pitchFamily="34" charset="0"/>
                </a:rPr>
                <a:t>hourly_wages</a:t>
              </a:r>
              <a:endParaRPr lang="en-US" sz="1400" b="1" dirty="0">
                <a:solidFill>
                  <a:srgbClr val="7030A0"/>
                </a:solidFill>
                <a:latin typeface="Arial" pitchFamily="34" charset="0"/>
              </a:endParaRPr>
            </a:p>
          </p:txBody>
        </p:sp>
        <p:sp>
          <p:nvSpPr>
            <p:cNvPr id="46134" name="Line 19"/>
            <p:cNvSpPr>
              <a:spLocks noChangeShapeType="1"/>
            </p:cNvSpPr>
            <p:nvPr/>
          </p:nvSpPr>
          <p:spPr bwMode="auto">
            <a:xfrm>
              <a:off x="5842639" y="2455510"/>
              <a:ext cx="316131" cy="28222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5" name="Freeform 20"/>
            <p:cNvSpPr>
              <a:spLocks/>
            </p:cNvSpPr>
            <p:nvPr/>
          </p:nvSpPr>
          <p:spPr bwMode="auto">
            <a:xfrm>
              <a:off x="7848600" y="2057400"/>
              <a:ext cx="1085850" cy="431800"/>
            </a:xfrm>
            <a:custGeom>
              <a:avLst/>
              <a:gdLst>
                <a:gd name="T0" fmla="*/ 2147483647 w 684"/>
                <a:gd name="T1" fmla="*/ 2147483647 h 272"/>
                <a:gd name="T2" fmla="*/ 2147483647 w 684"/>
                <a:gd name="T3" fmla="*/ 2147483647 h 272"/>
                <a:gd name="T4" fmla="*/ 2147483647 w 684"/>
                <a:gd name="T5" fmla="*/ 2147483647 h 272"/>
                <a:gd name="T6" fmla="*/ 2147483647 w 684"/>
                <a:gd name="T7" fmla="*/ 2147483647 h 272"/>
                <a:gd name="T8" fmla="*/ 2147483647 w 684"/>
                <a:gd name="T9" fmla="*/ 2147483647 h 272"/>
                <a:gd name="T10" fmla="*/ 2147483647 w 684"/>
                <a:gd name="T11" fmla="*/ 2147483647 h 272"/>
                <a:gd name="T12" fmla="*/ 2147483647 w 684"/>
                <a:gd name="T13" fmla="*/ 2147483647 h 272"/>
                <a:gd name="T14" fmla="*/ 2147483647 w 684"/>
                <a:gd name="T15" fmla="*/ 2147483647 h 272"/>
                <a:gd name="T16" fmla="*/ 2147483647 w 684"/>
                <a:gd name="T17" fmla="*/ 2147483647 h 272"/>
                <a:gd name="T18" fmla="*/ 2147483647 w 684"/>
                <a:gd name="T19" fmla="*/ 2147483647 h 272"/>
                <a:gd name="T20" fmla="*/ 2147483647 w 684"/>
                <a:gd name="T21" fmla="*/ 2147483647 h 272"/>
                <a:gd name="T22" fmla="*/ 2147483647 w 684"/>
                <a:gd name="T23" fmla="*/ 2147483647 h 272"/>
                <a:gd name="T24" fmla="*/ 2147483647 w 684"/>
                <a:gd name="T25" fmla="*/ 2147483647 h 272"/>
                <a:gd name="T26" fmla="*/ 2147483647 w 684"/>
                <a:gd name="T27" fmla="*/ 2147483647 h 272"/>
                <a:gd name="T28" fmla="*/ 2147483647 w 684"/>
                <a:gd name="T29" fmla="*/ 2147483647 h 272"/>
                <a:gd name="T30" fmla="*/ 2147483647 w 684"/>
                <a:gd name="T31" fmla="*/ 2147483647 h 272"/>
                <a:gd name="T32" fmla="*/ 2147483647 w 684"/>
                <a:gd name="T33" fmla="*/ 2147483647 h 272"/>
                <a:gd name="T34" fmla="*/ 2147483647 w 684"/>
                <a:gd name="T35" fmla="*/ 2147483647 h 272"/>
                <a:gd name="T36" fmla="*/ 2147483647 w 684"/>
                <a:gd name="T37" fmla="*/ 2147483647 h 272"/>
                <a:gd name="T38" fmla="*/ 2147483647 w 684"/>
                <a:gd name="T39" fmla="*/ 2147483647 h 272"/>
                <a:gd name="T40" fmla="*/ 2147483647 w 684"/>
                <a:gd name="T41" fmla="*/ 2147483647 h 272"/>
                <a:gd name="T42" fmla="*/ 2147483647 w 684"/>
                <a:gd name="T43" fmla="*/ 2147483647 h 272"/>
                <a:gd name="T44" fmla="*/ 2147483647 w 684"/>
                <a:gd name="T45" fmla="*/ 2147483647 h 272"/>
                <a:gd name="T46" fmla="*/ 2147483647 w 684"/>
                <a:gd name="T47" fmla="*/ 2147483647 h 272"/>
                <a:gd name="T48" fmla="*/ 2147483647 w 684"/>
                <a:gd name="T49" fmla="*/ 2147483647 h 272"/>
                <a:gd name="T50" fmla="*/ 2147483647 w 684"/>
                <a:gd name="T51" fmla="*/ 2147483647 h 272"/>
                <a:gd name="T52" fmla="*/ 2147483647 w 684"/>
                <a:gd name="T53" fmla="*/ 2147483647 h 272"/>
                <a:gd name="T54" fmla="*/ 2147483647 w 684"/>
                <a:gd name="T55" fmla="*/ 2147483647 h 272"/>
                <a:gd name="T56" fmla="*/ 2147483647 w 684"/>
                <a:gd name="T57" fmla="*/ 2147483647 h 272"/>
                <a:gd name="T58" fmla="*/ 2147483647 w 684"/>
                <a:gd name="T59" fmla="*/ 2147483647 h 272"/>
                <a:gd name="T60" fmla="*/ 2147483647 w 684"/>
                <a:gd name="T61" fmla="*/ 2147483647 h 272"/>
                <a:gd name="T62" fmla="*/ 2147483647 w 684"/>
                <a:gd name="T63" fmla="*/ 2147483647 h 272"/>
                <a:gd name="T64" fmla="*/ 2147483647 w 684"/>
                <a:gd name="T65" fmla="*/ 2147483647 h 272"/>
                <a:gd name="T66" fmla="*/ 2147483647 w 684"/>
                <a:gd name="T67" fmla="*/ 2147483647 h 272"/>
                <a:gd name="T68" fmla="*/ 2147483647 w 684"/>
                <a:gd name="T69" fmla="*/ 2147483647 h 272"/>
                <a:gd name="T70" fmla="*/ 2147483647 w 684"/>
                <a:gd name="T71" fmla="*/ 2147483647 h 27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84"/>
                <a:gd name="T109" fmla="*/ 0 h 272"/>
                <a:gd name="T110" fmla="*/ 684 w 684"/>
                <a:gd name="T111" fmla="*/ 272 h 27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84" h="272">
                  <a:moveTo>
                    <a:pt x="0" y="136"/>
                  </a:moveTo>
                  <a:lnTo>
                    <a:pt x="1" y="147"/>
                  </a:lnTo>
                  <a:lnTo>
                    <a:pt x="3" y="158"/>
                  </a:lnTo>
                  <a:lnTo>
                    <a:pt x="10" y="170"/>
                  </a:lnTo>
                  <a:lnTo>
                    <a:pt x="19" y="181"/>
                  </a:lnTo>
                  <a:lnTo>
                    <a:pt x="31" y="192"/>
                  </a:lnTo>
                  <a:lnTo>
                    <a:pt x="44" y="204"/>
                  </a:lnTo>
                  <a:lnTo>
                    <a:pt x="61" y="213"/>
                  </a:lnTo>
                  <a:lnTo>
                    <a:pt x="77" y="222"/>
                  </a:lnTo>
                  <a:lnTo>
                    <a:pt x="98" y="231"/>
                  </a:lnTo>
                  <a:lnTo>
                    <a:pt x="120" y="239"/>
                  </a:lnTo>
                  <a:lnTo>
                    <a:pt x="144" y="247"/>
                  </a:lnTo>
                  <a:lnTo>
                    <a:pt x="169" y="252"/>
                  </a:lnTo>
                  <a:lnTo>
                    <a:pt x="196" y="258"/>
                  </a:lnTo>
                  <a:lnTo>
                    <a:pt x="224" y="263"/>
                  </a:lnTo>
                  <a:lnTo>
                    <a:pt x="251" y="267"/>
                  </a:lnTo>
                  <a:lnTo>
                    <a:pt x="281" y="269"/>
                  </a:lnTo>
                  <a:lnTo>
                    <a:pt x="310" y="271"/>
                  </a:lnTo>
                  <a:lnTo>
                    <a:pt x="339" y="271"/>
                  </a:lnTo>
                  <a:lnTo>
                    <a:pt x="369" y="271"/>
                  </a:lnTo>
                  <a:lnTo>
                    <a:pt x="399" y="269"/>
                  </a:lnTo>
                  <a:lnTo>
                    <a:pt x="428" y="265"/>
                  </a:lnTo>
                  <a:lnTo>
                    <a:pt x="457" y="263"/>
                  </a:lnTo>
                  <a:lnTo>
                    <a:pt x="485" y="258"/>
                  </a:lnTo>
                  <a:lnTo>
                    <a:pt x="512" y="252"/>
                  </a:lnTo>
                  <a:lnTo>
                    <a:pt x="536" y="247"/>
                  </a:lnTo>
                  <a:lnTo>
                    <a:pt x="559" y="239"/>
                  </a:lnTo>
                  <a:lnTo>
                    <a:pt x="582" y="231"/>
                  </a:lnTo>
                  <a:lnTo>
                    <a:pt x="601" y="222"/>
                  </a:lnTo>
                  <a:lnTo>
                    <a:pt x="621" y="213"/>
                  </a:lnTo>
                  <a:lnTo>
                    <a:pt x="636" y="204"/>
                  </a:lnTo>
                  <a:lnTo>
                    <a:pt x="650" y="192"/>
                  </a:lnTo>
                  <a:lnTo>
                    <a:pt x="662" y="181"/>
                  </a:lnTo>
                  <a:lnTo>
                    <a:pt x="671" y="170"/>
                  </a:lnTo>
                  <a:lnTo>
                    <a:pt x="677" y="158"/>
                  </a:lnTo>
                  <a:lnTo>
                    <a:pt x="681" y="147"/>
                  </a:lnTo>
                  <a:lnTo>
                    <a:pt x="683" y="136"/>
                  </a:lnTo>
                  <a:lnTo>
                    <a:pt x="681" y="123"/>
                  </a:lnTo>
                  <a:lnTo>
                    <a:pt x="677" y="112"/>
                  </a:lnTo>
                  <a:lnTo>
                    <a:pt x="671" y="100"/>
                  </a:lnTo>
                  <a:lnTo>
                    <a:pt x="662" y="88"/>
                  </a:lnTo>
                  <a:lnTo>
                    <a:pt x="650" y="79"/>
                  </a:lnTo>
                  <a:lnTo>
                    <a:pt x="636" y="69"/>
                  </a:lnTo>
                  <a:lnTo>
                    <a:pt x="621" y="58"/>
                  </a:lnTo>
                  <a:lnTo>
                    <a:pt x="601" y="48"/>
                  </a:lnTo>
                  <a:lnTo>
                    <a:pt x="582" y="39"/>
                  </a:lnTo>
                  <a:lnTo>
                    <a:pt x="559" y="31"/>
                  </a:lnTo>
                  <a:lnTo>
                    <a:pt x="536" y="25"/>
                  </a:lnTo>
                  <a:lnTo>
                    <a:pt x="511" y="19"/>
                  </a:lnTo>
                  <a:lnTo>
                    <a:pt x="485" y="12"/>
                  </a:lnTo>
                  <a:lnTo>
                    <a:pt x="457" y="9"/>
                  </a:lnTo>
                  <a:lnTo>
                    <a:pt x="428" y="4"/>
                  </a:lnTo>
                  <a:lnTo>
                    <a:pt x="399" y="2"/>
                  </a:lnTo>
                  <a:lnTo>
                    <a:pt x="369" y="1"/>
                  </a:lnTo>
                  <a:lnTo>
                    <a:pt x="339" y="0"/>
                  </a:lnTo>
                  <a:lnTo>
                    <a:pt x="310" y="1"/>
                  </a:lnTo>
                  <a:lnTo>
                    <a:pt x="281" y="2"/>
                  </a:lnTo>
                  <a:lnTo>
                    <a:pt x="251" y="4"/>
                  </a:lnTo>
                  <a:lnTo>
                    <a:pt x="224" y="9"/>
                  </a:lnTo>
                  <a:lnTo>
                    <a:pt x="196" y="12"/>
                  </a:lnTo>
                  <a:lnTo>
                    <a:pt x="169" y="19"/>
                  </a:lnTo>
                  <a:lnTo>
                    <a:pt x="144" y="25"/>
                  </a:lnTo>
                  <a:lnTo>
                    <a:pt x="120" y="31"/>
                  </a:lnTo>
                  <a:lnTo>
                    <a:pt x="98" y="40"/>
                  </a:lnTo>
                  <a:lnTo>
                    <a:pt x="77" y="48"/>
                  </a:lnTo>
                  <a:lnTo>
                    <a:pt x="60" y="58"/>
                  </a:lnTo>
                  <a:lnTo>
                    <a:pt x="44" y="69"/>
                  </a:lnTo>
                  <a:lnTo>
                    <a:pt x="31" y="79"/>
                  </a:lnTo>
                  <a:lnTo>
                    <a:pt x="19" y="88"/>
                  </a:lnTo>
                  <a:lnTo>
                    <a:pt x="10" y="100"/>
                  </a:lnTo>
                  <a:lnTo>
                    <a:pt x="3" y="113"/>
                  </a:lnTo>
                  <a:lnTo>
                    <a:pt x="1" y="123"/>
                  </a:lnTo>
                  <a:lnTo>
                    <a:pt x="0" y="13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6" name="Freeform 21"/>
            <p:cNvSpPr>
              <a:spLocks/>
            </p:cNvSpPr>
            <p:nvPr/>
          </p:nvSpPr>
          <p:spPr bwMode="auto">
            <a:xfrm>
              <a:off x="5334000" y="1600200"/>
              <a:ext cx="1525588" cy="481013"/>
            </a:xfrm>
            <a:custGeom>
              <a:avLst/>
              <a:gdLst>
                <a:gd name="T0" fmla="*/ 2147483647 w 961"/>
                <a:gd name="T1" fmla="*/ 2147483647 h 303"/>
                <a:gd name="T2" fmla="*/ 2147483647 w 961"/>
                <a:gd name="T3" fmla="*/ 2147483647 h 303"/>
                <a:gd name="T4" fmla="*/ 2147483647 w 961"/>
                <a:gd name="T5" fmla="*/ 2147483647 h 303"/>
                <a:gd name="T6" fmla="*/ 2147483647 w 961"/>
                <a:gd name="T7" fmla="*/ 2147483647 h 303"/>
                <a:gd name="T8" fmla="*/ 2147483647 w 961"/>
                <a:gd name="T9" fmla="*/ 2147483647 h 303"/>
                <a:gd name="T10" fmla="*/ 2147483647 w 961"/>
                <a:gd name="T11" fmla="*/ 2147483647 h 303"/>
                <a:gd name="T12" fmla="*/ 2147483647 w 961"/>
                <a:gd name="T13" fmla="*/ 2147483647 h 303"/>
                <a:gd name="T14" fmla="*/ 2147483647 w 961"/>
                <a:gd name="T15" fmla="*/ 2147483647 h 303"/>
                <a:gd name="T16" fmla="*/ 2147483647 w 961"/>
                <a:gd name="T17" fmla="*/ 2147483647 h 303"/>
                <a:gd name="T18" fmla="*/ 2147483647 w 961"/>
                <a:gd name="T19" fmla="*/ 2147483647 h 303"/>
                <a:gd name="T20" fmla="*/ 2147483647 w 961"/>
                <a:gd name="T21" fmla="*/ 2147483647 h 303"/>
                <a:gd name="T22" fmla="*/ 2147483647 w 961"/>
                <a:gd name="T23" fmla="*/ 2147483647 h 303"/>
                <a:gd name="T24" fmla="*/ 2147483647 w 961"/>
                <a:gd name="T25" fmla="*/ 2147483647 h 303"/>
                <a:gd name="T26" fmla="*/ 2147483647 w 961"/>
                <a:gd name="T27" fmla="*/ 2147483647 h 303"/>
                <a:gd name="T28" fmla="*/ 2147483647 w 961"/>
                <a:gd name="T29" fmla="*/ 2147483647 h 303"/>
                <a:gd name="T30" fmla="*/ 2147483647 w 961"/>
                <a:gd name="T31" fmla="*/ 2147483647 h 303"/>
                <a:gd name="T32" fmla="*/ 2147483647 w 961"/>
                <a:gd name="T33" fmla="*/ 2147483647 h 303"/>
                <a:gd name="T34" fmla="*/ 2147483647 w 961"/>
                <a:gd name="T35" fmla="*/ 2147483647 h 303"/>
                <a:gd name="T36" fmla="*/ 2147483647 w 961"/>
                <a:gd name="T37" fmla="*/ 2147483647 h 303"/>
                <a:gd name="T38" fmla="*/ 2147483647 w 961"/>
                <a:gd name="T39" fmla="*/ 2147483647 h 303"/>
                <a:gd name="T40" fmla="*/ 2147483647 w 961"/>
                <a:gd name="T41" fmla="*/ 2147483647 h 303"/>
                <a:gd name="T42" fmla="*/ 2147483647 w 961"/>
                <a:gd name="T43" fmla="*/ 2147483647 h 303"/>
                <a:gd name="T44" fmla="*/ 2147483647 w 961"/>
                <a:gd name="T45" fmla="*/ 2147483647 h 303"/>
                <a:gd name="T46" fmla="*/ 2147483647 w 961"/>
                <a:gd name="T47" fmla="*/ 2147483647 h 303"/>
                <a:gd name="T48" fmla="*/ 2147483647 w 961"/>
                <a:gd name="T49" fmla="*/ 2147483647 h 303"/>
                <a:gd name="T50" fmla="*/ 2147483647 w 961"/>
                <a:gd name="T51" fmla="*/ 2147483647 h 303"/>
                <a:gd name="T52" fmla="*/ 2147483647 w 961"/>
                <a:gd name="T53" fmla="*/ 2147483647 h 303"/>
                <a:gd name="T54" fmla="*/ 2147483647 w 961"/>
                <a:gd name="T55" fmla="*/ 2147483647 h 303"/>
                <a:gd name="T56" fmla="*/ 2147483647 w 961"/>
                <a:gd name="T57" fmla="*/ 2147483647 h 303"/>
                <a:gd name="T58" fmla="*/ 2147483647 w 961"/>
                <a:gd name="T59" fmla="*/ 2147483647 h 303"/>
                <a:gd name="T60" fmla="*/ 2147483647 w 961"/>
                <a:gd name="T61" fmla="*/ 2147483647 h 303"/>
                <a:gd name="T62" fmla="*/ 2147483647 w 961"/>
                <a:gd name="T63" fmla="*/ 2147483647 h 303"/>
                <a:gd name="T64" fmla="*/ 2147483647 w 961"/>
                <a:gd name="T65" fmla="*/ 2147483647 h 303"/>
                <a:gd name="T66" fmla="*/ 2147483647 w 961"/>
                <a:gd name="T67" fmla="*/ 2147483647 h 303"/>
                <a:gd name="T68" fmla="*/ 2147483647 w 961"/>
                <a:gd name="T69" fmla="*/ 2147483647 h 303"/>
                <a:gd name="T70" fmla="*/ 2147483647 w 961"/>
                <a:gd name="T71" fmla="*/ 2147483647 h 30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61"/>
                <a:gd name="T109" fmla="*/ 0 h 303"/>
                <a:gd name="T110" fmla="*/ 961 w 961"/>
                <a:gd name="T111" fmla="*/ 303 h 30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61" h="303">
                  <a:moveTo>
                    <a:pt x="0" y="152"/>
                  </a:moveTo>
                  <a:lnTo>
                    <a:pt x="1" y="164"/>
                  </a:lnTo>
                  <a:lnTo>
                    <a:pt x="7" y="177"/>
                  </a:lnTo>
                  <a:lnTo>
                    <a:pt x="17" y="189"/>
                  </a:lnTo>
                  <a:lnTo>
                    <a:pt x="28" y="203"/>
                  </a:lnTo>
                  <a:lnTo>
                    <a:pt x="46" y="215"/>
                  </a:lnTo>
                  <a:lnTo>
                    <a:pt x="63" y="226"/>
                  </a:lnTo>
                  <a:lnTo>
                    <a:pt x="85" y="237"/>
                  </a:lnTo>
                  <a:lnTo>
                    <a:pt x="113" y="247"/>
                  </a:lnTo>
                  <a:lnTo>
                    <a:pt x="139" y="258"/>
                  </a:lnTo>
                  <a:lnTo>
                    <a:pt x="172" y="266"/>
                  </a:lnTo>
                  <a:lnTo>
                    <a:pt x="205" y="274"/>
                  </a:lnTo>
                  <a:lnTo>
                    <a:pt x="241" y="281"/>
                  </a:lnTo>
                  <a:lnTo>
                    <a:pt x="277" y="287"/>
                  </a:lnTo>
                  <a:lnTo>
                    <a:pt x="315" y="292"/>
                  </a:lnTo>
                  <a:lnTo>
                    <a:pt x="355" y="296"/>
                  </a:lnTo>
                  <a:lnTo>
                    <a:pt x="396" y="299"/>
                  </a:lnTo>
                  <a:lnTo>
                    <a:pt x="438" y="302"/>
                  </a:lnTo>
                  <a:lnTo>
                    <a:pt x="481" y="302"/>
                  </a:lnTo>
                  <a:lnTo>
                    <a:pt x="520" y="302"/>
                  </a:lnTo>
                  <a:lnTo>
                    <a:pt x="563" y="299"/>
                  </a:lnTo>
                  <a:lnTo>
                    <a:pt x="604" y="295"/>
                  </a:lnTo>
                  <a:lnTo>
                    <a:pt x="643" y="292"/>
                  </a:lnTo>
                  <a:lnTo>
                    <a:pt x="682" y="287"/>
                  </a:lnTo>
                  <a:lnTo>
                    <a:pt x="720" y="281"/>
                  </a:lnTo>
                  <a:lnTo>
                    <a:pt x="754" y="274"/>
                  </a:lnTo>
                  <a:lnTo>
                    <a:pt x="787" y="266"/>
                  </a:lnTo>
                  <a:lnTo>
                    <a:pt x="820" y="258"/>
                  </a:lnTo>
                  <a:lnTo>
                    <a:pt x="848" y="247"/>
                  </a:lnTo>
                  <a:lnTo>
                    <a:pt x="873" y="237"/>
                  </a:lnTo>
                  <a:lnTo>
                    <a:pt x="894" y="226"/>
                  </a:lnTo>
                  <a:lnTo>
                    <a:pt x="916" y="215"/>
                  </a:lnTo>
                  <a:lnTo>
                    <a:pt x="930" y="203"/>
                  </a:lnTo>
                  <a:lnTo>
                    <a:pt x="942" y="189"/>
                  </a:lnTo>
                  <a:lnTo>
                    <a:pt x="952" y="177"/>
                  </a:lnTo>
                  <a:lnTo>
                    <a:pt x="958" y="164"/>
                  </a:lnTo>
                  <a:lnTo>
                    <a:pt x="960" y="152"/>
                  </a:lnTo>
                  <a:lnTo>
                    <a:pt x="958" y="137"/>
                  </a:lnTo>
                  <a:lnTo>
                    <a:pt x="952" y="124"/>
                  </a:lnTo>
                  <a:lnTo>
                    <a:pt x="942" y="112"/>
                  </a:lnTo>
                  <a:lnTo>
                    <a:pt x="930" y="98"/>
                  </a:lnTo>
                  <a:lnTo>
                    <a:pt x="916" y="87"/>
                  </a:lnTo>
                  <a:lnTo>
                    <a:pt x="894" y="76"/>
                  </a:lnTo>
                  <a:lnTo>
                    <a:pt x="871" y="65"/>
                  </a:lnTo>
                  <a:lnTo>
                    <a:pt x="848" y="54"/>
                  </a:lnTo>
                  <a:lnTo>
                    <a:pt x="820" y="43"/>
                  </a:lnTo>
                  <a:lnTo>
                    <a:pt x="787" y="34"/>
                  </a:lnTo>
                  <a:lnTo>
                    <a:pt x="754" y="28"/>
                  </a:lnTo>
                  <a:lnTo>
                    <a:pt x="717" y="21"/>
                  </a:lnTo>
                  <a:lnTo>
                    <a:pt x="682" y="14"/>
                  </a:lnTo>
                  <a:lnTo>
                    <a:pt x="643" y="10"/>
                  </a:lnTo>
                  <a:lnTo>
                    <a:pt x="604" y="6"/>
                  </a:lnTo>
                  <a:lnTo>
                    <a:pt x="563" y="3"/>
                  </a:lnTo>
                  <a:lnTo>
                    <a:pt x="520" y="1"/>
                  </a:lnTo>
                  <a:lnTo>
                    <a:pt x="478" y="0"/>
                  </a:lnTo>
                  <a:lnTo>
                    <a:pt x="438" y="1"/>
                  </a:lnTo>
                  <a:lnTo>
                    <a:pt x="396" y="3"/>
                  </a:lnTo>
                  <a:lnTo>
                    <a:pt x="355" y="6"/>
                  </a:lnTo>
                  <a:lnTo>
                    <a:pt x="315" y="10"/>
                  </a:lnTo>
                  <a:lnTo>
                    <a:pt x="277" y="14"/>
                  </a:lnTo>
                  <a:lnTo>
                    <a:pt x="239" y="21"/>
                  </a:lnTo>
                  <a:lnTo>
                    <a:pt x="205" y="28"/>
                  </a:lnTo>
                  <a:lnTo>
                    <a:pt x="172" y="34"/>
                  </a:lnTo>
                  <a:lnTo>
                    <a:pt x="139" y="44"/>
                  </a:lnTo>
                  <a:lnTo>
                    <a:pt x="113" y="54"/>
                  </a:lnTo>
                  <a:lnTo>
                    <a:pt x="85" y="65"/>
                  </a:lnTo>
                  <a:lnTo>
                    <a:pt x="63" y="76"/>
                  </a:lnTo>
                  <a:lnTo>
                    <a:pt x="46" y="87"/>
                  </a:lnTo>
                  <a:lnTo>
                    <a:pt x="28" y="98"/>
                  </a:lnTo>
                  <a:lnTo>
                    <a:pt x="17" y="112"/>
                  </a:lnTo>
                  <a:lnTo>
                    <a:pt x="7" y="125"/>
                  </a:lnTo>
                  <a:lnTo>
                    <a:pt x="1" y="137"/>
                  </a:lnTo>
                  <a:lnTo>
                    <a:pt x="0" y="15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22"/>
            <p:cNvSpPr>
              <a:spLocks/>
            </p:cNvSpPr>
            <p:nvPr/>
          </p:nvSpPr>
          <p:spPr bwMode="auto">
            <a:xfrm>
              <a:off x="6014758" y="2740025"/>
              <a:ext cx="1284558" cy="431800"/>
            </a:xfrm>
            <a:custGeom>
              <a:avLst/>
              <a:gdLst>
                <a:gd name="T0" fmla="*/ 2147483647 w 809"/>
                <a:gd name="T1" fmla="*/ 2147483647 h 272"/>
                <a:gd name="T2" fmla="*/ 2147483647 w 809"/>
                <a:gd name="T3" fmla="*/ 0 h 272"/>
                <a:gd name="T4" fmla="*/ 0 w 809"/>
                <a:gd name="T5" fmla="*/ 0 h 272"/>
                <a:gd name="T6" fmla="*/ 0 w 809"/>
                <a:gd name="T7" fmla="*/ 2147483647 h 272"/>
                <a:gd name="T8" fmla="*/ 2147483647 w 809"/>
                <a:gd name="T9" fmla="*/ 2147483647 h 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9"/>
                <a:gd name="T16" fmla="*/ 0 h 272"/>
                <a:gd name="T17" fmla="*/ 809 w 809"/>
                <a:gd name="T18" fmla="*/ 272 h 2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9" h="272">
                  <a:moveTo>
                    <a:pt x="808" y="271"/>
                  </a:moveTo>
                  <a:lnTo>
                    <a:pt x="808" y="0"/>
                  </a:lnTo>
                  <a:lnTo>
                    <a:pt x="0" y="0"/>
                  </a:lnTo>
                  <a:lnTo>
                    <a:pt x="0" y="271"/>
                  </a:lnTo>
                  <a:lnTo>
                    <a:pt x="808" y="271"/>
                  </a:lnTo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138" name="Freeform 24"/>
            <p:cNvSpPr>
              <a:spLocks/>
            </p:cNvSpPr>
            <p:nvPr/>
          </p:nvSpPr>
          <p:spPr bwMode="auto">
            <a:xfrm>
              <a:off x="6975475" y="1727200"/>
              <a:ext cx="722313" cy="484188"/>
            </a:xfrm>
            <a:custGeom>
              <a:avLst/>
              <a:gdLst>
                <a:gd name="T0" fmla="*/ 2147483647 w 455"/>
                <a:gd name="T1" fmla="*/ 0 h 305"/>
                <a:gd name="T2" fmla="*/ 2147483647 w 455"/>
                <a:gd name="T3" fmla="*/ 2147483647 h 305"/>
                <a:gd name="T4" fmla="*/ 0 w 455"/>
                <a:gd name="T5" fmla="*/ 2147483647 h 305"/>
                <a:gd name="T6" fmla="*/ 2147483647 w 455"/>
                <a:gd name="T7" fmla="*/ 0 h 3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5"/>
                <a:gd name="T13" fmla="*/ 0 h 305"/>
                <a:gd name="T14" fmla="*/ 455 w 455"/>
                <a:gd name="T15" fmla="*/ 305 h 3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5" h="305">
                  <a:moveTo>
                    <a:pt x="226" y="0"/>
                  </a:moveTo>
                  <a:lnTo>
                    <a:pt x="454" y="304"/>
                  </a:lnTo>
                  <a:lnTo>
                    <a:pt x="0" y="304"/>
                  </a:lnTo>
                  <a:lnTo>
                    <a:pt x="226" y="0"/>
                  </a:lnTo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9" name="Rectangle 25"/>
            <p:cNvSpPr>
              <a:spLocks noChangeArrowheads="1"/>
            </p:cNvSpPr>
            <p:nvPr/>
          </p:nvSpPr>
          <p:spPr bwMode="auto">
            <a:xfrm>
              <a:off x="7094538" y="1933575"/>
              <a:ext cx="477837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chemeClr val="accent2"/>
                  </a:solidFill>
                  <a:latin typeface="Arial" pitchFamily="34" charset="0"/>
                </a:rPr>
                <a:t>ISA</a:t>
              </a:r>
            </a:p>
          </p:txBody>
        </p:sp>
        <p:sp>
          <p:nvSpPr>
            <p:cNvPr id="46140" name="Rectangle 26"/>
            <p:cNvSpPr>
              <a:spLocks noChangeArrowheads="1"/>
            </p:cNvSpPr>
            <p:nvPr/>
          </p:nvSpPr>
          <p:spPr bwMode="auto">
            <a:xfrm>
              <a:off x="5996025" y="2802819"/>
              <a:ext cx="1327150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pitchFamily="34" charset="0"/>
                </a:rPr>
                <a:t>Hourly_Emps</a:t>
              </a:r>
            </a:p>
          </p:txBody>
        </p:sp>
        <p:sp>
          <p:nvSpPr>
            <p:cNvPr id="46141" name="Rectangle 27"/>
            <p:cNvSpPr>
              <a:spLocks noChangeArrowheads="1"/>
            </p:cNvSpPr>
            <p:nvPr/>
          </p:nvSpPr>
          <p:spPr bwMode="auto">
            <a:xfrm>
              <a:off x="7824788" y="2128838"/>
              <a:ext cx="1046983" cy="30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 dirty="0" err="1">
                  <a:solidFill>
                    <a:srgbClr val="0070C0"/>
                  </a:solidFill>
                  <a:latin typeface="Arial" pitchFamily="34" charset="0"/>
                </a:rPr>
                <a:t>contractid</a:t>
              </a:r>
              <a:endParaRPr lang="en-US" sz="1400" b="1" dirty="0">
                <a:solidFill>
                  <a:srgbClr val="0070C0"/>
                </a:solidFill>
                <a:latin typeface="Arial" pitchFamily="34" charset="0"/>
              </a:endParaRPr>
            </a:p>
          </p:txBody>
        </p:sp>
        <p:sp>
          <p:nvSpPr>
            <p:cNvPr id="46142" name="Rectangle 28"/>
            <p:cNvSpPr>
              <a:spLocks noChangeArrowheads="1"/>
            </p:cNvSpPr>
            <p:nvPr/>
          </p:nvSpPr>
          <p:spPr bwMode="auto">
            <a:xfrm>
              <a:off x="5407025" y="1673225"/>
              <a:ext cx="1406132" cy="30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 dirty="0" err="1">
                  <a:solidFill>
                    <a:srgbClr val="7030A0"/>
                  </a:solidFill>
                  <a:latin typeface="Arial" pitchFamily="34" charset="0"/>
                </a:rPr>
                <a:t>hours_worked</a:t>
              </a:r>
              <a:endParaRPr lang="en-US" sz="1400" b="1" dirty="0">
                <a:solidFill>
                  <a:srgbClr val="7030A0"/>
                </a:solidFill>
                <a:latin typeface="Arial" pitchFamily="34" charset="0"/>
              </a:endParaRPr>
            </a:p>
          </p:txBody>
        </p:sp>
        <p:sp>
          <p:nvSpPr>
            <p:cNvPr id="46143" name="Line 29"/>
            <p:cNvSpPr>
              <a:spLocks noChangeShapeType="1"/>
            </p:cNvSpPr>
            <p:nvPr/>
          </p:nvSpPr>
          <p:spPr bwMode="auto">
            <a:xfrm flipH="1">
              <a:off x="6841837" y="2219718"/>
              <a:ext cx="293450" cy="48697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4" name="Line 30"/>
            <p:cNvSpPr>
              <a:spLocks noChangeShapeType="1"/>
            </p:cNvSpPr>
            <p:nvPr/>
          </p:nvSpPr>
          <p:spPr bwMode="auto">
            <a:xfrm>
              <a:off x="7568921" y="2229145"/>
              <a:ext cx="311085" cy="50904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5" name="Line 31"/>
            <p:cNvSpPr>
              <a:spLocks noChangeShapeType="1"/>
            </p:cNvSpPr>
            <p:nvPr/>
          </p:nvSpPr>
          <p:spPr bwMode="auto">
            <a:xfrm>
              <a:off x="8366038" y="2478088"/>
              <a:ext cx="17549" cy="26670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6" name="Line 32"/>
            <p:cNvSpPr>
              <a:spLocks noChangeShapeType="1"/>
            </p:cNvSpPr>
            <p:nvPr/>
          </p:nvSpPr>
          <p:spPr bwMode="auto">
            <a:xfrm>
              <a:off x="6271674" y="2066044"/>
              <a:ext cx="276614" cy="6716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7" name="Line 35"/>
            <p:cNvSpPr>
              <a:spLocks noChangeShapeType="1"/>
            </p:cNvSpPr>
            <p:nvPr/>
          </p:nvSpPr>
          <p:spPr bwMode="auto">
            <a:xfrm flipV="1">
              <a:off x="7315200" y="1441450"/>
              <a:ext cx="0" cy="31750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66" name="Table 65"/>
          <p:cNvGraphicFramePr>
            <a:graphicFrameLocks noGrp="1"/>
          </p:cNvGraphicFramePr>
          <p:nvPr/>
        </p:nvGraphicFramePr>
        <p:xfrm>
          <a:off x="693738" y="1803400"/>
          <a:ext cx="2971800" cy="457200"/>
        </p:xfrm>
        <a:graphic>
          <a:graphicData uri="http://schemas.openxmlformats.org/drawingml/2006/table">
            <a:tbl>
              <a:tblPr firstRow="1" bandRow="1">
                <a:effectLst/>
                <a:tableStyleId>{D7AC3CCA-C797-4891-BE02-D94E43425B78}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u="sng" dirty="0" err="1">
                          <a:latin typeface="Calibri" pitchFamily="34" charset="0"/>
                          <a:cs typeface="Calibri" pitchFamily="34" charset="0"/>
                        </a:rPr>
                        <a:t>ssn</a:t>
                      </a:r>
                      <a:endParaRPr lang="en-US" sz="2400" b="1" u="sng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lot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6095" name="TextBox 66"/>
          <p:cNvSpPr txBox="1">
            <a:spLocks noChangeArrowheads="1"/>
          </p:cNvSpPr>
          <p:nvPr/>
        </p:nvSpPr>
        <p:spPr bwMode="auto">
          <a:xfrm>
            <a:off x="609600" y="1447800"/>
            <a:ext cx="1336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Employees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661988" y="2971800"/>
          <a:ext cx="2971800" cy="457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u="sng" dirty="0" err="1">
                          <a:latin typeface="Calibri" pitchFamily="34" charset="0"/>
                          <a:cs typeface="Calibri" pitchFamily="34" charset="0"/>
                        </a:rPr>
                        <a:t>ssn</a:t>
                      </a:r>
                      <a:endParaRPr lang="en-US" sz="2400" b="1" u="sng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contractid</a:t>
                      </a:r>
                      <a:endParaRPr lang="en-US" sz="2400" b="0" dirty="0">
                        <a:solidFill>
                          <a:srgbClr val="0070C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6104" name="TextBox 68"/>
          <p:cNvSpPr txBox="1">
            <a:spLocks noChangeArrowheads="1"/>
          </p:cNvSpPr>
          <p:nvPr/>
        </p:nvSpPr>
        <p:spPr bwMode="auto">
          <a:xfrm>
            <a:off x="569913" y="2597150"/>
            <a:ext cx="1790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Contract_Emps</a:t>
            </a:r>
          </a:p>
        </p:txBody>
      </p:sp>
      <p:graphicFrame>
        <p:nvGraphicFramePr>
          <p:cNvPr id="71" name="Table 70"/>
          <p:cNvGraphicFramePr>
            <a:graphicFrameLocks noGrp="1"/>
          </p:cNvGraphicFramePr>
          <p:nvPr/>
        </p:nvGraphicFramePr>
        <p:xfrm>
          <a:off x="609600" y="4114800"/>
          <a:ext cx="4800600" cy="4826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2600">
                <a:tc>
                  <a:txBody>
                    <a:bodyPr/>
                    <a:lstStyle/>
                    <a:p>
                      <a:pPr algn="ctr"/>
                      <a:r>
                        <a:rPr lang="en-US" sz="2400" b="1" u="sng" dirty="0" err="1">
                          <a:latin typeface="Calibri" pitchFamily="34" charset="0"/>
                          <a:cs typeface="Calibri" pitchFamily="34" charset="0"/>
                        </a:rPr>
                        <a:t>ssn</a:t>
                      </a:r>
                      <a:endParaRPr lang="en-US" sz="2400" b="1" u="sng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rgbClr val="7030A0"/>
                          </a:solidFill>
                          <a:latin typeface="Calibri" pitchFamily="34" charset="0"/>
                          <a:cs typeface="Calibri" pitchFamily="34" charset="0"/>
                        </a:rPr>
                        <a:t>Hourly_wages</a:t>
                      </a:r>
                      <a:endParaRPr lang="en-US" sz="2400" b="0" dirty="0">
                        <a:solidFill>
                          <a:srgbClr val="7030A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rgbClr val="7030A0"/>
                          </a:solidFill>
                          <a:latin typeface="Calibri" pitchFamily="34" charset="0"/>
                          <a:cs typeface="Calibri" pitchFamily="34" charset="0"/>
                        </a:rPr>
                        <a:t>Hours_worked</a:t>
                      </a:r>
                      <a:endParaRPr lang="en-US" sz="2400" b="0" dirty="0">
                        <a:solidFill>
                          <a:srgbClr val="7030A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6115" name="TextBox 71"/>
          <p:cNvSpPr txBox="1">
            <a:spLocks noChangeArrowheads="1"/>
          </p:cNvSpPr>
          <p:nvPr/>
        </p:nvSpPr>
        <p:spPr bwMode="auto">
          <a:xfrm>
            <a:off x="533400" y="3759200"/>
            <a:ext cx="1598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Hourly_Emps</a:t>
            </a:r>
          </a:p>
        </p:txBody>
      </p:sp>
      <p:pic>
        <p:nvPicPr>
          <p:cNvPr id="18434" name="Picture 2" descr="C:\Users\Kien\AppData\Local\Microsoft\Windows\Temporary Internet Files\Content.IE5\1ZZKVPOX\MC90029793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66476"/>
            <a:ext cx="540327" cy="129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023644F4-C6DC-4D7A-96B4-22F22E81BDAE}"/>
              </a:ext>
            </a:extLst>
          </p:cNvPr>
          <p:cNvSpPr/>
          <p:nvPr/>
        </p:nvSpPr>
        <p:spPr>
          <a:xfrm>
            <a:off x="520363" y="4845050"/>
            <a:ext cx="8277225" cy="1985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9725" lvl="2" indent="-339725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Calibri" pitchFamily="34" charset="0"/>
              </a:rPr>
              <a:t>Queries involving all employees easy, </a:t>
            </a:r>
          </a:p>
          <a:p>
            <a:pPr marL="571500" lvl="3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400" dirty="0">
                <a:latin typeface="Calibri" pitchFamily="34" charset="0"/>
              </a:rPr>
              <a:t>e.g., Find SSN of all Smiths</a:t>
            </a:r>
          </a:p>
          <a:p>
            <a:pPr marL="339725" lvl="2" indent="-339725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Calibri" pitchFamily="34" charset="0"/>
              </a:rPr>
              <a:t>those involving just </a:t>
            </a:r>
            <a:r>
              <a:rPr lang="en-US" sz="2400" i="1" dirty="0" err="1">
                <a:latin typeface="Calibri" pitchFamily="34" charset="0"/>
              </a:rPr>
              <a:t>Hourly_Emps</a:t>
            </a:r>
            <a:r>
              <a:rPr lang="en-US" sz="2400" dirty="0">
                <a:latin typeface="Calibri" pitchFamily="34" charset="0"/>
              </a:rPr>
              <a:t> require a join to get some attributes (e.g., </a:t>
            </a:r>
            <a:r>
              <a:rPr lang="en-US" sz="2400" i="1" dirty="0">
                <a:latin typeface="Calibri" pitchFamily="34" charset="0"/>
              </a:rPr>
              <a:t>name</a:t>
            </a:r>
            <a:r>
              <a:rPr lang="en-US" sz="2400" dirty="0">
                <a:latin typeface="Calibri" pitchFamily="34" charset="0"/>
              </a:rPr>
              <a:t>)</a:t>
            </a:r>
          </a:p>
          <a:p>
            <a:pPr marL="569912" lvl="2">
              <a:lnSpc>
                <a:spcPct val="90000"/>
              </a:lnSpc>
              <a:defRPr/>
            </a:pPr>
            <a:r>
              <a:rPr lang="en-US" sz="2400" dirty="0">
                <a:latin typeface="Calibri" pitchFamily="34" charset="0"/>
              </a:rPr>
              <a:t>e.g., Find </a:t>
            </a:r>
            <a:r>
              <a:rPr lang="en-US" sz="2400" dirty="0" err="1">
                <a:latin typeface="Calibri" pitchFamily="34" charset="0"/>
              </a:rPr>
              <a:t>Hourly_wages</a:t>
            </a:r>
            <a:r>
              <a:rPr lang="en-US" sz="2400" dirty="0">
                <a:latin typeface="Calibri" pitchFamily="34" charset="0"/>
              </a:rPr>
              <a:t> of all Smiths</a:t>
            </a: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6D724388-4AA6-4382-8379-994CD213859C}"/>
              </a:ext>
            </a:extLst>
          </p:cNvPr>
          <p:cNvSpPr/>
          <p:nvPr/>
        </p:nvSpPr>
        <p:spPr>
          <a:xfrm>
            <a:off x="5943479" y="4729163"/>
            <a:ext cx="1951925" cy="846633"/>
          </a:xfrm>
          <a:prstGeom prst="wedgeEllipseCallou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More detail on “join” later</a:t>
            </a:r>
          </a:p>
        </p:txBody>
      </p:sp>
    </p:spTree>
    <p:extLst>
      <p:ext uri="{BB962C8B-B14F-4D97-AF65-F5344CB8AC3E}">
        <p14:creationId xmlns:p14="http://schemas.microsoft.com/office/powerpoint/2010/main" val="339286129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848600" cy="1104900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Calibri" pitchFamily="34" charset="0"/>
                <a:cs typeface="Calibri" pitchFamily="34" charset="0"/>
              </a:rPr>
              <a:t>ISA:  Mapping Using Two Relations</a:t>
            </a:r>
          </a:p>
        </p:txBody>
      </p:sp>
      <p:grpSp>
        <p:nvGrpSpPr>
          <p:cNvPr id="48133" name="Group 35"/>
          <p:cNvGrpSpPr>
            <a:grpSpLocks/>
          </p:cNvGrpSpPr>
          <p:nvPr/>
        </p:nvGrpSpPr>
        <p:grpSpPr bwMode="auto">
          <a:xfrm>
            <a:off x="4191000" y="1371600"/>
            <a:ext cx="4486275" cy="2820988"/>
            <a:chOff x="4555537" y="350837"/>
            <a:chExt cx="4487223" cy="2820988"/>
          </a:xfrm>
        </p:grpSpPr>
        <p:sp>
          <p:nvSpPr>
            <p:cNvPr id="38" name="Freeform 23"/>
            <p:cNvSpPr>
              <a:spLocks/>
            </p:cNvSpPr>
            <p:nvPr/>
          </p:nvSpPr>
          <p:spPr bwMode="auto">
            <a:xfrm>
              <a:off x="7577188" y="2740025"/>
              <a:ext cx="1446518" cy="414337"/>
            </a:xfrm>
            <a:custGeom>
              <a:avLst/>
              <a:gdLst>
                <a:gd name="T0" fmla="*/ 2147483647 w 911"/>
                <a:gd name="T1" fmla="*/ 2147483647 h 261"/>
                <a:gd name="T2" fmla="*/ 2147483647 w 911"/>
                <a:gd name="T3" fmla="*/ 0 h 261"/>
                <a:gd name="T4" fmla="*/ 0 w 911"/>
                <a:gd name="T5" fmla="*/ 0 h 261"/>
                <a:gd name="T6" fmla="*/ 0 w 911"/>
                <a:gd name="T7" fmla="*/ 2147483647 h 261"/>
                <a:gd name="T8" fmla="*/ 2147483647 w 911"/>
                <a:gd name="T9" fmla="*/ 2147483647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1"/>
                <a:gd name="T16" fmla="*/ 0 h 261"/>
                <a:gd name="T17" fmla="*/ 911 w 911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1" h="261">
                  <a:moveTo>
                    <a:pt x="910" y="260"/>
                  </a:moveTo>
                  <a:lnTo>
                    <a:pt x="910" y="0"/>
                  </a:lnTo>
                  <a:lnTo>
                    <a:pt x="0" y="0"/>
                  </a:lnTo>
                  <a:lnTo>
                    <a:pt x="0" y="260"/>
                  </a:lnTo>
                  <a:lnTo>
                    <a:pt x="910" y="260"/>
                  </a:lnTo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164" name="Rectangle 5"/>
            <p:cNvSpPr>
              <a:spLocks noChangeArrowheads="1"/>
            </p:cNvSpPr>
            <p:nvPr/>
          </p:nvSpPr>
          <p:spPr bwMode="auto">
            <a:xfrm>
              <a:off x="7547335" y="2775656"/>
              <a:ext cx="1495425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pitchFamily="34" charset="0"/>
                </a:rPr>
                <a:t>Contract_Emps</a:t>
              </a:r>
            </a:p>
          </p:txBody>
        </p:sp>
        <p:sp>
          <p:nvSpPr>
            <p:cNvPr id="48165" name="Freeform 6"/>
            <p:cNvSpPr>
              <a:spLocks/>
            </p:cNvSpPr>
            <p:nvPr/>
          </p:nvSpPr>
          <p:spPr bwMode="auto">
            <a:xfrm>
              <a:off x="6079738" y="428625"/>
              <a:ext cx="757626" cy="361950"/>
            </a:xfrm>
            <a:custGeom>
              <a:avLst/>
              <a:gdLst>
                <a:gd name="T0" fmla="*/ 2147483647 w 665"/>
                <a:gd name="T1" fmla="*/ 2147483647 h 246"/>
                <a:gd name="T2" fmla="*/ 2147483647 w 665"/>
                <a:gd name="T3" fmla="*/ 2147483647 h 246"/>
                <a:gd name="T4" fmla="*/ 2147483647 w 665"/>
                <a:gd name="T5" fmla="*/ 2147483647 h 246"/>
                <a:gd name="T6" fmla="*/ 2147483647 w 665"/>
                <a:gd name="T7" fmla="*/ 2147483647 h 246"/>
                <a:gd name="T8" fmla="*/ 2147483647 w 665"/>
                <a:gd name="T9" fmla="*/ 2147483647 h 246"/>
                <a:gd name="T10" fmla="*/ 2147483647 w 665"/>
                <a:gd name="T11" fmla="*/ 2147483647 h 246"/>
                <a:gd name="T12" fmla="*/ 2147483647 w 665"/>
                <a:gd name="T13" fmla="*/ 2147483647 h 246"/>
                <a:gd name="T14" fmla="*/ 2147483647 w 665"/>
                <a:gd name="T15" fmla="*/ 2147483647 h 246"/>
                <a:gd name="T16" fmla="*/ 2147483647 w 665"/>
                <a:gd name="T17" fmla="*/ 2147483647 h 246"/>
                <a:gd name="T18" fmla="*/ 2147483647 w 665"/>
                <a:gd name="T19" fmla="*/ 2147483647 h 246"/>
                <a:gd name="T20" fmla="*/ 2147483647 w 665"/>
                <a:gd name="T21" fmla="*/ 2147483647 h 246"/>
                <a:gd name="T22" fmla="*/ 2147483647 w 665"/>
                <a:gd name="T23" fmla="*/ 2147483647 h 246"/>
                <a:gd name="T24" fmla="*/ 2147483647 w 665"/>
                <a:gd name="T25" fmla="*/ 2147483647 h 246"/>
                <a:gd name="T26" fmla="*/ 2147483647 w 665"/>
                <a:gd name="T27" fmla="*/ 2147483647 h 246"/>
                <a:gd name="T28" fmla="*/ 2147483647 w 665"/>
                <a:gd name="T29" fmla="*/ 2147483647 h 246"/>
                <a:gd name="T30" fmla="*/ 2147483647 w 665"/>
                <a:gd name="T31" fmla="*/ 2147483647 h 246"/>
                <a:gd name="T32" fmla="*/ 2147483647 w 665"/>
                <a:gd name="T33" fmla="*/ 2147483647 h 246"/>
                <a:gd name="T34" fmla="*/ 2147483647 w 665"/>
                <a:gd name="T35" fmla="*/ 2147483647 h 246"/>
                <a:gd name="T36" fmla="*/ 2147483647 w 665"/>
                <a:gd name="T37" fmla="*/ 2147483647 h 246"/>
                <a:gd name="T38" fmla="*/ 2147483647 w 665"/>
                <a:gd name="T39" fmla="*/ 2147483647 h 246"/>
                <a:gd name="T40" fmla="*/ 2147483647 w 665"/>
                <a:gd name="T41" fmla="*/ 2147483647 h 246"/>
                <a:gd name="T42" fmla="*/ 2147483647 w 665"/>
                <a:gd name="T43" fmla="*/ 2147483647 h 246"/>
                <a:gd name="T44" fmla="*/ 2147483647 w 665"/>
                <a:gd name="T45" fmla="*/ 2147483647 h 246"/>
                <a:gd name="T46" fmla="*/ 2147483647 w 665"/>
                <a:gd name="T47" fmla="*/ 2147483647 h 246"/>
                <a:gd name="T48" fmla="*/ 2147483647 w 665"/>
                <a:gd name="T49" fmla="*/ 2147483647 h 246"/>
                <a:gd name="T50" fmla="*/ 2147483647 w 665"/>
                <a:gd name="T51" fmla="*/ 2147483647 h 246"/>
                <a:gd name="T52" fmla="*/ 2147483647 w 665"/>
                <a:gd name="T53" fmla="*/ 2147483647 h 246"/>
                <a:gd name="T54" fmla="*/ 2147483647 w 665"/>
                <a:gd name="T55" fmla="*/ 2147483647 h 246"/>
                <a:gd name="T56" fmla="*/ 2147483647 w 665"/>
                <a:gd name="T57" fmla="*/ 2147483647 h 246"/>
                <a:gd name="T58" fmla="*/ 2147483647 w 665"/>
                <a:gd name="T59" fmla="*/ 2147483647 h 246"/>
                <a:gd name="T60" fmla="*/ 2147483647 w 665"/>
                <a:gd name="T61" fmla="*/ 2147483647 h 246"/>
                <a:gd name="T62" fmla="*/ 2147483647 w 665"/>
                <a:gd name="T63" fmla="*/ 2147483647 h 246"/>
                <a:gd name="T64" fmla="*/ 2147483647 w 665"/>
                <a:gd name="T65" fmla="*/ 2147483647 h 246"/>
                <a:gd name="T66" fmla="*/ 2147483647 w 665"/>
                <a:gd name="T67" fmla="*/ 2147483647 h 246"/>
                <a:gd name="T68" fmla="*/ 2147483647 w 665"/>
                <a:gd name="T69" fmla="*/ 2147483647 h 246"/>
                <a:gd name="T70" fmla="*/ 2147483647 w 665"/>
                <a:gd name="T71" fmla="*/ 2147483647 h 2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5"/>
                <a:gd name="T109" fmla="*/ 0 h 246"/>
                <a:gd name="T110" fmla="*/ 665 w 665"/>
                <a:gd name="T111" fmla="*/ 246 h 2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5" h="246">
                  <a:moveTo>
                    <a:pt x="664" y="123"/>
                  </a:moveTo>
                  <a:lnTo>
                    <a:pt x="662" y="111"/>
                  </a:lnTo>
                  <a:lnTo>
                    <a:pt x="658" y="101"/>
                  </a:lnTo>
                  <a:lnTo>
                    <a:pt x="653" y="90"/>
                  </a:lnTo>
                  <a:lnTo>
                    <a:pt x="644" y="80"/>
                  </a:lnTo>
                  <a:lnTo>
                    <a:pt x="633" y="70"/>
                  </a:lnTo>
                  <a:lnTo>
                    <a:pt x="620" y="62"/>
                  </a:lnTo>
                  <a:lnTo>
                    <a:pt x="604" y="52"/>
                  </a:lnTo>
                  <a:lnTo>
                    <a:pt x="587" y="43"/>
                  </a:lnTo>
                  <a:lnTo>
                    <a:pt x="567" y="35"/>
                  </a:lnTo>
                  <a:lnTo>
                    <a:pt x="546" y="28"/>
                  </a:lnTo>
                  <a:lnTo>
                    <a:pt x="522" y="23"/>
                  </a:lnTo>
                  <a:lnTo>
                    <a:pt x="498" y="17"/>
                  </a:lnTo>
                  <a:lnTo>
                    <a:pt x="473" y="11"/>
                  </a:lnTo>
                  <a:lnTo>
                    <a:pt x="446" y="8"/>
                  </a:lnTo>
                  <a:lnTo>
                    <a:pt x="418" y="4"/>
                  </a:lnTo>
                  <a:lnTo>
                    <a:pt x="389" y="2"/>
                  </a:lnTo>
                  <a:lnTo>
                    <a:pt x="361" y="1"/>
                  </a:lnTo>
                  <a:lnTo>
                    <a:pt x="332" y="0"/>
                  </a:lnTo>
                  <a:lnTo>
                    <a:pt x="303" y="1"/>
                  </a:lnTo>
                  <a:lnTo>
                    <a:pt x="275" y="2"/>
                  </a:lnTo>
                  <a:lnTo>
                    <a:pt x="246" y="4"/>
                  </a:lnTo>
                  <a:lnTo>
                    <a:pt x="218" y="8"/>
                  </a:lnTo>
                  <a:lnTo>
                    <a:pt x="192" y="11"/>
                  </a:lnTo>
                  <a:lnTo>
                    <a:pt x="166" y="17"/>
                  </a:lnTo>
                  <a:lnTo>
                    <a:pt x="141" y="23"/>
                  </a:lnTo>
                  <a:lnTo>
                    <a:pt x="119" y="28"/>
                  </a:lnTo>
                  <a:lnTo>
                    <a:pt x="98" y="35"/>
                  </a:lnTo>
                  <a:lnTo>
                    <a:pt x="78" y="43"/>
                  </a:lnTo>
                  <a:lnTo>
                    <a:pt x="60" y="52"/>
                  </a:lnTo>
                  <a:lnTo>
                    <a:pt x="45" y="62"/>
                  </a:lnTo>
                  <a:lnTo>
                    <a:pt x="31" y="70"/>
                  </a:lnTo>
                  <a:lnTo>
                    <a:pt x="21" y="80"/>
                  </a:lnTo>
                  <a:lnTo>
                    <a:pt x="11" y="90"/>
                  </a:lnTo>
                  <a:lnTo>
                    <a:pt x="5" y="101"/>
                  </a:lnTo>
                  <a:lnTo>
                    <a:pt x="1" y="111"/>
                  </a:lnTo>
                  <a:lnTo>
                    <a:pt x="0" y="123"/>
                  </a:lnTo>
                  <a:lnTo>
                    <a:pt x="1" y="133"/>
                  </a:lnTo>
                  <a:lnTo>
                    <a:pt x="5" y="143"/>
                  </a:lnTo>
                  <a:lnTo>
                    <a:pt x="11" y="154"/>
                  </a:lnTo>
                  <a:lnTo>
                    <a:pt x="21" y="164"/>
                  </a:lnTo>
                  <a:lnTo>
                    <a:pt x="31" y="174"/>
                  </a:lnTo>
                  <a:lnTo>
                    <a:pt x="45" y="184"/>
                  </a:lnTo>
                  <a:lnTo>
                    <a:pt x="60" y="193"/>
                  </a:lnTo>
                  <a:lnTo>
                    <a:pt x="78" y="201"/>
                  </a:lnTo>
                  <a:lnTo>
                    <a:pt x="98" y="209"/>
                  </a:lnTo>
                  <a:lnTo>
                    <a:pt x="119" y="216"/>
                  </a:lnTo>
                  <a:lnTo>
                    <a:pt x="141" y="223"/>
                  </a:lnTo>
                  <a:lnTo>
                    <a:pt x="166" y="228"/>
                  </a:lnTo>
                  <a:lnTo>
                    <a:pt x="192" y="233"/>
                  </a:lnTo>
                  <a:lnTo>
                    <a:pt x="218" y="238"/>
                  </a:lnTo>
                  <a:lnTo>
                    <a:pt x="246" y="240"/>
                  </a:lnTo>
                  <a:lnTo>
                    <a:pt x="275" y="242"/>
                  </a:lnTo>
                  <a:lnTo>
                    <a:pt x="303" y="245"/>
                  </a:lnTo>
                  <a:lnTo>
                    <a:pt x="332" y="245"/>
                  </a:lnTo>
                  <a:lnTo>
                    <a:pt x="361" y="245"/>
                  </a:lnTo>
                  <a:lnTo>
                    <a:pt x="389" y="242"/>
                  </a:lnTo>
                  <a:lnTo>
                    <a:pt x="418" y="240"/>
                  </a:lnTo>
                  <a:lnTo>
                    <a:pt x="446" y="238"/>
                  </a:lnTo>
                  <a:lnTo>
                    <a:pt x="473" y="233"/>
                  </a:lnTo>
                  <a:lnTo>
                    <a:pt x="498" y="228"/>
                  </a:lnTo>
                  <a:lnTo>
                    <a:pt x="522" y="223"/>
                  </a:lnTo>
                  <a:lnTo>
                    <a:pt x="546" y="216"/>
                  </a:lnTo>
                  <a:lnTo>
                    <a:pt x="567" y="209"/>
                  </a:lnTo>
                  <a:lnTo>
                    <a:pt x="587" y="201"/>
                  </a:lnTo>
                  <a:lnTo>
                    <a:pt x="604" y="193"/>
                  </a:lnTo>
                  <a:lnTo>
                    <a:pt x="620" y="184"/>
                  </a:lnTo>
                  <a:lnTo>
                    <a:pt x="633" y="174"/>
                  </a:lnTo>
                  <a:lnTo>
                    <a:pt x="644" y="164"/>
                  </a:lnTo>
                  <a:lnTo>
                    <a:pt x="653" y="154"/>
                  </a:lnTo>
                  <a:lnTo>
                    <a:pt x="658" y="143"/>
                  </a:lnTo>
                  <a:lnTo>
                    <a:pt x="662" y="133"/>
                  </a:lnTo>
                  <a:lnTo>
                    <a:pt x="664" y="12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6" name="Freeform 7"/>
            <p:cNvSpPr>
              <a:spLocks/>
            </p:cNvSpPr>
            <p:nvPr/>
          </p:nvSpPr>
          <p:spPr bwMode="auto">
            <a:xfrm>
              <a:off x="7718425" y="504825"/>
              <a:ext cx="647614" cy="285750"/>
            </a:xfrm>
            <a:custGeom>
              <a:avLst/>
              <a:gdLst>
                <a:gd name="T0" fmla="*/ 2147483647 w 664"/>
                <a:gd name="T1" fmla="*/ 2147483647 h 246"/>
                <a:gd name="T2" fmla="*/ 2147483647 w 664"/>
                <a:gd name="T3" fmla="*/ 2147483647 h 246"/>
                <a:gd name="T4" fmla="*/ 2147483647 w 664"/>
                <a:gd name="T5" fmla="*/ 2147483647 h 246"/>
                <a:gd name="T6" fmla="*/ 2147483647 w 664"/>
                <a:gd name="T7" fmla="*/ 2147483647 h 246"/>
                <a:gd name="T8" fmla="*/ 2147483647 w 664"/>
                <a:gd name="T9" fmla="*/ 2147483647 h 246"/>
                <a:gd name="T10" fmla="*/ 2147483647 w 664"/>
                <a:gd name="T11" fmla="*/ 2147483647 h 246"/>
                <a:gd name="T12" fmla="*/ 2147483647 w 664"/>
                <a:gd name="T13" fmla="*/ 2147483647 h 246"/>
                <a:gd name="T14" fmla="*/ 2147483647 w 664"/>
                <a:gd name="T15" fmla="*/ 2147483647 h 246"/>
                <a:gd name="T16" fmla="*/ 2147483647 w 664"/>
                <a:gd name="T17" fmla="*/ 2147483647 h 246"/>
                <a:gd name="T18" fmla="*/ 2147483647 w 664"/>
                <a:gd name="T19" fmla="*/ 2147483647 h 246"/>
                <a:gd name="T20" fmla="*/ 2147483647 w 664"/>
                <a:gd name="T21" fmla="*/ 2147483647 h 246"/>
                <a:gd name="T22" fmla="*/ 2147483647 w 664"/>
                <a:gd name="T23" fmla="*/ 2147483647 h 246"/>
                <a:gd name="T24" fmla="*/ 2147483647 w 664"/>
                <a:gd name="T25" fmla="*/ 2147483647 h 246"/>
                <a:gd name="T26" fmla="*/ 2147483647 w 664"/>
                <a:gd name="T27" fmla="*/ 2147483647 h 246"/>
                <a:gd name="T28" fmla="*/ 2147483647 w 664"/>
                <a:gd name="T29" fmla="*/ 2147483647 h 246"/>
                <a:gd name="T30" fmla="*/ 2147483647 w 664"/>
                <a:gd name="T31" fmla="*/ 2147483647 h 246"/>
                <a:gd name="T32" fmla="*/ 2147483647 w 664"/>
                <a:gd name="T33" fmla="*/ 2147483647 h 246"/>
                <a:gd name="T34" fmla="*/ 2147483647 w 664"/>
                <a:gd name="T35" fmla="*/ 2147483647 h 246"/>
                <a:gd name="T36" fmla="*/ 2147483647 w 664"/>
                <a:gd name="T37" fmla="*/ 2147483647 h 246"/>
                <a:gd name="T38" fmla="*/ 2147483647 w 664"/>
                <a:gd name="T39" fmla="*/ 2147483647 h 246"/>
                <a:gd name="T40" fmla="*/ 2147483647 w 664"/>
                <a:gd name="T41" fmla="*/ 2147483647 h 246"/>
                <a:gd name="T42" fmla="*/ 2147483647 w 664"/>
                <a:gd name="T43" fmla="*/ 2147483647 h 246"/>
                <a:gd name="T44" fmla="*/ 2147483647 w 664"/>
                <a:gd name="T45" fmla="*/ 2147483647 h 246"/>
                <a:gd name="T46" fmla="*/ 2147483647 w 664"/>
                <a:gd name="T47" fmla="*/ 2147483647 h 246"/>
                <a:gd name="T48" fmla="*/ 2147483647 w 664"/>
                <a:gd name="T49" fmla="*/ 2147483647 h 246"/>
                <a:gd name="T50" fmla="*/ 2147483647 w 664"/>
                <a:gd name="T51" fmla="*/ 2147483647 h 246"/>
                <a:gd name="T52" fmla="*/ 2147483647 w 664"/>
                <a:gd name="T53" fmla="*/ 2147483647 h 246"/>
                <a:gd name="T54" fmla="*/ 2147483647 w 664"/>
                <a:gd name="T55" fmla="*/ 2147483647 h 246"/>
                <a:gd name="T56" fmla="*/ 2147483647 w 664"/>
                <a:gd name="T57" fmla="*/ 2147483647 h 246"/>
                <a:gd name="T58" fmla="*/ 2147483647 w 664"/>
                <a:gd name="T59" fmla="*/ 2147483647 h 246"/>
                <a:gd name="T60" fmla="*/ 2147483647 w 664"/>
                <a:gd name="T61" fmla="*/ 2147483647 h 246"/>
                <a:gd name="T62" fmla="*/ 2147483647 w 664"/>
                <a:gd name="T63" fmla="*/ 2147483647 h 246"/>
                <a:gd name="T64" fmla="*/ 2147483647 w 664"/>
                <a:gd name="T65" fmla="*/ 2147483647 h 246"/>
                <a:gd name="T66" fmla="*/ 2147483647 w 664"/>
                <a:gd name="T67" fmla="*/ 2147483647 h 246"/>
                <a:gd name="T68" fmla="*/ 2147483647 w 664"/>
                <a:gd name="T69" fmla="*/ 2147483647 h 246"/>
                <a:gd name="T70" fmla="*/ 2147483647 w 664"/>
                <a:gd name="T71" fmla="*/ 2147483647 h 2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4"/>
                <a:gd name="T109" fmla="*/ 0 h 246"/>
                <a:gd name="T110" fmla="*/ 664 w 664"/>
                <a:gd name="T111" fmla="*/ 246 h 2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4" h="246">
                  <a:moveTo>
                    <a:pt x="0" y="123"/>
                  </a:moveTo>
                  <a:lnTo>
                    <a:pt x="1" y="133"/>
                  </a:lnTo>
                  <a:lnTo>
                    <a:pt x="5" y="143"/>
                  </a:lnTo>
                  <a:lnTo>
                    <a:pt x="10" y="154"/>
                  </a:lnTo>
                  <a:lnTo>
                    <a:pt x="19" y="164"/>
                  </a:lnTo>
                  <a:lnTo>
                    <a:pt x="30" y="174"/>
                  </a:lnTo>
                  <a:lnTo>
                    <a:pt x="43" y="184"/>
                  </a:lnTo>
                  <a:lnTo>
                    <a:pt x="59" y="193"/>
                  </a:lnTo>
                  <a:lnTo>
                    <a:pt x="76" y="201"/>
                  </a:lnTo>
                  <a:lnTo>
                    <a:pt x="96" y="209"/>
                  </a:lnTo>
                  <a:lnTo>
                    <a:pt x="118" y="216"/>
                  </a:lnTo>
                  <a:lnTo>
                    <a:pt x="141" y="223"/>
                  </a:lnTo>
                  <a:lnTo>
                    <a:pt x="165" y="228"/>
                  </a:lnTo>
                  <a:lnTo>
                    <a:pt x="190" y="233"/>
                  </a:lnTo>
                  <a:lnTo>
                    <a:pt x="217" y="238"/>
                  </a:lnTo>
                  <a:lnTo>
                    <a:pt x="245" y="240"/>
                  </a:lnTo>
                  <a:lnTo>
                    <a:pt x="273" y="242"/>
                  </a:lnTo>
                  <a:lnTo>
                    <a:pt x="302" y="245"/>
                  </a:lnTo>
                  <a:lnTo>
                    <a:pt x="331" y="245"/>
                  </a:lnTo>
                  <a:lnTo>
                    <a:pt x="359" y="245"/>
                  </a:lnTo>
                  <a:lnTo>
                    <a:pt x="388" y="242"/>
                  </a:lnTo>
                  <a:lnTo>
                    <a:pt x="417" y="240"/>
                  </a:lnTo>
                  <a:lnTo>
                    <a:pt x="444" y="238"/>
                  </a:lnTo>
                  <a:lnTo>
                    <a:pt x="472" y="233"/>
                  </a:lnTo>
                  <a:lnTo>
                    <a:pt x="497" y="228"/>
                  </a:lnTo>
                  <a:lnTo>
                    <a:pt x="521" y="221"/>
                  </a:lnTo>
                  <a:lnTo>
                    <a:pt x="544" y="216"/>
                  </a:lnTo>
                  <a:lnTo>
                    <a:pt x="566" y="209"/>
                  </a:lnTo>
                  <a:lnTo>
                    <a:pt x="584" y="201"/>
                  </a:lnTo>
                  <a:lnTo>
                    <a:pt x="603" y="192"/>
                  </a:lnTo>
                  <a:lnTo>
                    <a:pt x="617" y="184"/>
                  </a:lnTo>
                  <a:lnTo>
                    <a:pt x="631" y="174"/>
                  </a:lnTo>
                  <a:lnTo>
                    <a:pt x="643" y="164"/>
                  </a:lnTo>
                  <a:lnTo>
                    <a:pt x="652" y="154"/>
                  </a:lnTo>
                  <a:lnTo>
                    <a:pt x="657" y="143"/>
                  </a:lnTo>
                  <a:lnTo>
                    <a:pt x="661" y="133"/>
                  </a:lnTo>
                  <a:lnTo>
                    <a:pt x="663" y="123"/>
                  </a:lnTo>
                  <a:lnTo>
                    <a:pt x="661" y="111"/>
                  </a:lnTo>
                  <a:lnTo>
                    <a:pt x="657" y="101"/>
                  </a:lnTo>
                  <a:lnTo>
                    <a:pt x="652" y="90"/>
                  </a:lnTo>
                  <a:lnTo>
                    <a:pt x="643" y="80"/>
                  </a:lnTo>
                  <a:lnTo>
                    <a:pt x="631" y="70"/>
                  </a:lnTo>
                  <a:lnTo>
                    <a:pt x="617" y="62"/>
                  </a:lnTo>
                  <a:lnTo>
                    <a:pt x="603" y="52"/>
                  </a:lnTo>
                  <a:lnTo>
                    <a:pt x="584" y="43"/>
                  </a:lnTo>
                  <a:lnTo>
                    <a:pt x="566" y="35"/>
                  </a:lnTo>
                  <a:lnTo>
                    <a:pt x="543" y="28"/>
                  </a:lnTo>
                  <a:lnTo>
                    <a:pt x="521" y="23"/>
                  </a:lnTo>
                  <a:lnTo>
                    <a:pt x="497" y="17"/>
                  </a:lnTo>
                  <a:lnTo>
                    <a:pt x="472" y="11"/>
                  </a:lnTo>
                  <a:lnTo>
                    <a:pt x="444" y="8"/>
                  </a:lnTo>
                  <a:lnTo>
                    <a:pt x="416" y="4"/>
                  </a:lnTo>
                  <a:lnTo>
                    <a:pt x="388" y="2"/>
                  </a:lnTo>
                  <a:lnTo>
                    <a:pt x="359" y="1"/>
                  </a:lnTo>
                  <a:lnTo>
                    <a:pt x="331" y="0"/>
                  </a:lnTo>
                  <a:lnTo>
                    <a:pt x="302" y="1"/>
                  </a:lnTo>
                  <a:lnTo>
                    <a:pt x="273" y="2"/>
                  </a:lnTo>
                  <a:lnTo>
                    <a:pt x="245" y="4"/>
                  </a:lnTo>
                  <a:lnTo>
                    <a:pt x="217" y="8"/>
                  </a:lnTo>
                  <a:lnTo>
                    <a:pt x="190" y="11"/>
                  </a:lnTo>
                  <a:lnTo>
                    <a:pt x="165" y="17"/>
                  </a:lnTo>
                  <a:lnTo>
                    <a:pt x="141" y="23"/>
                  </a:lnTo>
                  <a:lnTo>
                    <a:pt x="118" y="28"/>
                  </a:lnTo>
                  <a:lnTo>
                    <a:pt x="96" y="35"/>
                  </a:lnTo>
                  <a:lnTo>
                    <a:pt x="76" y="43"/>
                  </a:lnTo>
                  <a:lnTo>
                    <a:pt x="59" y="52"/>
                  </a:lnTo>
                  <a:lnTo>
                    <a:pt x="43" y="62"/>
                  </a:lnTo>
                  <a:lnTo>
                    <a:pt x="30" y="71"/>
                  </a:lnTo>
                  <a:lnTo>
                    <a:pt x="19" y="80"/>
                  </a:lnTo>
                  <a:lnTo>
                    <a:pt x="10" y="90"/>
                  </a:lnTo>
                  <a:lnTo>
                    <a:pt x="5" y="101"/>
                  </a:lnTo>
                  <a:lnTo>
                    <a:pt x="1" y="111"/>
                  </a:lnTo>
                  <a:lnTo>
                    <a:pt x="0" y="12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7" name="Freeform 8"/>
            <p:cNvSpPr>
              <a:spLocks/>
            </p:cNvSpPr>
            <p:nvPr/>
          </p:nvSpPr>
          <p:spPr bwMode="auto">
            <a:xfrm>
              <a:off x="6961218" y="350837"/>
              <a:ext cx="718931" cy="306388"/>
            </a:xfrm>
            <a:custGeom>
              <a:avLst/>
              <a:gdLst>
                <a:gd name="T0" fmla="*/ 2147483647 w 664"/>
                <a:gd name="T1" fmla="*/ 2147483647 h 246"/>
                <a:gd name="T2" fmla="*/ 2147483647 w 664"/>
                <a:gd name="T3" fmla="*/ 2147483647 h 246"/>
                <a:gd name="T4" fmla="*/ 2147483647 w 664"/>
                <a:gd name="T5" fmla="*/ 2147483647 h 246"/>
                <a:gd name="T6" fmla="*/ 2147483647 w 664"/>
                <a:gd name="T7" fmla="*/ 2147483647 h 246"/>
                <a:gd name="T8" fmla="*/ 2147483647 w 664"/>
                <a:gd name="T9" fmla="*/ 2147483647 h 246"/>
                <a:gd name="T10" fmla="*/ 2147483647 w 664"/>
                <a:gd name="T11" fmla="*/ 2147483647 h 246"/>
                <a:gd name="T12" fmla="*/ 2147483647 w 664"/>
                <a:gd name="T13" fmla="*/ 2147483647 h 246"/>
                <a:gd name="T14" fmla="*/ 2147483647 w 664"/>
                <a:gd name="T15" fmla="*/ 2147483647 h 246"/>
                <a:gd name="T16" fmla="*/ 2147483647 w 664"/>
                <a:gd name="T17" fmla="*/ 0 h 246"/>
                <a:gd name="T18" fmla="*/ 2147483647 w 664"/>
                <a:gd name="T19" fmla="*/ 0 h 246"/>
                <a:gd name="T20" fmla="*/ 2147483647 w 664"/>
                <a:gd name="T21" fmla="*/ 2147483647 h 246"/>
                <a:gd name="T22" fmla="*/ 2147483647 w 664"/>
                <a:gd name="T23" fmla="*/ 2147483647 h 246"/>
                <a:gd name="T24" fmla="*/ 2147483647 w 664"/>
                <a:gd name="T25" fmla="*/ 2147483647 h 246"/>
                <a:gd name="T26" fmla="*/ 2147483647 w 664"/>
                <a:gd name="T27" fmla="*/ 2147483647 h 246"/>
                <a:gd name="T28" fmla="*/ 2147483647 w 664"/>
                <a:gd name="T29" fmla="*/ 2147483647 h 246"/>
                <a:gd name="T30" fmla="*/ 2147483647 w 664"/>
                <a:gd name="T31" fmla="*/ 2147483647 h 246"/>
                <a:gd name="T32" fmla="*/ 2147483647 w 664"/>
                <a:gd name="T33" fmla="*/ 2147483647 h 246"/>
                <a:gd name="T34" fmla="*/ 2147483647 w 664"/>
                <a:gd name="T35" fmla="*/ 2147483647 h 246"/>
                <a:gd name="T36" fmla="*/ 2147483647 w 664"/>
                <a:gd name="T37" fmla="*/ 2147483647 h 246"/>
                <a:gd name="T38" fmla="*/ 2147483647 w 664"/>
                <a:gd name="T39" fmla="*/ 2147483647 h 246"/>
                <a:gd name="T40" fmla="*/ 2147483647 w 664"/>
                <a:gd name="T41" fmla="*/ 2147483647 h 246"/>
                <a:gd name="T42" fmla="*/ 2147483647 w 664"/>
                <a:gd name="T43" fmla="*/ 2147483647 h 246"/>
                <a:gd name="T44" fmla="*/ 2147483647 w 664"/>
                <a:gd name="T45" fmla="*/ 2147483647 h 246"/>
                <a:gd name="T46" fmla="*/ 2147483647 w 664"/>
                <a:gd name="T47" fmla="*/ 2147483647 h 246"/>
                <a:gd name="T48" fmla="*/ 2147483647 w 664"/>
                <a:gd name="T49" fmla="*/ 2147483647 h 246"/>
                <a:gd name="T50" fmla="*/ 2147483647 w 664"/>
                <a:gd name="T51" fmla="*/ 2147483647 h 246"/>
                <a:gd name="T52" fmla="*/ 2147483647 w 664"/>
                <a:gd name="T53" fmla="*/ 2147483647 h 246"/>
                <a:gd name="T54" fmla="*/ 2147483647 w 664"/>
                <a:gd name="T55" fmla="*/ 2147483647 h 246"/>
                <a:gd name="T56" fmla="*/ 2147483647 w 664"/>
                <a:gd name="T57" fmla="*/ 2147483647 h 246"/>
                <a:gd name="T58" fmla="*/ 2147483647 w 664"/>
                <a:gd name="T59" fmla="*/ 2147483647 h 246"/>
                <a:gd name="T60" fmla="*/ 2147483647 w 664"/>
                <a:gd name="T61" fmla="*/ 2147483647 h 246"/>
                <a:gd name="T62" fmla="*/ 2147483647 w 664"/>
                <a:gd name="T63" fmla="*/ 2147483647 h 246"/>
                <a:gd name="T64" fmla="*/ 2147483647 w 664"/>
                <a:gd name="T65" fmla="*/ 2147483647 h 246"/>
                <a:gd name="T66" fmla="*/ 2147483647 w 664"/>
                <a:gd name="T67" fmla="*/ 2147483647 h 246"/>
                <a:gd name="T68" fmla="*/ 2147483647 w 664"/>
                <a:gd name="T69" fmla="*/ 2147483647 h 246"/>
                <a:gd name="T70" fmla="*/ 2147483647 w 664"/>
                <a:gd name="T71" fmla="*/ 2147483647 h 2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4"/>
                <a:gd name="T109" fmla="*/ 0 h 246"/>
                <a:gd name="T110" fmla="*/ 664 w 664"/>
                <a:gd name="T111" fmla="*/ 246 h 2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4" h="246">
                  <a:moveTo>
                    <a:pt x="663" y="121"/>
                  </a:moveTo>
                  <a:lnTo>
                    <a:pt x="661" y="111"/>
                  </a:lnTo>
                  <a:lnTo>
                    <a:pt x="657" y="101"/>
                  </a:lnTo>
                  <a:lnTo>
                    <a:pt x="651" y="90"/>
                  </a:lnTo>
                  <a:lnTo>
                    <a:pt x="643" y="80"/>
                  </a:lnTo>
                  <a:lnTo>
                    <a:pt x="632" y="70"/>
                  </a:lnTo>
                  <a:lnTo>
                    <a:pt x="618" y="60"/>
                  </a:lnTo>
                  <a:lnTo>
                    <a:pt x="603" y="51"/>
                  </a:lnTo>
                  <a:lnTo>
                    <a:pt x="586" y="43"/>
                  </a:lnTo>
                  <a:lnTo>
                    <a:pt x="566" y="35"/>
                  </a:lnTo>
                  <a:lnTo>
                    <a:pt x="545" y="28"/>
                  </a:lnTo>
                  <a:lnTo>
                    <a:pt x="521" y="21"/>
                  </a:lnTo>
                  <a:lnTo>
                    <a:pt x="497" y="16"/>
                  </a:lnTo>
                  <a:lnTo>
                    <a:pt x="471" y="11"/>
                  </a:lnTo>
                  <a:lnTo>
                    <a:pt x="444" y="6"/>
                  </a:lnTo>
                  <a:lnTo>
                    <a:pt x="416" y="4"/>
                  </a:lnTo>
                  <a:lnTo>
                    <a:pt x="389" y="2"/>
                  </a:lnTo>
                  <a:lnTo>
                    <a:pt x="361" y="0"/>
                  </a:lnTo>
                  <a:lnTo>
                    <a:pt x="330" y="0"/>
                  </a:lnTo>
                  <a:lnTo>
                    <a:pt x="303" y="0"/>
                  </a:lnTo>
                  <a:lnTo>
                    <a:pt x="273" y="2"/>
                  </a:lnTo>
                  <a:lnTo>
                    <a:pt x="246" y="4"/>
                  </a:lnTo>
                  <a:lnTo>
                    <a:pt x="218" y="6"/>
                  </a:lnTo>
                  <a:lnTo>
                    <a:pt x="191" y="11"/>
                  </a:lnTo>
                  <a:lnTo>
                    <a:pt x="165" y="16"/>
                  </a:lnTo>
                  <a:lnTo>
                    <a:pt x="141" y="21"/>
                  </a:lnTo>
                  <a:lnTo>
                    <a:pt x="119" y="28"/>
                  </a:lnTo>
                  <a:lnTo>
                    <a:pt x="96" y="35"/>
                  </a:lnTo>
                  <a:lnTo>
                    <a:pt x="78" y="43"/>
                  </a:lnTo>
                  <a:lnTo>
                    <a:pt x="59" y="51"/>
                  </a:lnTo>
                  <a:lnTo>
                    <a:pt x="44" y="60"/>
                  </a:lnTo>
                  <a:lnTo>
                    <a:pt x="31" y="70"/>
                  </a:lnTo>
                  <a:lnTo>
                    <a:pt x="19" y="80"/>
                  </a:lnTo>
                  <a:lnTo>
                    <a:pt x="11" y="90"/>
                  </a:lnTo>
                  <a:lnTo>
                    <a:pt x="5" y="101"/>
                  </a:lnTo>
                  <a:lnTo>
                    <a:pt x="1" y="111"/>
                  </a:lnTo>
                  <a:lnTo>
                    <a:pt x="0" y="121"/>
                  </a:lnTo>
                  <a:lnTo>
                    <a:pt x="1" y="133"/>
                  </a:lnTo>
                  <a:lnTo>
                    <a:pt x="5" y="143"/>
                  </a:lnTo>
                  <a:lnTo>
                    <a:pt x="11" y="154"/>
                  </a:lnTo>
                  <a:lnTo>
                    <a:pt x="19" y="164"/>
                  </a:lnTo>
                  <a:lnTo>
                    <a:pt x="31" y="173"/>
                  </a:lnTo>
                  <a:lnTo>
                    <a:pt x="44" y="182"/>
                  </a:lnTo>
                  <a:lnTo>
                    <a:pt x="59" y="192"/>
                  </a:lnTo>
                  <a:lnTo>
                    <a:pt x="78" y="201"/>
                  </a:lnTo>
                  <a:lnTo>
                    <a:pt x="96" y="209"/>
                  </a:lnTo>
                  <a:lnTo>
                    <a:pt x="119" y="216"/>
                  </a:lnTo>
                  <a:lnTo>
                    <a:pt x="141" y="221"/>
                  </a:lnTo>
                  <a:lnTo>
                    <a:pt x="165" y="227"/>
                  </a:lnTo>
                  <a:lnTo>
                    <a:pt x="191" y="233"/>
                  </a:lnTo>
                  <a:lnTo>
                    <a:pt x="218" y="236"/>
                  </a:lnTo>
                  <a:lnTo>
                    <a:pt x="246" y="240"/>
                  </a:lnTo>
                  <a:lnTo>
                    <a:pt x="273" y="242"/>
                  </a:lnTo>
                  <a:lnTo>
                    <a:pt x="303" y="243"/>
                  </a:lnTo>
                  <a:lnTo>
                    <a:pt x="330" y="245"/>
                  </a:lnTo>
                  <a:lnTo>
                    <a:pt x="361" y="243"/>
                  </a:lnTo>
                  <a:lnTo>
                    <a:pt x="389" y="242"/>
                  </a:lnTo>
                  <a:lnTo>
                    <a:pt x="416" y="240"/>
                  </a:lnTo>
                  <a:lnTo>
                    <a:pt x="444" y="236"/>
                  </a:lnTo>
                  <a:lnTo>
                    <a:pt x="471" y="233"/>
                  </a:lnTo>
                  <a:lnTo>
                    <a:pt x="497" y="227"/>
                  </a:lnTo>
                  <a:lnTo>
                    <a:pt x="521" y="221"/>
                  </a:lnTo>
                  <a:lnTo>
                    <a:pt x="545" y="216"/>
                  </a:lnTo>
                  <a:lnTo>
                    <a:pt x="566" y="209"/>
                  </a:lnTo>
                  <a:lnTo>
                    <a:pt x="586" y="201"/>
                  </a:lnTo>
                  <a:lnTo>
                    <a:pt x="603" y="192"/>
                  </a:lnTo>
                  <a:lnTo>
                    <a:pt x="618" y="182"/>
                  </a:lnTo>
                  <a:lnTo>
                    <a:pt x="632" y="173"/>
                  </a:lnTo>
                  <a:lnTo>
                    <a:pt x="643" y="164"/>
                  </a:lnTo>
                  <a:lnTo>
                    <a:pt x="651" y="154"/>
                  </a:lnTo>
                  <a:lnTo>
                    <a:pt x="657" y="143"/>
                  </a:lnTo>
                  <a:lnTo>
                    <a:pt x="661" y="133"/>
                  </a:lnTo>
                  <a:lnTo>
                    <a:pt x="663" y="12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8" name="Freeform 9"/>
            <p:cNvSpPr>
              <a:spLocks/>
            </p:cNvSpPr>
            <p:nvPr/>
          </p:nvSpPr>
          <p:spPr bwMode="auto">
            <a:xfrm>
              <a:off x="6732588" y="1027113"/>
              <a:ext cx="1196975" cy="425450"/>
            </a:xfrm>
            <a:custGeom>
              <a:avLst/>
              <a:gdLst>
                <a:gd name="T0" fmla="*/ 2147483647 w 754"/>
                <a:gd name="T1" fmla="*/ 2147483647 h 268"/>
                <a:gd name="T2" fmla="*/ 2147483647 w 754"/>
                <a:gd name="T3" fmla="*/ 0 h 268"/>
                <a:gd name="T4" fmla="*/ 0 w 754"/>
                <a:gd name="T5" fmla="*/ 0 h 268"/>
                <a:gd name="T6" fmla="*/ 0 w 754"/>
                <a:gd name="T7" fmla="*/ 2147483647 h 268"/>
                <a:gd name="T8" fmla="*/ 2147483647 w 754"/>
                <a:gd name="T9" fmla="*/ 2147483647 h 2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4"/>
                <a:gd name="T16" fmla="*/ 0 h 268"/>
                <a:gd name="T17" fmla="*/ 754 w 754"/>
                <a:gd name="T18" fmla="*/ 268 h 2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4" h="268">
                  <a:moveTo>
                    <a:pt x="753" y="267"/>
                  </a:moveTo>
                  <a:lnTo>
                    <a:pt x="753" y="0"/>
                  </a:lnTo>
                  <a:lnTo>
                    <a:pt x="0" y="0"/>
                  </a:lnTo>
                  <a:lnTo>
                    <a:pt x="0" y="267"/>
                  </a:lnTo>
                  <a:lnTo>
                    <a:pt x="753" y="26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9" name="Rectangle 10"/>
            <p:cNvSpPr>
              <a:spLocks noChangeArrowheads="1"/>
            </p:cNvSpPr>
            <p:nvPr/>
          </p:nvSpPr>
          <p:spPr bwMode="auto">
            <a:xfrm>
              <a:off x="6994452" y="354012"/>
              <a:ext cx="646112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 dirty="0">
                  <a:solidFill>
                    <a:srgbClr val="000000"/>
                  </a:solidFill>
                  <a:latin typeface="Arial" pitchFamily="34" charset="0"/>
                </a:rPr>
                <a:t>name</a:t>
              </a:r>
            </a:p>
          </p:txBody>
        </p:sp>
        <p:sp>
          <p:nvSpPr>
            <p:cNvPr id="48170" name="Rectangle 11"/>
            <p:cNvSpPr>
              <a:spLocks noChangeArrowheads="1"/>
            </p:cNvSpPr>
            <p:nvPr/>
          </p:nvSpPr>
          <p:spPr bwMode="auto">
            <a:xfrm>
              <a:off x="6234140" y="428625"/>
              <a:ext cx="487362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 u="sng">
                  <a:solidFill>
                    <a:srgbClr val="000000"/>
                  </a:solidFill>
                  <a:latin typeface="Arial" pitchFamily="34" charset="0"/>
                </a:rPr>
                <a:t>ssn</a:t>
              </a:r>
            </a:p>
          </p:txBody>
        </p:sp>
        <p:sp>
          <p:nvSpPr>
            <p:cNvPr id="48171" name="Rectangle 12"/>
            <p:cNvSpPr>
              <a:spLocks noChangeArrowheads="1"/>
            </p:cNvSpPr>
            <p:nvPr/>
          </p:nvSpPr>
          <p:spPr bwMode="auto">
            <a:xfrm>
              <a:off x="6765804" y="1087438"/>
              <a:ext cx="1119187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 dirty="0">
                  <a:solidFill>
                    <a:srgbClr val="000000"/>
                  </a:solidFill>
                  <a:latin typeface="Arial" pitchFamily="34" charset="0"/>
                </a:rPr>
                <a:t>Employees</a:t>
              </a:r>
            </a:p>
          </p:txBody>
        </p:sp>
        <p:sp>
          <p:nvSpPr>
            <p:cNvPr id="48172" name="Rectangle 13"/>
            <p:cNvSpPr>
              <a:spLocks noChangeArrowheads="1"/>
            </p:cNvSpPr>
            <p:nvPr/>
          </p:nvSpPr>
          <p:spPr bwMode="auto">
            <a:xfrm>
              <a:off x="7844696" y="478544"/>
              <a:ext cx="398463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pitchFamily="34" charset="0"/>
                </a:rPr>
                <a:t>lot</a:t>
              </a:r>
            </a:p>
          </p:txBody>
        </p:sp>
        <p:sp>
          <p:nvSpPr>
            <p:cNvPr id="48173" name="Line 14"/>
            <p:cNvSpPr>
              <a:spLocks noChangeShapeType="1"/>
            </p:cNvSpPr>
            <p:nvPr/>
          </p:nvSpPr>
          <p:spPr bwMode="auto">
            <a:xfrm>
              <a:off x="6661192" y="764469"/>
              <a:ext cx="284119" cy="26105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74" name="Line 15"/>
            <p:cNvSpPr>
              <a:spLocks noChangeShapeType="1"/>
            </p:cNvSpPr>
            <p:nvPr/>
          </p:nvSpPr>
          <p:spPr bwMode="auto">
            <a:xfrm>
              <a:off x="7344260" y="657225"/>
              <a:ext cx="2689" cy="36830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75" name="Line 16"/>
            <p:cNvSpPr>
              <a:spLocks noChangeShapeType="1"/>
            </p:cNvSpPr>
            <p:nvPr/>
          </p:nvSpPr>
          <p:spPr bwMode="auto">
            <a:xfrm flipH="1">
              <a:off x="7666035" y="787047"/>
              <a:ext cx="299194" cy="23706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76" name="Freeform 17"/>
            <p:cNvSpPr>
              <a:spLocks/>
            </p:cNvSpPr>
            <p:nvPr/>
          </p:nvSpPr>
          <p:spPr bwMode="auto">
            <a:xfrm>
              <a:off x="4555537" y="2097088"/>
              <a:ext cx="1417638" cy="468313"/>
            </a:xfrm>
            <a:custGeom>
              <a:avLst/>
              <a:gdLst>
                <a:gd name="T0" fmla="*/ 0 w 893"/>
                <a:gd name="T1" fmla="*/ 2147483647 h 295"/>
                <a:gd name="T2" fmla="*/ 2147483647 w 893"/>
                <a:gd name="T3" fmla="*/ 2147483647 h 295"/>
                <a:gd name="T4" fmla="*/ 2147483647 w 893"/>
                <a:gd name="T5" fmla="*/ 2147483647 h 295"/>
                <a:gd name="T6" fmla="*/ 2147483647 w 893"/>
                <a:gd name="T7" fmla="*/ 2147483647 h 295"/>
                <a:gd name="T8" fmla="*/ 2147483647 w 893"/>
                <a:gd name="T9" fmla="*/ 2147483647 h 295"/>
                <a:gd name="T10" fmla="*/ 2147483647 w 893"/>
                <a:gd name="T11" fmla="*/ 2147483647 h 295"/>
                <a:gd name="T12" fmla="*/ 2147483647 w 893"/>
                <a:gd name="T13" fmla="*/ 2147483647 h 295"/>
                <a:gd name="T14" fmla="*/ 2147483647 w 893"/>
                <a:gd name="T15" fmla="*/ 2147483647 h 295"/>
                <a:gd name="T16" fmla="*/ 2147483647 w 893"/>
                <a:gd name="T17" fmla="*/ 2147483647 h 295"/>
                <a:gd name="T18" fmla="*/ 2147483647 w 893"/>
                <a:gd name="T19" fmla="*/ 2147483647 h 295"/>
                <a:gd name="T20" fmla="*/ 2147483647 w 893"/>
                <a:gd name="T21" fmla="*/ 2147483647 h 295"/>
                <a:gd name="T22" fmla="*/ 2147483647 w 893"/>
                <a:gd name="T23" fmla="*/ 2147483647 h 295"/>
                <a:gd name="T24" fmla="*/ 2147483647 w 893"/>
                <a:gd name="T25" fmla="*/ 2147483647 h 295"/>
                <a:gd name="T26" fmla="*/ 2147483647 w 893"/>
                <a:gd name="T27" fmla="*/ 2147483647 h 295"/>
                <a:gd name="T28" fmla="*/ 2147483647 w 893"/>
                <a:gd name="T29" fmla="*/ 2147483647 h 295"/>
                <a:gd name="T30" fmla="*/ 2147483647 w 893"/>
                <a:gd name="T31" fmla="*/ 2147483647 h 295"/>
                <a:gd name="T32" fmla="*/ 2147483647 w 893"/>
                <a:gd name="T33" fmla="*/ 2147483647 h 295"/>
                <a:gd name="T34" fmla="*/ 2147483647 w 893"/>
                <a:gd name="T35" fmla="*/ 2147483647 h 295"/>
                <a:gd name="T36" fmla="*/ 2147483647 w 893"/>
                <a:gd name="T37" fmla="*/ 2147483647 h 295"/>
                <a:gd name="T38" fmla="*/ 2147483647 w 893"/>
                <a:gd name="T39" fmla="*/ 2147483647 h 295"/>
                <a:gd name="T40" fmla="*/ 2147483647 w 893"/>
                <a:gd name="T41" fmla="*/ 2147483647 h 295"/>
                <a:gd name="T42" fmla="*/ 2147483647 w 893"/>
                <a:gd name="T43" fmla="*/ 2147483647 h 295"/>
                <a:gd name="T44" fmla="*/ 2147483647 w 893"/>
                <a:gd name="T45" fmla="*/ 2147483647 h 295"/>
                <a:gd name="T46" fmla="*/ 2147483647 w 893"/>
                <a:gd name="T47" fmla="*/ 2147483647 h 295"/>
                <a:gd name="T48" fmla="*/ 2147483647 w 893"/>
                <a:gd name="T49" fmla="*/ 2147483647 h 295"/>
                <a:gd name="T50" fmla="*/ 2147483647 w 893"/>
                <a:gd name="T51" fmla="*/ 2147483647 h 295"/>
                <a:gd name="T52" fmla="*/ 2147483647 w 893"/>
                <a:gd name="T53" fmla="*/ 0 h 295"/>
                <a:gd name="T54" fmla="*/ 2147483647 w 893"/>
                <a:gd name="T55" fmla="*/ 0 h 295"/>
                <a:gd name="T56" fmla="*/ 2147483647 w 893"/>
                <a:gd name="T57" fmla="*/ 2147483647 h 295"/>
                <a:gd name="T58" fmla="*/ 2147483647 w 893"/>
                <a:gd name="T59" fmla="*/ 2147483647 h 295"/>
                <a:gd name="T60" fmla="*/ 2147483647 w 893"/>
                <a:gd name="T61" fmla="*/ 2147483647 h 295"/>
                <a:gd name="T62" fmla="*/ 2147483647 w 893"/>
                <a:gd name="T63" fmla="*/ 2147483647 h 295"/>
                <a:gd name="T64" fmla="*/ 2147483647 w 893"/>
                <a:gd name="T65" fmla="*/ 2147483647 h 295"/>
                <a:gd name="T66" fmla="*/ 2147483647 w 893"/>
                <a:gd name="T67" fmla="*/ 2147483647 h 295"/>
                <a:gd name="T68" fmla="*/ 2147483647 w 893"/>
                <a:gd name="T69" fmla="*/ 2147483647 h 295"/>
                <a:gd name="T70" fmla="*/ 0 w 893"/>
                <a:gd name="T71" fmla="*/ 2147483647 h 2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93"/>
                <a:gd name="T109" fmla="*/ 0 h 295"/>
                <a:gd name="T110" fmla="*/ 893 w 893"/>
                <a:gd name="T111" fmla="*/ 295 h 29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93" h="295">
                  <a:moveTo>
                    <a:pt x="0" y="146"/>
                  </a:moveTo>
                  <a:lnTo>
                    <a:pt x="0" y="159"/>
                  </a:lnTo>
                  <a:lnTo>
                    <a:pt x="4" y="172"/>
                  </a:lnTo>
                  <a:lnTo>
                    <a:pt x="14" y="184"/>
                  </a:lnTo>
                  <a:lnTo>
                    <a:pt x="26" y="197"/>
                  </a:lnTo>
                  <a:lnTo>
                    <a:pt x="41" y="208"/>
                  </a:lnTo>
                  <a:lnTo>
                    <a:pt x="58" y="219"/>
                  </a:lnTo>
                  <a:lnTo>
                    <a:pt x="80" y="229"/>
                  </a:lnTo>
                  <a:lnTo>
                    <a:pt x="102" y="241"/>
                  </a:lnTo>
                  <a:lnTo>
                    <a:pt x="129" y="251"/>
                  </a:lnTo>
                  <a:lnTo>
                    <a:pt x="159" y="259"/>
                  </a:lnTo>
                  <a:lnTo>
                    <a:pt x="189" y="265"/>
                  </a:lnTo>
                  <a:lnTo>
                    <a:pt x="222" y="272"/>
                  </a:lnTo>
                  <a:lnTo>
                    <a:pt x="257" y="280"/>
                  </a:lnTo>
                  <a:lnTo>
                    <a:pt x="292" y="283"/>
                  </a:lnTo>
                  <a:lnTo>
                    <a:pt x="329" y="288"/>
                  </a:lnTo>
                  <a:lnTo>
                    <a:pt x="369" y="290"/>
                  </a:lnTo>
                  <a:lnTo>
                    <a:pt x="407" y="292"/>
                  </a:lnTo>
                  <a:lnTo>
                    <a:pt x="445" y="294"/>
                  </a:lnTo>
                  <a:lnTo>
                    <a:pt x="484" y="292"/>
                  </a:lnTo>
                  <a:lnTo>
                    <a:pt x="522" y="290"/>
                  </a:lnTo>
                  <a:lnTo>
                    <a:pt x="562" y="288"/>
                  </a:lnTo>
                  <a:lnTo>
                    <a:pt x="599" y="283"/>
                  </a:lnTo>
                  <a:lnTo>
                    <a:pt x="634" y="278"/>
                  </a:lnTo>
                  <a:lnTo>
                    <a:pt x="669" y="272"/>
                  </a:lnTo>
                  <a:lnTo>
                    <a:pt x="702" y="265"/>
                  </a:lnTo>
                  <a:lnTo>
                    <a:pt x="732" y="259"/>
                  </a:lnTo>
                  <a:lnTo>
                    <a:pt x="761" y="250"/>
                  </a:lnTo>
                  <a:lnTo>
                    <a:pt x="788" y="241"/>
                  </a:lnTo>
                  <a:lnTo>
                    <a:pt x="811" y="229"/>
                  </a:lnTo>
                  <a:lnTo>
                    <a:pt x="833" y="219"/>
                  </a:lnTo>
                  <a:lnTo>
                    <a:pt x="850" y="208"/>
                  </a:lnTo>
                  <a:lnTo>
                    <a:pt x="866" y="197"/>
                  </a:lnTo>
                  <a:lnTo>
                    <a:pt x="877" y="184"/>
                  </a:lnTo>
                  <a:lnTo>
                    <a:pt x="884" y="171"/>
                  </a:lnTo>
                  <a:lnTo>
                    <a:pt x="890" y="159"/>
                  </a:lnTo>
                  <a:lnTo>
                    <a:pt x="892" y="146"/>
                  </a:lnTo>
                  <a:lnTo>
                    <a:pt x="890" y="134"/>
                  </a:lnTo>
                  <a:lnTo>
                    <a:pt x="884" y="121"/>
                  </a:lnTo>
                  <a:lnTo>
                    <a:pt x="877" y="109"/>
                  </a:lnTo>
                  <a:lnTo>
                    <a:pt x="865" y="96"/>
                  </a:lnTo>
                  <a:lnTo>
                    <a:pt x="850" y="84"/>
                  </a:lnTo>
                  <a:lnTo>
                    <a:pt x="833" y="73"/>
                  </a:lnTo>
                  <a:lnTo>
                    <a:pt x="811" y="61"/>
                  </a:lnTo>
                  <a:lnTo>
                    <a:pt x="788" y="51"/>
                  </a:lnTo>
                  <a:lnTo>
                    <a:pt x="761" y="42"/>
                  </a:lnTo>
                  <a:lnTo>
                    <a:pt x="732" y="32"/>
                  </a:lnTo>
                  <a:lnTo>
                    <a:pt x="701" y="25"/>
                  </a:lnTo>
                  <a:lnTo>
                    <a:pt x="669" y="19"/>
                  </a:lnTo>
                  <a:lnTo>
                    <a:pt x="634" y="13"/>
                  </a:lnTo>
                  <a:lnTo>
                    <a:pt x="599" y="7"/>
                  </a:lnTo>
                  <a:lnTo>
                    <a:pt x="560" y="4"/>
                  </a:lnTo>
                  <a:lnTo>
                    <a:pt x="522" y="1"/>
                  </a:lnTo>
                  <a:lnTo>
                    <a:pt x="484" y="0"/>
                  </a:lnTo>
                  <a:lnTo>
                    <a:pt x="445" y="0"/>
                  </a:lnTo>
                  <a:lnTo>
                    <a:pt x="407" y="0"/>
                  </a:lnTo>
                  <a:lnTo>
                    <a:pt x="369" y="1"/>
                  </a:lnTo>
                  <a:lnTo>
                    <a:pt x="329" y="4"/>
                  </a:lnTo>
                  <a:lnTo>
                    <a:pt x="292" y="7"/>
                  </a:lnTo>
                  <a:lnTo>
                    <a:pt x="257" y="13"/>
                  </a:lnTo>
                  <a:lnTo>
                    <a:pt x="222" y="19"/>
                  </a:lnTo>
                  <a:lnTo>
                    <a:pt x="189" y="25"/>
                  </a:lnTo>
                  <a:lnTo>
                    <a:pt x="159" y="33"/>
                  </a:lnTo>
                  <a:lnTo>
                    <a:pt x="129" y="42"/>
                  </a:lnTo>
                  <a:lnTo>
                    <a:pt x="102" y="51"/>
                  </a:lnTo>
                  <a:lnTo>
                    <a:pt x="80" y="61"/>
                  </a:lnTo>
                  <a:lnTo>
                    <a:pt x="58" y="73"/>
                  </a:lnTo>
                  <a:lnTo>
                    <a:pt x="41" y="84"/>
                  </a:lnTo>
                  <a:lnTo>
                    <a:pt x="26" y="96"/>
                  </a:lnTo>
                  <a:lnTo>
                    <a:pt x="14" y="109"/>
                  </a:lnTo>
                  <a:lnTo>
                    <a:pt x="4" y="121"/>
                  </a:lnTo>
                  <a:lnTo>
                    <a:pt x="0" y="134"/>
                  </a:lnTo>
                  <a:lnTo>
                    <a:pt x="0" y="14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77" name="Rectangle 18"/>
            <p:cNvSpPr>
              <a:spLocks noChangeArrowheads="1"/>
            </p:cNvSpPr>
            <p:nvPr/>
          </p:nvSpPr>
          <p:spPr bwMode="auto">
            <a:xfrm>
              <a:off x="4555537" y="2173288"/>
              <a:ext cx="1375669" cy="30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 dirty="0" err="1">
                  <a:solidFill>
                    <a:srgbClr val="7030A0"/>
                  </a:solidFill>
                  <a:latin typeface="Arial" pitchFamily="34" charset="0"/>
                </a:rPr>
                <a:t>hourly_wages</a:t>
              </a:r>
              <a:endParaRPr lang="en-US" sz="1400" b="1" dirty="0">
                <a:solidFill>
                  <a:srgbClr val="7030A0"/>
                </a:solidFill>
                <a:latin typeface="Arial" pitchFamily="34" charset="0"/>
              </a:endParaRPr>
            </a:p>
          </p:txBody>
        </p:sp>
        <p:sp>
          <p:nvSpPr>
            <p:cNvPr id="48178" name="Line 19"/>
            <p:cNvSpPr>
              <a:spLocks noChangeShapeType="1"/>
            </p:cNvSpPr>
            <p:nvPr/>
          </p:nvSpPr>
          <p:spPr bwMode="auto">
            <a:xfrm>
              <a:off x="5842639" y="2455510"/>
              <a:ext cx="316131" cy="28222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79" name="Freeform 20"/>
            <p:cNvSpPr>
              <a:spLocks/>
            </p:cNvSpPr>
            <p:nvPr/>
          </p:nvSpPr>
          <p:spPr bwMode="auto">
            <a:xfrm>
              <a:off x="7848600" y="2057400"/>
              <a:ext cx="1085850" cy="431800"/>
            </a:xfrm>
            <a:custGeom>
              <a:avLst/>
              <a:gdLst>
                <a:gd name="T0" fmla="*/ 2147483647 w 684"/>
                <a:gd name="T1" fmla="*/ 2147483647 h 272"/>
                <a:gd name="T2" fmla="*/ 2147483647 w 684"/>
                <a:gd name="T3" fmla="*/ 2147483647 h 272"/>
                <a:gd name="T4" fmla="*/ 2147483647 w 684"/>
                <a:gd name="T5" fmla="*/ 2147483647 h 272"/>
                <a:gd name="T6" fmla="*/ 2147483647 w 684"/>
                <a:gd name="T7" fmla="*/ 2147483647 h 272"/>
                <a:gd name="T8" fmla="*/ 2147483647 w 684"/>
                <a:gd name="T9" fmla="*/ 2147483647 h 272"/>
                <a:gd name="T10" fmla="*/ 2147483647 w 684"/>
                <a:gd name="T11" fmla="*/ 2147483647 h 272"/>
                <a:gd name="T12" fmla="*/ 2147483647 w 684"/>
                <a:gd name="T13" fmla="*/ 2147483647 h 272"/>
                <a:gd name="T14" fmla="*/ 2147483647 w 684"/>
                <a:gd name="T15" fmla="*/ 2147483647 h 272"/>
                <a:gd name="T16" fmla="*/ 2147483647 w 684"/>
                <a:gd name="T17" fmla="*/ 2147483647 h 272"/>
                <a:gd name="T18" fmla="*/ 2147483647 w 684"/>
                <a:gd name="T19" fmla="*/ 2147483647 h 272"/>
                <a:gd name="T20" fmla="*/ 2147483647 w 684"/>
                <a:gd name="T21" fmla="*/ 2147483647 h 272"/>
                <a:gd name="T22" fmla="*/ 2147483647 w 684"/>
                <a:gd name="T23" fmla="*/ 2147483647 h 272"/>
                <a:gd name="T24" fmla="*/ 2147483647 w 684"/>
                <a:gd name="T25" fmla="*/ 2147483647 h 272"/>
                <a:gd name="T26" fmla="*/ 2147483647 w 684"/>
                <a:gd name="T27" fmla="*/ 2147483647 h 272"/>
                <a:gd name="T28" fmla="*/ 2147483647 w 684"/>
                <a:gd name="T29" fmla="*/ 2147483647 h 272"/>
                <a:gd name="T30" fmla="*/ 2147483647 w 684"/>
                <a:gd name="T31" fmla="*/ 2147483647 h 272"/>
                <a:gd name="T32" fmla="*/ 2147483647 w 684"/>
                <a:gd name="T33" fmla="*/ 2147483647 h 272"/>
                <a:gd name="T34" fmla="*/ 2147483647 w 684"/>
                <a:gd name="T35" fmla="*/ 2147483647 h 272"/>
                <a:gd name="T36" fmla="*/ 2147483647 w 684"/>
                <a:gd name="T37" fmla="*/ 2147483647 h 272"/>
                <a:gd name="T38" fmla="*/ 2147483647 w 684"/>
                <a:gd name="T39" fmla="*/ 2147483647 h 272"/>
                <a:gd name="T40" fmla="*/ 2147483647 w 684"/>
                <a:gd name="T41" fmla="*/ 2147483647 h 272"/>
                <a:gd name="T42" fmla="*/ 2147483647 w 684"/>
                <a:gd name="T43" fmla="*/ 2147483647 h 272"/>
                <a:gd name="T44" fmla="*/ 2147483647 w 684"/>
                <a:gd name="T45" fmla="*/ 2147483647 h 272"/>
                <a:gd name="T46" fmla="*/ 2147483647 w 684"/>
                <a:gd name="T47" fmla="*/ 2147483647 h 272"/>
                <a:gd name="T48" fmla="*/ 2147483647 w 684"/>
                <a:gd name="T49" fmla="*/ 2147483647 h 272"/>
                <a:gd name="T50" fmla="*/ 2147483647 w 684"/>
                <a:gd name="T51" fmla="*/ 2147483647 h 272"/>
                <a:gd name="T52" fmla="*/ 2147483647 w 684"/>
                <a:gd name="T53" fmla="*/ 2147483647 h 272"/>
                <a:gd name="T54" fmla="*/ 2147483647 w 684"/>
                <a:gd name="T55" fmla="*/ 2147483647 h 272"/>
                <a:gd name="T56" fmla="*/ 2147483647 w 684"/>
                <a:gd name="T57" fmla="*/ 2147483647 h 272"/>
                <a:gd name="T58" fmla="*/ 2147483647 w 684"/>
                <a:gd name="T59" fmla="*/ 2147483647 h 272"/>
                <a:gd name="T60" fmla="*/ 2147483647 w 684"/>
                <a:gd name="T61" fmla="*/ 2147483647 h 272"/>
                <a:gd name="T62" fmla="*/ 2147483647 w 684"/>
                <a:gd name="T63" fmla="*/ 2147483647 h 272"/>
                <a:gd name="T64" fmla="*/ 2147483647 w 684"/>
                <a:gd name="T65" fmla="*/ 2147483647 h 272"/>
                <a:gd name="T66" fmla="*/ 2147483647 w 684"/>
                <a:gd name="T67" fmla="*/ 2147483647 h 272"/>
                <a:gd name="T68" fmla="*/ 2147483647 w 684"/>
                <a:gd name="T69" fmla="*/ 2147483647 h 272"/>
                <a:gd name="T70" fmla="*/ 2147483647 w 684"/>
                <a:gd name="T71" fmla="*/ 2147483647 h 27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84"/>
                <a:gd name="T109" fmla="*/ 0 h 272"/>
                <a:gd name="T110" fmla="*/ 684 w 684"/>
                <a:gd name="T111" fmla="*/ 272 h 27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84" h="272">
                  <a:moveTo>
                    <a:pt x="0" y="136"/>
                  </a:moveTo>
                  <a:lnTo>
                    <a:pt x="1" y="147"/>
                  </a:lnTo>
                  <a:lnTo>
                    <a:pt x="3" y="158"/>
                  </a:lnTo>
                  <a:lnTo>
                    <a:pt x="10" y="170"/>
                  </a:lnTo>
                  <a:lnTo>
                    <a:pt x="19" y="181"/>
                  </a:lnTo>
                  <a:lnTo>
                    <a:pt x="31" y="192"/>
                  </a:lnTo>
                  <a:lnTo>
                    <a:pt x="44" y="204"/>
                  </a:lnTo>
                  <a:lnTo>
                    <a:pt x="61" y="213"/>
                  </a:lnTo>
                  <a:lnTo>
                    <a:pt x="77" y="222"/>
                  </a:lnTo>
                  <a:lnTo>
                    <a:pt x="98" y="231"/>
                  </a:lnTo>
                  <a:lnTo>
                    <a:pt x="120" y="239"/>
                  </a:lnTo>
                  <a:lnTo>
                    <a:pt x="144" y="247"/>
                  </a:lnTo>
                  <a:lnTo>
                    <a:pt x="169" y="252"/>
                  </a:lnTo>
                  <a:lnTo>
                    <a:pt x="196" y="258"/>
                  </a:lnTo>
                  <a:lnTo>
                    <a:pt x="224" y="263"/>
                  </a:lnTo>
                  <a:lnTo>
                    <a:pt x="251" y="267"/>
                  </a:lnTo>
                  <a:lnTo>
                    <a:pt x="281" y="269"/>
                  </a:lnTo>
                  <a:lnTo>
                    <a:pt x="310" y="271"/>
                  </a:lnTo>
                  <a:lnTo>
                    <a:pt x="339" y="271"/>
                  </a:lnTo>
                  <a:lnTo>
                    <a:pt x="369" y="271"/>
                  </a:lnTo>
                  <a:lnTo>
                    <a:pt x="399" y="269"/>
                  </a:lnTo>
                  <a:lnTo>
                    <a:pt x="428" y="265"/>
                  </a:lnTo>
                  <a:lnTo>
                    <a:pt x="457" y="263"/>
                  </a:lnTo>
                  <a:lnTo>
                    <a:pt x="485" y="258"/>
                  </a:lnTo>
                  <a:lnTo>
                    <a:pt x="512" y="252"/>
                  </a:lnTo>
                  <a:lnTo>
                    <a:pt x="536" y="247"/>
                  </a:lnTo>
                  <a:lnTo>
                    <a:pt x="559" y="239"/>
                  </a:lnTo>
                  <a:lnTo>
                    <a:pt x="582" y="231"/>
                  </a:lnTo>
                  <a:lnTo>
                    <a:pt x="601" y="222"/>
                  </a:lnTo>
                  <a:lnTo>
                    <a:pt x="621" y="213"/>
                  </a:lnTo>
                  <a:lnTo>
                    <a:pt x="636" y="204"/>
                  </a:lnTo>
                  <a:lnTo>
                    <a:pt x="650" y="192"/>
                  </a:lnTo>
                  <a:lnTo>
                    <a:pt x="662" y="181"/>
                  </a:lnTo>
                  <a:lnTo>
                    <a:pt x="671" y="170"/>
                  </a:lnTo>
                  <a:lnTo>
                    <a:pt x="677" y="158"/>
                  </a:lnTo>
                  <a:lnTo>
                    <a:pt x="681" y="147"/>
                  </a:lnTo>
                  <a:lnTo>
                    <a:pt x="683" y="136"/>
                  </a:lnTo>
                  <a:lnTo>
                    <a:pt x="681" y="123"/>
                  </a:lnTo>
                  <a:lnTo>
                    <a:pt x="677" y="112"/>
                  </a:lnTo>
                  <a:lnTo>
                    <a:pt x="671" y="100"/>
                  </a:lnTo>
                  <a:lnTo>
                    <a:pt x="662" y="88"/>
                  </a:lnTo>
                  <a:lnTo>
                    <a:pt x="650" y="79"/>
                  </a:lnTo>
                  <a:lnTo>
                    <a:pt x="636" y="69"/>
                  </a:lnTo>
                  <a:lnTo>
                    <a:pt x="621" y="58"/>
                  </a:lnTo>
                  <a:lnTo>
                    <a:pt x="601" y="48"/>
                  </a:lnTo>
                  <a:lnTo>
                    <a:pt x="582" y="39"/>
                  </a:lnTo>
                  <a:lnTo>
                    <a:pt x="559" y="31"/>
                  </a:lnTo>
                  <a:lnTo>
                    <a:pt x="536" y="25"/>
                  </a:lnTo>
                  <a:lnTo>
                    <a:pt x="511" y="19"/>
                  </a:lnTo>
                  <a:lnTo>
                    <a:pt x="485" y="12"/>
                  </a:lnTo>
                  <a:lnTo>
                    <a:pt x="457" y="9"/>
                  </a:lnTo>
                  <a:lnTo>
                    <a:pt x="428" y="4"/>
                  </a:lnTo>
                  <a:lnTo>
                    <a:pt x="399" y="2"/>
                  </a:lnTo>
                  <a:lnTo>
                    <a:pt x="369" y="1"/>
                  </a:lnTo>
                  <a:lnTo>
                    <a:pt x="339" y="0"/>
                  </a:lnTo>
                  <a:lnTo>
                    <a:pt x="310" y="1"/>
                  </a:lnTo>
                  <a:lnTo>
                    <a:pt x="281" y="2"/>
                  </a:lnTo>
                  <a:lnTo>
                    <a:pt x="251" y="4"/>
                  </a:lnTo>
                  <a:lnTo>
                    <a:pt x="224" y="9"/>
                  </a:lnTo>
                  <a:lnTo>
                    <a:pt x="196" y="12"/>
                  </a:lnTo>
                  <a:lnTo>
                    <a:pt x="169" y="19"/>
                  </a:lnTo>
                  <a:lnTo>
                    <a:pt x="144" y="25"/>
                  </a:lnTo>
                  <a:lnTo>
                    <a:pt x="120" y="31"/>
                  </a:lnTo>
                  <a:lnTo>
                    <a:pt x="98" y="40"/>
                  </a:lnTo>
                  <a:lnTo>
                    <a:pt x="77" y="48"/>
                  </a:lnTo>
                  <a:lnTo>
                    <a:pt x="60" y="58"/>
                  </a:lnTo>
                  <a:lnTo>
                    <a:pt x="44" y="69"/>
                  </a:lnTo>
                  <a:lnTo>
                    <a:pt x="31" y="79"/>
                  </a:lnTo>
                  <a:lnTo>
                    <a:pt x="19" y="88"/>
                  </a:lnTo>
                  <a:lnTo>
                    <a:pt x="10" y="100"/>
                  </a:lnTo>
                  <a:lnTo>
                    <a:pt x="3" y="113"/>
                  </a:lnTo>
                  <a:lnTo>
                    <a:pt x="1" y="123"/>
                  </a:lnTo>
                  <a:lnTo>
                    <a:pt x="0" y="13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80" name="Freeform 21"/>
            <p:cNvSpPr>
              <a:spLocks/>
            </p:cNvSpPr>
            <p:nvPr/>
          </p:nvSpPr>
          <p:spPr bwMode="auto">
            <a:xfrm>
              <a:off x="5334000" y="1600200"/>
              <a:ext cx="1525588" cy="481013"/>
            </a:xfrm>
            <a:custGeom>
              <a:avLst/>
              <a:gdLst>
                <a:gd name="T0" fmla="*/ 2147483647 w 961"/>
                <a:gd name="T1" fmla="*/ 2147483647 h 303"/>
                <a:gd name="T2" fmla="*/ 2147483647 w 961"/>
                <a:gd name="T3" fmla="*/ 2147483647 h 303"/>
                <a:gd name="T4" fmla="*/ 2147483647 w 961"/>
                <a:gd name="T5" fmla="*/ 2147483647 h 303"/>
                <a:gd name="T6" fmla="*/ 2147483647 w 961"/>
                <a:gd name="T7" fmla="*/ 2147483647 h 303"/>
                <a:gd name="T8" fmla="*/ 2147483647 w 961"/>
                <a:gd name="T9" fmla="*/ 2147483647 h 303"/>
                <a:gd name="T10" fmla="*/ 2147483647 w 961"/>
                <a:gd name="T11" fmla="*/ 2147483647 h 303"/>
                <a:gd name="T12" fmla="*/ 2147483647 w 961"/>
                <a:gd name="T13" fmla="*/ 2147483647 h 303"/>
                <a:gd name="T14" fmla="*/ 2147483647 w 961"/>
                <a:gd name="T15" fmla="*/ 2147483647 h 303"/>
                <a:gd name="T16" fmla="*/ 2147483647 w 961"/>
                <a:gd name="T17" fmla="*/ 2147483647 h 303"/>
                <a:gd name="T18" fmla="*/ 2147483647 w 961"/>
                <a:gd name="T19" fmla="*/ 2147483647 h 303"/>
                <a:gd name="T20" fmla="*/ 2147483647 w 961"/>
                <a:gd name="T21" fmla="*/ 2147483647 h 303"/>
                <a:gd name="T22" fmla="*/ 2147483647 w 961"/>
                <a:gd name="T23" fmla="*/ 2147483647 h 303"/>
                <a:gd name="T24" fmla="*/ 2147483647 w 961"/>
                <a:gd name="T25" fmla="*/ 2147483647 h 303"/>
                <a:gd name="T26" fmla="*/ 2147483647 w 961"/>
                <a:gd name="T27" fmla="*/ 2147483647 h 303"/>
                <a:gd name="T28" fmla="*/ 2147483647 w 961"/>
                <a:gd name="T29" fmla="*/ 2147483647 h 303"/>
                <a:gd name="T30" fmla="*/ 2147483647 w 961"/>
                <a:gd name="T31" fmla="*/ 2147483647 h 303"/>
                <a:gd name="T32" fmla="*/ 2147483647 w 961"/>
                <a:gd name="T33" fmla="*/ 2147483647 h 303"/>
                <a:gd name="T34" fmla="*/ 2147483647 w 961"/>
                <a:gd name="T35" fmla="*/ 2147483647 h 303"/>
                <a:gd name="T36" fmla="*/ 2147483647 w 961"/>
                <a:gd name="T37" fmla="*/ 2147483647 h 303"/>
                <a:gd name="T38" fmla="*/ 2147483647 w 961"/>
                <a:gd name="T39" fmla="*/ 2147483647 h 303"/>
                <a:gd name="T40" fmla="*/ 2147483647 w 961"/>
                <a:gd name="T41" fmla="*/ 2147483647 h 303"/>
                <a:gd name="T42" fmla="*/ 2147483647 w 961"/>
                <a:gd name="T43" fmla="*/ 2147483647 h 303"/>
                <a:gd name="T44" fmla="*/ 2147483647 w 961"/>
                <a:gd name="T45" fmla="*/ 2147483647 h 303"/>
                <a:gd name="T46" fmla="*/ 2147483647 w 961"/>
                <a:gd name="T47" fmla="*/ 2147483647 h 303"/>
                <a:gd name="T48" fmla="*/ 2147483647 w 961"/>
                <a:gd name="T49" fmla="*/ 2147483647 h 303"/>
                <a:gd name="T50" fmla="*/ 2147483647 w 961"/>
                <a:gd name="T51" fmla="*/ 2147483647 h 303"/>
                <a:gd name="T52" fmla="*/ 2147483647 w 961"/>
                <a:gd name="T53" fmla="*/ 2147483647 h 303"/>
                <a:gd name="T54" fmla="*/ 2147483647 w 961"/>
                <a:gd name="T55" fmla="*/ 2147483647 h 303"/>
                <a:gd name="T56" fmla="*/ 2147483647 w 961"/>
                <a:gd name="T57" fmla="*/ 2147483647 h 303"/>
                <a:gd name="T58" fmla="*/ 2147483647 w 961"/>
                <a:gd name="T59" fmla="*/ 2147483647 h 303"/>
                <a:gd name="T60" fmla="*/ 2147483647 w 961"/>
                <a:gd name="T61" fmla="*/ 2147483647 h 303"/>
                <a:gd name="T62" fmla="*/ 2147483647 w 961"/>
                <a:gd name="T63" fmla="*/ 2147483647 h 303"/>
                <a:gd name="T64" fmla="*/ 2147483647 w 961"/>
                <a:gd name="T65" fmla="*/ 2147483647 h 303"/>
                <a:gd name="T66" fmla="*/ 2147483647 w 961"/>
                <a:gd name="T67" fmla="*/ 2147483647 h 303"/>
                <a:gd name="T68" fmla="*/ 2147483647 w 961"/>
                <a:gd name="T69" fmla="*/ 2147483647 h 303"/>
                <a:gd name="T70" fmla="*/ 2147483647 w 961"/>
                <a:gd name="T71" fmla="*/ 2147483647 h 30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61"/>
                <a:gd name="T109" fmla="*/ 0 h 303"/>
                <a:gd name="T110" fmla="*/ 961 w 961"/>
                <a:gd name="T111" fmla="*/ 303 h 30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61" h="303">
                  <a:moveTo>
                    <a:pt x="0" y="152"/>
                  </a:moveTo>
                  <a:lnTo>
                    <a:pt x="1" y="164"/>
                  </a:lnTo>
                  <a:lnTo>
                    <a:pt x="7" y="177"/>
                  </a:lnTo>
                  <a:lnTo>
                    <a:pt x="17" y="189"/>
                  </a:lnTo>
                  <a:lnTo>
                    <a:pt x="28" y="203"/>
                  </a:lnTo>
                  <a:lnTo>
                    <a:pt x="46" y="215"/>
                  </a:lnTo>
                  <a:lnTo>
                    <a:pt x="63" y="226"/>
                  </a:lnTo>
                  <a:lnTo>
                    <a:pt x="85" y="237"/>
                  </a:lnTo>
                  <a:lnTo>
                    <a:pt x="113" y="247"/>
                  </a:lnTo>
                  <a:lnTo>
                    <a:pt x="139" y="258"/>
                  </a:lnTo>
                  <a:lnTo>
                    <a:pt x="172" y="266"/>
                  </a:lnTo>
                  <a:lnTo>
                    <a:pt x="205" y="274"/>
                  </a:lnTo>
                  <a:lnTo>
                    <a:pt x="241" y="281"/>
                  </a:lnTo>
                  <a:lnTo>
                    <a:pt x="277" y="287"/>
                  </a:lnTo>
                  <a:lnTo>
                    <a:pt x="315" y="292"/>
                  </a:lnTo>
                  <a:lnTo>
                    <a:pt x="355" y="296"/>
                  </a:lnTo>
                  <a:lnTo>
                    <a:pt x="396" y="299"/>
                  </a:lnTo>
                  <a:lnTo>
                    <a:pt x="438" y="302"/>
                  </a:lnTo>
                  <a:lnTo>
                    <a:pt x="481" y="302"/>
                  </a:lnTo>
                  <a:lnTo>
                    <a:pt x="520" y="302"/>
                  </a:lnTo>
                  <a:lnTo>
                    <a:pt x="563" y="299"/>
                  </a:lnTo>
                  <a:lnTo>
                    <a:pt x="604" y="295"/>
                  </a:lnTo>
                  <a:lnTo>
                    <a:pt x="643" y="292"/>
                  </a:lnTo>
                  <a:lnTo>
                    <a:pt x="682" y="287"/>
                  </a:lnTo>
                  <a:lnTo>
                    <a:pt x="720" y="281"/>
                  </a:lnTo>
                  <a:lnTo>
                    <a:pt x="754" y="274"/>
                  </a:lnTo>
                  <a:lnTo>
                    <a:pt x="787" y="266"/>
                  </a:lnTo>
                  <a:lnTo>
                    <a:pt x="820" y="258"/>
                  </a:lnTo>
                  <a:lnTo>
                    <a:pt x="848" y="247"/>
                  </a:lnTo>
                  <a:lnTo>
                    <a:pt x="873" y="237"/>
                  </a:lnTo>
                  <a:lnTo>
                    <a:pt x="894" y="226"/>
                  </a:lnTo>
                  <a:lnTo>
                    <a:pt x="916" y="215"/>
                  </a:lnTo>
                  <a:lnTo>
                    <a:pt x="930" y="203"/>
                  </a:lnTo>
                  <a:lnTo>
                    <a:pt x="942" y="189"/>
                  </a:lnTo>
                  <a:lnTo>
                    <a:pt x="952" y="177"/>
                  </a:lnTo>
                  <a:lnTo>
                    <a:pt x="958" y="164"/>
                  </a:lnTo>
                  <a:lnTo>
                    <a:pt x="960" y="152"/>
                  </a:lnTo>
                  <a:lnTo>
                    <a:pt x="958" y="137"/>
                  </a:lnTo>
                  <a:lnTo>
                    <a:pt x="952" y="124"/>
                  </a:lnTo>
                  <a:lnTo>
                    <a:pt x="942" y="112"/>
                  </a:lnTo>
                  <a:lnTo>
                    <a:pt x="930" y="98"/>
                  </a:lnTo>
                  <a:lnTo>
                    <a:pt x="916" y="87"/>
                  </a:lnTo>
                  <a:lnTo>
                    <a:pt x="894" y="76"/>
                  </a:lnTo>
                  <a:lnTo>
                    <a:pt x="871" y="65"/>
                  </a:lnTo>
                  <a:lnTo>
                    <a:pt x="848" y="54"/>
                  </a:lnTo>
                  <a:lnTo>
                    <a:pt x="820" y="43"/>
                  </a:lnTo>
                  <a:lnTo>
                    <a:pt x="787" y="34"/>
                  </a:lnTo>
                  <a:lnTo>
                    <a:pt x="754" y="28"/>
                  </a:lnTo>
                  <a:lnTo>
                    <a:pt x="717" y="21"/>
                  </a:lnTo>
                  <a:lnTo>
                    <a:pt x="682" y="14"/>
                  </a:lnTo>
                  <a:lnTo>
                    <a:pt x="643" y="10"/>
                  </a:lnTo>
                  <a:lnTo>
                    <a:pt x="604" y="6"/>
                  </a:lnTo>
                  <a:lnTo>
                    <a:pt x="563" y="3"/>
                  </a:lnTo>
                  <a:lnTo>
                    <a:pt x="520" y="1"/>
                  </a:lnTo>
                  <a:lnTo>
                    <a:pt x="478" y="0"/>
                  </a:lnTo>
                  <a:lnTo>
                    <a:pt x="438" y="1"/>
                  </a:lnTo>
                  <a:lnTo>
                    <a:pt x="396" y="3"/>
                  </a:lnTo>
                  <a:lnTo>
                    <a:pt x="355" y="6"/>
                  </a:lnTo>
                  <a:lnTo>
                    <a:pt x="315" y="10"/>
                  </a:lnTo>
                  <a:lnTo>
                    <a:pt x="277" y="14"/>
                  </a:lnTo>
                  <a:lnTo>
                    <a:pt x="239" y="21"/>
                  </a:lnTo>
                  <a:lnTo>
                    <a:pt x="205" y="28"/>
                  </a:lnTo>
                  <a:lnTo>
                    <a:pt x="172" y="34"/>
                  </a:lnTo>
                  <a:lnTo>
                    <a:pt x="139" y="44"/>
                  </a:lnTo>
                  <a:lnTo>
                    <a:pt x="113" y="54"/>
                  </a:lnTo>
                  <a:lnTo>
                    <a:pt x="85" y="65"/>
                  </a:lnTo>
                  <a:lnTo>
                    <a:pt x="63" y="76"/>
                  </a:lnTo>
                  <a:lnTo>
                    <a:pt x="46" y="87"/>
                  </a:lnTo>
                  <a:lnTo>
                    <a:pt x="28" y="98"/>
                  </a:lnTo>
                  <a:lnTo>
                    <a:pt x="17" y="112"/>
                  </a:lnTo>
                  <a:lnTo>
                    <a:pt x="7" y="125"/>
                  </a:lnTo>
                  <a:lnTo>
                    <a:pt x="1" y="137"/>
                  </a:lnTo>
                  <a:lnTo>
                    <a:pt x="0" y="15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22"/>
            <p:cNvSpPr>
              <a:spLocks/>
            </p:cNvSpPr>
            <p:nvPr/>
          </p:nvSpPr>
          <p:spPr bwMode="auto">
            <a:xfrm>
              <a:off x="6014758" y="2740025"/>
              <a:ext cx="1284558" cy="431800"/>
            </a:xfrm>
            <a:custGeom>
              <a:avLst/>
              <a:gdLst>
                <a:gd name="T0" fmla="*/ 2147483647 w 809"/>
                <a:gd name="T1" fmla="*/ 2147483647 h 272"/>
                <a:gd name="T2" fmla="*/ 2147483647 w 809"/>
                <a:gd name="T3" fmla="*/ 0 h 272"/>
                <a:gd name="T4" fmla="*/ 0 w 809"/>
                <a:gd name="T5" fmla="*/ 0 h 272"/>
                <a:gd name="T6" fmla="*/ 0 w 809"/>
                <a:gd name="T7" fmla="*/ 2147483647 h 272"/>
                <a:gd name="T8" fmla="*/ 2147483647 w 809"/>
                <a:gd name="T9" fmla="*/ 2147483647 h 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9"/>
                <a:gd name="T16" fmla="*/ 0 h 272"/>
                <a:gd name="T17" fmla="*/ 809 w 809"/>
                <a:gd name="T18" fmla="*/ 272 h 2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9" h="272">
                  <a:moveTo>
                    <a:pt x="808" y="271"/>
                  </a:moveTo>
                  <a:lnTo>
                    <a:pt x="808" y="0"/>
                  </a:lnTo>
                  <a:lnTo>
                    <a:pt x="0" y="0"/>
                  </a:lnTo>
                  <a:lnTo>
                    <a:pt x="0" y="271"/>
                  </a:lnTo>
                  <a:lnTo>
                    <a:pt x="808" y="271"/>
                  </a:lnTo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182" name="Freeform 24"/>
            <p:cNvSpPr>
              <a:spLocks/>
            </p:cNvSpPr>
            <p:nvPr/>
          </p:nvSpPr>
          <p:spPr bwMode="auto">
            <a:xfrm>
              <a:off x="6975475" y="1727200"/>
              <a:ext cx="722313" cy="484188"/>
            </a:xfrm>
            <a:custGeom>
              <a:avLst/>
              <a:gdLst>
                <a:gd name="T0" fmla="*/ 2147483647 w 455"/>
                <a:gd name="T1" fmla="*/ 0 h 305"/>
                <a:gd name="T2" fmla="*/ 2147483647 w 455"/>
                <a:gd name="T3" fmla="*/ 2147483647 h 305"/>
                <a:gd name="T4" fmla="*/ 0 w 455"/>
                <a:gd name="T5" fmla="*/ 2147483647 h 305"/>
                <a:gd name="T6" fmla="*/ 2147483647 w 455"/>
                <a:gd name="T7" fmla="*/ 0 h 3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5"/>
                <a:gd name="T13" fmla="*/ 0 h 305"/>
                <a:gd name="T14" fmla="*/ 455 w 455"/>
                <a:gd name="T15" fmla="*/ 305 h 3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5" h="305">
                  <a:moveTo>
                    <a:pt x="226" y="0"/>
                  </a:moveTo>
                  <a:lnTo>
                    <a:pt x="454" y="304"/>
                  </a:lnTo>
                  <a:lnTo>
                    <a:pt x="0" y="304"/>
                  </a:lnTo>
                  <a:lnTo>
                    <a:pt x="226" y="0"/>
                  </a:lnTo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83" name="Rectangle 25"/>
            <p:cNvSpPr>
              <a:spLocks noChangeArrowheads="1"/>
            </p:cNvSpPr>
            <p:nvPr/>
          </p:nvSpPr>
          <p:spPr bwMode="auto">
            <a:xfrm>
              <a:off x="7114278" y="1894572"/>
              <a:ext cx="477837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 dirty="0">
                  <a:solidFill>
                    <a:schemeClr val="accent2"/>
                  </a:solidFill>
                  <a:latin typeface="Arial" pitchFamily="34" charset="0"/>
                </a:rPr>
                <a:t>ISA</a:t>
              </a:r>
            </a:p>
          </p:txBody>
        </p:sp>
        <p:sp>
          <p:nvSpPr>
            <p:cNvPr id="48184" name="Rectangle 26"/>
            <p:cNvSpPr>
              <a:spLocks noChangeArrowheads="1"/>
            </p:cNvSpPr>
            <p:nvPr/>
          </p:nvSpPr>
          <p:spPr bwMode="auto">
            <a:xfrm>
              <a:off x="5996025" y="2802819"/>
              <a:ext cx="1327150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 dirty="0" err="1">
                  <a:solidFill>
                    <a:srgbClr val="000000"/>
                  </a:solidFill>
                  <a:latin typeface="Arial" pitchFamily="34" charset="0"/>
                </a:rPr>
                <a:t>Hourly_Emps</a:t>
              </a:r>
              <a:endParaRPr lang="en-US" sz="14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8185" name="Rectangle 27"/>
            <p:cNvSpPr>
              <a:spLocks noChangeArrowheads="1"/>
            </p:cNvSpPr>
            <p:nvPr/>
          </p:nvSpPr>
          <p:spPr bwMode="auto">
            <a:xfrm>
              <a:off x="7824788" y="2128838"/>
              <a:ext cx="1046983" cy="30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 dirty="0" err="1">
                  <a:solidFill>
                    <a:srgbClr val="0070C0"/>
                  </a:solidFill>
                  <a:latin typeface="Arial" pitchFamily="34" charset="0"/>
                </a:rPr>
                <a:t>contractid</a:t>
              </a:r>
              <a:endParaRPr lang="en-US" sz="1400" b="1" dirty="0">
                <a:solidFill>
                  <a:srgbClr val="0070C0"/>
                </a:solidFill>
                <a:latin typeface="Arial" pitchFamily="34" charset="0"/>
              </a:endParaRPr>
            </a:p>
          </p:txBody>
        </p:sp>
        <p:sp>
          <p:nvSpPr>
            <p:cNvPr id="48186" name="Rectangle 28"/>
            <p:cNvSpPr>
              <a:spLocks noChangeArrowheads="1"/>
            </p:cNvSpPr>
            <p:nvPr/>
          </p:nvSpPr>
          <p:spPr bwMode="auto">
            <a:xfrm>
              <a:off x="5407025" y="1673225"/>
              <a:ext cx="1406132" cy="30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b="1" dirty="0" err="1">
                  <a:solidFill>
                    <a:srgbClr val="7030A0"/>
                  </a:solidFill>
                  <a:latin typeface="Arial" pitchFamily="34" charset="0"/>
                </a:rPr>
                <a:t>hours_worked</a:t>
              </a:r>
              <a:endParaRPr lang="en-US" sz="1400" b="1" dirty="0">
                <a:solidFill>
                  <a:srgbClr val="7030A0"/>
                </a:solidFill>
                <a:latin typeface="Arial" pitchFamily="34" charset="0"/>
              </a:endParaRPr>
            </a:p>
          </p:txBody>
        </p:sp>
        <p:sp>
          <p:nvSpPr>
            <p:cNvPr id="48187" name="Line 29"/>
            <p:cNvSpPr>
              <a:spLocks noChangeShapeType="1"/>
            </p:cNvSpPr>
            <p:nvPr/>
          </p:nvSpPr>
          <p:spPr bwMode="auto">
            <a:xfrm flipH="1">
              <a:off x="6945311" y="2219717"/>
              <a:ext cx="189976" cy="52030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88" name="Line 30"/>
            <p:cNvSpPr>
              <a:spLocks noChangeShapeType="1"/>
            </p:cNvSpPr>
            <p:nvPr/>
          </p:nvSpPr>
          <p:spPr bwMode="auto">
            <a:xfrm>
              <a:off x="7568921" y="2229145"/>
              <a:ext cx="311085" cy="50904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89" name="Line 31"/>
            <p:cNvSpPr>
              <a:spLocks noChangeShapeType="1"/>
            </p:cNvSpPr>
            <p:nvPr/>
          </p:nvSpPr>
          <p:spPr bwMode="auto">
            <a:xfrm>
              <a:off x="8366038" y="2478088"/>
              <a:ext cx="17549" cy="26670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90" name="Line 32"/>
            <p:cNvSpPr>
              <a:spLocks noChangeShapeType="1"/>
            </p:cNvSpPr>
            <p:nvPr/>
          </p:nvSpPr>
          <p:spPr bwMode="auto">
            <a:xfrm>
              <a:off x="6271674" y="2066044"/>
              <a:ext cx="276614" cy="6716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91" name="Line 35"/>
            <p:cNvSpPr>
              <a:spLocks noChangeShapeType="1"/>
            </p:cNvSpPr>
            <p:nvPr/>
          </p:nvSpPr>
          <p:spPr bwMode="auto">
            <a:xfrm flipV="1">
              <a:off x="7337171" y="1441450"/>
              <a:ext cx="0" cy="31750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67" name="Table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246649"/>
              </p:ext>
            </p:extLst>
          </p:nvPr>
        </p:nvGraphicFramePr>
        <p:xfrm>
          <a:off x="838200" y="4648200"/>
          <a:ext cx="7391400" cy="457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12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245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70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sng" dirty="0" err="1">
                          <a:latin typeface="Calibri" pitchFamily="34" charset="0"/>
                          <a:cs typeface="Calibri" pitchFamily="34" charset="0"/>
                        </a:rPr>
                        <a:t>ssn</a:t>
                      </a:r>
                      <a:endParaRPr lang="en-US" sz="2400" b="0" u="sng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alibri" pitchFamily="34" charset="0"/>
                          <a:cs typeface="Calibri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alibri" pitchFamily="34" charset="0"/>
                          <a:cs typeface="Calibri" pitchFamily="34" charset="0"/>
                        </a:rPr>
                        <a:t>lot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rgbClr val="7030A0"/>
                          </a:solidFill>
                          <a:latin typeface="Calibri" pitchFamily="34" charset="0"/>
                          <a:cs typeface="Calibri" pitchFamily="34" charset="0"/>
                        </a:rPr>
                        <a:t>hourly_wages</a:t>
                      </a:r>
                      <a:endParaRPr lang="en-US" sz="2400" b="0" dirty="0">
                        <a:solidFill>
                          <a:srgbClr val="7030A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rgbClr val="7030A0"/>
                          </a:solidFill>
                          <a:latin typeface="Calibri" pitchFamily="34" charset="0"/>
                          <a:cs typeface="Calibri" pitchFamily="34" charset="0"/>
                        </a:rPr>
                        <a:t>hours_worked</a:t>
                      </a:r>
                      <a:endParaRPr lang="en-US" sz="2400" b="0" dirty="0">
                        <a:solidFill>
                          <a:srgbClr val="7030A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8" name="Table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872586"/>
              </p:ext>
            </p:extLst>
          </p:nvPr>
        </p:nvGraphicFramePr>
        <p:xfrm>
          <a:off x="838200" y="5715000"/>
          <a:ext cx="4648200" cy="457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70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sng" dirty="0" err="1">
                          <a:latin typeface="Calibri" pitchFamily="34" charset="0"/>
                          <a:cs typeface="Calibri" pitchFamily="34" charset="0"/>
                        </a:rPr>
                        <a:t>ssn</a:t>
                      </a:r>
                      <a:endParaRPr lang="en-US" sz="2400" b="0" u="sng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alibri" pitchFamily="34" charset="0"/>
                          <a:cs typeface="Calibri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alibri" pitchFamily="34" charset="0"/>
                          <a:cs typeface="Calibri" pitchFamily="34" charset="0"/>
                        </a:rPr>
                        <a:t>lot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Contractid</a:t>
                      </a:r>
                      <a:endParaRPr lang="en-US" sz="2400" b="0" dirty="0">
                        <a:solidFill>
                          <a:srgbClr val="0070C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8160" name="TextBox 68"/>
          <p:cNvSpPr txBox="1">
            <a:spLocks noChangeArrowheads="1"/>
          </p:cNvSpPr>
          <p:nvPr/>
        </p:nvSpPr>
        <p:spPr bwMode="auto">
          <a:xfrm>
            <a:off x="755650" y="4143375"/>
            <a:ext cx="2127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Hourly_Emps</a:t>
            </a:r>
          </a:p>
        </p:txBody>
      </p:sp>
      <p:sp>
        <p:nvSpPr>
          <p:cNvPr id="48161" name="TextBox 69"/>
          <p:cNvSpPr txBox="1">
            <a:spLocks noChangeArrowheads="1"/>
          </p:cNvSpPr>
          <p:nvPr/>
        </p:nvSpPr>
        <p:spPr bwMode="auto">
          <a:xfrm>
            <a:off x="739775" y="5208588"/>
            <a:ext cx="2401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Contract_Emps</a:t>
            </a:r>
          </a:p>
        </p:txBody>
      </p:sp>
      <p:sp>
        <p:nvSpPr>
          <p:cNvPr id="71" name="Rounded Rectangular Callout 70"/>
          <p:cNvSpPr/>
          <p:nvPr/>
        </p:nvSpPr>
        <p:spPr bwMode="auto">
          <a:xfrm>
            <a:off x="990599" y="1876424"/>
            <a:ext cx="2837169" cy="1628775"/>
          </a:xfrm>
          <a:prstGeom prst="wedgeRoundRectCallout">
            <a:avLst>
              <a:gd name="adj1" fmla="val 21408"/>
              <a:gd name="adj2" fmla="val 102459"/>
              <a:gd name="adj3" fmla="val 16667"/>
            </a:avLst>
          </a:prstGeom>
          <a:solidFill>
            <a:srgbClr val="585882"/>
          </a:solidFill>
          <a:ln w="127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 eaLnBrk="0" hangingPunct="0">
              <a:lnSpc>
                <a:spcPts val="2600"/>
              </a:lnSpc>
              <a:defRPr/>
            </a:pPr>
            <a:r>
              <a:rPr lang="en-US" sz="2400" dirty="0">
                <a:solidFill>
                  <a:srgbClr val="FFFFFF"/>
                </a:solidFill>
                <a:latin typeface="Calibri" pitchFamily="34" charset="0"/>
                <a:cs typeface="+mn-cs"/>
              </a:rPr>
              <a:t>Each employee must be in one of these two relations, i.e., covering = ‘yes’</a:t>
            </a:r>
          </a:p>
        </p:txBody>
      </p:sp>
      <p:pic>
        <p:nvPicPr>
          <p:cNvPr id="19458" name="Picture 2" descr="C:\Users\Kien\AppData\Local\Microsoft\Windows\Temporary Internet Files\Content.IE5\L3925WEY\MC90029794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833" y="295110"/>
            <a:ext cx="571265" cy="130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54845-D052-42DE-8F02-80F114D10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C41A8-9ADC-4165-991B-1DCE1B4A6D33}" type="datetime1">
              <a:rPr lang="en-US" smtClean="0"/>
              <a:t>9/11/2024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B515F5-34A0-4CA0-9D8A-FFCA67D91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D7F5-7323-4990-94E9-6AF33DDF4934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64992"/>
      </p:ext>
    </p:extLst>
  </p:cSld>
  <p:clrMapOvr>
    <a:masterClrMapping/>
  </p:clrMapOvr>
  <p:transition>
    <p:cut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>
                <a:latin typeface="Calibri" pitchFamily="34" charset="0"/>
                <a:cs typeface="Calibri" pitchFamily="34" charset="0"/>
              </a:rPr>
              <a:t>Mapping ISA Constraints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001000" cy="40767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600" dirty="0">
                <a:latin typeface="Calibri" pitchFamily="34" charset="0"/>
                <a:cs typeface="Calibri" pitchFamily="34" charset="0"/>
              </a:rPr>
              <a:t>Overlap and covering constraints in ISA relationships can be expressed in SQL using </a:t>
            </a:r>
            <a:r>
              <a:rPr lang="en-US" sz="36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assertions</a:t>
            </a:r>
          </a:p>
          <a:p>
            <a:r>
              <a:rPr lang="en-US" sz="3600" dirty="0">
                <a:latin typeface="Calibri" pitchFamily="34" charset="0"/>
                <a:cs typeface="Calibri" pitchFamily="34" charset="0"/>
              </a:rPr>
              <a:t>We will discuss assertions later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D2D81-7816-4FE0-B489-96954EDF8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F8D3-7FBB-468E-AE93-17A5A1DD7B7A}" type="datetime1">
              <a:rPr lang="en-US" smtClean="0"/>
              <a:t>9/11/2024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ECE0ED-9574-4CF5-A8EB-1843FC1CA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D7F5-7323-4990-94E9-6AF33DDF4934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9385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7"/>
          <p:cNvSpPr>
            <a:spLocks noChangeArrowheads="1"/>
          </p:cNvSpPr>
          <p:nvPr/>
        </p:nvSpPr>
        <p:spPr bwMode="auto">
          <a:xfrm>
            <a:off x="425450" y="4495800"/>
            <a:ext cx="7721600" cy="1936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ts val="2400"/>
              </a:lnSpc>
              <a:defRPr/>
            </a:pPr>
            <a:r>
              <a:rPr lang="en-US" sz="2000" dirty="0">
                <a:latin typeface="Calibri" pitchFamily="34" charset="0"/>
              </a:rPr>
              <a:t>CREATE TABLE </a:t>
            </a:r>
            <a:r>
              <a:rPr lang="en-US" dirty="0">
                <a:latin typeface="Calibri" pitchFamily="34" charset="0"/>
              </a:rPr>
              <a:t>Dependents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(</a:t>
            </a:r>
          </a:p>
          <a:p>
            <a:pPr eaLnBrk="0" hangingPunct="0">
              <a:lnSpc>
                <a:spcPts val="2400"/>
              </a:lnSpc>
              <a:defRPr/>
            </a:pPr>
            <a:r>
              <a:rPr lang="en-US" dirty="0">
                <a:latin typeface="Calibri" pitchFamily="34" charset="0"/>
              </a:rPr>
              <a:t>   </a:t>
            </a:r>
            <a:r>
              <a:rPr lang="en-US" dirty="0" err="1">
                <a:solidFill>
                  <a:srgbClr val="434FD6"/>
                </a:solidFill>
                <a:latin typeface="Calibri" pitchFamily="34" charset="0"/>
              </a:rPr>
              <a:t>pname</a:t>
            </a:r>
            <a:r>
              <a:rPr lang="en-US" dirty="0">
                <a:solidFill>
                  <a:srgbClr val="434FD6"/>
                </a:solidFill>
                <a:latin typeface="Calibri" pitchFamily="34" charset="0"/>
              </a:rPr>
              <a:t>  </a:t>
            </a:r>
            <a:r>
              <a:rPr lang="en-US" sz="2000" dirty="0">
                <a:solidFill>
                  <a:srgbClr val="434FD6"/>
                </a:solidFill>
                <a:latin typeface="Calibri" pitchFamily="34" charset="0"/>
              </a:rPr>
              <a:t>CHAR(20)</a:t>
            </a:r>
            <a:r>
              <a:rPr lang="en-US" dirty="0">
                <a:solidFill>
                  <a:srgbClr val="434FD6"/>
                </a:solidFill>
                <a:latin typeface="Calibri" pitchFamily="34" charset="0"/>
              </a:rPr>
              <a:t>,</a:t>
            </a:r>
          </a:p>
          <a:p>
            <a:pPr eaLnBrk="0" hangingPunct="0">
              <a:lnSpc>
                <a:spcPts val="2400"/>
              </a:lnSpc>
              <a:defRPr/>
            </a:pPr>
            <a:r>
              <a:rPr lang="en-US" dirty="0">
                <a:solidFill>
                  <a:srgbClr val="434FD6"/>
                </a:solidFill>
                <a:latin typeface="Calibri" pitchFamily="34" charset="0"/>
              </a:rPr>
              <a:t>   age  </a:t>
            </a:r>
            <a:r>
              <a:rPr lang="en-US" sz="2000" dirty="0">
                <a:solidFill>
                  <a:srgbClr val="434FD6"/>
                </a:solidFill>
                <a:latin typeface="Calibri" pitchFamily="34" charset="0"/>
              </a:rPr>
              <a:t>INTEGER</a:t>
            </a:r>
            <a:r>
              <a:rPr lang="en-US" dirty="0">
                <a:solidFill>
                  <a:srgbClr val="434FD6"/>
                </a:solidFill>
                <a:latin typeface="Calibri" pitchFamily="34" charset="0"/>
              </a:rPr>
              <a:t>,</a:t>
            </a:r>
          </a:p>
          <a:p>
            <a:pPr eaLnBrk="0" hangingPunct="0">
              <a:lnSpc>
                <a:spcPts val="2400"/>
              </a:lnSpc>
              <a:defRPr/>
            </a:pPr>
            <a:r>
              <a:rPr lang="en-US" dirty="0">
                <a:solidFill>
                  <a:srgbClr val="434FD6"/>
                </a:solidFill>
                <a:latin typeface="Calibri" pitchFamily="34" charset="0"/>
              </a:rPr>
              <a:t>   </a:t>
            </a:r>
            <a:r>
              <a:rPr lang="en-US" dirty="0" err="1">
                <a:solidFill>
                  <a:srgbClr val="434FD6"/>
                </a:solidFill>
                <a:latin typeface="Calibri" pitchFamily="34" charset="0"/>
              </a:rPr>
              <a:t>policyid</a:t>
            </a:r>
            <a:r>
              <a:rPr lang="en-US" dirty="0">
                <a:solidFill>
                  <a:srgbClr val="434FD6"/>
                </a:solidFill>
                <a:latin typeface="Calibri" pitchFamily="34" charset="0"/>
              </a:rPr>
              <a:t>  </a:t>
            </a:r>
            <a:r>
              <a:rPr lang="en-US" sz="2000" dirty="0">
                <a:solidFill>
                  <a:srgbClr val="434FD6"/>
                </a:solidFill>
                <a:latin typeface="Calibri" pitchFamily="34" charset="0"/>
              </a:rPr>
              <a:t>INTEGER</a:t>
            </a:r>
            <a:r>
              <a:rPr lang="en-US" dirty="0">
                <a:solidFill>
                  <a:srgbClr val="434FD6"/>
                </a:solidFill>
                <a:latin typeface="Calibri" pitchFamily="34" charset="0"/>
              </a:rPr>
              <a:t>,</a:t>
            </a:r>
          </a:p>
          <a:p>
            <a:pPr eaLnBrk="0" hangingPunct="0">
              <a:lnSpc>
                <a:spcPts val="2400"/>
              </a:lnSpc>
              <a:defRPr/>
            </a:pPr>
            <a:r>
              <a:rPr lang="en-US" dirty="0">
                <a:solidFill>
                  <a:srgbClr val="434FD6"/>
                </a:solidFill>
                <a:latin typeface="Calibri" pitchFamily="34" charset="0"/>
              </a:rPr>
              <a:t>   </a:t>
            </a:r>
            <a:r>
              <a:rPr lang="en-US" sz="2000" dirty="0">
                <a:solidFill>
                  <a:schemeClr val="folHlink"/>
                </a:solidFill>
                <a:latin typeface="Calibri" pitchFamily="34" charset="0"/>
              </a:rPr>
              <a:t>PRIMARY KEY </a:t>
            </a:r>
            <a:r>
              <a:rPr lang="en-US" dirty="0">
                <a:solidFill>
                  <a:schemeClr val="folHlink"/>
                </a:solidFill>
                <a:latin typeface="Calibri" pitchFamily="34" charset="0"/>
              </a:rPr>
              <a:t>(</a:t>
            </a:r>
            <a:r>
              <a:rPr lang="en-US" dirty="0" err="1">
                <a:solidFill>
                  <a:schemeClr val="folHlink"/>
                </a:solidFill>
                <a:latin typeface="Calibri" pitchFamily="34" charset="0"/>
              </a:rPr>
              <a:t>pname</a:t>
            </a:r>
            <a:r>
              <a:rPr lang="en-US" dirty="0">
                <a:solidFill>
                  <a:schemeClr val="folHlink"/>
                </a:solidFill>
                <a:latin typeface="Calibri" pitchFamily="34" charset="0"/>
              </a:rPr>
              <a:t>, </a:t>
            </a:r>
            <a:r>
              <a:rPr lang="en-US" dirty="0" err="1">
                <a:solidFill>
                  <a:schemeClr val="folHlink"/>
                </a:solidFill>
                <a:latin typeface="Calibri" pitchFamily="34" charset="0"/>
              </a:rPr>
              <a:t>policyid</a:t>
            </a:r>
            <a:r>
              <a:rPr lang="en-US" dirty="0">
                <a:solidFill>
                  <a:schemeClr val="folHlink"/>
                </a:solidFill>
                <a:latin typeface="Calibri" pitchFamily="34" charset="0"/>
              </a:rPr>
              <a:t>),</a:t>
            </a:r>
          </a:p>
          <a:p>
            <a:pPr eaLnBrk="0" hangingPunct="0">
              <a:lnSpc>
                <a:spcPts val="2400"/>
              </a:lnSpc>
              <a:defRPr/>
            </a:pPr>
            <a:r>
              <a:rPr lang="en-US" dirty="0">
                <a:solidFill>
                  <a:schemeClr val="folHlink"/>
                </a:solidFill>
                <a:latin typeface="Calibri" pitchFamily="34" charset="0"/>
              </a:rPr>
              <a:t>   </a:t>
            </a:r>
            <a:r>
              <a:rPr lang="en-US" sz="2000" dirty="0">
                <a:solidFill>
                  <a:schemeClr val="folHlink"/>
                </a:solidFill>
                <a:latin typeface="Calibri" pitchFamily="34" charset="0"/>
              </a:rPr>
              <a:t>FOREIGN KEY </a:t>
            </a:r>
            <a:r>
              <a:rPr lang="en-US" dirty="0">
                <a:solidFill>
                  <a:schemeClr val="folHlink"/>
                </a:solidFill>
                <a:latin typeface="Calibri" pitchFamily="34" charset="0"/>
              </a:rPr>
              <a:t>(</a:t>
            </a:r>
            <a:r>
              <a:rPr lang="en-US" dirty="0" err="1">
                <a:solidFill>
                  <a:schemeClr val="folHlink"/>
                </a:solidFill>
                <a:latin typeface="Calibri" pitchFamily="34" charset="0"/>
              </a:rPr>
              <a:t>policyid</a:t>
            </a:r>
            <a:r>
              <a:rPr lang="en-US" dirty="0">
                <a:solidFill>
                  <a:schemeClr val="folHlink"/>
                </a:solidFill>
                <a:latin typeface="Calibri" pitchFamily="34" charset="0"/>
              </a:rPr>
              <a:t>) </a:t>
            </a:r>
            <a:r>
              <a:rPr lang="en-US" sz="2000" dirty="0">
                <a:solidFill>
                  <a:schemeClr val="folHlink"/>
                </a:solidFill>
                <a:latin typeface="Calibri" pitchFamily="34" charset="0"/>
              </a:rPr>
              <a:t>REFERENCES</a:t>
            </a:r>
            <a:r>
              <a:rPr lang="en-US" dirty="0">
                <a:solidFill>
                  <a:schemeClr val="folHlink"/>
                </a:solidFill>
                <a:latin typeface="Calibri" pitchFamily="34" charset="0"/>
              </a:rPr>
              <a:t> Policies, </a:t>
            </a:r>
            <a:r>
              <a:rPr lang="en-US" sz="2000" dirty="0">
                <a:solidFill>
                  <a:schemeClr val="folHlink"/>
                </a:solidFill>
                <a:latin typeface="Calibri" pitchFamily="34" charset="0"/>
              </a:rPr>
              <a:t>ON DELETE CASCADE</a:t>
            </a:r>
            <a:r>
              <a:rPr lang="en-US" dirty="0">
                <a:latin typeface="Calibri" pitchFamily="34" charset="0"/>
              </a:rPr>
              <a:t>)</a:t>
            </a:r>
          </a:p>
        </p:txBody>
      </p:sp>
      <p:sp>
        <p:nvSpPr>
          <p:cNvPr id="50200" name="Rectangle 6"/>
          <p:cNvSpPr>
            <a:spLocks noChangeArrowheads="1"/>
          </p:cNvSpPr>
          <p:nvPr/>
        </p:nvSpPr>
        <p:spPr bwMode="auto">
          <a:xfrm>
            <a:off x="457200" y="2025650"/>
            <a:ext cx="5300663" cy="2249488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ts val="2400"/>
              </a:lnSpc>
              <a:defRPr/>
            </a:pPr>
            <a:r>
              <a:rPr lang="en-US" sz="2000" dirty="0">
                <a:latin typeface="Calibri" pitchFamily="34" charset="0"/>
              </a:rPr>
              <a:t>CREATE TABLE  </a:t>
            </a:r>
            <a:r>
              <a:rPr lang="en-US" dirty="0">
                <a:latin typeface="Calibri" pitchFamily="34" charset="0"/>
              </a:rPr>
              <a:t>Policies (</a:t>
            </a:r>
          </a:p>
          <a:p>
            <a:pPr eaLnBrk="0" hangingPunct="0">
              <a:lnSpc>
                <a:spcPts val="2400"/>
              </a:lnSpc>
              <a:defRPr/>
            </a:pPr>
            <a:r>
              <a:rPr lang="en-US" dirty="0">
                <a:latin typeface="Calibri" pitchFamily="34" charset="0"/>
              </a:rPr>
              <a:t>   </a:t>
            </a:r>
            <a:r>
              <a:rPr lang="en-US" dirty="0" err="1">
                <a:solidFill>
                  <a:srgbClr val="434FD6"/>
                </a:solidFill>
                <a:latin typeface="Calibri" pitchFamily="34" charset="0"/>
              </a:rPr>
              <a:t>policyid</a:t>
            </a:r>
            <a:r>
              <a:rPr lang="en-US" dirty="0">
                <a:solidFill>
                  <a:srgbClr val="434FD6"/>
                </a:solidFill>
                <a:latin typeface="Calibri" pitchFamily="34" charset="0"/>
              </a:rPr>
              <a:t>  </a:t>
            </a:r>
            <a:r>
              <a:rPr lang="en-US" sz="2000" dirty="0">
                <a:solidFill>
                  <a:srgbClr val="434FD6"/>
                </a:solidFill>
                <a:latin typeface="Calibri" pitchFamily="34" charset="0"/>
              </a:rPr>
              <a:t>INTEGER</a:t>
            </a:r>
            <a:r>
              <a:rPr lang="en-US" dirty="0">
                <a:solidFill>
                  <a:srgbClr val="434FD6"/>
                </a:solidFill>
                <a:latin typeface="Calibri" pitchFamily="34" charset="0"/>
              </a:rPr>
              <a:t>,</a:t>
            </a:r>
          </a:p>
          <a:p>
            <a:pPr eaLnBrk="0" hangingPunct="0">
              <a:lnSpc>
                <a:spcPts val="2400"/>
              </a:lnSpc>
              <a:defRPr/>
            </a:pPr>
            <a:r>
              <a:rPr lang="en-US" dirty="0">
                <a:solidFill>
                  <a:srgbClr val="434FD6"/>
                </a:solidFill>
                <a:latin typeface="Calibri" pitchFamily="34" charset="0"/>
              </a:rPr>
              <a:t>   cost  </a:t>
            </a:r>
            <a:r>
              <a:rPr lang="en-US" sz="2000" dirty="0">
                <a:solidFill>
                  <a:srgbClr val="434FD6"/>
                </a:solidFill>
                <a:latin typeface="Calibri" pitchFamily="34" charset="0"/>
              </a:rPr>
              <a:t>REAL</a:t>
            </a:r>
            <a:r>
              <a:rPr lang="en-US" dirty="0">
                <a:solidFill>
                  <a:srgbClr val="434FD6"/>
                </a:solidFill>
                <a:latin typeface="Calibri" pitchFamily="34" charset="0"/>
              </a:rPr>
              <a:t>,</a:t>
            </a:r>
          </a:p>
          <a:p>
            <a:pPr eaLnBrk="0" hangingPunct="0">
              <a:lnSpc>
                <a:spcPts val="2400"/>
              </a:lnSpc>
              <a:defRPr/>
            </a:pPr>
            <a:r>
              <a:rPr lang="en-US" dirty="0">
                <a:solidFill>
                  <a:srgbClr val="434FD6"/>
                </a:solidFill>
                <a:latin typeface="Calibri" pitchFamily="34" charset="0"/>
              </a:rPr>
              <a:t>   </a:t>
            </a:r>
            <a:r>
              <a:rPr lang="en-US" dirty="0" err="1">
                <a:solidFill>
                  <a:srgbClr val="434FD6"/>
                </a:solidFill>
                <a:latin typeface="Calibri" pitchFamily="34" charset="0"/>
              </a:rPr>
              <a:t>ssn</a:t>
            </a:r>
            <a:r>
              <a:rPr lang="en-US" dirty="0">
                <a:solidFill>
                  <a:srgbClr val="434FD6"/>
                </a:solidFill>
                <a:latin typeface="Calibri" pitchFamily="34" charset="0"/>
              </a:rPr>
              <a:t>  </a:t>
            </a:r>
            <a:r>
              <a:rPr lang="en-US" sz="2000" dirty="0">
                <a:solidFill>
                  <a:srgbClr val="434FD6"/>
                </a:solidFill>
                <a:latin typeface="Calibri" pitchFamily="34" charset="0"/>
              </a:rPr>
              <a:t>CHAR(11)  </a:t>
            </a: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NOT NULL</a:t>
            </a:r>
            <a:r>
              <a:rPr lang="en-US" dirty="0">
                <a:solidFill>
                  <a:srgbClr val="434FD6"/>
                </a:solidFill>
                <a:latin typeface="Calibri" pitchFamily="34" charset="0"/>
              </a:rPr>
              <a:t>,</a:t>
            </a:r>
          </a:p>
          <a:p>
            <a:pPr eaLnBrk="0" hangingPunct="0">
              <a:lnSpc>
                <a:spcPts val="2400"/>
              </a:lnSpc>
              <a:defRPr/>
            </a:pPr>
            <a:r>
              <a:rPr lang="en-US" dirty="0">
                <a:solidFill>
                  <a:srgbClr val="434FD6"/>
                </a:solidFill>
                <a:latin typeface="Calibri" pitchFamily="34" charset="0"/>
              </a:rPr>
              <a:t>   </a:t>
            </a:r>
            <a:r>
              <a:rPr lang="en-US" sz="2000" dirty="0">
                <a:solidFill>
                  <a:schemeClr val="folHlink"/>
                </a:solidFill>
                <a:latin typeface="Calibri" pitchFamily="34" charset="0"/>
              </a:rPr>
              <a:t>PRIMARY KEY </a:t>
            </a:r>
            <a:r>
              <a:rPr lang="en-US" dirty="0">
                <a:solidFill>
                  <a:schemeClr val="folHlink"/>
                </a:solidFill>
                <a:latin typeface="Calibri" pitchFamily="34" charset="0"/>
              </a:rPr>
              <a:t>(</a:t>
            </a:r>
            <a:r>
              <a:rPr lang="en-US" dirty="0" err="1">
                <a:solidFill>
                  <a:schemeClr val="folHlink"/>
                </a:solidFill>
                <a:latin typeface="Calibri" pitchFamily="34" charset="0"/>
              </a:rPr>
              <a:t>policyid</a:t>
            </a:r>
            <a:r>
              <a:rPr lang="en-US" dirty="0">
                <a:solidFill>
                  <a:schemeClr val="folHlink"/>
                </a:solidFill>
                <a:latin typeface="Calibri" pitchFamily="34" charset="0"/>
              </a:rPr>
              <a:t>).</a:t>
            </a:r>
          </a:p>
          <a:p>
            <a:pPr eaLnBrk="0" hangingPunct="0">
              <a:lnSpc>
                <a:spcPts val="2400"/>
              </a:lnSpc>
              <a:defRPr/>
            </a:pPr>
            <a:r>
              <a:rPr lang="en-US" dirty="0">
                <a:solidFill>
                  <a:schemeClr val="folHlink"/>
                </a:solidFill>
                <a:latin typeface="Calibri" pitchFamily="34" charset="0"/>
              </a:rPr>
              <a:t>   </a:t>
            </a:r>
            <a:r>
              <a:rPr lang="en-US" sz="2000" dirty="0">
                <a:solidFill>
                  <a:schemeClr val="folHlink"/>
                </a:solidFill>
                <a:latin typeface="Calibri" pitchFamily="34" charset="0"/>
              </a:rPr>
              <a:t>FOREIGN KEY </a:t>
            </a:r>
            <a:r>
              <a:rPr lang="en-US" dirty="0">
                <a:solidFill>
                  <a:schemeClr val="folHlink"/>
                </a:solidFill>
                <a:latin typeface="Calibri" pitchFamily="34" charset="0"/>
              </a:rPr>
              <a:t>(</a:t>
            </a:r>
            <a:r>
              <a:rPr lang="en-US" dirty="0" err="1">
                <a:solidFill>
                  <a:schemeClr val="folHlink"/>
                </a:solidFill>
                <a:latin typeface="Calibri" pitchFamily="34" charset="0"/>
              </a:rPr>
              <a:t>ssn</a:t>
            </a:r>
            <a:r>
              <a:rPr lang="en-US" dirty="0">
                <a:solidFill>
                  <a:schemeClr val="folHlink"/>
                </a:solidFill>
                <a:latin typeface="Calibri" pitchFamily="34" charset="0"/>
              </a:rPr>
              <a:t>) </a:t>
            </a:r>
            <a:r>
              <a:rPr lang="en-US" sz="2000" dirty="0">
                <a:solidFill>
                  <a:schemeClr val="folHlink"/>
                </a:solidFill>
                <a:latin typeface="Calibri" pitchFamily="34" charset="0"/>
              </a:rPr>
              <a:t>REFERENCES</a:t>
            </a:r>
            <a:r>
              <a:rPr lang="en-US" dirty="0">
                <a:solidFill>
                  <a:schemeClr val="folHlink"/>
                </a:solidFill>
                <a:latin typeface="Calibri" pitchFamily="34" charset="0"/>
              </a:rPr>
              <a:t> Employees,</a:t>
            </a:r>
          </a:p>
          <a:p>
            <a:pPr eaLnBrk="0" hangingPunct="0">
              <a:lnSpc>
                <a:spcPts val="2400"/>
              </a:lnSpc>
              <a:defRPr/>
            </a:pPr>
            <a:r>
              <a:rPr lang="en-US" dirty="0">
                <a:solidFill>
                  <a:schemeClr val="folHlink"/>
                </a:solidFill>
                <a:latin typeface="Calibri" pitchFamily="34" charset="0"/>
              </a:rPr>
              <a:t>      </a:t>
            </a:r>
            <a:r>
              <a:rPr lang="en-US" sz="2000" dirty="0">
                <a:solidFill>
                  <a:schemeClr val="folHlink"/>
                </a:solidFill>
                <a:latin typeface="Calibri" pitchFamily="34" charset="0"/>
              </a:rPr>
              <a:t>ON DELETE CASCADE</a:t>
            </a:r>
            <a:r>
              <a:rPr lang="en-US" dirty="0">
                <a:latin typeface="Calibri" pitchFamily="34" charset="0"/>
              </a:rPr>
              <a:t>)</a:t>
            </a:r>
          </a:p>
        </p:txBody>
      </p:sp>
      <p:sp>
        <p:nvSpPr>
          <p:cNvPr id="5018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018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0182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114300"/>
            <a:ext cx="7848600" cy="1104900"/>
          </a:xfrm>
        </p:spPr>
        <p:txBody>
          <a:bodyPr/>
          <a:lstStyle/>
          <a:p>
            <a:r>
              <a:rPr lang="en-US" sz="3900">
                <a:latin typeface="Calibri" pitchFamily="34" charset="0"/>
                <a:cs typeface="Calibri" pitchFamily="34" charset="0"/>
              </a:rPr>
              <a:t>Mapping Two Binary Relationships (1)</a:t>
            </a:r>
          </a:p>
        </p:txBody>
      </p:sp>
      <p:sp>
        <p:nvSpPr>
          <p:cNvPr id="5018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382000" cy="8382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400" dirty="0">
                <a:latin typeface="Calibri" pitchFamily="34" charset="0"/>
              </a:rPr>
              <a:t>The key constraints allow us to combine </a:t>
            </a:r>
            <a:r>
              <a:rPr lang="en-US" sz="2400" b="1" dirty="0">
                <a:latin typeface="Calibri" pitchFamily="34" charset="0"/>
              </a:rPr>
              <a:t>Purchaser</a:t>
            </a:r>
            <a:r>
              <a:rPr lang="en-US" sz="2400" dirty="0">
                <a:latin typeface="Calibri" pitchFamily="34" charset="0"/>
              </a:rPr>
              <a:t> with </a:t>
            </a:r>
            <a:r>
              <a:rPr lang="en-US" sz="2400" b="1" dirty="0">
                <a:latin typeface="Calibri" pitchFamily="34" charset="0"/>
              </a:rPr>
              <a:t>Policies</a:t>
            </a:r>
            <a:r>
              <a:rPr lang="en-US" sz="2400" dirty="0">
                <a:latin typeface="Calibri" pitchFamily="34" charset="0"/>
              </a:rPr>
              <a:t>, and </a:t>
            </a:r>
            <a:r>
              <a:rPr lang="en-US" sz="2400" b="1" dirty="0">
                <a:latin typeface="Calibri" pitchFamily="34" charset="0"/>
              </a:rPr>
              <a:t>Beneficiary</a:t>
            </a:r>
            <a:r>
              <a:rPr lang="en-US" sz="2400" dirty="0">
                <a:latin typeface="Calibri" pitchFamily="34" charset="0"/>
              </a:rPr>
              <a:t> and </a:t>
            </a:r>
            <a:r>
              <a:rPr lang="en-US" sz="2400" b="1" dirty="0">
                <a:latin typeface="Calibri" pitchFamily="34" charset="0"/>
              </a:rPr>
              <a:t>Dependents</a:t>
            </a:r>
            <a:r>
              <a:rPr lang="en-US" sz="2400" dirty="0"/>
              <a:t>.</a:t>
            </a:r>
          </a:p>
          <a:p>
            <a:pPr marL="0" indent="0">
              <a:buFont typeface="Wingdings" pitchFamily="2" charset="2"/>
              <a:buNone/>
            </a:pPr>
            <a:endParaRPr lang="en-US" sz="3200" dirty="0">
              <a:latin typeface="Calibri" pitchFamily="34" charset="0"/>
            </a:endParaRPr>
          </a:p>
        </p:txBody>
      </p:sp>
      <p:sp>
        <p:nvSpPr>
          <p:cNvPr id="50187" name="Freeform 42"/>
          <p:cNvSpPr>
            <a:spLocks/>
          </p:cNvSpPr>
          <p:nvPr/>
        </p:nvSpPr>
        <p:spPr bwMode="auto">
          <a:xfrm>
            <a:off x="6934201" y="1860548"/>
            <a:ext cx="965200" cy="382588"/>
          </a:xfrm>
          <a:custGeom>
            <a:avLst/>
            <a:gdLst>
              <a:gd name="T0" fmla="*/ 2147483647 w 608"/>
              <a:gd name="T1" fmla="*/ 2147483647 h 241"/>
              <a:gd name="T2" fmla="*/ 2147483647 w 608"/>
              <a:gd name="T3" fmla="*/ 2147483647 h 241"/>
              <a:gd name="T4" fmla="*/ 2147483647 w 608"/>
              <a:gd name="T5" fmla="*/ 2147483647 h 241"/>
              <a:gd name="T6" fmla="*/ 2147483647 w 608"/>
              <a:gd name="T7" fmla="*/ 2147483647 h 241"/>
              <a:gd name="T8" fmla="*/ 2147483647 w 608"/>
              <a:gd name="T9" fmla="*/ 2147483647 h 241"/>
              <a:gd name="T10" fmla="*/ 2147483647 w 608"/>
              <a:gd name="T11" fmla="*/ 2147483647 h 241"/>
              <a:gd name="T12" fmla="*/ 2147483647 w 608"/>
              <a:gd name="T13" fmla="*/ 2147483647 h 241"/>
              <a:gd name="T14" fmla="*/ 2147483647 w 608"/>
              <a:gd name="T15" fmla="*/ 2147483647 h 241"/>
              <a:gd name="T16" fmla="*/ 2147483647 w 608"/>
              <a:gd name="T17" fmla="*/ 2147483647 h 241"/>
              <a:gd name="T18" fmla="*/ 2147483647 w 608"/>
              <a:gd name="T19" fmla="*/ 2147483647 h 241"/>
              <a:gd name="T20" fmla="*/ 2147483647 w 608"/>
              <a:gd name="T21" fmla="*/ 2147483647 h 241"/>
              <a:gd name="T22" fmla="*/ 2147483647 w 608"/>
              <a:gd name="T23" fmla="*/ 2147483647 h 241"/>
              <a:gd name="T24" fmla="*/ 2147483647 w 608"/>
              <a:gd name="T25" fmla="*/ 2147483647 h 241"/>
              <a:gd name="T26" fmla="*/ 2147483647 w 608"/>
              <a:gd name="T27" fmla="*/ 2147483647 h 241"/>
              <a:gd name="T28" fmla="*/ 2147483647 w 608"/>
              <a:gd name="T29" fmla="*/ 2147483647 h 241"/>
              <a:gd name="T30" fmla="*/ 2147483647 w 608"/>
              <a:gd name="T31" fmla="*/ 2147483647 h 241"/>
              <a:gd name="T32" fmla="*/ 2147483647 w 608"/>
              <a:gd name="T33" fmla="*/ 2147483647 h 241"/>
              <a:gd name="T34" fmla="*/ 2147483647 w 608"/>
              <a:gd name="T35" fmla="*/ 2147483647 h 241"/>
              <a:gd name="T36" fmla="*/ 2147483647 w 608"/>
              <a:gd name="T37" fmla="*/ 2147483647 h 241"/>
              <a:gd name="T38" fmla="*/ 2147483647 w 608"/>
              <a:gd name="T39" fmla="*/ 2147483647 h 241"/>
              <a:gd name="T40" fmla="*/ 2147483647 w 608"/>
              <a:gd name="T41" fmla="*/ 2147483647 h 241"/>
              <a:gd name="T42" fmla="*/ 2147483647 w 608"/>
              <a:gd name="T43" fmla="*/ 2147483647 h 241"/>
              <a:gd name="T44" fmla="*/ 2147483647 w 608"/>
              <a:gd name="T45" fmla="*/ 2147483647 h 241"/>
              <a:gd name="T46" fmla="*/ 2147483647 w 608"/>
              <a:gd name="T47" fmla="*/ 2147483647 h 241"/>
              <a:gd name="T48" fmla="*/ 2147483647 w 608"/>
              <a:gd name="T49" fmla="*/ 2147483647 h 241"/>
              <a:gd name="T50" fmla="*/ 2147483647 w 608"/>
              <a:gd name="T51" fmla="*/ 2147483647 h 241"/>
              <a:gd name="T52" fmla="*/ 2147483647 w 608"/>
              <a:gd name="T53" fmla="*/ 2147483647 h 241"/>
              <a:gd name="T54" fmla="*/ 2147483647 w 608"/>
              <a:gd name="T55" fmla="*/ 2147483647 h 241"/>
              <a:gd name="T56" fmla="*/ 2147483647 w 608"/>
              <a:gd name="T57" fmla="*/ 2147483647 h 241"/>
              <a:gd name="T58" fmla="*/ 2147483647 w 608"/>
              <a:gd name="T59" fmla="*/ 2147483647 h 241"/>
              <a:gd name="T60" fmla="*/ 2147483647 w 608"/>
              <a:gd name="T61" fmla="*/ 2147483647 h 241"/>
              <a:gd name="T62" fmla="*/ 2147483647 w 608"/>
              <a:gd name="T63" fmla="*/ 2147483647 h 241"/>
              <a:gd name="T64" fmla="*/ 2147483647 w 608"/>
              <a:gd name="T65" fmla="*/ 2147483647 h 241"/>
              <a:gd name="T66" fmla="*/ 2147483647 w 608"/>
              <a:gd name="T67" fmla="*/ 2147483647 h 241"/>
              <a:gd name="T68" fmla="*/ 2147483647 w 608"/>
              <a:gd name="T69" fmla="*/ 2147483647 h 241"/>
              <a:gd name="T70" fmla="*/ 2147483647 w 608"/>
              <a:gd name="T71" fmla="*/ 2147483647 h 24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08"/>
              <a:gd name="T109" fmla="*/ 0 h 241"/>
              <a:gd name="T110" fmla="*/ 608 w 608"/>
              <a:gd name="T111" fmla="*/ 241 h 24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08" h="241">
                <a:moveTo>
                  <a:pt x="607" y="120"/>
                </a:moveTo>
                <a:lnTo>
                  <a:pt x="606" y="110"/>
                </a:lnTo>
                <a:lnTo>
                  <a:pt x="602" y="100"/>
                </a:lnTo>
                <a:lnTo>
                  <a:pt x="596" y="89"/>
                </a:lnTo>
                <a:lnTo>
                  <a:pt x="589" y="79"/>
                </a:lnTo>
                <a:lnTo>
                  <a:pt x="579" y="69"/>
                </a:lnTo>
                <a:lnTo>
                  <a:pt x="566" y="60"/>
                </a:lnTo>
                <a:lnTo>
                  <a:pt x="552" y="51"/>
                </a:lnTo>
                <a:lnTo>
                  <a:pt x="537" y="43"/>
                </a:lnTo>
                <a:lnTo>
                  <a:pt x="519" y="36"/>
                </a:lnTo>
                <a:lnTo>
                  <a:pt x="499" y="28"/>
                </a:lnTo>
                <a:lnTo>
                  <a:pt x="477" y="22"/>
                </a:lnTo>
                <a:lnTo>
                  <a:pt x="456" y="17"/>
                </a:lnTo>
                <a:lnTo>
                  <a:pt x="431" y="11"/>
                </a:lnTo>
                <a:lnTo>
                  <a:pt x="407" y="8"/>
                </a:lnTo>
                <a:lnTo>
                  <a:pt x="382" y="5"/>
                </a:lnTo>
                <a:lnTo>
                  <a:pt x="356" y="3"/>
                </a:lnTo>
                <a:lnTo>
                  <a:pt x="331" y="1"/>
                </a:lnTo>
                <a:lnTo>
                  <a:pt x="303" y="0"/>
                </a:lnTo>
                <a:lnTo>
                  <a:pt x="277" y="1"/>
                </a:lnTo>
                <a:lnTo>
                  <a:pt x="251" y="3"/>
                </a:lnTo>
                <a:lnTo>
                  <a:pt x="225" y="5"/>
                </a:lnTo>
                <a:lnTo>
                  <a:pt x="200" y="8"/>
                </a:lnTo>
                <a:lnTo>
                  <a:pt x="176" y="11"/>
                </a:lnTo>
                <a:lnTo>
                  <a:pt x="151" y="17"/>
                </a:lnTo>
                <a:lnTo>
                  <a:pt x="130" y="22"/>
                </a:lnTo>
                <a:lnTo>
                  <a:pt x="109" y="28"/>
                </a:lnTo>
                <a:lnTo>
                  <a:pt x="88" y="36"/>
                </a:lnTo>
                <a:lnTo>
                  <a:pt x="71" y="43"/>
                </a:lnTo>
                <a:lnTo>
                  <a:pt x="55" y="51"/>
                </a:lnTo>
                <a:lnTo>
                  <a:pt x="41" y="60"/>
                </a:lnTo>
                <a:lnTo>
                  <a:pt x="29" y="69"/>
                </a:lnTo>
                <a:lnTo>
                  <a:pt x="18" y="79"/>
                </a:lnTo>
                <a:lnTo>
                  <a:pt x="11" y="89"/>
                </a:lnTo>
                <a:lnTo>
                  <a:pt x="5" y="100"/>
                </a:lnTo>
                <a:lnTo>
                  <a:pt x="1" y="110"/>
                </a:lnTo>
                <a:lnTo>
                  <a:pt x="0" y="120"/>
                </a:lnTo>
                <a:lnTo>
                  <a:pt x="1" y="130"/>
                </a:lnTo>
                <a:lnTo>
                  <a:pt x="5" y="142"/>
                </a:lnTo>
                <a:lnTo>
                  <a:pt x="11" y="151"/>
                </a:lnTo>
                <a:lnTo>
                  <a:pt x="18" y="161"/>
                </a:lnTo>
                <a:lnTo>
                  <a:pt x="29" y="171"/>
                </a:lnTo>
                <a:lnTo>
                  <a:pt x="41" y="180"/>
                </a:lnTo>
                <a:lnTo>
                  <a:pt x="55" y="189"/>
                </a:lnTo>
                <a:lnTo>
                  <a:pt x="71" y="198"/>
                </a:lnTo>
                <a:lnTo>
                  <a:pt x="88" y="206"/>
                </a:lnTo>
                <a:lnTo>
                  <a:pt x="109" y="212"/>
                </a:lnTo>
                <a:lnTo>
                  <a:pt x="130" y="218"/>
                </a:lnTo>
                <a:lnTo>
                  <a:pt x="151" y="223"/>
                </a:lnTo>
                <a:lnTo>
                  <a:pt x="176" y="229"/>
                </a:lnTo>
                <a:lnTo>
                  <a:pt x="200" y="232"/>
                </a:lnTo>
                <a:lnTo>
                  <a:pt x="225" y="236"/>
                </a:lnTo>
                <a:lnTo>
                  <a:pt x="251" y="239"/>
                </a:lnTo>
                <a:lnTo>
                  <a:pt x="277" y="240"/>
                </a:lnTo>
                <a:lnTo>
                  <a:pt x="303" y="240"/>
                </a:lnTo>
                <a:lnTo>
                  <a:pt x="331" y="240"/>
                </a:lnTo>
                <a:lnTo>
                  <a:pt x="356" y="239"/>
                </a:lnTo>
                <a:lnTo>
                  <a:pt x="382" y="236"/>
                </a:lnTo>
                <a:lnTo>
                  <a:pt x="407" y="232"/>
                </a:lnTo>
                <a:lnTo>
                  <a:pt x="431" y="229"/>
                </a:lnTo>
                <a:lnTo>
                  <a:pt x="456" y="223"/>
                </a:lnTo>
                <a:lnTo>
                  <a:pt x="477" y="218"/>
                </a:lnTo>
                <a:lnTo>
                  <a:pt x="499" y="212"/>
                </a:lnTo>
                <a:lnTo>
                  <a:pt x="519" y="206"/>
                </a:lnTo>
                <a:lnTo>
                  <a:pt x="537" y="198"/>
                </a:lnTo>
                <a:lnTo>
                  <a:pt x="552" y="189"/>
                </a:lnTo>
                <a:lnTo>
                  <a:pt x="566" y="180"/>
                </a:lnTo>
                <a:lnTo>
                  <a:pt x="579" y="171"/>
                </a:lnTo>
                <a:lnTo>
                  <a:pt x="589" y="161"/>
                </a:lnTo>
                <a:lnTo>
                  <a:pt x="596" y="151"/>
                </a:lnTo>
                <a:lnTo>
                  <a:pt x="602" y="142"/>
                </a:lnTo>
                <a:lnTo>
                  <a:pt x="606" y="130"/>
                </a:lnTo>
                <a:lnTo>
                  <a:pt x="607" y="12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8" name="Freeform 43"/>
          <p:cNvSpPr>
            <a:spLocks/>
          </p:cNvSpPr>
          <p:nvPr/>
        </p:nvSpPr>
        <p:spPr bwMode="auto">
          <a:xfrm>
            <a:off x="8077201" y="1936748"/>
            <a:ext cx="795337" cy="300038"/>
          </a:xfrm>
          <a:custGeom>
            <a:avLst/>
            <a:gdLst>
              <a:gd name="T0" fmla="*/ 2147483647 w 501"/>
              <a:gd name="T1" fmla="*/ 2147483647 h 189"/>
              <a:gd name="T2" fmla="*/ 2147483647 w 501"/>
              <a:gd name="T3" fmla="*/ 2147483647 h 189"/>
              <a:gd name="T4" fmla="*/ 2147483647 w 501"/>
              <a:gd name="T5" fmla="*/ 2147483647 h 189"/>
              <a:gd name="T6" fmla="*/ 2147483647 w 501"/>
              <a:gd name="T7" fmla="*/ 2147483647 h 189"/>
              <a:gd name="T8" fmla="*/ 2147483647 w 501"/>
              <a:gd name="T9" fmla="*/ 2147483647 h 189"/>
              <a:gd name="T10" fmla="*/ 2147483647 w 501"/>
              <a:gd name="T11" fmla="*/ 2147483647 h 189"/>
              <a:gd name="T12" fmla="*/ 2147483647 w 501"/>
              <a:gd name="T13" fmla="*/ 2147483647 h 189"/>
              <a:gd name="T14" fmla="*/ 2147483647 w 501"/>
              <a:gd name="T15" fmla="*/ 2147483647 h 189"/>
              <a:gd name="T16" fmla="*/ 2147483647 w 501"/>
              <a:gd name="T17" fmla="*/ 2147483647 h 189"/>
              <a:gd name="T18" fmla="*/ 2147483647 w 501"/>
              <a:gd name="T19" fmla="*/ 2147483647 h 189"/>
              <a:gd name="T20" fmla="*/ 2147483647 w 501"/>
              <a:gd name="T21" fmla="*/ 2147483647 h 189"/>
              <a:gd name="T22" fmla="*/ 2147483647 w 501"/>
              <a:gd name="T23" fmla="*/ 2147483647 h 189"/>
              <a:gd name="T24" fmla="*/ 2147483647 w 501"/>
              <a:gd name="T25" fmla="*/ 2147483647 h 189"/>
              <a:gd name="T26" fmla="*/ 2147483647 w 501"/>
              <a:gd name="T27" fmla="*/ 2147483647 h 189"/>
              <a:gd name="T28" fmla="*/ 2147483647 w 501"/>
              <a:gd name="T29" fmla="*/ 2147483647 h 189"/>
              <a:gd name="T30" fmla="*/ 2147483647 w 501"/>
              <a:gd name="T31" fmla="*/ 2147483647 h 189"/>
              <a:gd name="T32" fmla="*/ 2147483647 w 501"/>
              <a:gd name="T33" fmla="*/ 2147483647 h 189"/>
              <a:gd name="T34" fmla="*/ 2147483647 w 501"/>
              <a:gd name="T35" fmla="*/ 2147483647 h 189"/>
              <a:gd name="T36" fmla="*/ 2147483647 w 501"/>
              <a:gd name="T37" fmla="*/ 2147483647 h 189"/>
              <a:gd name="T38" fmla="*/ 2147483647 w 501"/>
              <a:gd name="T39" fmla="*/ 2147483647 h 189"/>
              <a:gd name="T40" fmla="*/ 2147483647 w 501"/>
              <a:gd name="T41" fmla="*/ 2147483647 h 189"/>
              <a:gd name="T42" fmla="*/ 2147483647 w 501"/>
              <a:gd name="T43" fmla="*/ 2147483647 h 189"/>
              <a:gd name="T44" fmla="*/ 2147483647 w 501"/>
              <a:gd name="T45" fmla="*/ 2147483647 h 189"/>
              <a:gd name="T46" fmla="*/ 2147483647 w 501"/>
              <a:gd name="T47" fmla="*/ 2147483647 h 189"/>
              <a:gd name="T48" fmla="*/ 2147483647 w 501"/>
              <a:gd name="T49" fmla="*/ 2147483647 h 189"/>
              <a:gd name="T50" fmla="*/ 2147483647 w 501"/>
              <a:gd name="T51" fmla="*/ 2147483647 h 189"/>
              <a:gd name="T52" fmla="*/ 2147483647 w 501"/>
              <a:gd name="T53" fmla="*/ 0 h 189"/>
              <a:gd name="T54" fmla="*/ 2147483647 w 501"/>
              <a:gd name="T55" fmla="*/ 0 h 189"/>
              <a:gd name="T56" fmla="*/ 2147483647 w 501"/>
              <a:gd name="T57" fmla="*/ 2147483647 h 189"/>
              <a:gd name="T58" fmla="*/ 2147483647 w 501"/>
              <a:gd name="T59" fmla="*/ 2147483647 h 189"/>
              <a:gd name="T60" fmla="*/ 2147483647 w 501"/>
              <a:gd name="T61" fmla="*/ 2147483647 h 189"/>
              <a:gd name="T62" fmla="*/ 2147483647 w 501"/>
              <a:gd name="T63" fmla="*/ 2147483647 h 189"/>
              <a:gd name="T64" fmla="*/ 2147483647 w 501"/>
              <a:gd name="T65" fmla="*/ 2147483647 h 189"/>
              <a:gd name="T66" fmla="*/ 2147483647 w 501"/>
              <a:gd name="T67" fmla="*/ 2147483647 h 189"/>
              <a:gd name="T68" fmla="*/ 2147483647 w 501"/>
              <a:gd name="T69" fmla="*/ 2147483647 h 189"/>
              <a:gd name="T70" fmla="*/ 2147483647 w 501"/>
              <a:gd name="T71" fmla="*/ 2147483647 h 18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01"/>
              <a:gd name="T109" fmla="*/ 0 h 189"/>
              <a:gd name="T110" fmla="*/ 501 w 501"/>
              <a:gd name="T111" fmla="*/ 189 h 18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01" h="189">
                <a:moveTo>
                  <a:pt x="0" y="94"/>
                </a:moveTo>
                <a:lnTo>
                  <a:pt x="1" y="102"/>
                </a:lnTo>
                <a:lnTo>
                  <a:pt x="4" y="110"/>
                </a:lnTo>
                <a:lnTo>
                  <a:pt x="8" y="118"/>
                </a:lnTo>
                <a:lnTo>
                  <a:pt x="15" y="126"/>
                </a:lnTo>
                <a:lnTo>
                  <a:pt x="23" y="133"/>
                </a:lnTo>
                <a:lnTo>
                  <a:pt x="33" y="141"/>
                </a:lnTo>
                <a:lnTo>
                  <a:pt x="45" y="148"/>
                </a:lnTo>
                <a:lnTo>
                  <a:pt x="58" y="154"/>
                </a:lnTo>
                <a:lnTo>
                  <a:pt x="73" y="160"/>
                </a:lnTo>
                <a:lnTo>
                  <a:pt x="89" y="166"/>
                </a:lnTo>
                <a:lnTo>
                  <a:pt x="107" y="171"/>
                </a:lnTo>
                <a:lnTo>
                  <a:pt x="125" y="175"/>
                </a:lnTo>
                <a:lnTo>
                  <a:pt x="145" y="179"/>
                </a:lnTo>
                <a:lnTo>
                  <a:pt x="164" y="182"/>
                </a:lnTo>
                <a:lnTo>
                  <a:pt x="185" y="185"/>
                </a:lnTo>
                <a:lnTo>
                  <a:pt x="207" y="186"/>
                </a:lnTo>
                <a:lnTo>
                  <a:pt x="228" y="187"/>
                </a:lnTo>
                <a:lnTo>
                  <a:pt x="250" y="188"/>
                </a:lnTo>
                <a:lnTo>
                  <a:pt x="272" y="187"/>
                </a:lnTo>
                <a:lnTo>
                  <a:pt x="293" y="186"/>
                </a:lnTo>
                <a:lnTo>
                  <a:pt x="315" y="184"/>
                </a:lnTo>
                <a:lnTo>
                  <a:pt x="336" y="182"/>
                </a:lnTo>
                <a:lnTo>
                  <a:pt x="356" y="179"/>
                </a:lnTo>
                <a:lnTo>
                  <a:pt x="375" y="175"/>
                </a:lnTo>
                <a:lnTo>
                  <a:pt x="394" y="171"/>
                </a:lnTo>
                <a:lnTo>
                  <a:pt x="411" y="165"/>
                </a:lnTo>
                <a:lnTo>
                  <a:pt x="427" y="160"/>
                </a:lnTo>
                <a:lnTo>
                  <a:pt x="442" y="154"/>
                </a:lnTo>
                <a:lnTo>
                  <a:pt x="455" y="148"/>
                </a:lnTo>
                <a:lnTo>
                  <a:pt x="467" y="141"/>
                </a:lnTo>
                <a:lnTo>
                  <a:pt x="477" y="133"/>
                </a:lnTo>
                <a:lnTo>
                  <a:pt x="486" y="126"/>
                </a:lnTo>
                <a:lnTo>
                  <a:pt x="492" y="118"/>
                </a:lnTo>
                <a:lnTo>
                  <a:pt x="497" y="110"/>
                </a:lnTo>
                <a:lnTo>
                  <a:pt x="499" y="102"/>
                </a:lnTo>
                <a:lnTo>
                  <a:pt x="500" y="94"/>
                </a:lnTo>
                <a:lnTo>
                  <a:pt x="499" y="85"/>
                </a:lnTo>
                <a:lnTo>
                  <a:pt x="497" y="77"/>
                </a:lnTo>
                <a:lnTo>
                  <a:pt x="492" y="69"/>
                </a:lnTo>
                <a:lnTo>
                  <a:pt x="485" y="62"/>
                </a:lnTo>
                <a:lnTo>
                  <a:pt x="477" y="54"/>
                </a:lnTo>
                <a:lnTo>
                  <a:pt x="467" y="47"/>
                </a:lnTo>
                <a:lnTo>
                  <a:pt x="455" y="40"/>
                </a:lnTo>
                <a:lnTo>
                  <a:pt x="442" y="33"/>
                </a:lnTo>
                <a:lnTo>
                  <a:pt x="427" y="27"/>
                </a:lnTo>
                <a:lnTo>
                  <a:pt x="411" y="22"/>
                </a:lnTo>
                <a:lnTo>
                  <a:pt x="393" y="17"/>
                </a:lnTo>
                <a:lnTo>
                  <a:pt x="375" y="12"/>
                </a:lnTo>
                <a:lnTo>
                  <a:pt x="356" y="8"/>
                </a:lnTo>
                <a:lnTo>
                  <a:pt x="336" y="5"/>
                </a:lnTo>
                <a:lnTo>
                  <a:pt x="315" y="3"/>
                </a:lnTo>
                <a:lnTo>
                  <a:pt x="293" y="1"/>
                </a:lnTo>
                <a:lnTo>
                  <a:pt x="272" y="0"/>
                </a:lnTo>
                <a:lnTo>
                  <a:pt x="250" y="0"/>
                </a:lnTo>
                <a:lnTo>
                  <a:pt x="228" y="0"/>
                </a:lnTo>
                <a:lnTo>
                  <a:pt x="207" y="1"/>
                </a:lnTo>
                <a:lnTo>
                  <a:pt x="185" y="3"/>
                </a:lnTo>
                <a:lnTo>
                  <a:pt x="164" y="5"/>
                </a:lnTo>
                <a:lnTo>
                  <a:pt x="144" y="8"/>
                </a:lnTo>
                <a:lnTo>
                  <a:pt x="125" y="12"/>
                </a:lnTo>
                <a:lnTo>
                  <a:pt x="107" y="17"/>
                </a:lnTo>
                <a:lnTo>
                  <a:pt x="89" y="22"/>
                </a:lnTo>
                <a:lnTo>
                  <a:pt x="73" y="28"/>
                </a:lnTo>
                <a:lnTo>
                  <a:pt x="58" y="33"/>
                </a:lnTo>
                <a:lnTo>
                  <a:pt x="45" y="40"/>
                </a:lnTo>
                <a:lnTo>
                  <a:pt x="33" y="47"/>
                </a:lnTo>
                <a:lnTo>
                  <a:pt x="23" y="54"/>
                </a:lnTo>
                <a:lnTo>
                  <a:pt x="15" y="62"/>
                </a:lnTo>
                <a:lnTo>
                  <a:pt x="8" y="69"/>
                </a:lnTo>
                <a:lnTo>
                  <a:pt x="4" y="78"/>
                </a:lnTo>
                <a:lnTo>
                  <a:pt x="1" y="85"/>
                </a:lnTo>
                <a:lnTo>
                  <a:pt x="0" y="94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0" name="Rectangle 45"/>
          <p:cNvSpPr>
            <a:spLocks noChangeArrowheads="1"/>
          </p:cNvSpPr>
          <p:nvPr/>
        </p:nvSpPr>
        <p:spPr bwMode="auto">
          <a:xfrm>
            <a:off x="8247063" y="1892298"/>
            <a:ext cx="5318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age</a:t>
            </a:r>
          </a:p>
        </p:txBody>
      </p:sp>
      <p:sp>
        <p:nvSpPr>
          <p:cNvPr id="50191" name="Rectangle 46"/>
          <p:cNvSpPr>
            <a:spLocks noChangeArrowheads="1"/>
          </p:cNvSpPr>
          <p:nvPr/>
        </p:nvSpPr>
        <p:spPr bwMode="auto">
          <a:xfrm>
            <a:off x="7010401" y="1839911"/>
            <a:ext cx="8366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pname</a:t>
            </a:r>
          </a:p>
        </p:txBody>
      </p:sp>
      <p:sp>
        <p:nvSpPr>
          <p:cNvPr id="50193" name="Line 48"/>
          <p:cNvSpPr>
            <a:spLocks noChangeShapeType="1"/>
          </p:cNvSpPr>
          <p:nvPr/>
        </p:nvSpPr>
        <p:spPr bwMode="auto">
          <a:xfrm>
            <a:off x="7162801" y="2124955"/>
            <a:ext cx="587375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Line 49"/>
          <p:cNvSpPr>
            <a:spLocks noChangeShapeType="1"/>
          </p:cNvSpPr>
          <p:nvPr/>
        </p:nvSpPr>
        <p:spPr bwMode="auto">
          <a:xfrm>
            <a:off x="7670801" y="2215267"/>
            <a:ext cx="171450" cy="202494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5" name="Line 50"/>
          <p:cNvSpPr>
            <a:spLocks noChangeShapeType="1"/>
          </p:cNvSpPr>
          <p:nvPr/>
        </p:nvSpPr>
        <p:spPr bwMode="auto">
          <a:xfrm flipH="1">
            <a:off x="8375651" y="2247898"/>
            <a:ext cx="119062" cy="1698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4" name="Freeform 51"/>
          <p:cNvSpPr>
            <a:spLocks/>
          </p:cNvSpPr>
          <p:nvPr/>
        </p:nvSpPr>
        <p:spPr bwMode="auto">
          <a:xfrm>
            <a:off x="5383213" y="4405313"/>
            <a:ext cx="1131887" cy="331788"/>
          </a:xfrm>
          <a:custGeom>
            <a:avLst/>
            <a:gdLst>
              <a:gd name="T0" fmla="*/ 710 w 713"/>
              <a:gd name="T1" fmla="*/ 94 h 209"/>
              <a:gd name="T2" fmla="*/ 700 w 713"/>
              <a:gd name="T3" fmla="*/ 76 h 209"/>
              <a:gd name="T4" fmla="*/ 679 w 713"/>
              <a:gd name="T5" fmla="*/ 59 h 209"/>
              <a:gd name="T6" fmla="*/ 648 w 713"/>
              <a:gd name="T7" fmla="*/ 44 h 209"/>
              <a:gd name="T8" fmla="*/ 608 w 713"/>
              <a:gd name="T9" fmla="*/ 29 h 209"/>
              <a:gd name="T10" fmla="*/ 561 w 713"/>
              <a:gd name="T11" fmla="*/ 18 h 209"/>
              <a:gd name="T12" fmla="*/ 507 w 713"/>
              <a:gd name="T13" fmla="*/ 8 h 209"/>
              <a:gd name="T14" fmla="*/ 449 w 713"/>
              <a:gd name="T15" fmla="*/ 3 h 209"/>
              <a:gd name="T16" fmla="*/ 387 w 713"/>
              <a:gd name="T17" fmla="*/ 0 h 209"/>
              <a:gd name="T18" fmla="*/ 325 w 713"/>
              <a:gd name="T19" fmla="*/ 0 h 209"/>
              <a:gd name="T20" fmla="*/ 264 w 713"/>
              <a:gd name="T21" fmla="*/ 3 h 209"/>
              <a:gd name="T22" fmla="*/ 206 w 713"/>
              <a:gd name="T23" fmla="*/ 8 h 209"/>
              <a:gd name="T24" fmla="*/ 152 w 713"/>
              <a:gd name="T25" fmla="*/ 18 h 209"/>
              <a:gd name="T26" fmla="*/ 105 w 713"/>
              <a:gd name="T27" fmla="*/ 29 h 209"/>
              <a:gd name="T28" fmla="*/ 65 w 713"/>
              <a:gd name="T29" fmla="*/ 44 h 209"/>
              <a:gd name="T30" fmla="*/ 34 w 713"/>
              <a:gd name="T31" fmla="*/ 59 h 209"/>
              <a:gd name="T32" fmla="*/ 12 w 713"/>
              <a:gd name="T33" fmla="*/ 76 h 209"/>
              <a:gd name="T34" fmla="*/ 1 w 713"/>
              <a:gd name="T35" fmla="*/ 94 h 209"/>
              <a:gd name="T36" fmla="*/ 1 w 713"/>
              <a:gd name="T37" fmla="*/ 112 h 209"/>
              <a:gd name="T38" fmla="*/ 12 w 713"/>
              <a:gd name="T39" fmla="*/ 130 h 209"/>
              <a:gd name="T40" fmla="*/ 34 w 713"/>
              <a:gd name="T41" fmla="*/ 147 h 209"/>
              <a:gd name="T42" fmla="*/ 65 w 713"/>
              <a:gd name="T43" fmla="*/ 163 h 209"/>
              <a:gd name="T44" fmla="*/ 105 w 713"/>
              <a:gd name="T45" fmla="*/ 177 h 209"/>
              <a:gd name="T46" fmla="*/ 152 w 713"/>
              <a:gd name="T47" fmla="*/ 189 h 209"/>
              <a:gd name="T48" fmla="*/ 206 w 713"/>
              <a:gd name="T49" fmla="*/ 198 h 209"/>
              <a:gd name="T50" fmla="*/ 264 w 713"/>
              <a:gd name="T51" fmla="*/ 204 h 209"/>
              <a:gd name="T52" fmla="*/ 325 w 713"/>
              <a:gd name="T53" fmla="*/ 206 h 209"/>
              <a:gd name="T54" fmla="*/ 387 w 713"/>
              <a:gd name="T55" fmla="*/ 206 h 209"/>
              <a:gd name="T56" fmla="*/ 449 w 713"/>
              <a:gd name="T57" fmla="*/ 204 h 209"/>
              <a:gd name="T58" fmla="*/ 507 w 713"/>
              <a:gd name="T59" fmla="*/ 198 h 209"/>
              <a:gd name="T60" fmla="*/ 561 w 713"/>
              <a:gd name="T61" fmla="*/ 189 h 209"/>
              <a:gd name="T62" fmla="*/ 608 w 713"/>
              <a:gd name="T63" fmla="*/ 177 h 209"/>
              <a:gd name="T64" fmla="*/ 648 w 713"/>
              <a:gd name="T65" fmla="*/ 163 h 209"/>
              <a:gd name="T66" fmla="*/ 679 w 713"/>
              <a:gd name="T67" fmla="*/ 147 h 209"/>
              <a:gd name="T68" fmla="*/ 700 w 713"/>
              <a:gd name="T69" fmla="*/ 130 h 209"/>
              <a:gd name="T70" fmla="*/ 710 w 713"/>
              <a:gd name="T71" fmla="*/ 112 h 20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13"/>
              <a:gd name="T109" fmla="*/ 0 h 209"/>
              <a:gd name="T110" fmla="*/ 713 w 713"/>
              <a:gd name="T111" fmla="*/ 209 h 20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13" h="209">
                <a:moveTo>
                  <a:pt x="712" y="104"/>
                </a:moveTo>
                <a:lnTo>
                  <a:pt x="710" y="94"/>
                </a:lnTo>
                <a:lnTo>
                  <a:pt x="707" y="86"/>
                </a:lnTo>
                <a:lnTo>
                  <a:pt x="700" y="76"/>
                </a:lnTo>
                <a:lnTo>
                  <a:pt x="690" y="68"/>
                </a:lnTo>
                <a:lnTo>
                  <a:pt x="679" y="59"/>
                </a:lnTo>
                <a:lnTo>
                  <a:pt x="665" y="52"/>
                </a:lnTo>
                <a:lnTo>
                  <a:pt x="648" y="44"/>
                </a:lnTo>
                <a:lnTo>
                  <a:pt x="629" y="36"/>
                </a:lnTo>
                <a:lnTo>
                  <a:pt x="608" y="29"/>
                </a:lnTo>
                <a:lnTo>
                  <a:pt x="585" y="24"/>
                </a:lnTo>
                <a:lnTo>
                  <a:pt x="561" y="18"/>
                </a:lnTo>
                <a:lnTo>
                  <a:pt x="534" y="13"/>
                </a:lnTo>
                <a:lnTo>
                  <a:pt x="507" y="8"/>
                </a:lnTo>
                <a:lnTo>
                  <a:pt x="478" y="5"/>
                </a:lnTo>
                <a:lnTo>
                  <a:pt x="449" y="3"/>
                </a:lnTo>
                <a:lnTo>
                  <a:pt x="419" y="1"/>
                </a:lnTo>
                <a:lnTo>
                  <a:pt x="387" y="0"/>
                </a:lnTo>
                <a:lnTo>
                  <a:pt x="356" y="0"/>
                </a:lnTo>
                <a:lnTo>
                  <a:pt x="325" y="0"/>
                </a:lnTo>
                <a:lnTo>
                  <a:pt x="294" y="1"/>
                </a:lnTo>
                <a:lnTo>
                  <a:pt x="264" y="3"/>
                </a:lnTo>
                <a:lnTo>
                  <a:pt x="235" y="5"/>
                </a:lnTo>
                <a:lnTo>
                  <a:pt x="206" y="8"/>
                </a:lnTo>
                <a:lnTo>
                  <a:pt x="179" y="13"/>
                </a:lnTo>
                <a:lnTo>
                  <a:pt x="152" y="18"/>
                </a:lnTo>
                <a:lnTo>
                  <a:pt x="127" y="24"/>
                </a:lnTo>
                <a:lnTo>
                  <a:pt x="105" y="29"/>
                </a:lnTo>
                <a:lnTo>
                  <a:pt x="83" y="36"/>
                </a:lnTo>
                <a:lnTo>
                  <a:pt x="65" y="44"/>
                </a:lnTo>
                <a:lnTo>
                  <a:pt x="48" y="52"/>
                </a:lnTo>
                <a:lnTo>
                  <a:pt x="34" y="59"/>
                </a:lnTo>
                <a:lnTo>
                  <a:pt x="22" y="68"/>
                </a:lnTo>
                <a:lnTo>
                  <a:pt x="12" y="76"/>
                </a:lnTo>
                <a:lnTo>
                  <a:pt x="5" y="86"/>
                </a:lnTo>
                <a:lnTo>
                  <a:pt x="1" y="94"/>
                </a:lnTo>
                <a:lnTo>
                  <a:pt x="0" y="104"/>
                </a:lnTo>
                <a:lnTo>
                  <a:pt x="1" y="112"/>
                </a:lnTo>
                <a:lnTo>
                  <a:pt x="5" y="121"/>
                </a:lnTo>
                <a:lnTo>
                  <a:pt x="12" y="130"/>
                </a:lnTo>
                <a:lnTo>
                  <a:pt x="22" y="139"/>
                </a:lnTo>
                <a:lnTo>
                  <a:pt x="34" y="147"/>
                </a:lnTo>
                <a:lnTo>
                  <a:pt x="48" y="156"/>
                </a:lnTo>
                <a:lnTo>
                  <a:pt x="65" y="163"/>
                </a:lnTo>
                <a:lnTo>
                  <a:pt x="83" y="170"/>
                </a:lnTo>
                <a:lnTo>
                  <a:pt x="105" y="177"/>
                </a:lnTo>
                <a:lnTo>
                  <a:pt x="127" y="182"/>
                </a:lnTo>
                <a:lnTo>
                  <a:pt x="152" y="189"/>
                </a:lnTo>
                <a:lnTo>
                  <a:pt x="179" y="193"/>
                </a:lnTo>
                <a:lnTo>
                  <a:pt x="206" y="198"/>
                </a:lnTo>
                <a:lnTo>
                  <a:pt x="235" y="201"/>
                </a:lnTo>
                <a:lnTo>
                  <a:pt x="264" y="204"/>
                </a:lnTo>
                <a:lnTo>
                  <a:pt x="294" y="205"/>
                </a:lnTo>
                <a:lnTo>
                  <a:pt x="325" y="206"/>
                </a:lnTo>
                <a:lnTo>
                  <a:pt x="356" y="208"/>
                </a:lnTo>
                <a:lnTo>
                  <a:pt x="387" y="206"/>
                </a:lnTo>
                <a:lnTo>
                  <a:pt x="419" y="205"/>
                </a:lnTo>
                <a:lnTo>
                  <a:pt x="449" y="204"/>
                </a:lnTo>
                <a:lnTo>
                  <a:pt x="478" y="201"/>
                </a:lnTo>
                <a:lnTo>
                  <a:pt x="507" y="198"/>
                </a:lnTo>
                <a:lnTo>
                  <a:pt x="534" y="193"/>
                </a:lnTo>
                <a:lnTo>
                  <a:pt x="561" y="189"/>
                </a:lnTo>
                <a:lnTo>
                  <a:pt x="585" y="182"/>
                </a:lnTo>
                <a:lnTo>
                  <a:pt x="608" y="177"/>
                </a:lnTo>
                <a:lnTo>
                  <a:pt x="629" y="170"/>
                </a:lnTo>
                <a:lnTo>
                  <a:pt x="648" y="163"/>
                </a:lnTo>
                <a:lnTo>
                  <a:pt x="665" y="156"/>
                </a:lnTo>
                <a:lnTo>
                  <a:pt x="679" y="147"/>
                </a:lnTo>
                <a:lnTo>
                  <a:pt x="690" y="139"/>
                </a:lnTo>
                <a:lnTo>
                  <a:pt x="700" y="130"/>
                </a:lnTo>
                <a:lnTo>
                  <a:pt x="707" y="121"/>
                </a:lnTo>
                <a:lnTo>
                  <a:pt x="710" y="112"/>
                </a:lnTo>
                <a:lnTo>
                  <a:pt x="712" y="104"/>
                </a:lnTo>
              </a:path>
            </a:pathLst>
          </a:custGeom>
          <a:solidFill>
            <a:schemeClr val="bg1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0215" name="Freeform 52"/>
          <p:cNvSpPr>
            <a:spLocks/>
          </p:cNvSpPr>
          <p:nvPr/>
        </p:nvSpPr>
        <p:spPr bwMode="auto">
          <a:xfrm>
            <a:off x="6851650" y="4445000"/>
            <a:ext cx="796925" cy="300038"/>
          </a:xfrm>
          <a:custGeom>
            <a:avLst/>
            <a:gdLst>
              <a:gd name="T0" fmla="*/ 1 w 502"/>
              <a:gd name="T1" fmla="*/ 103 h 189"/>
              <a:gd name="T2" fmla="*/ 8 w 502"/>
              <a:gd name="T3" fmla="*/ 119 h 189"/>
              <a:gd name="T4" fmla="*/ 23 w 502"/>
              <a:gd name="T5" fmla="*/ 134 h 189"/>
              <a:gd name="T6" fmla="*/ 45 w 502"/>
              <a:gd name="T7" fmla="*/ 148 h 189"/>
              <a:gd name="T8" fmla="*/ 73 w 502"/>
              <a:gd name="T9" fmla="*/ 161 h 189"/>
              <a:gd name="T10" fmla="*/ 107 w 502"/>
              <a:gd name="T11" fmla="*/ 171 h 189"/>
              <a:gd name="T12" fmla="*/ 145 w 502"/>
              <a:gd name="T13" fmla="*/ 180 h 189"/>
              <a:gd name="T14" fmla="*/ 185 w 502"/>
              <a:gd name="T15" fmla="*/ 185 h 189"/>
              <a:gd name="T16" fmla="*/ 228 w 502"/>
              <a:gd name="T17" fmla="*/ 188 h 189"/>
              <a:gd name="T18" fmla="*/ 272 w 502"/>
              <a:gd name="T19" fmla="*/ 188 h 189"/>
              <a:gd name="T20" fmla="*/ 315 w 502"/>
              <a:gd name="T21" fmla="*/ 185 h 189"/>
              <a:gd name="T22" fmla="*/ 356 w 502"/>
              <a:gd name="T23" fmla="*/ 179 h 189"/>
              <a:gd name="T24" fmla="*/ 394 w 502"/>
              <a:gd name="T25" fmla="*/ 171 h 189"/>
              <a:gd name="T26" fmla="*/ 427 w 502"/>
              <a:gd name="T27" fmla="*/ 160 h 189"/>
              <a:gd name="T28" fmla="*/ 456 w 502"/>
              <a:gd name="T29" fmla="*/ 148 h 189"/>
              <a:gd name="T30" fmla="*/ 477 w 502"/>
              <a:gd name="T31" fmla="*/ 134 h 189"/>
              <a:gd name="T32" fmla="*/ 492 w 502"/>
              <a:gd name="T33" fmla="*/ 118 h 189"/>
              <a:gd name="T34" fmla="*/ 500 w 502"/>
              <a:gd name="T35" fmla="*/ 102 h 189"/>
              <a:gd name="T36" fmla="*/ 500 w 502"/>
              <a:gd name="T37" fmla="*/ 86 h 189"/>
              <a:gd name="T38" fmla="*/ 492 w 502"/>
              <a:gd name="T39" fmla="*/ 70 h 189"/>
              <a:gd name="T40" fmla="*/ 477 w 502"/>
              <a:gd name="T41" fmla="*/ 54 h 189"/>
              <a:gd name="T42" fmla="*/ 456 w 502"/>
              <a:gd name="T43" fmla="*/ 40 h 189"/>
              <a:gd name="T44" fmla="*/ 427 w 502"/>
              <a:gd name="T45" fmla="*/ 28 h 189"/>
              <a:gd name="T46" fmla="*/ 394 w 502"/>
              <a:gd name="T47" fmla="*/ 17 h 189"/>
              <a:gd name="T48" fmla="*/ 356 w 502"/>
              <a:gd name="T49" fmla="*/ 9 h 189"/>
              <a:gd name="T50" fmla="*/ 315 w 502"/>
              <a:gd name="T51" fmla="*/ 3 h 189"/>
              <a:gd name="T52" fmla="*/ 272 w 502"/>
              <a:gd name="T53" fmla="*/ 1 h 189"/>
              <a:gd name="T54" fmla="*/ 228 w 502"/>
              <a:gd name="T55" fmla="*/ 1 h 189"/>
              <a:gd name="T56" fmla="*/ 185 w 502"/>
              <a:gd name="T57" fmla="*/ 3 h 189"/>
              <a:gd name="T58" fmla="*/ 145 w 502"/>
              <a:gd name="T59" fmla="*/ 9 h 189"/>
              <a:gd name="T60" fmla="*/ 107 w 502"/>
              <a:gd name="T61" fmla="*/ 17 h 189"/>
              <a:gd name="T62" fmla="*/ 73 w 502"/>
              <a:gd name="T63" fmla="*/ 28 h 189"/>
              <a:gd name="T64" fmla="*/ 45 w 502"/>
              <a:gd name="T65" fmla="*/ 40 h 189"/>
              <a:gd name="T66" fmla="*/ 23 w 502"/>
              <a:gd name="T67" fmla="*/ 55 h 189"/>
              <a:gd name="T68" fmla="*/ 8 w 502"/>
              <a:gd name="T69" fmla="*/ 70 h 189"/>
              <a:gd name="T70" fmla="*/ 1 w 502"/>
              <a:gd name="T71" fmla="*/ 86 h 18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02"/>
              <a:gd name="T109" fmla="*/ 0 h 189"/>
              <a:gd name="T110" fmla="*/ 502 w 502"/>
              <a:gd name="T111" fmla="*/ 189 h 18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02" h="189">
                <a:moveTo>
                  <a:pt x="0" y="94"/>
                </a:moveTo>
                <a:lnTo>
                  <a:pt x="1" y="103"/>
                </a:lnTo>
                <a:lnTo>
                  <a:pt x="4" y="110"/>
                </a:lnTo>
                <a:lnTo>
                  <a:pt x="8" y="119"/>
                </a:lnTo>
                <a:lnTo>
                  <a:pt x="15" y="127"/>
                </a:lnTo>
                <a:lnTo>
                  <a:pt x="23" y="134"/>
                </a:lnTo>
                <a:lnTo>
                  <a:pt x="34" y="141"/>
                </a:lnTo>
                <a:lnTo>
                  <a:pt x="45" y="148"/>
                </a:lnTo>
                <a:lnTo>
                  <a:pt x="58" y="155"/>
                </a:lnTo>
                <a:lnTo>
                  <a:pt x="73" y="161"/>
                </a:lnTo>
                <a:lnTo>
                  <a:pt x="89" y="166"/>
                </a:lnTo>
                <a:lnTo>
                  <a:pt x="107" y="171"/>
                </a:lnTo>
                <a:lnTo>
                  <a:pt x="125" y="176"/>
                </a:lnTo>
                <a:lnTo>
                  <a:pt x="145" y="180"/>
                </a:lnTo>
                <a:lnTo>
                  <a:pt x="165" y="183"/>
                </a:lnTo>
                <a:lnTo>
                  <a:pt x="185" y="185"/>
                </a:lnTo>
                <a:lnTo>
                  <a:pt x="207" y="187"/>
                </a:lnTo>
                <a:lnTo>
                  <a:pt x="228" y="188"/>
                </a:lnTo>
                <a:lnTo>
                  <a:pt x="251" y="188"/>
                </a:lnTo>
                <a:lnTo>
                  <a:pt x="272" y="188"/>
                </a:lnTo>
                <a:lnTo>
                  <a:pt x="294" y="187"/>
                </a:lnTo>
                <a:lnTo>
                  <a:pt x="315" y="185"/>
                </a:lnTo>
                <a:lnTo>
                  <a:pt x="336" y="183"/>
                </a:lnTo>
                <a:lnTo>
                  <a:pt x="356" y="179"/>
                </a:lnTo>
                <a:lnTo>
                  <a:pt x="376" y="176"/>
                </a:lnTo>
                <a:lnTo>
                  <a:pt x="394" y="171"/>
                </a:lnTo>
                <a:lnTo>
                  <a:pt x="411" y="166"/>
                </a:lnTo>
                <a:lnTo>
                  <a:pt x="427" y="160"/>
                </a:lnTo>
                <a:lnTo>
                  <a:pt x="442" y="154"/>
                </a:lnTo>
                <a:lnTo>
                  <a:pt x="456" y="148"/>
                </a:lnTo>
                <a:lnTo>
                  <a:pt x="467" y="141"/>
                </a:lnTo>
                <a:lnTo>
                  <a:pt x="477" y="134"/>
                </a:lnTo>
                <a:lnTo>
                  <a:pt x="486" y="126"/>
                </a:lnTo>
                <a:lnTo>
                  <a:pt x="492" y="118"/>
                </a:lnTo>
                <a:lnTo>
                  <a:pt x="497" y="110"/>
                </a:lnTo>
                <a:lnTo>
                  <a:pt x="500" y="102"/>
                </a:lnTo>
                <a:lnTo>
                  <a:pt x="501" y="94"/>
                </a:lnTo>
                <a:lnTo>
                  <a:pt x="500" y="86"/>
                </a:lnTo>
                <a:lnTo>
                  <a:pt x="497" y="78"/>
                </a:lnTo>
                <a:lnTo>
                  <a:pt x="492" y="70"/>
                </a:lnTo>
                <a:lnTo>
                  <a:pt x="486" y="62"/>
                </a:lnTo>
                <a:lnTo>
                  <a:pt x="477" y="54"/>
                </a:lnTo>
                <a:lnTo>
                  <a:pt x="467" y="47"/>
                </a:lnTo>
                <a:lnTo>
                  <a:pt x="456" y="40"/>
                </a:lnTo>
                <a:lnTo>
                  <a:pt x="442" y="34"/>
                </a:lnTo>
                <a:lnTo>
                  <a:pt x="427" y="28"/>
                </a:lnTo>
                <a:lnTo>
                  <a:pt x="411" y="22"/>
                </a:lnTo>
                <a:lnTo>
                  <a:pt x="394" y="17"/>
                </a:lnTo>
                <a:lnTo>
                  <a:pt x="375" y="13"/>
                </a:lnTo>
                <a:lnTo>
                  <a:pt x="356" y="9"/>
                </a:lnTo>
                <a:lnTo>
                  <a:pt x="336" y="6"/>
                </a:lnTo>
                <a:lnTo>
                  <a:pt x="315" y="3"/>
                </a:lnTo>
                <a:lnTo>
                  <a:pt x="294" y="2"/>
                </a:lnTo>
                <a:lnTo>
                  <a:pt x="272" y="1"/>
                </a:lnTo>
                <a:lnTo>
                  <a:pt x="250" y="0"/>
                </a:lnTo>
                <a:lnTo>
                  <a:pt x="228" y="1"/>
                </a:lnTo>
                <a:lnTo>
                  <a:pt x="207" y="2"/>
                </a:lnTo>
                <a:lnTo>
                  <a:pt x="185" y="3"/>
                </a:lnTo>
                <a:lnTo>
                  <a:pt x="165" y="6"/>
                </a:lnTo>
                <a:lnTo>
                  <a:pt x="145" y="9"/>
                </a:lnTo>
                <a:lnTo>
                  <a:pt x="125" y="13"/>
                </a:lnTo>
                <a:lnTo>
                  <a:pt x="107" y="17"/>
                </a:lnTo>
                <a:lnTo>
                  <a:pt x="89" y="22"/>
                </a:lnTo>
                <a:lnTo>
                  <a:pt x="73" y="28"/>
                </a:lnTo>
                <a:lnTo>
                  <a:pt x="58" y="34"/>
                </a:lnTo>
                <a:lnTo>
                  <a:pt x="45" y="40"/>
                </a:lnTo>
                <a:lnTo>
                  <a:pt x="34" y="47"/>
                </a:lnTo>
                <a:lnTo>
                  <a:pt x="23" y="55"/>
                </a:lnTo>
                <a:lnTo>
                  <a:pt x="15" y="62"/>
                </a:lnTo>
                <a:lnTo>
                  <a:pt x="8" y="70"/>
                </a:lnTo>
                <a:lnTo>
                  <a:pt x="4" y="78"/>
                </a:lnTo>
                <a:lnTo>
                  <a:pt x="1" y="86"/>
                </a:lnTo>
                <a:lnTo>
                  <a:pt x="0" y="94"/>
                </a:lnTo>
              </a:path>
            </a:pathLst>
          </a:custGeom>
          <a:solidFill>
            <a:schemeClr val="bg1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0217" name="Rectangle 54"/>
          <p:cNvSpPr>
            <a:spLocks noChangeArrowheads="1"/>
          </p:cNvSpPr>
          <p:nvPr/>
        </p:nvSpPr>
        <p:spPr bwMode="auto">
          <a:xfrm>
            <a:off x="5521325" y="4392613"/>
            <a:ext cx="9493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>
                <a:solidFill>
                  <a:srgbClr val="000000"/>
                </a:solidFill>
                <a:latin typeface="Arial" pitchFamily="34" charset="0"/>
              </a:rPr>
              <a:t>policyid</a:t>
            </a:r>
          </a:p>
        </p:txBody>
      </p:sp>
      <p:sp>
        <p:nvSpPr>
          <p:cNvPr id="50218" name="Rectangle 55"/>
          <p:cNvSpPr>
            <a:spLocks noChangeArrowheads="1"/>
          </p:cNvSpPr>
          <p:nvPr/>
        </p:nvSpPr>
        <p:spPr bwMode="auto">
          <a:xfrm>
            <a:off x="6931025" y="4408488"/>
            <a:ext cx="59848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cost</a:t>
            </a:r>
          </a:p>
        </p:txBody>
      </p:sp>
      <p:sp>
        <p:nvSpPr>
          <p:cNvPr id="50220" name="Line 57"/>
          <p:cNvSpPr>
            <a:spLocks noChangeShapeType="1"/>
          </p:cNvSpPr>
          <p:nvPr/>
        </p:nvSpPr>
        <p:spPr bwMode="auto">
          <a:xfrm flipV="1">
            <a:off x="6065838" y="4214812"/>
            <a:ext cx="430212" cy="1968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21" name="Line 58"/>
          <p:cNvSpPr>
            <a:spLocks noChangeShapeType="1"/>
          </p:cNvSpPr>
          <p:nvPr/>
        </p:nvSpPr>
        <p:spPr bwMode="auto">
          <a:xfrm flipH="1" flipV="1">
            <a:off x="6800850" y="4214812"/>
            <a:ext cx="407987" cy="2381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0198" name="Group 74"/>
          <p:cNvGrpSpPr>
            <a:grpSpLocks/>
          </p:cNvGrpSpPr>
          <p:nvPr/>
        </p:nvGrpSpPr>
        <p:grpSpPr bwMode="auto">
          <a:xfrm>
            <a:off x="4191000" y="1752600"/>
            <a:ext cx="2257425" cy="1030289"/>
            <a:chOff x="1710" y="2228"/>
            <a:chExt cx="1422" cy="649"/>
          </a:xfrm>
        </p:grpSpPr>
        <p:sp>
          <p:nvSpPr>
            <p:cNvPr id="50203" name="Freeform 70"/>
            <p:cNvSpPr>
              <a:spLocks/>
            </p:cNvSpPr>
            <p:nvPr/>
          </p:nvSpPr>
          <p:spPr bwMode="auto">
            <a:xfrm>
              <a:off x="2063" y="2692"/>
              <a:ext cx="751" cy="170"/>
            </a:xfrm>
            <a:custGeom>
              <a:avLst/>
              <a:gdLst>
                <a:gd name="T0" fmla="*/ 750 w 751"/>
                <a:gd name="T1" fmla="*/ 169 h 170"/>
                <a:gd name="T2" fmla="*/ 750 w 751"/>
                <a:gd name="T3" fmla="*/ 0 h 170"/>
                <a:gd name="T4" fmla="*/ 0 w 751"/>
                <a:gd name="T5" fmla="*/ 0 h 170"/>
                <a:gd name="T6" fmla="*/ 0 w 751"/>
                <a:gd name="T7" fmla="*/ 169 h 170"/>
                <a:gd name="T8" fmla="*/ 750 w 751"/>
                <a:gd name="T9" fmla="*/ 169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1"/>
                <a:gd name="T16" fmla="*/ 0 h 170"/>
                <a:gd name="T17" fmla="*/ 751 w 751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1" h="170">
                  <a:moveTo>
                    <a:pt x="750" y="169"/>
                  </a:moveTo>
                  <a:lnTo>
                    <a:pt x="750" y="0"/>
                  </a:lnTo>
                  <a:lnTo>
                    <a:pt x="0" y="0"/>
                  </a:lnTo>
                  <a:lnTo>
                    <a:pt x="0" y="169"/>
                  </a:lnTo>
                  <a:lnTo>
                    <a:pt x="750" y="169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4" name="Freeform 63"/>
            <p:cNvSpPr>
              <a:spLocks/>
            </p:cNvSpPr>
            <p:nvPr/>
          </p:nvSpPr>
          <p:spPr bwMode="auto">
            <a:xfrm>
              <a:off x="1710" y="2385"/>
              <a:ext cx="501" cy="189"/>
            </a:xfrm>
            <a:custGeom>
              <a:avLst/>
              <a:gdLst>
                <a:gd name="T0" fmla="*/ 499 w 501"/>
                <a:gd name="T1" fmla="*/ 86 h 189"/>
                <a:gd name="T2" fmla="*/ 492 w 501"/>
                <a:gd name="T3" fmla="*/ 70 h 189"/>
                <a:gd name="T4" fmla="*/ 477 w 501"/>
                <a:gd name="T5" fmla="*/ 54 h 189"/>
                <a:gd name="T6" fmla="*/ 455 w 501"/>
                <a:gd name="T7" fmla="*/ 40 h 189"/>
                <a:gd name="T8" fmla="*/ 427 w 501"/>
                <a:gd name="T9" fmla="*/ 28 h 189"/>
                <a:gd name="T10" fmla="*/ 393 w 501"/>
                <a:gd name="T11" fmla="*/ 17 h 189"/>
                <a:gd name="T12" fmla="*/ 356 w 501"/>
                <a:gd name="T13" fmla="*/ 9 h 189"/>
                <a:gd name="T14" fmla="*/ 315 w 501"/>
                <a:gd name="T15" fmla="*/ 3 h 189"/>
                <a:gd name="T16" fmla="*/ 272 w 501"/>
                <a:gd name="T17" fmla="*/ 1 h 189"/>
                <a:gd name="T18" fmla="*/ 228 w 501"/>
                <a:gd name="T19" fmla="*/ 1 h 189"/>
                <a:gd name="T20" fmla="*/ 185 w 501"/>
                <a:gd name="T21" fmla="*/ 3 h 189"/>
                <a:gd name="T22" fmla="*/ 144 w 501"/>
                <a:gd name="T23" fmla="*/ 9 h 189"/>
                <a:gd name="T24" fmla="*/ 107 w 501"/>
                <a:gd name="T25" fmla="*/ 17 h 189"/>
                <a:gd name="T26" fmla="*/ 73 w 501"/>
                <a:gd name="T27" fmla="*/ 28 h 189"/>
                <a:gd name="T28" fmla="*/ 45 w 501"/>
                <a:gd name="T29" fmla="*/ 40 h 189"/>
                <a:gd name="T30" fmla="*/ 23 w 501"/>
                <a:gd name="T31" fmla="*/ 54 h 189"/>
                <a:gd name="T32" fmla="*/ 8 w 501"/>
                <a:gd name="T33" fmla="*/ 70 h 189"/>
                <a:gd name="T34" fmla="*/ 1 w 501"/>
                <a:gd name="T35" fmla="*/ 86 h 189"/>
                <a:gd name="T36" fmla="*/ 1 w 501"/>
                <a:gd name="T37" fmla="*/ 103 h 189"/>
                <a:gd name="T38" fmla="*/ 8 w 501"/>
                <a:gd name="T39" fmla="*/ 119 h 189"/>
                <a:gd name="T40" fmla="*/ 23 w 501"/>
                <a:gd name="T41" fmla="*/ 134 h 189"/>
                <a:gd name="T42" fmla="*/ 45 w 501"/>
                <a:gd name="T43" fmla="*/ 148 h 189"/>
                <a:gd name="T44" fmla="*/ 73 w 501"/>
                <a:gd name="T45" fmla="*/ 160 h 189"/>
                <a:gd name="T46" fmla="*/ 107 w 501"/>
                <a:gd name="T47" fmla="*/ 171 h 189"/>
                <a:gd name="T48" fmla="*/ 144 w 501"/>
                <a:gd name="T49" fmla="*/ 179 h 189"/>
                <a:gd name="T50" fmla="*/ 185 w 501"/>
                <a:gd name="T51" fmla="*/ 185 h 189"/>
                <a:gd name="T52" fmla="*/ 228 w 501"/>
                <a:gd name="T53" fmla="*/ 188 h 189"/>
                <a:gd name="T54" fmla="*/ 272 w 501"/>
                <a:gd name="T55" fmla="*/ 188 h 189"/>
                <a:gd name="T56" fmla="*/ 315 w 501"/>
                <a:gd name="T57" fmla="*/ 185 h 189"/>
                <a:gd name="T58" fmla="*/ 356 w 501"/>
                <a:gd name="T59" fmla="*/ 179 h 189"/>
                <a:gd name="T60" fmla="*/ 393 w 501"/>
                <a:gd name="T61" fmla="*/ 171 h 189"/>
                <a:gd name="T62" fmla="*/ 427 w 501"/>
                <a:gd name="T63" fmla="*/ 160 h 189"/>
                <a:gd name="T64" fmla="*/ 455 w 501"/>
                <a:gd name="T65" fmla="*/ 148 h 189"/>
                <a:gd name="T66" fmla="*/ 477 w 501"/>
                <a:gd name="T67" fmla="*/ 134 h 189"/>
                <a:gd name="T68" fmla="*/ 492 w 501"/>
                <a:gd name="T69" fmla="*/ 119 h 189"/>
                <a:gd name="T70" fmla="*/ 499 w 501"/>
                <a:gd name="T71" fmla="*/ 103 h 18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1"/>
                <a:gd name="T109" fmla="*/ 0 h 189"/>
                <a:gd name="T110" fmla="*/ 501 w 501"/>
                <a:gd name="T111" fmla="*/ 189 h 18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1" h="189">
                  <a:moveTo>
                    <a:pt x="500" y="94"/>
                  </a:moveTo>
                  <a:lnTo>
                    <a:pt x="499" y="86"/>
                  </a:lnTo>
                  <a:lnTo>
                    <a:pt x="496" y="78"/>
                  </a:lnTo>
                  <a:lnTo>
                    <a:pt x="492" y="70"/>
                  </a:lnTo>
                  <a:lnTo>
                    <a:pt x="485" y="62"/>
                  </a:lnTo>
                  <a:lnTo>
                    <a:pt x="477" y="54"/>
                  </a:lnTo>
                  <a:lnTo>
                    <a:pt x="467" y="47"/>
                  </a:lnTo>
                  <a:lnTo>
                    <a:pt x="455" y="40"/>
                  </a:lnTo>
                  <a:lnTo>
                    <a:pt x="442" y="34"/>
                  </a:lnTo>
                  <a:lnTo>
                    <a:pt x="427" y="28"/>
                  </a:lnTo>
                  <a:lnTo>
                    <a:pt x="411" y="22"/>
                  </a:lnTo>
                  <a:lnTo>
                    <a:pt x="393" y="17"/>
                  </a:lnTo>
                  <a:lnTo>
                    <a:pt x="375" y="13"/>
                  </a:lnTo>
                  <a:lnTo>
                    <a:pt x="356" y="9"/>
                  </a:lnTo>
                  <a:lnTo>
                    <a:pt x="336" y="6"/>
                  </a:lnTo>
                  <a:lnTo>
                    <a:pt x="315" y="3"/>
                  </a:lnTo>
                  <a:lnTo>
                    <a:pt x="293" y="2"/>
                  </a:lnTo>
                  <a:lnTo>
                    <a:pt x="272" y="1"/>
                  </a:lnTo>
                  <a:lnTo>
                    <a:pt x="250" y="0"/>
                  </a:lnTo>
                  <a:lnTo>
                    <a:pt x="228" y="1"/>
                  </a:lnTo>
                  <a:lnTo>
                    <a:pt x="207" y="2"/>
                  </a:lnTo>
                  <a:lnTo>
                    <a:pt x="185" y="3"/>
                  </a:lnTo>
                  <a:lnTo>
                    <a:pt x="164" y="6"/>
                  </a:lnTo>
                  <a:lnTo>
                    <a:pt x="144" y="9"/>
                  </a:lnTo>
                  <a:lnTo>
                    <a:pt x="125" y="13"/>
                  </a:lnTo>
                  <a:lnTo>
                    <a:pt x="107" y="17"/>
                  </a:lnTo>
                  <a:lnTo>
                    <a:pt x="89" y="22"/>
                  </a:lnTo>
                  <a:lnTo>
                    <a:pt x="73" y="28"/>
                  </a:lnTo>
                  <a:lnTo>
                    <a:pt x="58" y="34"/>
                  </a:lnTo>
                  <a:lnTo>
                    <a:pt x="45" y="40"/>
                  </a:lnTo>
                  <a:lnTo>
                    <a:pt x="33" y="47"/>
                  </a:lnTo>
                  <a:lnTo>
                    <a:pt x="23" y="54"/>
                  </a:lnTo>
                  <a:lnTo>
                    <a:pt x="15" y="62"/>
                  </a:lnTo>
                  <a:lnTo>
                    <a:pt x="8" y="70"/>
                  </a:lnTo>
                  <a:lnTo>
                    <a:pt x="3" y="78"/>
                  </a:lnTo>
                  <a:lnTo>
                    <a:pt x="1" y="86"/>
                  </a:lnTo>
                  <a:lnTo>
                    <a:pt x="0" y="94"/>
                  </a:lnTo>
                  <a:lnTo>
                    <a:pt x="1" y="103"/>
                  </a:lnTo>
                  <a:lnTo>
                    <a:pt x="3" y="110"/>
                  </a:lnTo>
                  <a:lnTo>
                    <a:pt x="8" y="119"/>
                  </a:lnTo>
                  <a:lnTo>
                    <a:pt x="15" y="127"/>
                  </a:lnTo>
                  <a:lnTo>
                    <a:pt x="23" y="134"/>
                  </a:lnTo>
                  <a:lnTo>
                    <a:pt x="33" y="141"/>
                  </a:lnTo>
                  <a:lnTo>
                    <a:pt x="45" y="148"/>
                  </a:lnTo>
                  <a:lnTo>
                    <a:pt x="58" y="154"/>
                  </a:lnTo>
                  <a:lnTo>
                    <a:pt x="73" y="160"/>
                  </a:lnTo>
                  <a:lnTo>
                    <a:pt x="89" y="166"/>
                  </a:lnTo>
                  <a:lnTo>
                    <a:pt x="107" y="171"/>
                  </a:lnTo>
                  <a:lnTo>
                    <a:pt x="125" y="176"/>
                  </a:lnTo>
                  <a:lnTo>
                    <a:pt x="144" y="179"/>
                  </a:lnTo>
                  <a:lnTo>
                    <a:pt x="164" y="183"/>
                  </a:lnTo>
                  <a:lnTo>
                    <a:pt x="185" y="185"/>
                  </a:lnTo>
                  <a:lnTo>
                    <a:pt x="207" y="187"/>
                  </a:lnTo>
                  <a:lnTo>
                    <a:pt x="228" y="188"/>
                  </a:lnTo>
                  <a:lnTo>
                    <a:pt x="250" y="188"/>
                  </a:lnTo>
                  <a:lnTo>
                    <a:pt x="272" y="188"/>
                  </a:lnTo>
                  <a:lnTo>
                    <a:pt x="293" y="187"/>
                  </a:lnTo>
                  <a:lnTo>
                    <a:pt x="315" y="185"/>
                  </a:lnTo>
                  <a:lnTo>
                    <a:pt x="336" y="183"/>
                  </a:lnTo>
                  <a:lnTo>
                    <a:pt x="356" y="179"/>
                  </a:lnTo>
                  <a:lnTo>
                    <a:pt x="375" y="176"/>
                  </a:lnTo>
                  <a:lnTo>
                    <a:pt x="393" y="171"/>
                  </a:lnTo>
                  <a:lnTo>
                    <a:pt x="411" y="166"/>
                  </a:lnTo>
                  <a:lnTo>
                    <a:pt x="427" y="160"/>
                  </a:lnTo>
                  <a:lnTo>
                    <a:pt x="442" y="154"/>
                  </a:lnTo>
                  <a:lnTo>
                    <a:pt x="455" y="148"/>
                  </a:lnTo>
                  <a:lnTo>
                    <a:pt x="467" y="141"/>
                  </a:lnTo>
                  <a:lnTo>
                    <a:pt x="477" y="134"/>
                  </a:lnTo>
                  <a:lnTo>
                    <a:pt x="485" y="127"/>
                  </a:lnTo>
                  <a:lnTo>
                    <a:pt x="492" y="119"/>
                  </a:lnTo>
                  <a:lnTo>
                    <a:pt x="496" y="110"/>
                  </a:lnTo>
                  <a:lnTo>
                    <a:pt x="499" y="103"/>
                  </a:lnTo>
                  <a:lnTo>
                    <a:pt x="500" y="94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5" name="Freeform 64"/>
            <p:cNvSpPr>
              <a:spLocks/>
            </p:cNvSpPr>
            <p:nvPr/>
          </p:nvSpPr>
          <p:spPr bwMode="auto">
            <a:xfrm>
              <a:off x="2630" y="2385"/>
              <a:ext cx="502" cy="189"/>
            </a:xfrm>
            <a:custGeom>
              <a:avLst/>
              <a:gdLst>
                <a:gd name="T0" fmla="*/ 1 w 502"/>
                <a:gd name="T1" fmla="*/ 103 h 189"/>
                <a:gd name="T2" fmla="*/ 8 w 502"/>
                <a:gd name="T3" fmla="*/ 119 h 189"/>
                <a:gd name="T4" fmla="*/ 24 w 502"/>
                <a:gd name="T5" fmla="*/ 134 h 189"/>
                <a:gd name="T6" fmla="*/ 45 w 502"/>
                <a:gd name="T7" fmla="*/ 148 h 189"/>
                <a:gd name="T8" fmla="*/ 73 w 502"/>
                <a:gd name="T9" fmla="*/ 161 h 189"/>
                <a:gd name="T10" fmla="*/ 107 w 502"/>
                <a:gd name="T11" fmla="*/ 171 h 189"/>
                <a:gd name="T12" fmla="*/ 144 w 502"/>
                <a:gd name="T13" fmla="*/ 179 h 189"/>
                <a:gd name="T14" fmla="*/ 186 w 502"/>
                <a:gd name="T15" fmla="*/ 185 h 189"/>
                <a:gd name="T16" fmla="*/ 229 w 502"/>
                <a:gd name="T17" fmla="*/ 188 h 189"/>
                <a:gd name="T18" fmla="*/ 272 w 502"/>
                <a:gd name="T19" fmla="*/ 188 h 189"/>
                <a:gd name="T20" fmla="*/ 315 w 502"/>
                <a:gd name="T21" fmla="*/ 185 h 189"/>
                <a:gd name="T22" fmla="*/ 356 w 502"/>
                <a:gd name="T23" fmla="*/ 179 h 189"/>
                <a:gd name="T24" fmla="*/ 394 w 502"/>
                <a:gd name="T25" fmla="*/ 171 h 189"/>
                <a:gd name="T26" fmla="*/ 427 w 502"/>
                <a:gd name="T27" fmla="*/ 160 h 189"/>
                <a:gd name="T28" fmla="*/ 455 w 502"/>
                <a:gd name="T29" fmla="*/ 148 h 189"/>
                <a:gd name="T30" fmla="*/ 477 w 502"/>
                <a:gd name="T31" fmla="*/ 134 h 189"/>
                <a:gd name="T32" fmla="*/ 492 w 502"/>
                <a:gd name="T33" fmla="*/ 118 h 189"/>
                <a:gd name="T34" fmla="*/ 500 w 502"/>
                <a:gd name="T35" fmla="*/ 102 h 189"/>
                <a:gd name="T36" fmla="*/ 500 w 502"/>
                <a:gd name="T37" fmla="*/ 86 h 189"/>
                <a:gd name="T38" fmla="*/ 492 w 502"/>
                <a:gd name="T39" fmla="*/ 70 h 189"/>
                <a:gd name="T40" fmla="*/ 477 w 502"/>
                <a:gd name="T41" fmla="*/ 54 h 189"/>
                <a:gd name="T42" fmla="*/ 455 w 502"/>
                <a:gd name="T43" fmla="*/ 40 h 189"/>
                <a:gd name="T44" fmla="*/ 427 w 502"/>
                <a:gd name="T45" fmla="*/ 28 h 189"/>
                <a:gd name="T46" fmla="*/ 394 w 502"/>
                <a:gd name="T47" fmla="*/ 17 h 189"/>
                <a:gd name="T48" fmla="*/ 356 w 502"/>
                <a:gd name="T49" fmla="*/ 9 h 189"/>
                <a:gd name="T50" fmla="*/ 315 w 502"/>
                <a:gd name="T51" fmla="*/ 3 h 189"/>
                <a:gd name="T52" fmla="*/ 272 w 502"/>
                <a:gd name="T53" fmla="*/ 1 h 189"/>
                <a:gd name="T54" fmla="*/ 229 w 502"/>
                <a:gd name="T55" fmla="*/ 1 h 189"/>
                <a:gd name="T56" fmla="*/ 185 w 502"/>
                <a:gd name="T57" fmla="*/ 3 h 189"/>
                <a:gd name="T58" fmla="*/ 144 w 502"/>
                <a:gd name="T59" fmla="*/ 9 h 189"/>
                <a:gd name="T60" fmla="*/ 107 w 502"/>
                <a:gd name="T61" fmla="*/ 17 h 189"/>
                <a:gd name="T62" fmla="*/ 73 w 502"/>
                <a:gd name="T63" fmla="*/ 28 h 189"/>
                <a:gd name="T64" fmla="*/ 45 w 502"/>
                <a:gd name="T65" fmla="*/ 40 h 189"/>
                <a:gd name="T66" fmla="*/ 24 w 502"/>
                <a:gd name="T67" fmla="*/ 55 h 189"/>
                <a:gd name="T68" fmla="*/ 8 w 502"/>
                <a:gd name="T69" fmla="*/ 70 h 189"/>
                <a:gd name="T70" fmla="*/ 1 w 502"/>
                <a:gd name="T71" fmla="*/ 86 h 18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2"/>
                <a:gd name="T109" fmla="*/ 0 h 189"/>
                <a:gd name="T110" fmla="*/ 502 w 502"/>
                <a:gd name="T111" fmla="*/ 189 h 18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2" h="189">
                  <a:moveTo>
                    <a:pt x="0" y="94"/>
                  </a:moveTo>
                  <a:lnTo>
                    <a:pt x="1" y="103"/>
                  </a:lnTo>
                  <a:lnTo>
                    <a:pt x="4" y="110"/>
                  </a:lnTo>
                  <a:lnTo>
                    <a:pt x="8" y="119"/>
                  </a:lnTo>
                  <a:lnTo>
                    <a:pt x="15" y="127"/>
                  </a:lnTo>
                  <a:lnTo>
                    <a:pt x="24" y="134"/>
                  </a:lnTo>
                  <a:lnTo>
                    <a:pt x="33" y="141"/>
                  </a:lnTo>
                  <a:lnTo>
                    <a:pt x="45" y="148"/>
                  </a:lnTo>
                  <a:lnTo>
                    <a:pt x="59" y="155"/>
                  </a:lnTo>
                  <a:lnTo>
                    <a:pt x="73" y="161"/>
                  </a:lnTo>
                  <a:lnTo>
                    <a:pt x="90" y="166"/>
                  </a:lnTo>
                  <a:lnTo>
                    <a:pt x="107" y="171"/>
                  </a:lnTo>
                  <a:lnTo>
                    <a:pt x="125" y="176"/>
                  </a:lnTo>
                  <a:lnTo>
                    <a:pt x="144" y="179"/>
                  </a:lnTo>
                  <a:lnTo>
                    <a:pt x="165" y="183"/>
                  </a:lnTo>
                  <a:lnTo>
                    <a:pt x="186" y="185"/>
                  </a:lnTo>
                  <a:lnTo>
                    <a:pt x="207" y="187"/>
                  </a:lnTo>
                  <a:lnTo>
                    <a:pt x="229" y="188"/>
                  </a:lnTo>
                  <a:lnTo>
                    <a:pt x="250" y="188"/>
                  </a:lnTo>
                  <a:lnTo>
                    <a:pt x="272" y="188"/>
                  </a:lnTo>
                  <a:lnTo>
                    <a:pt x="294" y="187"/>
                  </a:lnTo>
                  <a:lnTo>
                    <a:pt x="315" y="185"/>
                  </a:lnTo>
                  <a:lnTo>
                    <a:pt x="336" y="183"/>
                  </a:lnTo>
                  <a:lnTo>
                    <a:pt x="356" y="179"/>
                  </a:lnTo>
                  <a:lnTo>
                    <a:pt x="375" y="176"/>
                  </a:lnTo>
                  <a:lnTo>
                    <a:pt x="394" y="171"/>
                  </a:lnTo>
                  <a:lnTo>
                    <a:pt x="411" y="166"/>
                  </a:lnTo>
                  <a:lnTo>
                    <a:pt x="427" y="160"/>
                  </a:lnTo>
                  <a:lnTo>
                    <a:pt x="442" y="154"/>
                  </a:lnTo>
                  <a:lnTo>
                    <a:pt x="455" y="148"/>
                  </a:lnTo>
                  <a:lnTo>
                    <a:pt x="467" y="141"/>
                  </a:lnTo>
                  <a:lnTo>
                    <a:pt x="477" y="134"/>
                  </a:lnTo>
                  <a:lnTo>
                    <a:pt x="485" y="126"/>
                  </a:lnTo>
                  <a:lnTo>
                    <a:pt x="492" y="118"/>
                  </a:lnTo>
                  <a:lnTo>
                    <a:pt x="497" y="110"/>
                  </a:lnTo>
                  <a:lnTo>
                    <a:pt x="500" y="102"/>
                  </a:lnTo>
                  <a:lnTo>
                    <a:pt x="501" y="94"/>
                  </a:lnTo>
                  <a:lnTo>
                    <a:pt x="500" y="86"/>
                  </a:lnTo>
                  <a:lnTo>
                    <a:pt x="497" y="78"/>
                  </a:lnTo>
                  <a:lnTo>
                    <a:pt x="492" y="70"/>
                  </a:lnTo>
                  <a:lnTo>
                    <a:pt x="485" y="62"/>
                  </a:lnTo>
                  <a:lnTo>
                    <a:pt x="477" y="54"/>
                  </a:lnTo>
                  <a:lnTo>
                    <a:pt x="467" y="47"/>
                  </a:lnTo>
                  <a:lnTo>
                    <a:pt x="455" y="40"/>
                  </a:lnTo>
                  <a:lnTo>
                    <a:pt x="442" y="34"/>
                  </a:lnTo>
                  <a:lnTo>
                    <a:pt x="427" y="28"/>
                  </a:lnTo>
                  <a:lnTo>
                    <a:pt x="411" y="22"/>
                  </a:lnTo>
                  <a:lnTo>
                    <a:pt x="394" y="17"/>
                  </a:lnTo>
                  <a:lnTo>
                    <a:pt x="375" y="13"/>
                  </a:lnTo>
                  <a:lnTo>
                    <a:pt x="356" y="9"/>
                  </a:lnTo>
                  <a:lnTo>
                    <a:pt x="336" y="6"/>
                  </a:lnTo>
                  <a:lnTo>
                    <a:pt x="315" y="3"/>
                  </a:lnTo>
                  <a:lnTo>
                    <a:pt x="294" y="2"/>
                  </a:lnTo>
                  <a:lnTo>
                    <a:pt x="272" y="1"/>
                  </a:lnTo>
                  <a:lnTo>
                    <a:pt x="250" y="0"/>
                  </a:lnTo>
                  <a:lnTo>
                    <a:pt x="229" y="1"/>
                  </a:lnTo>
                  <a:lnTo>
                    <a:pt x="207" y="2"/>
                  </a:lnTo>
                  <a:lnTo>
                    <a:pt x="185" y="3"/>
                  </a:lnTo>
                  <a:lnTo>
                    <a:pt x="165" y="6"/>
                  </a:lnTo>
                  <a:lnTo>
                    <a:pt x="144" y="9"/>
                  </a:lnTo>
                  <a:lnTo>
                    <a:pt x="125" y="13"/>
                  </a:lnTo>
                  <a:lnTo>
                    <a:pt x="107" y="17"/>
                  </a:lnTo>
                  <a:lnTo>
                    <a:pt x="89" y="22"/>
                  </a:lnTo>
                  <a:lnTo>
                    <a:pt x="73" y="28"/>
                  </a:lnTo>
                  <a:lnTo>
                    <a:pt x="59" y="34"/>
                  </a:lnTo>
                  <a:lnTo>
                    <a:pt x="45" y="40"/>
                  </a:lnTo>
                  <a:lnTo>
                    <a:pt x="33" y="47"/>
                  </a:lnTo>
                  <a:lnTo>
                    <a:pt x="24" y="55"/>
                  </a:lnTo>
                  <a:lnTo>
                    <a:pt x="15" y="62"/>
                  </a:lnTo>
                  <a:lnTo>
                    <a:pt x="8" y="70"/>
                  </a:lnTo>
                  <a:lnTo>
                    <a:pt x="4" y="78"/>
                  </a:lnTo>
                  <a:lnTo>
                    <a:pt x="1" y="86"/>
                  </a:lnTo>
                  <a:lnTo>
                    <a:pt x="0" y="94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6" name="Freeform 65"/>
            <p:cNvSpPr>
              <a:spLocks/>
            </p:cNvSpPr>
            <p:nvPr/>
          </p:nvSpPr>
          <p:spPr bwMode="auto">
            <a:xfrm>
              <a:off x="2160" y="2247"/>
              <a:ext cx="502" cy="189"/>
            </a:xfrm>
            <a:custGeom>
              <a:avLst/>
              <a:gdLst>
                <a:gd name="T0" fmla="*/ 500 w 502"/>
                <a:gd name="T1" fmla="*/ 86 h 189"/>
                <a:gd name="T2" fmla="*/ 493 w 502"/>
                <a:gd name="T3" fmla="*/ 70 h 189"/>
                <a:gd name="T4" fmla="*/ 478 w 502"/>
                <a:gd name="T5" fmla="*/ 54 h 189"/>
                <a:gd name="T6" fmla="*/ 456 w 502"/>
                <a:gd name="T7" fmla="*/ 40 h 189"/>
                <a:gd name="T8" fmla="*/ 428 w 502"/>
                <a:gd name="T9" fmla="*/ 28 h 189"/>
                <a:gd name="T10" fmla="*/ 394 w 502"/>
                <a:gd name="T11" fmla="*/ 17 h 189"/>
                <a:gd name="T12" fmla="*/ 356 w 502"/>
                <a:gd name="T13" fmla="*/ 9 h 189"/>
                <a:gd name="T14" fmla="*/ 316 w 502"/>
                <a:gd name="T15" fmla="*/ 4 h 189"/>
                <a:gd name="T16" fmla="*/ 273 w 502"/>
                <a:gd name="T17" fmla="*/ 1 h 189"/>
                <a:gd name="T18" fmla="*/ 229 w 502"/>
                <a:gd name="T19" fmla="*/ 1 h 189"/>
                <a:gd name="T20" fmla="*/ 186 w 502"/>
                <a:gd name="T21" fmla="*/ 4 h 189"/>
                <a:gd name="T22" fmla="*/ 145 w 502"/>
                <a:gd name="T23" fmla="*/ 9 h 189"/>
                <a:gd name="T24" fmla="*/ 107 w 502"/>
                <a:gd name="T25" fmla="*/ 17 h 189"/>
                <a:gd name="T26" fmla="*/ 74 w 502"/>
                <a:gd name="T27" fmla="*/ 28 h 189"/>
                <a:gd name="T28" fmla="*/ 45 w 502"/>
                <a:gd name="T29" fmla="*/ 40 h 189"/>
                <a:gd name="T30" fmla="*/ 24 w 502"/>
                <a:gd name="T31" fmla="*/ 54 h 189"/>
                <a:gd name="T32" fmla="*/ 9 w 502"/>
                <a:gd name="T33" fmla="*/ 70 h 189"/>
                <a:gd name="T34" fmla="*/ 1 w 502"/>
                <a:gd name="T35" fmla="*/ 86 h 189"/>
                <a:gd name="T36" fmla="*/ 1 w 502"/>
                <a:gd name="T37" fmla="*/ 102 h 189"/>
                <a:gd name="T38" fmla="*/ 9 w 502"/>
                <a:gd name="T39" fmla="*/ 118 h 189"/>
                <a:gd name="T40" fmla="*/ 24 w 502"/>
                <a:gd name="T41" fmla="*/ 134 h 189"/>
                <a:gd name="T42" fmla="*/ 45 w 502"/>
                <a:gd name="T43" fmla="*/ 148 h 189"/>
                <a:gd name="T44" fmla="*/ 74 w 502"/>
                <a:gd name="T45" fmla="*/ 161 h 189"/>
                <a:gd name="T46" fmla="*/ 107 w 502"/>
                <a:gd name="T47" fmla="*/ 171 h 189"/>
                <a:gd name="T48" fmla="*/ 145 w 502"/>
                <a:gd name="T49" fmla="*/ 179 h 189"/>
                <a:gd name="T50" fmla="*/ 186 w 502"/>
                <a:gd name="T51" fmla="*/ 185 h 189"/>
                <a:gd name="T52" fmla="*/ 229 w 502"/>
                <a:gd name="T53" fmla="*/ 188 h 189"/>
                <a:gd name="T54" fmla="*/ 273 w 502"/>
                <a:gd name="T55" fmla="*/ 188 h 189"/>
                <a:gd name="T56" fmla="*/ 316 w 502"/>
                <a:gd name="T57" fmla="*/ 185 h 189"/>
                <a:gd name="T58" fmla="*/ 356 w 502"/>
                <a:gd name="T59" fmla="*/ 179 h 189"/>
                <a:gd name="T60" fmla="*/ 394 w 502"/>
                <a:gd name="T61" fmla="*/ 171 h 189"/>
                <a:gd name="T62" fmla="*/ 428 w 502"/>
                <a:gd name="T63" fmla="*/ 161 h 189"/>
                <a:gd name="T64" fmla="*/ 456 w 502"/>
                <a:gd name="T65" fmla="*/ 148 h 189"/>
                <a:gd name="T66" fmla="*/ 478 w 502"/>
                <a:gd name="T67" fmla="*/ 134 h 189"/>
                <a:gd name="T68" fmla="*/ 493 w 502"/>
                <a:gd name="T69" fmla="*/ 118 h 189"/>
                <a:gd name="T70" fmla="*/ 500 w 502"/>
                <a:gd name="T71" fmla="*/ 102 h 18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2"/>
                <a:gd name="T109" fmla="*/ 0 h 189"/>
                <a:gd name="T110" fmla="*/ 502 w 502"/>
                <a:gd name="T111" fmla="*/ 189 h 18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2" h="189">
                  <a:moveTo>
                    <a:pt x="501" y="94"/>
                  </a:moveTo>
                  <a:lnTo>
                    <a:pt x="500" y="86"/>
                  </a:lnTo>
                  <a:lnTo>
                    <a:pt x="497" y="78"/>
                  </a:lnTo>
                  <a:lnTo>
                    <a:pt x="493" y="70"/>
                  </a:lnTo>
                  <a:lnTo>
                    <a:pt x="486" y="62"/>
                  </a:lnTo>
                  <a:lnTo>
                    <a:pt x="478" y="54"/>
                  </a:lnTo>
                  <a:lnTo>
                    <a:pt x="467" y="47"/>
                  </a:lnTo>
                  <a:lnTo>
                    <a:pt x="456" y="40"/>
                  </a:lnTo>
                  <a:lnTo>
                    <a:pt x="443" y="34"/>
                  </a:lnTo>
                  <a:lnTo>
                    <a:pt x="428" y="28"/>
                  </a:lnTo>
                  <a:lnTo>
                    <a:pt x="412" y="22"/>
                  </a:lnTo>
                  <a:lnTo>
                    <a:pt x="394" y="17"/>
                  </a:lnTo>
                  <a:lnTo>
                    <a:pt x="376" y="13"/>
                  </a:lnTo>
                  <a:lnTo>
                    <a:pt x="356" y="9"/>
                  </a:lnTo>
                  <a:lnTo>
                    <a:pt x="336" y="6"/>
                  </a:lnTo>
                  <a:lnTo>
                    <a:pt x="316" y="4"/>
                  </a:lnTo>
                  <a:lnTo>
                    <a:pt x="294" y="2"/>
                  </a:lnTo>
                  <a:lnTo>
                    <a:pt x="273" y="1"/>
                  </a:lnTo>
                  <a:lnTo>
                    <a:pt x="251" y="0"/>
                  </a:lnTo>
                  <a:lnTo>
                    <a:pt x="229" y="1"/>
                  </a:lnTo>
                  <a:lnTo>
                    <a:pt x="207" y="2"/>
                  </a:lnTo>
                  <a:lnTo>
                    <a:pt x="186" y="4"/>
                  </a:lnTo>
                  <a:lnTo>
                    <a:pt x="165" y="6"/>
                  </a:lnTo>
                  <a:lnTo>
                    <a:pt x="145" y="9"/>
                  </a:lnTo>
                  <a:lnTo>
                    <a:pt x="125" y="13"/>
                  </a:lnTo>
                  <a:lnTo>
                    <a:pt x="107" y="17"/>
                  </a:lnTo>
                  <a:lnTo>
                    <a:pt x="90" y="22"/>
                  </a:lnTo>
                  <a:lnTo>
                    <a:pt x="74" y="28"/>
                  </a:lnTo>
                  <a:lnTo>
                    <a:pt x="59" y="34"/>
                  </a:lnTo>
                  <a:lnTo>
                    <a:pt x="45" y="40"/>
                  </a:lnTo>
                  <a:lnTo>
                    <a:pt x="34" y="47"/>
                  </a:lnTo>
                  <a:lnTo>
                    <a:pt x="24" y="54"/>
                  </a:lnTo>
                  <a:lnTo>
                    <a:pt x="15" y="62"/>
                  </a:lnTo>
                  <a:lnTo>
                    <a:pt x="9" y="70"/>
                  </a:lnTo>
                  <a:lnTo>
                    <a:pt x="4" y="78"/>
                  </a:lnTo>
                  <a:lnTo>
                    <a:pt x="1" y="86"/>
                  </a:lnTo>
                  <a:lnTo>
                    <a:pt x="0" y="94"/>
                  </a:lnTo>
                  <a:lnTo>
                    <a:pt x="1" y="102"/>
                  </a:lnTo>
                  <a:lnTo>
                    <a:pt x="4" y="111"/>
                  </a:lnTo>
                  <a:lnTo>
                    <a:pt x="9" y="118"/>
                  </a:lnTo>
                  <a:lnTo>
                    <a:pt x="15" y="126"/>
                  </a:lnTo>
                  <a:lnTo>
                    <a:pt x="24" y="134"/>
                  </a:lnTo>
                  <a:lnTo>
                    <a:pt x="34" y="141"/>
                  </a:lnTo>
                  <a:lnTo>
                    <a:pt x="45" y="148"/>
                  </a:lnTo>
                  <a:lnTo>
                    <a:pt x="59" y="155"/>
                  </a:lnTo>
                  <a:lnTo>
                    <a:pt x="74" y="161"/>
                  </a:lnTo>
                  <a:lnTo>
                    <a:pt x="90" y="166"/>
                  </a:lnTo>
                  <a:lnTo>
                    <a:pt x="107" y="171"/>
                  </a:lnTo>
                  <a:lnTo>
                    <a:pt x="125" y="175"/>
                  </a:lnTo>
                  <a:lnTo>
                    <a:pt x="145" y="179"/>
                  </a:lnTo>
                  <a:lnTo>
                    <a:pt x="165" y="182"/>
                  </a:lnTo>
                  <a:lnTo>
                    <a:pt x="186" y="185"/>
                  </a:lnTo>
                  <a:lnTo>
                    <a:pt x="207" y="187"/>
                  </a:lnTo>
                  <a:lnTo>
                    <a:pt x="229" y="188"/>
                  </a:lnTo>
                  <a:lnTo>
                    <a:pt x="251" y="188"/>
                  </a:lnTo>
                  <a:lnTo>
                    <a:pt x="273" y="188"/>
                  </a:lnTo>
                  <a:lnTo>
                    <a:pt x="294" y="187"/>
                  </a:lnTo>
                  <a:lnTo>
                    <a:pt x="316" y="185"/>
                  </a:lnTo>
                  <a:lnTo>
                    <a:pt x="336" y="182"/>
                  </a:lnTo>
                  <a:lnTo>
                    <a:pt x="356" y="179"/>
                  </a:lnTo>
                  <a:lnTo>
                    <a:pt x="376" y="175"/>
                  </a:lnTo>
                  <a:lnTo>
                    <a:pt x="394" y="171"/>
                  </a:lnTo>
                  <a:lnTo>
                    <a:pt x="412" y="166"/>
                  </a:lnTo>
                  <a:lnTo>
                    <a:pt x="428" y="161"/>
                  </a:lnTo>
                  <a:lnTo>
                    <a:pt x="443" y="155"/>
                  </a:lnTo>
                  <a:lnTo>
                    <a:pt x="456" y="148"/>
                  </a:lnTo>
                  <a:lnTo>
                    <a:pt x="467" y="141"/>
                  </a:lnTo>
                  <a:lnTo>
                    <a:pt x="478" y="134"/>
                  </a:lnTo>
                  <a:lnTo>
                    <a:pt x="486" y="126"/>
                  </a:lnTo>
                  <a:lnTo>
                    <a:pt x="493" y="118"/>
                  </a:lnTo>
                  <a:lnTo>
                    <a:pt x="497" y="111"/>
                  </a:lnTo>
                  <a:lnTo>
                    <a:pt x="500" y="102"/>
                  </a:lnTo>
                  <a:lnTo>
                    <a:pt x="501" y="94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7" name="Rectangle 66"/>
            <p:cNvSpPr>
              <a:spLocks noChangeArrowheads="1"/>
            </p:cNvSpPr>
            <p:nvPr/>
          </p:nvSpPr>
          <p:spPr bwMode="auto">
            <a:xfrm>
              <a:off x="2189" y="2228"/>
              <a:ext cx="44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name</a:t>
              </a:r>
            </a:p>
          </p:txBody>
        </p:sp>
        <p:sp>
          <p:nvSpPr>
            <p:cNvPr id="50208" name="Rectangle 67"/>
            <p:cNvSpPr>
              <a:spLocks noChangeArrowheads="1"/>
            </p:cNvSpPr>
            <p:nvPr/>
          </p:nvSpPr>
          <p:spPr bwMode="auto">
            <a:xfrm>
              <a:off x="2050" y="2667"/>
              <a:ext cx="845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Employees</a:t>
              </a:r>
            </a:p>
          </p:txBody>
        </p:sp>
        <p:sp>
          <p:nvSpPr>
            <p:cNvPr id="50209" name="Rectangle 68"/>
            <p:cNvSpPr>
              <a:spLocks noChangeArrowheads="1"/>
            </p:cNvSpPr>
            <p:nvPr/>
          </p:nvSpPr>
          <p:spPr bwMode="auto">
            <a:xfrm>
              <a:off x="1805" y="2353"/>
              <a:ext cx="335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u="sng">
                  <a:solidFill>
                    <a:srgbClr val="000000"/>
                  </a:solidFill>
                  <a:latin typeface="Arial" pitchFamily="34" charset="0"/>
                </a:rPr>
                <a:t>ssn</a:t>
              </a:r>
            </a:p>
          </p:txBody>
        </p:sp>
        <p:sp>
          <p:nvSpPr>
            <p:cNvPr id="50210" name="Rectangle 69"/>
            <p:cNvSpPr>
              <a:spLocks noChangeArrowheads="1"/>
            </p:cNvSpPr>
            <p:nvPr/>
          </p:nvSpPr>
          <p:spPr bwMode="auto">
            <a:xfrm>
              <a:off x="2745" y="2375"/>
              <a:ext cx="27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lot</a:t>
              </a:r>
            </a:p>
          </p:txBody>
        </p:sp>
        <p:sp>
          <p:nvSpPr>
            <p:cNvPr id="50211" name="Line 71"/>
            <p:cNvSpPr>
              <a:spLocks noChangeShapeType="1"/>
            </p:cNvSpPr>
            <p:nvPr/>
          </p:nvSpPr>
          <p:spPr bwMode="auto">
            <a:xfrm>
              <a:off x="2076" y="2562"/>
              <a:ext cx="224" cy="12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12" name="Line 72"/>
            <p:cNvSpPr>
              <a:spLocks noChangeShapeType="1"/>
            </p:cNvSpPr>
            <p:nvPr/>
          </p:nvSpPr>
          <p:spPr bwMode="auto">
            <a:xfrm>
              <a:off x="2423" y="2442"/>
              <a:ext cx="31" cy="24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13" name="Line 73"/>
            <p:cNvSpPr>
              <a:spLocks noChangeShapeType="1"/>
            </p:cNvSpPr>
            <p:nvPr/>
          </p:nvSpPr>
          <p:spPr bwMode="auto">
            <a:xfrm flipV="1">
              <a:off x="2663" y="2562"/>
              <a:ext cx="103" cy="13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259388" y="3017838"/>
            <a:ext cx="2020887" cy="1212849"/>
            <a:chOff x="5259388" y="3017838"/>
            <a:chExt cx="2020887" cy="1212849"/>
          </a:xfrm>
        </p:grpSpPr>
        <p:sp>
          <p:nvSpPr>
            <p:cNvPr id="50194" name="Freeform 62"/>
            <p:cNvSpPr>
              <a:spLocks/>
            </p:cNvSpPr>
            <p:nvPr/>
          </p:nvSpPr>
          <p:spPr bwMode="auto">
            <a:xfrm>
              <a:off x="5259388" y="3017838"/>
              <a:ext cx="1293812" cy="600075"/>
            </a:xfrm>
            <a:custGeom>
              <a:avLst/>
              <a:gdLst>
                <a:gd name="T0" fmla="*/ 0 w 815"/>
                <a:gd name="T1" fmla="*/ 2147483647 h 378"/>
                <a:gd name="T2" fmla="*/ 2147483647 w 815"/>
                <a:gd name="T3" fmla="*/ 0 h 378"/>
                <a:gd name="T4" fmla="*/ 2147483647 w 815"/>
                <a:gd name="T5" fmla="*/ 2147483647 h 378"/>
                <a:gd name="T6" fmla="*/ 2147483647 w 815"/>
                <a:gd name="T7" fmla="*/ 2147483647 h 378"/>
                <a:gd name="T8" fmla="*/ 0 w 815"/>
                <a:gd name="T9" fmla="*/ 2147483647 h 3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5"/>
                <a:gd name="T16" fmla="*/ 0 h 378"/>
                <a:gd name="T17" fmla="*/ 815 w 815"/>
                <a:gd name="T18" fmla="*/ 378 h 3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5" h="378">
                  <a:moveTo>
                    <a:pt x="0" y="188"/>
                  </a:moveTo>
                  <a:lnTo>
                    <a:pt x="402" y="0"/>
                  </a:lnTo>
                  <a:lnTo>
                    <a:pt x="814" y="194"/>
                  </a:lnTo>
                  <a:lnTo>
                    <a:pt x="402" y="377"/>
                  </a:lnTo>
                  <a:lnTo>
                    <a:pt x="0" y="188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27" name="Freeform 53"/>
            <p:cNvSpPr>
              <a:spLocks/>
            </p:cNvSpPr>
            <p:nvPr/>
          </p:nvSpPr>
          <p:spPr bwMode="auto">
            <a:xfrm>
              <a:off x="6289675" y="3910012"/>
              <a:ext cx="990600" cy="309563"/>
            </a:xfrm>
            <a:custGeom>
              <a:avLst/>
              <a:gdLst>
                <a:gd name="T0" fmla="*/ 623 w 624"/>
                <a:gd name="T1" fmla="*/ 194 h 195"/>
                <a:gd name="T2" fmla="*/ 623 w 624"/>
                <a:gd name="T3" fmla="*/ 0 h 195"/>
                <a:gd name="T4" fmla="*/ 0 w 624"/>
                <a:gd name="T5" fmla="*/ 0 h 195"/>
                <a:gd name="T6" fmla="*/ 0 w 624"/>
                <a:gd name="T7" fmla="*/ 194 h 195"/>
                <a:gd name="T8" fmla="*/ 623 w 624"/>
                <a:gd name="T9" fmla="*/ 194 h 1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4"/>
                <a:gd name="T16" fmla="*/ 0 h 195"/>
                <a:gd name="T17" fmla="*/ 624 w 624"/>
                <a:gd name="T18" fmla="*/ 195 h 1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4" h="195">
                  <a:moveTo>
                    <a:pt x="623" y="194"/>
                  </a:moveTo>
                  <a:lnTo>
                    <a:pt x="623" y="0"/>
                  </a:lnTo>
                  <a:lnTo>
                    <a:pt x="0" y="0"/>
                  </a:lnTo>
                  <a:lnTo>
                    <a:pt x="0" y="194"/>
                  </a:lnTo>
                  <a:lnTo>
                    <a:pt x="623" y="19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50219" name="Rectangle 56"/>
            <p:cNvSpPr>
              <a:spLocks noChangeArrowheads="1"/>
            </p:cNvSpPr>
            <p:nvPr/>
          </p:nvSpPr>
          <p:spPr bwMode="auto">
            <a:xfrm>
              <a:off x="6324600" y="3897312"/>
              <a:ext cx="9493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Policies</a:t>
              </a:r>
            </a:p>
          </p:txBody>
        </p:sp>
        <p:sp>
          <p:nvSpPr>
            <p:cNvPr id="50197" name="Rectangle 61"/>
            <p:cNvSpPr>
              <a:spLocks noChangeArrowheads="1"/>
            </p:cNvSpPr>
            <p:nvPr/>
          </p:nvSpPr>
          <p:spPr bwMode="auto">
            <a:xfrm>
              <a:off x="5338762" y="3143250"/>
              <a:ext cx="117475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Purchaser</a:t>
              </a:r>
            </a:p>
          </p:txBody>
        </p:sp>
        <p:sp>
          <p:nvSpPr>
            <p:cNvPr id="50199" name="Line 75"/>
            <p:cNvSpPr>
              <a:spLocks noChangeShapeType="1"/>
            </p:cNvSpPr>
            <p:nvPr/>
          </p:nvSpPr>
          <p:spPr bwMode="auto">
            <a:xfrm flipH="1" flipV="1">
              <a:off x="6145213" y="3525837"/>
              <a:ext cx="381000" cy="38100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710364" y="2416173"/>
            <a:ext cx="2078037" cy="1490664"/>
            <a:chOff x="6710364" y="2416173"/>
            <a:chExt cx="2078037" cy="1490664"/>
          </a:xfrm>
        </p:grpSpPr>
        <p:grpSp>
          <p:nvGrpSpPr>
            <p:cNvPr id="50186" name="Group 41"/>
            <p:cNvGrpSpPr>
              <a:grpSpLocks/>
            </p:cNvGrpSpPr>
            <p:nvPr/>
          </p:nvGrpSpPr>
          <p:grpSpPr bwMode="auto">
            <a:xfrm>
              <a:off x="6710364" y="3146425"/>
              <a:ext cx="1557337" cy="584200"/>
              <a:chOff x="3764" y="3073"/>
              <a:chExt cx="981" cy="368"/>
            </a:xfrm>
          </p:grpSpPr>
          <p:sp>
            <p:nvSpPr>
              <p:cNvPr id="50222" name="Freeform 39"/>
              <p:cNvSpPr>
                <a:spLocks/>
              </p:cNvSpPr>
              <p:nvPr/>
            </p:nvSpPr>
            <p:spPr bwMode="auto">
              <a:xfrm>
                <a:off x="3764" y="3073"/>
                <a:ext cx="981" cy="368"/>
              </a:xfrm>
              <a:custGeom>
                <a:avLst/>
                <a:gdLst>
                  <a:gd name="T0" fmla="*/ 0 w 981"/>
                  <a:gd name="T1" fmla="*/ 183 h 368"/>
                  <a:gd name="T2" fmla="*/ 483 w 981"/>
                  <a:gd name="T3" fmla="*/ 0 h 368"/>
                  <a:gd name="T4" fmla="*/ 980 w 981"/>
                  <a:gd name="T5" fmla="*/ 189 h 368"/>
                  <a:gd name="T6" fmla="*/ 483 w 981"/>
                  <a:gd name="T7" fmla="*/ 367 h 368"/>
                  <a:gd name="T8" fmla="*/ 0 w 981"/>
                  <a:gd name="T9" fmla="*/ 183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1"/>
                  <a:gd name="T16" fmla="*/ 0 h 368"/>
                  <a:gd name="T17" fmla="*/ 981 w 981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1" h="368">
                    <a:moveTo>
                      <a:pt x="0" y="183"/>
                    </a:moveTo>
                    <a:lnTo>
                      <a:pt x="483" y="0"/>
                    </a:lnTo>
                    <a:lnTo>
                      <a:pt x="980" y="189"/>
                    </a:lnTo>
                    <a:lnTo>
                      <a:pt x="483" y="367"/>
                    </a:lnTo>
                    <a:lnTo>
                      <a:pt x="0" y="183"/>
                    </a:lnTo>
                  </a:path>
                </a:pathLst>
              </a:custGeom>
              <a:solidFill>
                <a:srgbClr val="CDCDDD"/>
              </a:solidFill>
              <a:ln w="508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23" name="Rectangle 40"/>
              <p:cNvSpPr>
                <a:spLocks noChangeArrowheads="1"/>
              </p:cNvSpPr>
              <p:nvPr/>
            </p:nvSpPr>
            <p:spPr bwMode="auto">
              <a:xfrm>
                <a:off x="3863" y="3138"/>
                <a:ext cx="804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 dirty="0">
                    <a:solidFill>
                      <a:srgbClr val="000000"/>
                    </a:solidFill>
                    <a:latin typeface="Arial" pitchFamily="34" charset="0"/>
                  </a:rPr>
                  <a:t>Beneficiary</a:t>
                </a:r>
              </a:p>
            </p:txBody>
          </p:sp>
        </p:grpSp>
        <p:sp>
          <p:nvSpPr>
            <p:cNvPr id="50189" name="Freeform 44"/>
            <p:cNvSpPr>
              <a:spLocks/>
            </p:cNvSpPr>
            <p:nvPr/>
          </p:nvSpPr>
          <p:spPr bwMode="auto">
            <a:xfrm>
              <a:off x="7419623" y="2450569"/>
              <a:ext cx="1343025" cy="279400"/>
            </a:xfrm>
            <a:custGeom>
              <a:avLst/>
              <a:gdLst>
                <a:gd name="T0" fmla="*/ 2147483647 w 846"/>
                <a:gd name="T1" fmla="*/ 2147483647 h 176"/>
                <a:gd name="T2" fmla="*/ 2147483647 w 846"/>
                <a:gd name="T3" fmla="*/ 0 h 176"/>
                <a:gd name="T4" fmla="*/ 0 w 846"/>
                <a:gd name="T5" fmla="*/ 0 h 176"/>
                <a:gd name="T6" fmla="*/ 0 w 846"/>
                <a:gd name="T7" fmla="*/ 2147483647 h 176"/>
                <a:gd name="T8" fmla="*/ 2147483647 w 846"/>
                <a:gd name="T9" fmla="*/ 2147483647 h 1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6"/>
                <a:gd name="T16" fmla="*/ 0 h 176"/>
                <a:gd name="T17" fmla="*/ 846 w 846"/>
                <a:gd name="T18" fmla="*/ 176 h 1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6" h="176">
                  <a:moveTo>
                    <a:pt x="845" y="175"/>
                  </a:moveTo>
                  <a:lnTo>
                    <a:pt x="845" y="0"/>
                  </a:lnTo>
                  <a:lnTo>
                    <a:pt x="0" y="0"/>
                  </a:lnTo>
                  <a:lnTo>
                    <a:pt x="0" y="175"/>
                  </a:lnTo>
                  <a:lnTo>
                    <a:pt x="845" y="175"/>
                  </a:lnTo>
                </a:path>
              </a:pathLst>
            </a:custGeom>
            <a:solidFill>
              <a:srgbClr val="CDCDDD"/>
            </a:solidFill>
            <a:ln w="508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2" name="Rectangle 47"/>
            <p:cNvSpPr>
              <a:spLocks noChangeArrowheads="1"/>
            </p:cNvSpPr>
            <p:nvPr/>
          </p:nvSpPr>
          <p:spPr bwMode="auto">
            <a:xfrm>
              <a:off x="7443788" y="2416173"/>
              <a:ext cx="1344613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Dependents</a:t>
              </a:r>
            </a:p>
          </p:txBody>
        </p:sp>
        <p:sp>
          <p:nvSpPr>
            <p:cNvPr id="3" name="Line 76"/>
            <p:cNvSpPr>
              <a:spLocks noChangeShapeType="1"/>
            </p:cNvSpPr>
            <p:nvPr/>
          </p:nvSpPr>
          <p:spPr bwMode="auto">
            <a:xfrm flipH="1">
              <a:off x="7857067" y="2717624"/>
              <a:ext cx="276578" cy="541866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1" name="Line 77"/>
            <p:cNvSpPr>
              <a:spLocks noChangeShapeType="1"/>
            </p:cNvSpPr>
            <p:nvPr/>
          </p:nvSpPr>
          <p:spPr bwMode="auto">
            <a:xfrm flipV="1">
              <a:off x="6907214" y="3671887"/>
              <a:ext cx="374650" cy="23495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202" name="Line 78"/>
          <p:cNvSpPr>
            <a:spLocks noChangeShapeType="1"/>
          </p:cNvSpPr>
          <p:nvPr/>
        </p:nvSpPr>
        <p:spPr bwMode="auto">
          <a:xfrm>
            <a:off x="5340350" y="2763837"/>
            <a:ext cx="270228" cy="382764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eft Arrow 5"/>
          <p:cNvSpPr/>
          <p:nvPr/>
        </p:nvSpPr>
        <p:spPr bwMode="auto">
          <a:xfrm rot="925174">
            <a:off x="3574567" y="2859131"/>
            <a:ext cx="1643165" cy="344932"/>
          </a:xfrm>
          <a:prstGeom prst="leftArrow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bg1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Bent Arrow 6"/>
          <p:cNvSpPr/>
          <p:nvPr/>
        </p:nvSpPr>
        <p:spPr bwMode="auto">
          <a:xfrm rot="10800000">
            <a:off x="4191000" y="3681092"/>
            <a:ext cx="3861817" cy="1729107"/>
          </a:xfrm>
          <a:prstGeom prst="bentArrow">
            <a:avLst>
              <a:gd name="adj1" fmla="val 13575"/>
              <a:gd name="adj2" fmla="val 13411"/>
              <a:gd name="adj3" fmla="val 25000"/>
              <a:gd name="adj4" fmla="val 43750"/>
            </a:avLst>
          </a:prstGeom>
          <a:solidFill>
            <a:srgbClr val="CDCDDD"/>
          </a:solidFill>
          <a:ln w="1270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228600" y="3416302"/>
            <a:ext cx="45720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F0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>
            <a:off x="216101" y="5896275"/>
            <a:ext cx="45720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F0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C039030C-1D4A-4256-A4B7-FBE43245B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19A4E-FC51-481B-9FF2-A759BE4470DA}" type="datetime1">
              <a:rPr lang="en-US" smtClean="0"/>
              <a:t>9/11/2024</a:t>
            </a:fld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179A924-156F-46FE-BB19-C18380386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D7F5-7323-4990-94E9-6AF33DDF4934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5366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400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0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0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0200" grpId="0" animBg="1"/>
      <p:bldP spid="6" grpId="0" animBg="1"/>
      <p:bldP spid="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114300"/>
            <a:ext cx="7543800" cy="1104900"/>
          </a:xfrm>
        </p:spPr>
        <p:txBody>
          <a:bodyPr/>
          <a:lstStyle/>
          <a:p>
            <a:r>
              <a:rPr lang="en-US" sz="4800">
                <a:latin typeface="Calibri" pitchFamily="34" charset="0"/>
                <a:cs typeface="Calibri" pitchFamily="34" charset="0"/>
              </a:rPr>
              <a:t>Chain of Weak Entity Sets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14400" y="1295400"/>
            <a:ext cx="6629400" cy="990600"/>
          </a:xfrm>
          <a:solidFill>
            <a:schemeClr val="bg2"/>
          </a:solidFill>
        </p:spPr>
        <p:txBody>
          <a:bodyPr tIns="182880" bIns="182880" anchor="ctr">
            <a:normAutofit fontScale="92500" lnSpcReduction="20000"/>
          </a:bodyPr>
          <a:lstStyle/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endParaRPr lang="en-US" dirty="0">
              <a:latin typeface="Calibri" pitchFamily="34" charset="0"/>
            </a:endParaRPr>
          </a:p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r>
              <a:rPr lang="en-US" dirty="0">
                <a:latin typeface="Calibri" pitchFamily="34" charset="0"/>
              </a:rPr>
              <a:t>What if Policies is also a weak entity set ?</a:t>
            </a:r>
            <a:endParaRPr lang="en-US" dirty="0"/>
          </a:p>
          <a:p>
            <a:pPr marL="0" indent="0">
              <a:buFont typeface="Wingdings" pitchFamily="2" charset="2"/>
              <a:buNone/>
            </a:pPr>
            <a:endParaRPr lang="en-US" sz="3200" dirty="0">
              <a:latin typeface="Calibri" pitchFamily="34" charset="0"/>
            </a:endParaRPr>
          </a:p>
        </p:txBody>
      </p:sp>
      <p:grpSp>
        <p:nvGrpSpPr>
          <p:cNvPr id="51206" name="Group 41"/>
          <p:cNvGrpSpPr>
            <a:grpSpLocks/>
          </p:cNvGrpSpPr>
          <p:nvPr/>
        </p:nvGrpSpPr>
        <p:grpSpPr bwMode="auto">
          <a:xfrm>
            <a:off x="3279775" y="4214813"/>
            <a:ext cx="1557338" cy="584200"/>
            <a:chOff x="3764" y="3073"/>
            <a:chExt cx="981" cy="368"/>
          </a:xfrm>
        </p:grpSpPr>
        <p:sp>
          <p:nvSpPr>
            <p:cNvPr id="51248" name="Freeform 39"/>
            <p:cNvSpPr>
              <a:spLocks/>
            </p:cNvSpPr>
            <p:nvPr/>
          </p:nvSpPr>
          <p:spPr bwMode="auto">
            <a:xfrm>
              <a:off x="3764" y="3073"/>
              <a:ext cx="981" cy="368"/>
            </a:xfrm>
            <a:custGeom>
              <a:avLst/>
              <a:gdLst>
                <a:gd name="T0" fmla="*/ 0 w 981"/>
                <a:gd name="T1" fmla="*/ 183 h 368"/>
                <a:gd name="T2" fmla="*/ 483 w 981"/>
                <a:gd name="T3" fmla="*/ 0 h 368"/>
                <a:gd name="T4" fmla="*/ 980 w 981"/>
                <a:gd name="T5" fmla="*/ 189 h 368"/>
                <a:gd name="T6" fmla="*/ 483 w 981"/>
                <a:gd name="T7" fmla="*/ 367 h 368"/>
                <a:gd name="T8" fmla="*/ 0 w 981"/>
                <a:gd name="T9" fmla="*/ 183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1"/>
                <a:gd name="T16" fmla="*/ 0 h 368"/>
                <a:gd name="T17" fmla="*/ 981 w 981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1" h="368">
                  <a:moveTo>
                    <a:pt x="0" y="183"/>
                  </a:moveTo>
                  <a:lnTo>
                    <a:pt x="483" y="0"/>
                  </a:lnTo>
                  <a:lnTo>
                    <a:pt x="980" y="189"/>
                  </a:lnTo>
                  <a:lnTo>
                    <a:pt x="483" y="367"/>
                  </a:lnTo>
                  <a:lnTo>
                    <a:pt x="0" y="183"/>
                  </a:lnTo>
                </a:path>
              </a:pathLst>
            </a:custGeom>
            <a:noFill/>
            <a:ln w="508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9" name="Rectangle 40"/>
            <p:cNvSpPr>
              <a:spLocks noChangeArrowheads="1"/>
            </p:cNvSpPr>
            <p:nvPr/>
          </p:nvSpPr>
          <p:spPr bwMode="auto">
            <a:xfrm>
              <a:off x="3863" y="3138"/>
              <a:ext cx="80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Beneficiary</a:t>
              </a:r>
            </a:p>
          </p:txBody>
        </p:sp>
      </p:grpSp>
      <p:sp>
        <p:nvSpPr>
          <p:cNvPr id="51207" name="Freeform 42"/>
          <p:cNvSpPr>
            <a:spLocks/>
          </p:cNvSpPr>
          <p:nvPr/>
        </p:nvSpPr>
        <p:spPr bwMode="auto">
          <a:xfrm>
            <a:off x="3857625" y="3095625"/>
            <a:ext cx="965200" cy="382588"/>
          </a:xfrm>
          <a:custGeom>
            <a:avLst/>
            <a:gdLst>
              <a:gd name="T0" fmla="*/ 2147483647 w 608"/>
              <a:gd name="T1" fmla="*/ 2147483647 h 241"/>
              <a:gd name="T2" fmla="*/ 2147483647 w 608"/>
              <a:gd name="T3" fmla="*/ 2147483647 h 241"/>
              <a:gd name="T4" fmla="*/ 2147483647 w 608"/>
              <a:gd name="T5" fmla="*/ 2147483647 h 241"/>
              <a:gd name="T6" fmla="*/ 2147483647 w 608"/>
              <a:gd name="T7" fmla="*/ 2147483647 h 241"/>
              <a:gd name="T8" fmla="*/ 2147483647 w 608"/>
              <a:gd name="T9" fmla="*/ 2147483647 h 241"/>
              <a:gd name="T10" fmla="*/ 2147483647 w 608"/>
              <a:gd name="T11" fmla="*/ 2147483647 h 241"/>
              <a:gd name="T12" fmla="*/ 2147483647 w 608"/>
              <a:gd name="T13" fmla="*/ 2147483647 h 241"/>
              <a:gd name="T14" fmla="*/ 2147483647 w 608"/>
              <a:gd name="T15" fmla="*/ 2147483647 h 241"/>
              <a:gd name="T16" fmla="*/ 2147483647 w 608"/>
              <a:gd name="T17" fmla="*/ 2147483647 h 241"/>
              <a:gd name="T18" fmla="*/ 2147483647 w 608"/>
              <a:gd name="T19" fmla="*/ 2147483647 h 241"/>
              <a:gd name="T20" fmla="*/ 2147483647 w 608"/>
              <a:gd name="T21" fmla="*/ 2147483647 h 241"/>
              <a:gd name="T22" fmla="*/ 2147483647 w 608"/>
              <a:gd name="T23" fmla="*/ 2147483647 h 241"/>
              <a:gd name="T24" fmla="*/ 2147483647 w 608"/>
              <a:gd name="T25" fmla="*/ 2147483647 h 241"/>
              <a:gd name="T26" fmla="*/ 2147483647 w 608"/>
              <a:gd name="T27" fmla="*/ 2147483647 h 241"/>
              <a:gd name="T28" fmla="*/ 2147483647 w 608"/>
              <a:gd name="T29" fmla="*/ 2147483647 h 241"/>
              <a:gd name="T30" fmla="*/ 2147483647 w 608"/>
              <a:gd name="T31" fmla="*/ 2147483647 h 241"/>
              <a:gd name="T32" fmla="*/ 2147483647 w 608"/>
              <a:gd name="T33" fmla="*/ 2147483647 h 241"/>
              <a:gd name="T34" fmla="*/ 2147483647 w 608"/>
              <a:gd name="T35" fmla="*/ 2147483647 h 241"/>
              <a:gd name="T36" fmla="*/ 2147483647 w 608"/>
              <a:gd name="T37" fmla="*/ 2147483647 h 241"/>
              <a:gd name="T38" fmla="*/ 2147483647 w 608"/>
              <a:gd name="T39" fmla="*/ 2147483647 h 241"/>
              <a:gd name="T40" fmla="*/ 2147483647 w 608"/>
              <a:gd name="T41" fmla="*/ 2147483647 h 241"/>
              <a:gd name="T42" fmla="*/ 2147483647 w 608"/>
              <a:gd name="T43" fmla="*/ 2147483647 h 241"/>
              <a:gd name="T44" fmla="*/ 2147483647 w 608"/>
              <a:gd name="T45" fmla="*/ 2147483647 h 241"/>
              <a:gd name="T46" fmla="*/ 2147483647 w 608"/>
              <a:gd name="T47" fmla="*/ 2147483647 h 241"/>
              <a:gd name="T48" fmla="*/ 2147483647 w 608"/>
              <a:gd name="T49" fmla="*/ 2147483647 h 241"/>
              <a:gd name="T50" fmla="*/ 2147483647 w 608"/>
              <a:gd name="T51" fmla="*/ 2147483647 h 241"/>
              <a:gd name="T52" fmla="*/ 2147483647 w 608"/>
              <a:gd name="T53" fmla="*/ 2147483647 h 241"/>
              <a:gd name="T54" fmla="*/ 2147483647 w 608"/>
              <a:gd name="T55" fmla="*/ 2147483647 h 241"/>
              <a:gd name="T56" fmla="*/ 2147483647 w 608"/>
              <a:gd name="T57" fmla="*/ 2147483647 h 241"/>
              <a:gd name="T58" fmla="*/ 2147483647 w 608"/>
              <a:gd name="T59" fmla="*/ 2147483647 h 241"/>
              <a:gd name="T60" fmla="*/ 2147483647 w 608"/>
              <a:gd name="T61" fmla="*/ 2147483647 h 241"/>
              <a:gd name="T62" fmla="*/ 2147483647 w 608"/>
              <a:gd name="T63" fmla="*/ 2147483647 h 241"/>
              <a:gd name="T64" fmla="*/ 2147483647 w 608"/>
              <a:gd name="T65" fmla="*/ 2147483647 h 241"/>
              <a:gd name="T66" fmla="*/ 2147483647 w 608"/>
              <a:gd name="T67" fmla="*/ 2147483647 h 241"/>
              <a:gd name="T68" fmla="*/ 2147483647 w 608"/>
              <a:gd name="T69" fmla="*/ 2147483647 h 241"/>
              <a:gd name="T70" fmla="*/ 2147483647 w 608"/>
              <a:gd name="T71" fmla="*/ 2147483647 h 24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08"/>
              <a:gd name="T109" fmla="*/ 0 h 241"/>
              <a:gd name="T110" fmla="*/ 608 w 608"/>
              <a:gd name="T111" fmla="*/ 241 h 24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08" h="241">
                <a:moveTo>
                  <a:pt x="607" y="120"/>
                </a:moveTo>
                <a:lnTo>
                  <a:pt x="606" y="110"/>
                </a:lnTo>
                <a:lnTo>
                  <a:pt x="602" y="100"/>
                </a:lnTo>
                <a:lnTo>
                  <a:pt x="596" y="89"/>
                </a:lnTo>
                <a:lnTo>
                  <a:pt x="589" y="79"/>
                </a:lnTo>
                <a:lnTo>
                  <a:pt x="579" y="69"/>
                </a:lnTo>
                <a:lnTo>
                  <a:pt x="566" y="60"/>
                </a:lnTo>
                <a:lnTo>
                  <a:pt x="552" y="51"/>
                </a:lnTo>
                <a:lnTo>
                  <a:pt x="537" y="43"/>
                </a:lnTo>
                <a:lnTo>
                  <a:pt x="519" y="36"/>
                </a:lnTo>
                <a:lnTo>
                  <a:pt x="499" y="28"/>
                </a:lnTo>
                <a:lnTo>
                  <a:pt x="477" y="22"/>
                </a:lnTo>
                <a:lnTo>
                  <a:pt x="456" y="17"/>
                </a:lnTo>
                <a:lnTo>
                  <a:pt x="431" y="11"/>
                </a:lnTo>
                <a:lnTo>
                  <a:pt x="407" y="8"/>
                </a:lnTo>
                <a:lnTo>
                  <a:pt x="382" y="5"/>
                </a:lnTo>
                <a:lnTo>
                  <a:pt x="356" y="3"/>
                </a:lnTo>
                <a:lnTo>
                  <a:pt x="331" y="1"/>
                </a:lnTo>
                <a:lnTo>
                  <a:pt x="303" y="0"/>
                </a:lnTo>
                <a:lnTo>
                  <a:pt x="277" y="1"/>
                </a:lnTo>
                <a:lnTo>
                  <a:pt x="251" y="3"/>
                </a:lnTo>
                <a:lnTo>
                  <a:pt x="225" y="5"/>
                </a:lnTo>
                <a:lnTo>
                  <a:pt x="200" y="8"/>
                </a:lnTo>
                <a:lnTo>
                  <a:pt x="176" y="11"/>
                </a:lnTo>
                <a:lnTo>
                  <a:pt x="151" y="17"/>
                </a:lnTo>
                <a:lnTo>
                  <a:pt x="130" y="22"/>
                </a:lnTo>
                <a:lnTo>
                  <a:pt x="109" y="28"/>
                </a:lnTo>
                <a:lnTo>
                  <a:pt x="88" y="36"/>
                </a:lnTo>
                <a:lnTo>
                  <a:pt x="71" y="43"/>
                </a:lnTo>
                <a:lnTo>
                  <a:pt x="55" y="51"/>
                </a:lnTo>
                <a:lnTo>
                  <a:pt x="41" y="60"/>
                </a:lnTo>
                <a:lnTo>
                  <a:pt x="29" y="69"/>
                </a:lnTo>
                <a:lnTo>
                  <a:pt x="18" y="79"/>
                </a:lnTo>
                <a:lnTo>
                  <a:pt x="11" y="89"/>
                </a:lnTo>
                <a:lnTo>
                  <a:pt x="5" y="100"/>
                </a:lnTo>
                <a:lnTo>
                  <a:pt x="1" y="110"/>
                </a:lnTo>
                <a:lnTo>
                  <a:pt x="0" y="120"/>
                </a:lnTo>
                <a:lnTo>
                  <a:pt x="1" y="130"/>
                </a:lnTo>
                <a:lnTo>
                  <a:pt x="5" y="142"/>
                </a:lnTo>
                <a:lnTo>
                  <a:pt x="11" y="151"/>
                </a:lnTo>
                <a:lnTo>
                  <a:pt x="18" y="161"/>
                </a:lnTo>
                <a:lnTo>
                  <a:pt x="29" y="171"/>
                </a:lnTo>
                <a:lnTo>
                  <a:pt x="41" y="180"/>
                </a:lnTo>
                <a:lnTo>
                  <a:pt x="55" y="189"/>
                </a:lnTo>
                <a:lnTo>
                  <a:pt x="71" y="198"/>
                </a:lnTo>
                <a:lnTo>
                  <a:pt x="88" y="206"/>
                </a:lnTo>
                <a:lnTo>
                  <a:pt x="109" y="212"/>
                </a:lnTo>
                <a:lnTo>
                  <a:pt x="130" y="218"/>
                </a:lnTo>
                <a:lnTo>
                  <a:pt x="151" y="223"/>
                </a:lnTo>
                <a:lnTo>
                  <a:pt x="176" y="229"/>
                </a:lnTo>
                <a:lnTo>
                  <a:pt x="200" y="232"/>
                </a:lnTo>
                <a:lnTo>
                  <a:pt x="225" y="236"/>
                </a:lnTo>
                <a:lnTo>
                  <a:pt x="251" y="239"/>
                </a:lnTo>
                <a:lnTo>
                  <a:pt x="277" y="240"/>
                </a:lnTo>
                <a:lnTo>
                  <a:pt x="303" y="240"/>
                </a:lnTo>
                <a:lnTo>
                  <a:pt x="331" y="240"/>
                </a:lnTo>
                <a:lnTo>
                  <a:pt x="356" y="239"/>
                </a:lnTo>
                <a:lnTo>
                  <a:pt x="382" y="236"/>
                </a:lnTo>
                <a:lnTo>
                  <a:pt x="407" y="232"/>
                </a:lnTo>
                <a:lnTo>
                  <a:pt x="431" y="229"/>
                </a:lnTo>
                <a:lnTo>
                  <a:pt x="456" y="223"/>
                </a:lnTo>
                <a:lnTo>
                  <a:pt x="477" y="218"/>
                </a:lnTo>
                <a:lnTo>
                  <a:pt x="499" y="212"/>
                </a:lnTo>
                <a:lnTo>
                  <a:pt x="519" y="206"/>
                </a:lnTo>
                <a:lnTo>
                  <a:pt x="537" y="198"/>
                </a:lnTo>
                <a:lnTo>
                  <a:pt x="552" y="189"/>
                </a:lnTo>
                <a:lnTo>
                  <a:pt x="566" y="180"/>
                </a:lnTo>
                <a:lnTo>
                  <a:pt x="579" y="171"/>
                </a:lnTo>
                <a:lnTo>
                  <a:pt x="589" y="161"/>
                </a:lnTo>
                <a:lnTo>
                  <a:pt x="596" y="151"/>
                </a:lnTo>
                <a:lnTo>
                  <a:pt x="602" y="142"/>
                </a:lnTo>
                <a:lnTo>
                  <a:pt x="606" y="130"/>
                </a:lnTo>
                <a:lnTo>
                  <a:pt x="607" y="12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8" name="Freeform 43"/>
          <p:cNvSpPr>
            <a:spLocks/>
          </p:cNvSpPr>
          <p:nvPr/>
        </p:nvSpPr>
        <p:spPr bwMode="auto">
          <a:xfrm>
            <a:off x="5000625" y="3171825"/>
            <a:ext cx="795338" cy="300038"/>
          </a:xfrm>
          <a:custGeom>
            <a:avLst/>
            <a:gdLst>
              <a:gd name="T0" fmla="*/ 2147483647 w 501"/>
              <a:gd name="T1" fmla="*/ 2147483647 h 189"/>
              <a:gd name="T2" fmla="*/ 2147483647 w 501"/>
              <a:gd name="T3" fmla="*/ 2147483647 h 189"/>
              <a:gd name="T4" fmla="*/ 2147483647 w 501"/>
              <a:gd name="T5" fmla="*/ 2147483647 h 189"/>
              <a:gd name="T6" fmla="*/ 2147483647 w 501"/>
              <a:gd name="T7" fmla="*/ 2147483647 h 189"/>
              <a:gd name="T8" fmla="*/ 2147483647 w 501"/>
              <a:gd name="T9" fmla="*/ 2147483647 h 189"/>
              <a:gd name="T10" fmla="*/ 2147483647 w 501"/>
              <a:gd name="T11" fmla="*/ 2147483647 h 189"/>
              <a:gd name="T12" fmla="*/ 2147483647 w 501"/>
              <a:gd name="T13" fmla="*/ 2147483647 h 189"/>
              <a:gd name="T14" fmla="*/ 2147483647 w 501"/>
              <a:gd name="T15" fmla="*/ 2147483647 h 189"/>
              <a:gd name="T16" fmla="*/ 2147483647 w 501"/>
              <a:gd name="T17" fmla="*/ 2147483647 h 189"/>
              <a:gd name="T18" fmla="*/ 2147483647 w 501"/>
              <a:gd name="T19" fmla="*/ 2147483647 h 189"/>
              <a:gd name="T20" fmla="*/ 2147483647 w 501"/>
              <a:gd name="T21" fmla="*/ 2147483647 h 189"/>
              <a:gd name="T22" fmla="*/ 2147483647 w 501"/>
              <a:gd name="T23" fmla="*/ 2147483647 h 189"/>
              <a:gd name="T24" fmla="*/ 2147483647 w 501"/>
              <a:gd name="T25" fmla="*/ 2147483647 h 189"/>
              <a:gd name="T26" fmla="*/ 2147483647 w 501"/>
              <a:gd name="T27" fmla="*/ 2147483647 h 189"/>
              <a:gd name="T28" fmla="*/ 2147483647 w 501"/>
              <a:gd name="T29" fmla="*/ 2147483647 h 189"/>
              <a:gd name="T30" fmla="*/ 2147483647 w 501"/>
              <a:gd name="T31" fmla="*/ 2147483647 h 189"/>
              <a:gd name="T32" fmla="*/ 2147483647 w 501"/>
              <a:gd name="T33" fmla="*/ 2147483647 h 189"/>
              <a:gd name="T34" fmla="*/ 2147483647 w 501"/>
              <a:gd name="T35" fmla="*/ 2147483647 h 189"/>
              <a:gd name="T36" fmla="*/ 2147483647 w 501"/>
              <a:gd name="T37" fmla="*/ 2147483647 h 189"/>
              <a:gd name="T38" fmla="*/ 2147483647 w 501"/>
              <a:gd name="T39" fmla="*/ 2147483647 h 189"/>
              <a:gd name="T40" fmla="*/ 2147483647 w 501"/>
              <a:gd name="T41" fmla="*/ 2147483647 h 189"/>
              <a:gd name="T42" fmla="*/ 2147483647 w 501"/>
              <a:gd name="T43" fmla="*/ 2147483647 h 189"/>
              <a:gd name="T44" fmla="*/ 2147483647 w 501"/>
              <a:gd name="T45" fmla="*/ 2147483647 h 189"/>
              <a:gd name="T46" fmla="*/ 2147483647 w 501"/>
              <a:gd name="T47" fmla="*/ 2147483647 h 189"/>
              <a:gd name="T48" fmla="*/ 2147483647 w 501"/>
              <a:gd name="T49" fmla="*/ 2147483647 h 189"/>
              <a:gd name="T50" fmla="*/ 2147483647 w 501"/>
              <a:gd name="T51" fmla="*/ 2147483647 h 189"/>
              <a:gd name="T52" fmla="*/ 2147483647 w 501"/>
              <a:gd name="T53" fmla="*/ 0 h 189"/>
              <a:gd name="T54" fmla="*/ 2147483647 w 501"/>
              <a:gd name="T55" fmla="*/ 0 h 189"/>
              <a:gd name="T56" fmla="*/ 2147483647 w 501"/>
              <a:gd name="T57" fmla="*/ 2147483647 h 189"/>
              <a:gd name="T58" fmla="*/ 2147483647 w 501"/>
              <a:gd name="T59" fmla="*/ 2147483647 h 189"/>
              <a:gd name="T60" fmla="*/ 2147483647 w 501"/>
              <a:gd name="T61" fmla="*/ 2147483647 h 189"/>
              <a:gd name="T62" fmla="*/ 2147483647 w 501"/>
              <a:gd name="T63" fmla="*/ 2147483647 h 189"/>
              <a:gd name="T64" fmla="*/ 2147483647 w 501"/>
              <a:gd name="T65" fmla="*/ 2147483647 h 189"/>
              <a:gd name="T66" fmla="*/ 2147483647 w 501"/>
              <a:gd name="T67" fmla="*/ 2147483647 h 189"/>
              <a:gd name="T68" fmla="*/ 2147483647 w 501"/>
              <a:gd name="T69" fmla="*/ 2147483647 h 189"/>
              <a:gd name="T70" fmla="*/ 2147483647 w 501"/>
              <a:gd name="T71" fmla="*/ 2147483647 h 18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01"/>
              <a:gd name="T109" fmla="*/ 0 h 189"/>
              <a:gd name="T110" fmla="*/ 501 w 501"/>
              <a:gd name="T111" fmla="*/ 189 h 18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01" h="189">
                <a:moveTo>
                  <a:pt x="0" y="94"/>
                </a:moveTo>
                <a:lnTo>
                  <a:pt x="1" y="102"/>
                </a:lnTo>
                <a:lnTo>
                  <a:pt x="4" y="110"/>
                </a:lnTo>
                <a:lnTo>
                  <a:pt x="8" y="118"/>
                </a:lnTo>
                <a:lnTo>
                  <a:pt x="15" y="126"/>
                </a:lnTo>
                <a:lnTo>
                  <a:pt x="23" y="133"/>
                </a:lnTo>
                <a:lnTo>
                  <a:pt x="33" y="141"/>
                </a:lnTo>
                <a:lnTo>
                  <a:pt x="45" y="148"/>
                </a:lnTo>
                <a:lnTo>
                  <a:pt x="58" y="154"/>
                </a:lnTo>
                <a:lnTo>
                  <a:pt x="73" y="160"/>
                </a:lnTo>
                <a:lnTo>
                  <a:pt x="89" y="166"/>
                </a:lnTo>
                <a:lnTo>
                  <a:pt x="107" y="171"/>
                </a:lnTo>
                <a:lnTo>
                  <a:pt x="125" y="175"/>
                </a:lnTo>
                <a:lnTo>
                  <a:pt x="145" y="179"/>
                </a:lnTo>
                <a:lnTo>
                  <a:pt x="164" y="182"/>
                </a:lnTo>
                <a:lnTo>
                  <a:pt x="185" y="185"/>
                </a:lnTo>
                <a:lnTo>
                  <a:pt x="207" y="186"/>
                </a:lnTo>
                <a:lnTo>
                  <a:pt x="228" y="187"/>
                </a:lnTo>
                <a:lnTo>
                  <a:pt x="250" y="188"/>
                </a:lnTo>
                <a:lnTo>
                  <a:pt x="272" y="187"/>
                </a:lnTo>
                <a:lnTo>
                  <a:pt x="293" y="186"/>
                </a:lnTo>
                <a:lnTo>
                  <a:pt x="315" y="184"/>
                </a:lnTo>
                <a:lnTo>
                  <a:pt x="336" y="182"/>
                </a:lnTo>
                <a:lnTo>
                  <a:pt x="356" y="179"/>
                </a:lnTo>
                <a:lnTo>
                  <a:pt x="375" y="175"/>
                </a:lnTo>
                <a:lnTo>
                  <a:pt x="394" y="171"/>
                </a:lnTo>
                <a:lnTo>
                  <a:pt x="411" y="165"/>
                </a:lnTo>
                <a:lnTo>
                  <a:pt x="427" y="160"/>
                </a:lnTo>
                <a:lnTo>
                  <a:pt x="442" y="154"/>
                </a:lnTo>
                <a:lnTo>
                  <a:pt x="455" y="148"/>
                </a:lnTo>
                <a:lnTo>
                  <a:pt x="467" y="141"/>
                </a:lnTo>
                <a:lnTo>
                  <a:pt x="477" y="133"/>
                </a:lnTo>
                <a:lnTo>
                  <a:pt x="486" y="126"/>
                </a:lnTo>
                <a:lnTo>
                  <a:pt x="492" y="118"/>
                </a:lnTo>
                <a:lnTo>
                  <a:pt x="497" y="110"/>
                </a:lnTo>
                <a:lnTo>
                  <a:pt x="499" y="102"/>
                </a:lnTo>
                <a:lnTo>
                  <a:pt x="500" y="94"/>
                </a:lnTo>
                <a:lnTo>
                  <a:pt x="499" y="85"/>
                </a:lnTo>
                <a:lnTo>
                  <a:pt x="497" y="77"/>
                </a:lnTo>
                <a:lnTo>
                  <a:pt x="492" y="69"/>
                </a:lnTo>
                <a:lnTo>
                  <a:pt x="485" y="62"/>
                </a:lnTo>
                <a:lnTo>
                  <a:pt x="477" y="54"/>
                </a:lnTo>
                <a:lnTo>
                  <a:pt x="467" y="47"/>
                </a:lnTo>
                <a:lnTo>
                  <a:pt x="455" y="40"/>
                </a:lnTo>
                <a:lnTo>
                  <a:pt x="442" y="33"/>
                </a:lnTo>
                <a:lnTo>
                  <a:pt x="427" y="27"/>
                </a:lnTo>
                <a:lnTo>
                  <a:pt x="411" y="22"/>
                </a:lnTo>
                <a:lnTo>
                  <a:pt x="393" y="17"/>
                </a:lnTo>
                <a:lnTo>
                  <a:pt x="375" y="12"/>
                </a:lnTo>
                <a:lnTo>
                  <a:pt x="356" y="8"/>
                </a:lnTo>
                <a:lnTo>
                  <a:pt x="336" y="5"/>
                </a:lnTo>
                <a:lnTo>
                  <a:pt x="315" y="3"/>
                </a:lnTo>
                <a:lnTo>
                  <a:pt x="293" y="1"/>
                </a:lnTo>
                <a:lnTo>
                  <a:pt x="272" y="0"/>
                </a:lnTo>
                <a:lnTo>
                  <a:pt x="250" y="0"/>
                </a:lnTo>
                <a:lnTo>
                  <a:pt x="228" y="0"/>
                </a:lnTo>
                <a:lnTo>
                  <a:pt x="207" y="1"/>
                </a:lnTo>
                <a:lnTo>
                  <a:pt x="185" y="3"/>
                </a:lnTo>
                <a:lnTo>
                  <a:pt x="164" y="5"/>
                </a:lnTo>
                <a:lnTo>
                  <a:pt x="144" y="8"/>
                </a:lnTo>
                <a:lnTo>
                  <a:pt x="125" y="12"/>
                </a:lnTo>
                <a:lnTo>
                  <a:pt x="107" y="17"/>
                </a:lnTo>
                <a:lnTo>
                  <a:pt x="89" y="22"/>
                </a:lnTo>
                <a:lnTo>
                  <a:pt x="73" y="28"/>
                </a:lnTo>
                <a:lnTo>
                  <a:pt x="58" y="33"/>
                </a:lnTo>
                <a:lnTo>
                  <a:pt x="45" y="40"/>
                </a:lnTo>
                <a:lnTo>
                  <a:pt x="33" y="47"/>
                </a:lnTo>
                <a:lnTo>
                  <a:pt x="23" y="54"/>
                </a:lnTo>
                <a:lnTo>
                  <a:pt x="15" y="62"/>
                </a:lnTo>
                <a:lnTo>
                  <a:pt x="8" y="69"/>
                </a:lnTo>
                <a:lnTo>
                  <a:pt x="4" y="78"/>
                </a:lnTo>
                <a:lnTo>
                  <a:pt x="1" y="85"/>
                </a:lnTo>
                <a:lnTo>
                  <a:pt x="0" y="94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9" name="Freeform 44"/>
          <p:cNvSpPr>
            <a:spLocks/>
          </p:cNvSpPr>
          <p:nvPr/>
        </p:nvSpPr>
        <p:spPr bwMode="auto">
          <a:xfrm>
            <a:off x="4522788" y="3671888"/>
            <a:ext cx="1343025" cy="279400"/>
          </a:xfrm>
          <a:custGeom>
            <a:avLst/>
            <a:gdLst>
              <a:gd name="T0" fmla="*/ 2147483647 w 846"/>
              <a:gd name="T1" fmla="*/ 2147483647 h 176"/>
              <a:gd name="T2" fmla="*/ 2147483647 w 846"/>
              <a:gd name="T3" fmla="*/ 0 h 176"/>
              <a:gd name="T4" fmla="*/ 0 w 846"/>
              <a:gd name="T5" fmla="*/ 0 h 176"/>
              <a:gd name="T6" fmla="*/ 0 w 846"/>
              <a:gd name="T7" fmla="*/ 2147483647 h 176"/>
              <a:gd name="T8" fmla="*/ 2147483647 w 846"/>
              <a:gd name="T9" fmla="*/ 2147483647 h 1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6"/>
              <a:gd name="T16" fmla="*/ 0 h 176"/>
              <a:gd name="T17" fmla="*/ 846 w 846"/>
              <a:gd name="T18" fmla="*/ 176 h 1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6" h="176">
                <a:moveTo>
                  <a:pt x="845" y="175"/>
                </a:moveTo>
                <a:lnTo>
                  <a:pt x="845" y="0"/>
                </a:lnTo>
                <a:lnTo>
                  <a:pt x="0" y="0"/>
                </a:lnTo>
                <a:lnTo>
                  <a:pt x="0" y="175"/>
                </a:lnTo>
                <a:lnTo>
                  <a:pt x="845" y="175"/>
                </a:lnTo>
              </a:path>
            </a:pathLst>
          </a:custGeom>
          <a:noFill/>
          <a:ln w="508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0" name="Rectangle 45"/>
          <p:cNvSpPr>
            <a:spLocks noChangeArrowheads="1"/>
          </p:cNvSpPr>
          <p:nvPr/>
        </p:nvSpPr>
        <p:spPr bwMode="auto">
          <a:xfrm>
            <a:off x="5170488" y="3127375"/>
            <a:ext cx="5318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age</a:t>
            </a:r>
          </a:p>
        </p:txBody>
      </p:sp>
      <p:sp>
        <p:nvSpPr>
          <p:cNvPr id="51211" name="Rectangle 46"/>
          <p:cNvSpPr>
            <a:spLocks noChangeArrowheads="1"/>
          </p:cNvSpPr>
          <p:nvPr/>
        </p:nvSpPr>
        <p:spPr bwMode="auto">
          <a:xfrm>
            <a:off x="3933825" y="3074988"/>
            <a:ext cx="8366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pname</a:t>
            </a:r>
          </a:p>
        </p:txBody>
      </p:sp>
      <p:sp>
        <p:nvSpPr>
          <p:cNvPr id="51212" name="Rectangle 47"/>
          <p:cNvSpPr>
            <a:spLocks noChangeArrowheads="1"/>
          </p:cNvSpPr>
          <p:nvPr/>
        </p:nvSpPr>
        <p:spPr bwMode="auto">
          <a:xfrm>
            <a:off x="4519613" y="3651250"/>
            <a:ext cx="13446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Dependents</a:t>
            </a:r>
          </a:p>
        </p:txBody>
      </p:sp>
      <p:sp>
        <p:nvSpPr>
          <p:cNvPr id="51213" name="Line 48"/>
          <p:cNvSpPr>
            <a:spLocks noChangeShapeType="1"/>
          </p:cNvSpPr>
          <p:nvPr/>
        </p:nvSpPr>
        <p:spPr bwMode="auto">
          <a:xfrm flipV="1">
            <a:off x="4059238" y="3381375"/>
            <a:ext cx="625475" cy="3175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4" name="Line 49"/>
          <p:cNvSpPr>
            <a:spLocks noChangeShapeType="1"/>
          </p:cNvSpPr>
          <p:nvPr/>
        </p:nvSpPr>
        <p:spPr bwMode="auto">
          <a:xfrm>
            <a:off x="4473575" y="3467100"/>
            <a:ext cx="292100" cy="1857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5" name="Line 50"/>
          <p:cNvSpPr>
            <a:spLocks noChangeShapeType="1"/>
          </p:cNvSpPr>
          <p:nvPr/>
        </p:nvSpPr>
        <p:spPr bwMode="auto">
          <a:xfrm flipH="1">
            <a:off x="5299075" y="3482975"/>
            <a:ext cx="119063" cy="1698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6" name="Freeform 51"/>
          <p:cNvSpPr>
            <a:spLocks/>
          </p:cNvSpPr>
          <p:nvPr/>
        </p:nvSpPr>
        <p:spPr bwMode="auto">
          <a:xfrm>
            <a:off x="1952625" y="5473700"/>
            <a:ext cx="1131888" cy="393700"/>
          </a:xfrm>
          <a:custGeom>
            <a:avLst/>
            <a:gdLst>
              <a:gd name="T0" fmla="*/ 2147483647 w 713"/>
              <a:gd name="T1" fmla="*/ 2147483647 h 209"/>
              <a:gd name="T2" fmla="*/ 2147483647 w 713"/>
              <a:gd name="T3" fmla="*/ 2147483647 h 209"/>
              <a:gd name="T4" fmla="*/ 2147483647 w 713"/>
              <a:gd name="T5" fmla="*/ 2147483647 h 209"/>
              <a:gd name="T6" fmla="*/ 2147483647 w 713"/>
              <a:gd name="T7" fmla="*/ 2147483647 h 209"/>
              <a:gd name="T8" fmla="*/ 2147483647 w 713"/>
              <a:gd name="T9" fmla="*/ 2147483647 h 209"/>
              <a:gd name="T10" fmla="*/ 2147483647 w 713"/>
              <a:gd name="T11" fmla="*/ 2147483647 h 209"/>
              <a:gd name="T12" fmla="*/ 2147483647 w 713"/>
              <a:gd name="T13" fmla="*/ 2147483647 h 209"/>
              <a:gd name="T14" fmla="*/ 2147483647 w 713"/>
              <a:gd name="T15" fmla="*/ 2147483647 h 209"/>
              <a:gd name="T16" fmla="*/ 2147483647 w 713"/>
              <a:gd name="T17" fmla="*/ 0 h 209"/>
              <a:gd name="T18" fmla="*/ 2147483647 w 713"/>
              <a:gd name="T19" fmla="*/ 0 h 209"/>
              <a:gd name="T20" fmla="*/ 2147483647 w 713"/>
              <a:gd name="T21" fmla="*/ 2147483647 h 209"/>
              <a:gd name="T22" fmla="*/ 2147483647 w 713"/>
              <a:gd name="T23" fmla="*/ 2147483647 h 209"/>
              <a:gd name="T24" fmla="*/ 2147483647 w 713"/>
              <a:gd name="T25" fmla="*/ 2147483647 h 209"/>
              <a:gd name="T26" fmla="*/ 2147483647 w 713"/>
              <a:gd name="T27" fmla="*/ 2147483647 h 209"/>
              <a:gd name="T28" fmla="*/ 2147483647 w 713"/>
              <a:gd name="T29" fmla="*/ 2147483647 h 209"/>
              <a:gd name="T30" fmla="*/ 2147483647 w 713"/>
              <a:gd name="T31" fmla="*/ 2147483647 h 209"/>
              <a:gd name="T32" fmla="*/ 2147483647 w 713"/>
              <a:gd name="T33" fmla="*/ 2147483647 h 209"/>
              <a:gd name="T34" fmla="*/ 2147483647 w 713"/>
              <a:gd name="T35" fmla="*/ 2147483647 h 209"/>
              <a:gd name="T36" fmla="*/ 2147483647 w 713"/>
              <a:gd name="T37" fmla="*/ 2147483647 h 209"/>
              <a:gd name="T38" fmla="*/ 2147483647 w 713"/>
              <a:gd name="T39" fmla="*/ 2147483647 h 209"/>
              <a:gd name="T40" fmla="*/ 2147483647 w 713"/>
              <a:gd name="T41" fmla="*/ 2147483647 h 209"/>
              <a:gd name="T42" fmla="*/ 2147483647 w 713"/>
              <a:gd name="T43" fmla="*/ 2147483647 h 209"/>
              <a:gd name="T44" fmla="*/ 2147483647 w 713"/>
              <a:gd name="T45" fmla="*/ 2147483647 h 209"/>
              <a:gd name="T46" fmla="*/ 2147483647 w 713"/>
              <a:gd name="T47" fmla="*/ 2147483647 h 209"/>
              <a:gd name="T48" fmla="*/ 2147483647 w 713"/>
              <a:gd name="T49" fmla="*/ 2147483647 h 209"/>
              <a:gd name="T50" fmla="*/ 2147483647 w 713"/>
              <a:gd name="T51" fmla="*/ 2147483647 h 209"/>
              <a:gd name="T52" fmla="*/ 2147483647 w 713"/>
              <a:gd name="T53" fmla="*/ 2147483647 h 209"/>
              <a:gd name="T54" fmla="*/ 2147483647 w 713"/>
              <a:gd name="T55" fmla="*/ 2147483647 h 209"/>
              <a:gd name="T56" fmla="*/ 2147483647 w 713"/>
              <a:gd name="T57" fmla="*/ 2147483647 h 209"/>
              <a:gd name="T58" fmla="*/ 2147483647 w 713"/>
              <a:gd name="T59" fmla="*/ 2147483647 h 209"/>
              <a:gd name="T60" fmla="*/ 2147483647 w 713"/>
              <a:gd name="T61" fmla="*/ 2147483647 h 209"/>
              <a:gd name="T62" fmla="*/ 2147483647 w 713"/>
              <a:gd name="T63" fmla="*/ 2147483647 h 209"/>
              <a:gd name="T64" fmla="*/ 2147483647 w 713"/>
              <a:gd name="T65" fmla="*/ 2147483647 h 209"/>
              <a:gd name="T66" fmla="*/ 2147483647 w 713"/>
              <a:gd name="T67" fmla="*/ 2147483647 h 209"/>
              <a:gd name="T68" fmla="*/ 2147483647 w 713"/>
              <a:gd name="T69" fmla="*/ 2147483647 h 209"/>
              <a:gd name="T70" fmla="*/ 2147483647 w 713"/>
              <a:gd name="T71" fmla="*/ 2147483647 h 20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13"/>
              <a:gd name="T109" fmla="*/ 0 h 209"/>
              <a:gd name="T110" fmla="*/ 713 w 713"/>
              <a:gd name="T111" fmla="*/ 209 h 20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13" h="209">
                <a:moveTo>
                  <a:pt x="712" y="104"/>
                </a:moveTo>
                <a:lnTo>
                  <a:pt x="710" y="94"/>
                </a:lnTo>
                <a:lnTo>
                  <a:pt x="707" y="86"/>
                </a:lnTo>
                <a:lnTo>
                  <a:pt x="700" y="76"/>
                </a:lnTo>
                <a:lnTo>
                  <a:pt x="690" y="68"/>
                </a:lnTo>
                <a:lnTo>
                  <a:pt x="679" y="59"/>
                </a:lnTo>
                <a:lnTo>
                  <a:pt x="665" y="52"/>
                </a:lnTo>
                <a:lnTo>
                  <a:pt x="648" y="44"/>
                </a:lnTo>
                <a:lnTo>
                  <a:pt x="629" y="36"/>
                </a:lnTo>
                <a:lnTo>
                  <a:pt x="608" y="29"/>
                </a:lnTo>
                <a:lnTo>
                  <a:pt x="585" y="24"/>
                </a:lnTo>
                <a:lnTo>
                  <a:pt x="561" y="18"/>
                </a:lnTo>
                <a:lnTo>
                  <a:pt x="534" y="13"/>
                </a:lnTo>
                <a:lnTo>
                  <a:pt x="507" y="8"/>
                </a:lnTo>
                <a:lnTo>
                  <a:pt x="478" y="5"/>
                </a:lnTo>
                <a:lnTo>
                  <a:pt x="449" y="3"/>
                </a:lnTo>
                <a:lnTo>
                  <a:pt x="419" y="1"/>
                </a:lnTo>
                <a:lnTo>
                  <a:pt x="387" y="0"/>
                </a:lnTo>
                <a:lnTo>
                  <a:pt x="356" y="0"/>
                </a:lnTo>
                <a:lnTo>
                  <a:pt x="325" y="0"/>
                </a:lnTo>
                <a:lnTo>
                  <a:pt x="294" y="1"/>
                </a:lnTo>
                <a:lnTo>
                  <a:pt x="264" y="3"/>
                </a:lnTo>
                <a:lnTo>
                  <a:pt x="235" y="5"/>
                </a:lnTo>
                <a:lnTo>
                  <a:pt x="206" y="8"/>
                </a:lnTo>
                <a:lnTo>
                  <a:pt x="179" y="13"/>
                </a:lnTo>
                <a:lnTo>
                  <a:pt x="152" y="18"/>
                </a:lnTo>
                <a:lnTo>
                  <a:pt x="127" y="24"/>
                </a:lnTo>
                <a:lnTo>
                  <a:pt x="105" y="29"/>
                </a:lnTo>
                <a:lnTo>
                  <a:pt x="83" y="36"/>
                </a:lnTo>
                <a:lnTo>
                  <a:pt x="65" y="44"/>
                </a:lnTo>
                <a:lnTo>
                  <a:pt x="48" y="52"/>
                </a:lnTo>
                <a:lnTo>
                  <a:pt x="34" y="59"/>
                </a:lnTo>
                <a:lnTo>
                  <a:pt x="22" y="68"/>
                </a:lnTo>
                <a:lnTo>
                  <a:pt x="12" y="76"/>
                </a:lnTo>
                <a:lnTo>
                  <a:pt x="5" y="86"/>
                </a:lnTo>
                <a:lnTo>
                  <a:pt x="1" y="94"/>
                </a:lnTo>
                <a:lnTo>
                  <a:pt x="0" y="104"/>
                </a:lnTo>
                <a:lnTo>
                  <a:pt x="1" y="112"/>
                </a:lnTo>
                <a:lnTo>
                  <a:pt x="5" y="121"/>
                </a:lnTo>
                <a:lnTo>
                  <a:pt x="12" y="130"/>
                </a:lnTo>
                <a:lnTo>
                  <a:pt x="22" y="139"/>
                </a:lnTo>
                <a:lnTo>
                  <a:pt x="34" y="147"/>
                </a:lnTo>
                <a:lnTo>
                  <a:pt x="48" y="156"/>
                </a:lnTo>
                <a:lnTo>
                  <a:pt x="65" y="163"/>
                </a:lnTo>
                <a:lnTo>
                  <a:pt x="83" y="170"/>
                </a:lnTo>
                <a:lnTo>
                  <a:pt x="105" y="177"/>
                </a:lnTo>
                <a:lnTo>
                  <a:pt x="127" y="182"/>
                </a:lnTo>
                <a:lnTo>
                  <a:pt x="152" y="189"/>
                </a:lnTo>
                <a:lnTo>
                  <a:pt x="179" y="193"/>
                </a:lnTo>
                <a:lnTo>
                  <a:pt x="206" y="198"/>
                </a:lnTo>
                <a:lnTo>
                  <a:pt x="235" y="201"/>
                </a:lnTo>
                <a:lnTo>
                  <a:pt x="264" y="204"/>
                </a:lnTo>
                <a:lnTo>
                  <a:pt x="294" y="205"/>
                </a:lnTo>
                <a:lnTo>
                  <a:pt x="325" y="206"/>
                </a:lnTo>
                <a:lnTo>
                  <a:pt x="356" y="208"/>
                </a:lnTo>
                <a:lnTo>
                  <a:pt x="387" y="206"/>
                </a:lnTo>
                <a:lnTo>
                  <a:pt x="419" y="205"/>
                </a:lnTo>
                <a:lnTo>
                  <a:pt x="449" y="204"/>
                </a:lnTo>
                <a:lnTo>
                  <a:pt x="478" y="201"/>
                </a:lnTo>
                <a:lnTo>
                  <a:pt x="507" y="198"/>
                </a:lnTo>
                <a:lnTo>
                  <a:pt x="534" y="193"/>
                </a:lnTo>
                <a:lnTo>
                  <a:pt x="561" y="189"/>
                </a:lnTo>
                <a:lnTo>
                  <a:pt x="585" y="182"/>
                </a:lnTo>
                <a:lnTo>
                  <a:pt x="608" y="177"/>
                </a:lnTo>
                <a:lnTo>
                  <a:pt x="629" y="170"/>
                </a:lnTo>
                <a:lnTo>
                  <a:pt x="648" y="163"/>
                </a:lnTo>
                <a:lnTo>
                  <a:pt x="665" y="156"/>
                </a:lnTo>
                <a:lnTo>
                  <a:pt x="679" y="147"/>
                </a:lnTo>
                <a:lnTo>
                  <a:pt x="690" y="139"/>
                </a:lnTo>
                <a:lnTo>
                  <a:pt x="700" y="130"/>
                </a:lnTo>
                <a:lnTo>
                  <a:pt x="707" y="121"/>
                </a:lnTo>
                <a:lnTo>
                  <a:pt x="710" y="112"/>
                </a:lnTo>
                <a:lnTo>
                  <a:pt x="712" y="104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7" name="Freeform 52"/>
          <p:cNvSpPr>
            <a:spLocks/>
          </p:cNvSpPr>
          <p:nvPr/>
        </p:nvSpPr>
        <p:spPr bwMode="auto">
          <a:xfrm>
            <a:off x="3421063" y="5513388"/>
            <a:ext cx="796925" cy="300037"/>
          </a:xfrm>
          <a:custGeom>
            <a:avLst/>
            <a:gdLst>
              <a:gd name="T0" fmla="*/ 2147483647 w 502"/>
              <a:gd name="T1" fmla="*/ 2147483647 h 189"/>
              <a:gd name="T2" fmla="*/ 2147483647 w 502"/>
              <a:gd name="T3" fmla="*/ 2147483647 h 189"/>
              <a:gd name="T4" fmla="*/ 2147483647 w 502"/>
              <a:gd name="T5" fmla="*/ 2147483647 h 189"/>
              <a:gd name="T6" fmla="*/ 2147483647 w 502"/>
              <a:gd name="T7" fmla="*/ 2147483647 h 189"/>
              <a:gd name="T8" fmla="*/ 2147483647 w 502"/>
              <a:gd name="T9" fmla="*/ 2147483647 h 189"/>
              <a:gd name="T10" fmla="*/ 2147483647 w 502"/>
              <a:gd name="T11" fmla="*/ 2147483647 h 189"/>
              <a:gd name="T12" fmla="*/ 2147483647 w 502"/>
              <a:gd name="T13" fmla="*/ 2147483647 h 189"/>
              <a:gd name="T14" fmla="*/ 2147483647 w 502"/>
              <a:gd name="T15" fmla="*/ 2147483647 h 189"/>
              <a:gd name="T16" fmla="*/ 2147483647 w 502"/>
              <a:gd name="T17" fmla="*/ 2147483647 h 189"/>
              <a:gd name="T18" fmla="*/ 2147483647 w 502"/>
              <a:gd name="T19" fmla="*/ 2147483647 h 189"/>
              <a:gd name="T20" fmla="*/ 2147483647 w 502"/>
              <a:gd name="T21" fmla="*/ 2147483647 h 189"/>
              <a:gd name="T22" fmla="*/ 2147483647 w 502"/>
              <a:gd name="T23" fmla="*/ 2147483647 h 189"/>
              <a:gd name="T24" fmla="*/ 2147483647 w 502"/>
              <a:gd name="T25" fmla="*/ 2147483647 h 189"/>
              <a:gd name="T26" fmla="*/ 2147483647 w 502"/>
              <a:gd name="T27" fmla="*/ 2147483647 h 189"/>
              <a:gd name="T28" fmla="*/ 2147483647 w 502"/>
              <a:gd name="T29" fmla="*/ 2147483647 h 189"/>
              <a:gd name="T30" fmla="*/ 2147483647 w 502"/>
              <a:gd name="T31" fmla="*/ 2147483647 h 189"/>
              <a:gd name="T32" fmla="*/ 2147483647 w 502"/>
              <a:gd name="T33" fmla="*/ 2147483647 h 189"/>
              <a:gd name="T34" fmla="*/ 2147483647 w 502"/>
              <a:gd name="T35" fmla="*/ 2147483647 h 189"/>
              <a:gd name="T36" fmla="*/ 2147483647 w 502"/>
              <a:gd name="T37" fmla="*/ 2147483647 h 189"/>
              <a:gd name="T38" fmla="*/ 2147483647 w 502"/>
              <a:gd name="T39" fmla="*/ 2147483647 h 189"/>
              <a:gd name="T40" fmla="*/ 2147483647 w 502"/>
              <a:gd name="T41" fmla="*/ 2147483647 h 189"/>
              <a:gd name="T42" fmla="*/ 2147483647 w 502"/>
              <a:gd name="T43" fmla="*/ 2147483647 h 189"/>
              <a:gd name="T44" fmla="*/ 2147483647 w 502"/>
              <a:gd name="T45" fmla="*/ 2147483647 h 189"/>
              <a:gd name="T46" fmla="*/ 2147483647 w 502"/>
              <a:gd name="T47" fmla="*/ 2147483647 h 189"/>
              <a:gd name="T48" fmla="*/ 2147483647 w 502"/>
              <a:gd name="T49" fmla="*/ 2147483647 h 189"/>
              <a:gd name="T50" fmla="*/ 2147483647 w 502"/>
              <a:gd name="T51" fmla="*/ 2147483647 h 189"/>
              <a:gd name="T52" fmla="*/ 2147483647 w 502"/>
              <a:gd name="T53" fmla="*/ 2147483647 h 189"/>
              <a:gd name="T54" fmla="*/ 2147483647 w 502"/>
              <a:gd name="T55" fmla="*/ 2147483647 h 189"/>
              <a:gd name="T56" fmla="*/ 2147483647 w 502"/>
              <a:gd name="T57" fmla="*/ 2147483647 h 189"/>
              <a:gd name="T58" fmla="*/ 2147483647 w 502"/>
              <a:gd name="T59" fmla="*/ 2147483647 h 189"/>
              <a:gd name="T60" fmla="*/ 2147483647 w 502"/>
              <a:gd name="T61" fmla="*/ 2147483647 h 189"/>
              <a:gd name="T62" fmla="*/ 2147483647 w 502"/>
              <a:gd name="T63" fmla="*/ 2147483647 h 189"/>
              <a:gd name="T64" fmla="*/ 2147483647 w 502"/>
              <a:gd name="T65" fmla="*/ 2147483647 h 189"/>
              <a:gd name="T66" fmla="*/ 2147483647 w 502"/>
              <a:gd name="T67" fmla="*/ 2147483647 h 189"/>
              <a:gd name="T68" fmla="*/ 2147483647 w 502"/>
              <a:gd name="T69" fmla="*/ 2147483647 h 189"/>
              <a:gd name="T70" fmla="*/ 2147483647 w 502"/>
              <a:gd name="T71" fmla="*/ 2147483647 h 18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02"/>
              <a:gd name="T109" fmla="*/ 0 h 189"/>
              <a:gd name="T110" fmla="*/ 502 w 502"/>
              <a:gd name="T111" fmla="*/ 189 h 18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02" h="189">
                <a:moveTo>
                  <a:pt x="0" y="94"/>
                </a:moveTo>
                <a:lnTo>
                  <a:pt x="1" y="103"/>
                </a:lnTo>
                <a:lnTo>
                  <a:pt x="4" y="110"/>
                </a:lnTo>
                <a:lnTo>
                  <a:pt x="8" y="119"/>
                </a:lnTo>
                <a:lnTo>
                  <a:pt x="15" y="127"/>
                </a:lnTo>
                <a:lnTo>
                  <a:pt x="23" y="134"/>
                </a:lnTo>
                <a:lnTo>
                  <a:pt x="34" y="141"/>
                </a:lnTo>
                <a:lnTo>
                  <a:pt x="45" y="148"/>
                </a:lnTo>
                <a:lnTo>
                  <a:pt x="58" y="155"/>
                </a:lnTo>
                <a:lnTo>
                  <a:pt x="73" y="161"/>
                </a:lnTo>
                <a:lnTo>
                  <a:pt x="89" y="166"/>
                </a:lnTo>
                <a:lnTo>
                  <a:pt x="107" y="171"/>
                </a:lnTo>
                <a:lnTo>
                  <a:pt x="125" y="176"/>
                </a:lnTo>
                <a:lnTo>
                  <a:pt x="145" y="180"/>
                </a:lnTo>
                <a:lnTo>
                  <a:pt x="165" y="183"/>
                </a:lnTo>
                <a:lnTo>
                  <a:pt x="185" y="185"/>
                </a:lnTo>
                <a:lnTo>
                  <a:pt x="207" y="187"/>
                </a:lnTo>
                <a:lnTo>
                  <a:pt x="228" y="188"/>
                </a:lnTo>
                <a:lnTo>
                  <a:pt x="251" y="188"/>
                </a:lnTo>
                <a:lnTo>
                  <a:pt x="272" y="188"/>
                </a:lnTo>
                <a:lnTo>
                  <a:pt x="294" y="187"/>
                </a:lnTo>
                <a:lnTo>
                  <a:pt x="315" y="185"/>
                </a:lnTo>
                <a:lnTo>
                  <a:pt x="336" y="183"/>
                </a:lnTo>
                <a:lnTo>
                  <a:pt x="356" y="179"/>
                </a:lnTo>
                <a:lnTo>
                  <a:pt x="376" y="176"/>
                </a:lnTo>
                <a:lnTo>
                  <a:pt x="394" y="171"/>
                </a:lnTo>
                <a:lnTo>
                  <a:pt x="411" y="166"/>
                </a:lnTo>
                <a:lnTo>
                  <a:pt x="427" y="160"/>
                </a:lnTo>
                <a:lnTo>
                  <a:pt x="442" y="154"/>
                </a:lnTo>
                <a:lnTo>
                  <a:pt x="456" y="148"/>
                </a:lnTo>
                <a:lnTo>
                  <a:pt x="467" y="141"/>
                </a:lnTo>
                <a:lnTo>
                  <a:pt x="477" y="134"/>
                </a:lnTo>
                <a:lnTo>
                  <a:pt x="486" y="126"/>
                </a:lnTo>
                <a:lnTo>
                  <a:pt x="492" y="118"/>
                </a:lnTo>
                <a:lnTo>
                  <a:pt x="497" y="110"/>
                </a:lnTo>
                <a:lnTo>
                  <a:pt x="500" y="102"/>
                </a:lnTo>
                <a:lnTo>
                  <a:pt x="501" y="94"/>
                </a:lnTo>
                <a:lnTo>
                  <a:pt x="500" y="86"/>
                </a:lnTo>
                <a:lnTo>
                  <a:pt x="497" y="78"/>
                </a:lnTo>
                <a:lnTo>
                  <a:pt x="492" y="70"/>
                </a:lnTo>
                <a:lnTo>
                  <a:pt x="486" y="62"/>
                </a:lnTo>
                <a:lnTo>
                  <a:pt x="477" y="54"/>
                </a:lnTo>
                <a:lnTo>
                  <a:pt x="467" y="47"/>
                </a:lnTo>
                <a:lnTo>
                  <a:pt x="456" y="40"/>
                </a:lnTo>
                <a:lnTo>
                  <a:pt x="442" y="34"/>
                </a:lnTo>
                <a:lnTo>
                  <a:pt x="427" y="28"/>
                </a:lnTo>
                <a:lnTo>
                  <a:pt x="411" y="22"/>
                </a:lnTo>
                <a:lnTo>
                  <a:pt x="394" y="17"/>
                </a:lnTo>
                <a:lnTo>
                  <a:pt x="375" y="13"/>
                </a:lnTo>
                <a:lnTo>
                  <a:pt x="356" y="9"/>
                </a:lnTo>
                <a:lnTo>
                  <a:pt x="336" y="6"/>
                </a:lnTo>
                <a:lnTo>
                  <a:pt x="315" y="3"/>
                </a:lnTo>
                <a:lnTo>
                  <a:pt x="294" y="2"/>
                </a:lnTo>
                <a:lnTo>
                  <a:pt x="272" y="1"/>
                </a:lnTo>
                <a:lnTo>
                  <a:pt x="250" y="0"/>
                </a:lnTo>
                <a:lnTo>
                  <a:pt x="228" y="1"/>
                </a:lnTo>
                <a:lnTo>
                  <a:pt x="207" y="2"/>
                </a:lnTo>
                <a:lnTo>
                  <a:pt x="185" y="3"/>
                </a:lnTo>
                <a:lnTo>
                  <a:pt x="165" y="6"/>
                </a:lnTo>
                <a:lnTo>
                  <a:pt x="145" y="9"/>
                </a:lnTo>
                <a:lnTo>
                  <a:pt x="125" y="13"/>
                </a:lnTo>
                <a:lnTo>
                  <a:pt x="107" y="17"/>
                </a:lnTo>
                <a:lnTo>
                  <a:pt x="89" y="22"/>
                </a:lnTo>
                <a:lnTo>
                  <a:pt x="73" y="28"/>
                </a:lnTo>
                <a:lnTo>
                  <a:pt x="58" y="34"/>
                </a:lnTo>
                <a:lnTo>
                  <a:pt x="45" y="40"/>
                </a:lnTo>
                <a:lnTo>
                  <a:pt x="34" y="47"/>
                </a:lnTo>
                <a:lnTo>
                  <a:pt x="23" y="55"/>
                </a:lnTo>
                <a:lnTo>
                  <a:pt x="15" y="62"/>
                </a:lnTo>
                <a:lnTo>
                  <a:pt x="8" y="70"/>
                </a:lnTo>
                <a:lnTo>
                  <a:pt x="4" y="78"/>
                </a:lnTo>
                <a:lnTo>
                  <a:pt x="1" y="86"/>
                </a:lnTo>
                <a:lnTo>
                  <a:pt x="0" y="94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8" name="Freeform 53"/>
          <p:cNvSpPr>
            <a:spLocks/>
          </p:cNvSpPr>
          <p:nvPr/>
        </p:nvSpPr>
        <p:spPr bwMode="auto">
          <a:xfrm>
            <a:off x="2859088" y="4978400"/>
            <a:ext cx="990600" cy="309563"/>
          </a:xfrm>
          <a:custGeom>
            <a:avLst/>
            <a:gdLst>
              <a:gd name="T0" fmla="*/ 2147483647 w 624"/>
              <a:gd name="T1" fmla="*/ 2147483647 h 195"/>
              <a:gd name="T2" fmla="*/ 2147483647 w 624"/>
              <a:gd name="T3" fmla="*/ 0 h 195"/>
              <a:gd name="T4" fmla="*/ 0 w 624"/>
              <a:gd name="T5" fmla="*/ 0 h 195"/>
              <a:gd name="T6" fmla="*/ 0 w 624"/>
              <a:gd name="T7" fmla="*/ 2147483647 h 195"/>
              <a:gd name="T8" fmla="*/ 2147483647 w 624"/>
              <a:gd name="T9" fmla="*/ 2147483647 h 1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4"/>
              <a:gd name="T16" fmla="*/ 0 h 195"/>
              <a:gd name="T17" fmla="*/ 624 w 624"/>
              <a:gd name="T18" fmla="*/ 195 h 1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4" h="195">
                <a:moveTo>
                  <a:pt x="623" y="194"/>
                </a:moveTo>
                <a:lnTo>
                  <a:pt x="623" y="0"/>
                </a:lnTo>
                <a:lnTo>
                  <a:pt x="0" y="0"/>
                </a:lnTo>
                <a:lnTo>
                  <a:pt x="0" y="194"/>
                </a:lnTo>
                <a:lnTo>
                  <a:pt x="623" y="194"/>
                </a:lnTo>
              </a:path>
            </a:pathLst>
          </a:custGeom>
          <a:noFill/>
          <a:ln w="508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9" name="Rectangle 54"/>
          <p:cNvSpPr>
            <a:spLocks noChangeArrowheads="1"/>
          </p:cNvSpPr>
          <p:nvPr/>
        </p:nvSpPr>
        <p:spPr bwMode="auto">
          <a:xfrm>
            <a:off x="2057400" y="5455211"/>
            <a:ext cx="958597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</a:rPr>
              <a:t>policyid</a:t>
            </a:r>
            <a:endParaRPr lang="en-US" sz="16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220" name="Rectangle 55"/>
          <p:cNvSpPr>
            <a:spLocks noChangeArrowheads="1"/>
          </p:cNvSpPr>
          <p:nvPr/>
        </p:nvSpPr>
        <p:spPr bwMode="auto">
          <a:xfrm>
            <a:off x="3500438" y="5476875"/>
            <a:ext cx="59848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cost</a:t>
            </a:r>
          </a:p>
        </p:txBody>
      </p:sp>
      <p:sp>
        <p:nvSpPr>
          <p:cNvPr id="51221" name="Rectangle 56"/>
          <p:cNvSpPr>
            <a:spLocks noChangeArrowheads="1"/>
          </p:cNvSpPr>
          <p:nvPr/>
        </p:nvSpPr>
        <p:spPr bwMode="auto">
          <a:xfrm>
            <a:off x="2895600" y="4965700"/>
            <a:ext cx="9493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Policies</a:t>
            </a:r>
          </a:p>
        </p:txBody>
      </p:sp>
      <p:sp>
        <p:nvSpPr>
          <p:cNvPr id="51222" name="Line 57"/>
          <p:cNvSpPr>
            <a:spLocks noChangeShapeType="1"/>
          </p:cNvSpPr>
          <p:nvPr/>
        </p:nvSpPr>
        <p:spPr bwMode="auto">
          <a:xfrm flipV="1">
            <a:off x="2635250" y="5283200"/>
            <a:ext cx="430213" cy="1968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3" name="Line 58"/>
          <p:cNvSpPr>
            <a:spLocks noChangeShapeType="1"/>
          </p:cNvSpPr>
          <p:nvPr/>
        </p:nvSpPr>
        <p:spPr bwMode="auto">
          <a:xfrm flipH="1" flipV="1">
            <a:off x="3370263" y="5283200"/>
            <a:ext cx="407987" cy="2381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4" name="Rectangle 61"/>
          <p:cNvSpPr>
            <a:spLocks noChangeArrowheads="1"/>
          </p:cNvSpPr>
          <p:nvPr/>
        </p:nvSpPr>
        <p:spPr bwMode="auto">
          <a:xfrm>
            <a:off x="1912938" y="4211638"/>
            <a:ext cx="1058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 b="1" dirty="0">
                <a:solidFill>
                  <a:srgbClr val="000000"/>
                </a:solidFill>
                <a:latin typeface="Arial" pitchFamily="34" charset="0"/>
              </a:rPr>
              <a:t>Purchaser</a:t>
            </a:r>
          </a:p>
        </p:txBody>
      </p:sp>
      <p:sp>
        <p:nvSpPr>
          <p:cNvPr id="51225" name="Freeform 62"/>
          <p:cNvSpPr>
            <a:spLocks/>
          </p:cNvSpPr>
          <p:nvPr/>
        </p:nvSpPr>
        <p:spPr bwMode="auto">
          <a:xfrm>
            <a:off x="1776413" y="4086225"/>
            <a:ext cx="1293812" cy="600075"/>
          </a:xfrm>
          <a:custGeom>
            <a:avLst/>
            <a:gdLst>
              <a:gd name="T0" fmla="*/ 0 w 815"/>
              <a:gd name="T1" fmla="*/ 2147483647 h 378"/>
              <a:gd name="T2" fmla="*/ 2147483647 w 815"/>
              <a:gd name="T3" fmla="*/ 0 h 378"/>
              <a:gd name="T4" fmla="*/ 2147483647 w 815"/>
              <a:gd name="T5" fmla="*/ 2147483647 h 378"/>
              <a:gd name="T6" fmla="*/ 2147483647 w 815"/>
              <a:gd name="T7" fmla="*/ 2147483647 h 378"/>
              <a:gd name="T8" fmla="*/ 0 w 815"/>
              <a:gd name="T9" fmla="*/ 2147483647 h 3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5"/>
              <a:gd name="T16" fmla="*/ 0 h 378"/>
              <a:gd name="T17" fmla="*/ 815 w 815"/>
              <a:gd name="T18" fmla="*/ 378 h 3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5" h="378">
                <a:moveTo>
                  <a:pt x="0" y="188"/>
                </a:moveTo>
                <a:lnTo>
                  <a:pt x="402" y="0"/>
                </a:lnTo>
                <a:lnTo>
                  <a:pt x="814" y="194"/>
                </a:lnTo>
                <a:lnTo>
                  <a:pt x="402" y="377"/>
                </a:lnTo>
                <a:lnTo>
                  <a:pt x="0" y="188"/>
                </a:lnTo>
              </a:path>
            </a:pathLst>
          </a:custGeom>
          <a:noFill/>
          <a:ln w="47625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226" name="Group 74"/>
          <p:cNvGrpSpPr>
            <a:grpSpLocks/>
          </p:cNvGrpSpPr>
          <p:nvPr/>
        </p:nvGrpSpPr>
        <p:grpSpPr bwMode="auto">
          <a:xfrm>
            <a:off x="304800" y="2984500"/>
            <a:ext cx="2257425" cy="1000125"/>
            <a:chOff x="1710" y="2235"/>
            <a:chExt cx="1422" cy="630"/>
          </a:xfrm>
        </p:grpSpPr>
        <p:sp>
          <p:nvSpPr>
            <p:cNvPr id="51237" name="Freeform 63"/>
            <p:cNvSpPr>
              <a:spLocks/>
            </p:cNvSpPr>
            <p:nvPr/>
          </p:nvSpPr>
          <p:spPr bwMode="auto">
            <a:xfrm>
              <a:off x="1710" y="2385"/>
              <a:ext cx="501" cy="189"/>
            </a:xfrm>
            <a:custGeom>
              <a:avLst/>
              <a:gdLst>
                <a:gd name="T0" fmla="*/ 499 w 501"/>
                <a:gd name="T1" fmla="*/ 86 h 189"/>
                <a:gd name="T2" fmla="*/ 492 w 501"/>
                <a:gd name="T3" fmla="*/ 70 h 189"/>
                <a:gd name="T4" fmla="*/ 477 w 501"/>
                <a:gd name="T5" fmla="*/ 54 h 189"/>
                <a:gd name="T6" fmla="*/ 455 w 501"/>
                <a:gd name="T7" fmla="*/ 40 h 189"/>
                <a:gd name="T8" fmla="*/ 427 w 501"/>
                <a:gd name="T9" fmla="*/ 28 h 189"/>
                <a:gd name="T10" fmla="*/ 393 w 501"/>
                <a:gd name="T11" fmla="*/ 17 h 189"/>
                <a:gd name="T12" fmla="*/ 356 w 501"/>
                <a:gd name="T13" fmla="*/ 9 h 189"/>
                <a:gd name="T14" fmla="*/ 315 w 501"/>
                <a:gd name="T15" fmla="*/ 3 h 189"/>
                <a:gd name="T16" fmla="*/ 272 w 501"/>
                <a:gd name="T17" fmla="*/ 1 h 189"/>
                <a:gd name="T18" fmla="*/ 228 w 501"/>
                <a:gd name="T19" fmla="*/ 1 h 189"/>
                <a:gd name="T20" fmla="*/ 185 w 501"/>
                <a:gd name="T21" fmla="*/ 3 h 189"/>
                <a:gd name="T22" fmla="*/ 144 w 501"/>
                <a:gd name="T23" fmla="*/ 9 h 189"/>
                <a:gd name="T24" fmla="*/ 107 w 501"/>
                <a:gd name="T25" fmla="*/ 17 h 189"/>
                <a:gd name="T26" fmla="*/ 73 w 501"/>
                <a:gd name="T27" fmla="*/ 28 h 189"/>
                <a:gd name="T28" fmla="*/ 45 w 501"/>
                <a:gd name="T29" fmla="*/ 40 h 189"/>
                <a:gd name="T30" fmla="*/ 23 w 501"/>
                <a:gd name="T31" fmla="*/ 54 h 189"/>
                <a:gd name="T32" fmla="*/ 8 w 501"/>
                <a:gd name="T33" fmla="*/ 70 h 189"/>
                <a:gd name="T34" fmla="*/ 1 w 501"/>
                <a:gd name="T35" fmla="*/ 86 h 189"/>
                <a:gd name="T36" fmla="*/ 1 w 501"/>
                <a:gd name="T37" fmla="*/ 103 h 189"/>
                <a:gd name="T38" fmla="*/ 8 w 501"/>
                <a:gd name="T39" fmla="*/ 119 h 189"/>
                <a:gd name="T40" fmla="*/ 23 w 501"/>
                <a:gd name="T41" fmla="*/ 134 h 189"/>
                <a:gd name="T42" fmla="*/ 45 w 501"/>
                <a:gd name="T43" fmla="*/ 148 h 189"/>
                <a:gd name="T44" fmla="*/ 73 w 501"/>
                <a:gd name="T45" fmla="*/ 160 h 189"/>
                <a:gd name="T46" fmla="*/ 107 w 501"/>
                <a:gd name="T47" fmla="*/ 171 h 189"/>
                <a:gd name="T48" fmla="*/ 144 w 501"/>
                <a:gd name="T49" fmla="*/ 179 h 189"/>
                <a:gd name="T50" fmla="*/ 185 w 501"/>
                <a:gd name="T51" fmla="*/ 185 h 189"/>
                <a:gd name="T52" fmla="*/ 228 w 501"/>
                <a:gd name="T53" fmla="*/ 188 h 189"/>
                <a:gd name="T54" fmla="*/ 272 w 501"/>
                <a:gd name="T55" fmla="*/ 188 h 189"/>
                <a:gd name="T56" fmla="*/ 315 w 501"/>
                <a:gd name="T57" fmla="*/ 185 h 189"/>
                <a:gd name="T58" fmla="*/ 356 w 501"/>
                <a:gd name="T59" fmla="*/ 179 h 189"/>
                <a:gd name="T60" fmla="*/ 393 w 501"/>
                <a:gd name="T61" fmla="*/ 171 h 189"/>
                <a:gd name="T62" fmla="*/ 427 w 501"/>
                <a:gd name="T63" fmla="*/ 160 h 189"/>
                <a:gd name="T64" fmla="*/ 455 w 501"/>
                <a:gd name="T65" fmla="*/ 148 h 189"/>
                <a:gd name="T66" fmla="*/ 477 w 501"/>
                <a:gd name="T67" fmla="*/ 134 h 189"/>
                <a:gd name="T68" fmla="*/ 492 w 501"/>
                <a:gd name="T69" fmla="*/ 119 h 189"/>
                <a:gd name="T70" fmla="*/ 499 w 501"/>
                <a:gd name="T71" fmla="*/ 103 h 18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1"/>
                <a:gd name="T109" fmla="*/ 0 h 189"/>
                <a:gd name="T110" fmla="*/ 501 w 501"/>
                <a:gd name="T111" fmla="*/ 189 h 18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1" h="189">
                  <a:moveTo>
                    <a:pt x="500" y="94"/>
                  </a:moveTo>
                  <a:lnTo>
                    <a:pt x="499" y="86"/>
                  </a:lnTo>
                  <a:lnTo>
                    <a:pt x="496" y="78"/>
                  </a:lnTo>
                  <a:lnTo>
                    <a:pt x="492" y="70"/>
                  </a:lnTo>
                  <a:lnTo>
                    <a:pt x="485" y="62"/>
                  </a:lnTo>
                  <a:lnTo>
                    <a:pt x="477" y="54"/>
                  </a:lnTo>
                  <a:lnTo>
                    <a:pt x="467" y="47"/>
                  </a:lnTo>
                  <a:lnTo>
                    <a:pt x="455" y="40"/>
                  </a:lnTo>
                  <a:lnTo>
                    <a:pt x="442" y="34"/>
                  </a:lnTo>
                  <a:lnTo>
                    <a:pt x="427" y="28"/>
                  </a:lnTo>
                  <a:lnTo>
                    <a:pt x="411" y="22"/>
                  </a:lnTo>
                  <a:lnTo>
                    <a:pt x="393" y="17"/>
                  </a:lnTo>
                  <a:lnTo>
                    <a:pt x="375" y="13"/>
                  </a:lnTo>
                  <a:lnTo>
                    <a:pt x="356" y="9"/>
                  </a:lnTo>
                  <a:lnTo>
                    <a:pt x="336" y="6"/>
                  </a:lnTo>
                  <a:lnTo>
                    <a:pt x="315" y="3"/>
                  </a:lnTo>
                  <a:lnTo>
                    <a:pt x="293" y="2"/>
                  </a:lnTo>
                  <a:lnTo>
                    <a:pt x="272" y="1"/>
                  </a:lnTo>
                  <a:lnTo>
                    <a:pt x="250" y="0"/>
                  </a:lnTo>
                  <a:lnTo>
                    <a:pt x="228" y="1"/>
                  </a:lnTo>
                  <a:lnTo>
                    <a:pt x="207" y="2"/>
                  </a:lnTo>
                  <a:lnTo>
                    <a:pt x="185" y="3"/>
                  </a:lnTo>
                  <a:lnTo>
                    <a:pt x="164" y="6"/>
                  </a:lnTo>
                  <a:lnTo>
                    <a:pt x="144" y="9"/>
                  </a:lnTo>
                  <a:lnTo>
                    <a:pt x="125" y="13"/>
                  </a:lnTo>
                  <a:lnTo>
                    <a:pt x="107" y="17"/>
                  </a:lnTo>
                  <a:lnTo>
                    <a:pt x="89" y="22"/>
                  </a:lnTo>
                  <a:lnTo>
                    <a:pt x="73" y="28"/>
                  </a:lnTo>
                  <a:lnTo>
                    <a:pt x="58" y="34"/>
                  </a:lnTo>
                  <a:lnTo>
                    <a:pt x="45" y="40"/>
                  </a:lnTo>
                  <a:lnTo>
                    <a:pt x="33" y="47"/>
                  </a:lnTo>
                  <a:lnTo>
                    <a:pt x="23" y="54"/>
                  </a:lnTo>
                  <a:lnTo>
                    <a:pt x="15" y="62"/>
                  </a:lnTo>
                  <a:lnTo>
                    <a:pt x="8" y="70"/>
                  </a:lnTo>
                  <a:lnTo>
                    <a:pt x="3" y="78"/>
                  </a:lnTo>
                  <a:lnTo>
                    <a:pt x="1" y="86"/>
                  </a:lnTo>
                  <a:lnTo>
                    <a:pt x="0" y="94"/>
                  </a:lnTo>
                  <a:lnTo>
                    <a:pt x="1" y="103"/>
                  </a:lnTo>
                  <a:lnTo>
                    <a:pt x="3" y="110"/>
                  </a:lnTo>
                  <a:lnTo>
                    <a:pt x="8" y="119"/>
                  </a:lnTo>
                  <a:lnTo>
                    <a:pt x="15" y="127"/>
                  </a:lnTo>
                  <a:lnTo>
                    <a:pt x="23" y="134"/>
                  </a:lnTo>
                  <a:lnTo>
                    <a:pt x="33" y="141"/>
                  </a:lnTo>
                  <a:lnTo>
                    <a:pt x="45" y="148"/>
                  </a:lnTo>
                  <a:lnTo>
                    <a:pt x="58" y="154"/>
                  </a:lnTo>
                  <a:lnTo>
                    <a:pt x="73" y="160"/>
                  </a:lnTo>
                  <a:lnTo>
                    <a:pt x="89" y="166"/>
                  </a:lnTo>
                  <a:lnTo>
                    <a:pt x="107" y="171"/>
                  </a:lnTo>
                  <a:lnTo>
                    <a:pt x="125" y="176"/>
                  </a:lnTo>
                  <a:lnTo>
                    <a:pt x="144" y="179"/>
                  </a:lnTo>
                  <a:lnTo>
                    <a:pt x="164" y="183"/>
                  </a:lnTo>
                  <a:lnTo>
                    <a:pt x="185" y="185"/>
                  </a:lnTo>
                  <a:lnTo>
                    <a:pt x="207" y="187"/>
                  </a:lnTo>
                  <a:lnTo>
                    <a:pt x="228" y="188"/>
                  </a:lnTo>
                  <a:lnTo>
                    <a:pt x="250" y="188"/>
                  </a:lnTo>
                  <a:lnTo>
                    <a:pt x="272" y="188"/>
                  </a:lnTo>
                  <a:lnTo>
                    <a:pt x="293" y="187"/>
                  </a:lnTo>
                  <a:lnTo>
                    <a:pt x="315" y="185"/>
                  </a:lnTo>
                  <a:lnTo>
                    <a:pt x="336" y="183"/>
                  </a:lnTo>
                  <a:lnTo>
                    <a:pt x="356" y="179"/>
                  </a:lnTo>
                  <a:lnTo>
                    <a:pt x="375" y="176"/>
                  </a:lnTo>
                  <a:lnTo>
                    <a:pt x="393" y="171"/>
                  </a:lnTo>
                  <a:lnTo>
                    <a:pt x="411" y="166"/>
                  </a:lnTo>
                  <a:lnTo>
                    <a:pt x="427" y="160"/>
                  </a:lnTo>
                  <a:lnTo>
                    <a:pt x="442" y="154"/>
                  </a:lnTo>
                  <a:lnTo>
                    <a:pt x="455" y="148"/>
                  </a:lnTo>
                  <a:lnTo>
                    <a:pt x="467" y="141"/>
                  </a:lnTo>
                  <a:lnTo>
                    <a:pt x="477" y="134"/>
                  </a:lnTo>
                  <a:lnTo>
                    <a:pt x="485" y="127"/>
                  </a:lnTo>
                  <a:lnTo>
                    <a:pt x="492" y="119"/>
                  </a:lnTo>
                  <a:lnTo>
                    <a:pt x="496" y="110"/>
                  </a:lnTo>
                  <a:lnTo>
                    <a:pt x="499" y="103"/>
                  </a:lnTo>
                  <a:lnTo>
                    <a:pt x="500" y="9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8" name="Freeform 64"/>
            <p:cNvSpPr>
              <a:spLocks/>
            </p:cNvSpPr>
            <p:nvPr/>
          </p:nvSpPr>
          <p:spPr bwMode="auto">
            <a:xfrm>
              <a:off x="2630" y="2385"/>
              <a:ext cx="502" cy="189"/>
            </a:xfrm>
            <a:custGeom>
              <a:avLst/>
              <a:gdLst>
                <a:gd name="T0" fmla="*/ 1 w 502"/>
                <a:gd name="T1" fmla="*/ 103 h 189"/>
                <a:gd name="T2" fmla="*/ 8 w 502"/>
                <a:gd name="T3" fmla="*/ 119 h 189"/>
                <a:gd name="T4" fmla="*/ 24 w 502"/>
                <a:gd name="T5" fmla="*/ 134 h 189"/>
                <a:gd name="T6" fmla="*/ 45 w 502"/>
                <a:gd name="T7" fmla="*/ 148 h 189"/>
                <a:gd name="T8" fmla="*/ 73 w 502"/>
                <a:gd name="T9" fmla="*/ 161 h 189"/>
                <a:gd name="T10" fmla="*/ 107 w 502"/>
                <a:gd name="T11" fmla="*/ 171 h 189"/>
                <a:gd name="T12" fmla="*/ 144 w 502"/>
                <a:gd name="T13" fmla="*/ 179 h 189"/>
                <a:gd name="T14" fmla="*/ 186 w 502"/>
                <a:gd name="T15" fmla="*/ 185 h 189"/>
                <a:gd name="T16" fmla="*/ 229 w 502"/>
                <a:gd name="T17" fmla="*/ 188 h 189"/>
                <a:gd name="T18" fmla="*/ 272 w 502"/>
                <a:gd name="T19" fmla="*/ 188 h 189"/>
                <a:gd name="T20" fmla="*/ 315 w 502"/>
                <a:gd name="T21" fmla="*/ 185 h 189"/>
                <a:gd name="T22" fmla="*/ 356 w 502"/>
                <a:gd name="T23" fmla="*/ 179 h 189"/>
                <a:gd name="T24" fmla="*/ 394 w 502"/>
                <a:gd name="T25" fmla="*/ 171 h 189"/>
                <a:gd name="T26" fmla="*/ 427 w 502"/>
                <a:gd name="T27" fmla="*/ 160 h 189"/>
                <a:gd name="T28" fmla="*/ 455 w 502"/>
                <a:gd name="T29" fmla="*/ 148 h 189"/>
                <a:gd name="T30" fmla="*/ 477 w 502"/>
                <a:gd name="T31" fmla="*/ 134 h 189"/>
                <a:gd name="T32" fmla="*/ 492 w 502"/>
                <a:gd name="T33" fmla="*/ 118 h 189"/>
                <a:gd name="T34" fmla="*/ 500 w 502"/>
                <a:gd name="T35" fmla="*/ 102 h 189"/>
                <a:gd name="T36" fmla="*/ 500 w 502"/>
                <a:gd name="T37" fmla="*/ 86 h 189"/>
                <a:gd name="T38" fmla="*/ 492 w 502"/>
                <a:gd name="T39" fmla="*/ 70 h 189"/>
                <a:gd name="T40" fmla="*/ 477 w 502"/>
                <a:gd name="T41" fmla="*/ 54 h 189"/>
                <a:gd name="T42" fmla="*/ 455 w 502"/>
                <a:gd name="T43" fmla="*/ 40 h 189"/>
                <a:gd name="T44" fmla="*/ 427 w 502"/>
                <a:gd name="T45" fmla="*/ 28 h 189"/>
                <a:gd name="T46" fmla="*/ 394 w 502"/>
                <a:gd name="T47" fmla="*/ 17 h 189"/>
                <a:gd name="T48" fmla="*/ 356 w 502"/>
                <a:gd name="T49" fmla="*/ 9 h 189"/>
                <a:gd name="T50" fmla="*/ 315 w 502"/>
                <a:gd name="T51" fmla="*/ 3 h 189"/>
                <a:gd name="T52" fmla="*/ 272 w 502"/>
                <a:gd name="T53" fmla="*/ 1 h 189"/>
                <a:gd name="T54" fmla="*/ 229 w 502"/>
                <a:gd name="T55" fmla="*/ 1 h 189"/>
                <a:gd name="T56" fmla="*/ 185 w 502"/>
                <a:gd name="T57" fmla="*/ 3 h 189"/>
                <a:gd name="T58" fmla="*/ 144 w 502"/>
                <a:gd name="T59" fmla="*/ 9 h 189"/>
                <a:gd name="T60" fmla="*/ 107 w 502"/>
                <a:gd name="T61" fmla="*/ 17 h 189"/>
                <a:gd name="T62" fmla="*/ 73 w 502"/>
                <a:gd name="T63" fmla="*/ 28 h 189"/>
                <a:gd name="T64" fmla="*/ 45 w 502"/>
                <a:gd name="T65" fmla="*/ 40 h 189"/>
                <a:gd name="T66" fmla="*/ 24 w 502"/>
                <a:gd name="T67" fmla="*/ 55 h 189"/>
                <a:gd name="T68" fmla="*/ 8 w 502"/>
                <a:gd name="T69" fmla="*/ 70 h 189"/>
                <a:gd name="T70" fmla="*/ 1 w 502"/>
                <a:gd name="T71" fmla="*/ 86 h 18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2"/>
                <a:gd name="T109" fmla="*/ 0 h 189"/>
                <a:gd name="T110" fmla="*/ 502 w 502"/>
                <a:gd name="T111" fmla="*/ 189 h 18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2" h="189">
                  <a:moveTo>
                    <a:pt x="0" y="94"/>
                  </a:moveTo>
                  <a:lnTo>
                    <a:pt x="1" y="103"/>
                  </a:lnTo>
                  <a:lnTo>
                    <a:pt x="4" y="110"/>
                  </a:lnTo>
                  <a:lnTo>
                    <a:pt x="8" y="119"/>
                  </a:lnTo>
                  <a:lnTo>
                    <a:pt x="15" y="127"/>
                  </a:lnTo>
                  <a:lnTo>
                    <a:pt x="24" y="134"/>
                  </a:lnTo>
                  <a:lnTo>
                    <a:pt x="33" y="141"/>
                  </a:lnTo>
                  <a:lnTo>
                    <a:pt x="45" y="148"/>
                  </a:lnTo>
                  <a:lnTo>
                    <a:pt x="59" y="155"/>
                  </a:lnTo>
                  <a:lnTo>
                    <a:pt x="73" y="161"/>
                  </a:lnTo>
                  <a:lnTo>
                    <a:pt x="90" y="166"/>
                  </a:lnTo>
                  <a:lnTo>
                    <a:pt x="107" y="171"/>
                  </a:lnTo>
                  <a:lnTo>
                    <a:pt x="125" y="176"/>
                  </a:lnTo>
                  <a:lnTo>
                    <a:pt x="144" y="179"/>
                  </a:lnTo>
                  <a:lnTo>
                    <a:pt x="165" y="183"/>
                  </a:lnTo>
                  <a:lnTo>
                    <a:pt x="186" y="185"/>
                  </a:lnTo>
                  <a:lnTo>
                    <a:pt x="207" y="187"/>
                  </a:lnTo>
                  <a:lnTo>
                    <a:pt x="229" y="188"/>
                  </a:lnTo>
                  <a:lnTo>
                    <a:pt x="250" y="188"/>
                  </a:lnTo>
                  <a:lnTo>
                    <a:pt x="272" y="188"/>
                  </a:lnTo>
                  <a:lnTo>
                    <a:pt x="294" y="187"/>
                  </a:lnTo>
                  <a:lnTo>
                    <a:pt x="315" y="185"/>
                  </a:lnTo>
                  <a:lnTo>
                    <a:pt x="336" y="183"/>
                  </a:lnTo>
                  <a:lnTo>
                    <a:pt x="356" y="179"/>
                  </a:lnTo>
                  <a:lnTo>
                    <a:pt x="375" y="176"/>
                  </a:lnTo>
                  <a:lnTo>
                    <a:pt x="394" y="171"/>
                  </a:lnTo>
                  <a:lnTo>
                    <a:pt x="411" y="166"/>
                  </a:lnTo>
                  <a:lnTo>
                    <a:pt x="427" y="160"/>
                  </a:lnTo>
                  <a:lnTo>
                    <a:pt x="442" y="154"/>
                  </a:lnTo>
                  <a:lnTo>
                    <a:pt x="455" y="148"/>
                  </a:lnTo>
                  <a:lnTo>
                    <a:pt x="467" y="141"/>
                  </a:lnTo>
                  <a:lnTo>
                    <a:pt x="477" y="134"/>
                  </a:lnTo>
                  <a:lnTo>
                    <a:pt x="485" y="126"/>
                  </a:lnTo>
                  <a:lnTo>
                    <a:pt x="492" y="118"/>
                  </a:lnTo>
                  <a:lnTo>
                    <a:pt x="497" y="110"/>
                  </a:lnTo>
                  <a:lnTo>
                    <a:pt x="500" y="102"/>
                  </a:lnTo>
                  <a:lnTo>
                    <a:pt x="501" y="94"/>
                  </a:lnTo>
                  <a:lnTo>
                    <a:pt x="500" y="86"/>
                  </a:lnTo>
                  <a:lnTo>
                    <a:pt x="497" y="78"/>
                  </a:lnTo>
                  <a:lnTo>
                    <a:pt x="492" y="70"/>
                  </a:lnTo>
                  <a:lnTo>
                    <a:pt x="485" y="62"/>
                  </a:lnTo>
                  <a:lnTo>
                    <a:pt x="477" y="54"/>
                  </a:lnTo>
                  <a:lnTo>
                    <a:pt x="467" y="47"/>
                  </a:lnTo>
                  <a:lnTo>
                    <a:pt x="455" y="40"/>
                  </a:lnTo>
                  <a:lnTo>
                    <a:pt x="442" y="34"/>
                  </a:lnTo>
                  <a:lnTo>
                    <a:pt x="427" y="28"/>
                  </a:lnTo>
                  <a:lnTo>
                    <a:pt x="411" y="22"/>
                  </a:lnTo>
                  <a:lnTo>
                    <a:pt x="394" y="17"/>
                  </a:lnTo>
                  <a:lnTo>
                    <a:pt x="375" y="13"/>
                  </a:lnTo>
                  <a:lnTo>
                    <a:pt x="356" y="9"/>
                  </a:lnTo>
                  <a:lnTo>
                    <a:pt x="336" y="6"/>
                  </a:lnTo>
                  <a:lnTo>
                    <a:pt x="315" y="3"/>
                  </a:lnTo>
                  <a:lnTo>
                    <a:pt x="294" y="2"/>
                  </a:lnTo>
                  <a:lnTo>
                    <a:pt x="272" y="1"/>
                  </a:lnTo>
                  <a:lnTo>
                    <a:pt x="250" y="0"/>
                  </a:lnTo>
                  <a:lnTo>
                    <a:pt x="229" y="1"/>
                  </a:lnTo>
                  <a:lnTo>
                    <a:pt x="207" y="2"/>
                  </a:lnTo>
                  <a:lnTo>
                    <a:pt x="185" y="3"/>
                  </a:lnTo>
                  <a:lnTo>
                    <a:pt x="165" y="6"/>
                  </a:lnTo>
                  <a:lnTo>
                    <a:pt x="144" y="9"/>
                  </a:lnTo>
                  <a:lnTo>
                    <a:pt x="125" y="13"/>
                  </a:lnTo>
                  <a:lnTo>
                    <a:pt x="107" y="17"/>
                  </a:lnTo>
                  <a:lnTo>
                    <a:pt x="89" y="22"/>
                  </a:lnTo>
                  <a:lnTo>
                    <a:pt x="73" y="28"/>
                  </a:lnTo>
                  <a:lnTo>
                    <a:pt x="59" y="34"/>
                  </a:lnTo>
                  <a:lnTo>
                    <a:pt x="45" y="40"/>
                  </a:lnTo>
                  <a:lnTo>
                    <a:pt x="33" y="47"/>
                  </a:lnTo>
                  <a:lnTo>
                    <a:pt x="24" y="55"/>
                  </a:lnTo>
                  <a:lnTo>
                    <a:pt x="15" y="62"/>
                  </a:lnTo>
                  <a:lnTo>
                    <a:pt x="8" y="70"/>
                  </a:lnTo>
                  <a:lnTo>
                    <a:pt x="4" y="78"/>
                  </a:lnTo>
                  <a:lnTo>
                    <a:pt x="1" y="86"/>
                  </a:lnTo>
                  <a:lnTo>
                    <a:pt x="0" y="9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9" name="Freeform 65"/>
            <p:cNvSpPr>
              <a:spLocks/>
            </p:cNvSpPr>
            <p:nvPr/>
          </p:nvSpPr>
          <p:spPr bwMode="auto">
            <a:xfrm>
              <a:off x="2160" y="2247"/>
              <a:ext cx="502" cy="189"/>
            </a:xfrm>
            <a:custGeom>
              <a:avLst/>
              <a:gdLst>
                <a:gd name="T0" fmla="*/ 500 w 502"/>
                <a:gd name="T1" fmla="*/ 86 h 189"/>
                <a:gd name="T2" fmla="*/ 493 w 502"/>
                <a:gd name="T3" fmla="*/ 70 h 189"/>
                <a:gd name="T4" fmla="*/ 478 w 502"/>
                <a:gd name="T5" fmla="*/ 54 h 189"/>
                <a:gd name="T6" fmla="*/ 456 w 502"/>
                <a:gd name="T7" fmla="*/ 40 h 189"/>
                <a:gd name="T8" fmla="*/ 428 w 502"/>
                <a:gd name="T9" fmla="*/ 28 h 189"/>
                <a:gd name="T10" fmla="*/ 394 w 502"/>
                <a:gd name="T11" fmla="*/ 17 h 189"/>
                <a:gd name="T12" fmla="*/ 356 w 502"/>
                <a:gd name="T13" fmla="*/ 9 h 189"/>
                <a:gd name="T14" fmla="*/ 316 w 502"/>
                <a:gd name="T15" fmla="*/ 4 h 189"/>
                <a:gd name="T16" fmla="*/ 273 w 502"/>
                <a:gd name="T17" fmla="*/ 1 h 189"/>
                <a:gd name="T18" fmla="*/ 229 w 502"/>
                <a:gd name="T19" fmla="*/ 1 h 189"/>
                <a:gd name="T20" fmla="*/ 186 w 502"/>
                <a:gd name="T21" fmla="*/ 4 h 189"/>
                <a:gd name="T22" fmla="*/ 145 w 502"/>
                <a:gd name="T23" fmla="*/ 9 h 189"/>
                <a:gd name="T24" fmla="*/ 107 w 502"/>
                <a:gd name="T25" fmla="*/ 17 h 189"/>
                <a:gd name="T26" fmla="*/ 74 w 502"/>
                <a:gd name="T27" fmla="*/ 28 h 189"/>
                <a:gd name="T28" fmla="*/ 45 w 502"/>
                <a:gd name="T29" fmla="*/ 40 h 189"/>
                <a:gd name="T30" fmla="*/ 24 w 502"/>
                <a:gd name="T31" fmla="*/ 54 h 189"/>
                <a:gd name="T32" fmla="*/ 9 w 502"/>
                <a:gd name="T33" fmla="*/ 70 h 189"/>
                <a:gd name="T34" fmla="*/ 1 w 502"/>
                <a:gd name="T35" fmla="*/ 86 h 189"/>
                <a:gd name="T36" fmla="*/ 1 w 502"/>
                <a:gd name="T37" fmla="*/ 102 h 189"/>
                <a:gd name="T38" fmla="*/ 9 w 502"/>
                <a:gd name="T39" fmla="*/ 118 h 189"/>
                <a:gd name="T40" fmla="*/ 24 w 502"/>
                <a:gd name="T41" fmla="*/ 134 h 189"/>
                <a:gd name="T42" fmla="*/ 45 w 502"/>
                <a:gd name="T43" fmla="*/ 148 h 189"/>
                <a:gd name="T44" fmla="*/ 74 w 502"/>
                <a:gd name="T45" fmla="*/ 161 h 189"/>
                <a:gd name="T46" fmla="*/ 107 w 502"/>
                <a:gd name="T47" fmla="*/ 171 h 189"/>
                <a:gd name="T48" fmla="*/ 145 w 502"/>
                <a:gd name="T49" fmla="*/ 179 h 189"/>
                <a:gd name="T50" fmla="*/ 186 w 502"/>
                <a:gd name="T51" fmla="*/ 185 h 189"/>
                <a:gd name="T52" fmla="*/ 229 w 502"/>
                <a:gd name="T53" fmla="*/ 188 h 189"/>
                <a:gd name="T54" fmla="*/ 273 w 502"/>
                <a:gd name="T55" fmla="*/ 188 h 189"/>
                <a:gd name="T56" fmla="*/ 316 w 502"/>
                <a:gd name="T57" fmla="*/ 185 h 189"/>
                <a:gd name="T58" fmla="*/ 356 w 502"/>
                <a:gd name="T59" fmla="*/ 179 h 189"/>
                <a:gd name="T60" fmla="*/ 394 w 502"/>
                <a:gd name="T61" fmla="*/ 171 h 189"/>
                <a:gd name="T62" fmla="*/ 428 w 502"/>
                <a:gd name="T63" fmla="*/ 161 h 189"/>
                <a:gd name="T64" fmla="*/ 456 w 502"/>
                <a:gd name="T65" fmla="*/ 148 h 189"/>
                <a:gd name="T66" fmla="*/ 478 w 502"/>
                <a:gd name="T67" fmla="*/ 134 h 189"/>
                <a:gd name="T68" fmla="*/ 493 w 502"/>
                <a:gd name="T69" fmla="*/ 118 h 189"/>
                <a:gd name="T70" fmla="*/ 500 w 502"/>
                <a:gd name="T71" fmla="*/ 102 h 18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2"/>
                <a:gd name="T109" fmla="*/ 0 h 189"/>
                <a:gd name="T110" fmla="*/ 502 w 502"/>
                <a:gd name="T111" fmla="*/ 189 h 18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2" h="189">
                  <a:moveTo>
                    <a:pt x="501" y="94"/>
                  </a:moveTo>
                  <a:lnTo>
                    <a:pt x="500" y="86"/>
                  </a:lnTo>
                  <a:lnTo>
                    <a:pt x="497" y="78"/>
                  </a:lnTo>
                  <a:lnTo>
                    <a:pt x="493" y="70"/>
                  </a:lnTo>
                  <a:lnTo>
                    <a:pt x="486" y="62"/>
                  </a:lnTo>
                  <a:lnTo>
                    <a:pt x="478" y="54"/>
                  </a:lnTo>
                  <a:lnTo>
                    <a:pt x="467" y="47"/>
                  </a:lnTo>
                  <a:lnTo>
                    <a:pt x="456" y="40"/>
                  </a:lnTo>
                  <a:lnTo>
                    <a:pt x="443" y="34"/>
                  </a:lnTo>
                  <a:lnTo>
                    <a:pt x="428" y="28"/>
                  </a:lnTo>
                  <a:lnTo>
                    <a:pt x="412" y="22"/>
                  </a:lnTo>
                  <a:lnTo>
                    <a:pt x="394" y="17"/>
                  </a:lnTo>
                  <a:lnTo>
                    <a:pt x="376" y="13"/>
                  </a:lnTo>
                  <a:lnTo>
                    <a:pt x="356" y="9"/>
                  </a:lnTo>
                  <a:lnTo>
                    <a:pt x="336" y="6"/>
                  </a:lnTo>
                  <a:lnTo>
                    <a:pt x="316" y="4"/>
                  </a:lnTo>
                  <a:lnTo>
                    <a:pt x="294" y="2"/>
                  </a:lnTo>
                  <a:lnTo>
                    <a:pt x="273" y="1"/>
                  </a:lnTo>
                  <a:lnTo>
                    <a:pt x="251" y="0"/>
                  </a:lnTo>
                  <a:lnTo>
                    <a:pt x="229" y="1"/>
                  </a:lnTo>
                  <a:lnTo>
                    <a:pt x="207" y="2"/>
                  </a:lnTo>
                  <a:lnTo>
                    <a:pt x="186" y="4"/>
                  </a:lnTo>
                  <a:lnTo>
                    <a:pt x="165" y="6"/>
                  </a:lnTo>
                  <a:lnTo>
                    <a:pt x="145" y="9"/>
                  </a:lnTo>
                  <a:lnTo>
                    <a:pt x="125" y="13"/>
                  </a:lnTo>
                  <a:lnTo>
                    <a:pt x="107" y="17"/>
                  </a:lnTo>
                  <a:lnTo>
                    <a:pt x="90" y="22"/>
                  </a:lnTo>
                  <a:lnTo>
                    <a:pt x="74" y="28"/>
                  </a:lnTo>
                  <a:lnTo>
                    <a:pt x="59" y="34"/>
                  </a:lnTo>
                  <a:lnTo>
                    <a:pt x="45" y="40"/>
                  </a:lnTo>
                  <a:lnTo>
                    <a:pt x="34" y="47"/>
                  </a:lnTo>
                  <a:lnTo>
                    <a:pt x="24" y="54"/>
                  </a:lnTo>
                  <a:lnTo>
                    <a:pt x="15" y="62"/>
                  </a:lnTo>
                  <a:lnTo>
                    <a:pt x="9" y="70"/>
                  </a:lnTo>
                  <a:lnTo>
                    <a:pt x="4" y="78"/>
                  </a:lnTo>
                  <a:lnTo>
                    <a:pt x="1" y="86"/>
                  </a:lnTo>
                  <a:lnTo>
                    <a:pt x="0" y="94"/>
                  </a:lnTo>
                  <a:lnTo>
                    <a:pt x="1" y="102"/>
                  </a:lnTo>
                  <a:lnTo>
                    <a:pt x="4" y="111"/>
                  </a:lnTo>
                  <a:lnTo>
                    <a:pt x="9" y="118"/>
                  </a:lnTo>
                  <a:lnTo>
                    <a:pt x="15" y="126"/>
                  </a:lnTo>
                  <a:lnTo>
                    <a:pt x="24" y="134"/>
                  </a:lnTo>
                  <a:lnTo>
                    <a:pt x="34" y="141"/>
                  </a:lnTo>
                  <a:lnTo>
                    <a:pt x="45" y="148"/>
                  </a:lnTo>
                  <a:lnTo>
                    <a:pt x="59" y="155"/>
                  </a:lnTo>
                  <a:lnTo>
                    <a:pt x="74" y="161"/>
                  </a:lnTo>
                  <a:lnTo>
                    <a:pt x="90" y="166"/>
                  </a:lnTo>
                  <a:lnTo>
                    <a:pt x="107" y="171"/>
                  </a:lnTo>
                  <a:lnTo>
                    <a:pt x="125" y="175"/>
                  </a:lnTo>
                  <a:lnTo>
                    <a:pt x="145" y="179"/>
                  </a:lnTo>
                  <a:lnTo>
                    <a:pt x="165" y="182"/>
                  </a:lnTo>
                  <a:lnTo>
                    <a:pt x="186" y="185"/>
                  </a:lnTo>
                  <a:lnTo>
                    <a:pt x="207" y="187"/>
                  </a:lnTo>
                  <a:lnTo>
                    <a:pt x="229" y="188"/>
                  </a:lnTo>
                  <a:lnTo>
                    <a:pt x="251" y="188"/>
                  </a:lnTo>
                  <a:lnTo>
                    <a:pt x="273" y="188"/>
                  </a:lnTo>
                  <a:lnTo>
                    <a:pt x="294" y="187"/>
                  </a:lnTo>
                  <a:lnTo>
                    <a:pt x="316" y="185"/>
                  </a:lnTo>
                  <a:lnTo>
                    <a:pt x="336" y="182"/>
                  </a:lnTo>
                  <a:lnTo>
                    <a:pt x="356" y="179"/>
                  </a:lnTo>
                  <a:lnTo>
                    <a:pt x="376" y="175"/>
                  </a:lnTo>
                  <a:lnTo>
                    <a:pt x="394" y="171"/>
                  </a:lnTo>
                  <a:lnTo>
                    <a:pt x="412" y="166"/>
                  </a:lnTo>
                  <a:lnTo>
                    <a:pt x="428" y="161"/>
                  </a:lnTo>
                  <a:lnTo>
                    <a:pt x="443" y="155"/>
                  </a:lnTo>
                  <a:lnTo>
                    <a:pt x="456" y="148"/>
                  </a:lnTo>
                  <a:lnTo>
                    <a:pt x="467" y="141"/>
                  </a:lnTo>
                  <a:lnTo>
                    <a:pt x="478" y="134"/>
                  </a:lnTo>
                  <a:lnTo>
                    <a:pt x="486" y="126"/>
                  </a:lnTo>
                  <a:lnTo>
                    <a:pt x="493" y="118"/>
                  </a:lnTo>
                  <a:lnTo>
                    <a:pt x="497" y="111"/>
                  </a:lnTo>
                  <a:lnTo>
                    <a:pt x="500" y="102"/>
                  </a:lnTo>
                  <a:lnTo>
                    <a:pt x="501" y="9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0" name="Rectangle 66"/>
            <p:cNvSpPr>
              <a:spLocks noChangeArrowheads="1"/>
            </p:cNvSpPr>
            <p:nvPr/>
          </p:nvSpPr>
          <p:spPr bwMode="auto">
            <a:xfrm>
              <a:off x="2217" y="2235"/>
              <a:ext cx="44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name</a:t>
              </a:r>
            </a:p>
          </p:txBody>
        </p:sp>
        <p:sp>
          <p:nvSpPr>
            <p:cNvPr id="51241" name="Rectangle 67"/>
            <p:cNvSpPr>
              <a:spLocks noChangeArrowheads="1"/>
            </p:cNvSpPr>
            <p:nvPr/>
          </p:nvSpPr>
          <p:spPr bwMode="auto">
            <a:xfrm>
              <a:off x="2071" y="2655"/>
              <a:ext cx="845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Employees</a:t>
              </a:r>
            </a:p>
          </p:txBody>
        </p:sp>
        <p:sp>
          <p:nvSpPr>
            <p:cNvPr id="51242" name="Rectangle 68"/>
            <p:cNvSpPr>
              <a:spLocks noChangeArrowheads="1"/>
            </p:cNvSpPr>
            <p:nvPr/>
          </p:nvSpPr>
          <p:spPr bwMode="auto">
            <a:xfrm>
              <a:off x="1841" y="2358"/>
              <a:ext cx="335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u="sng">
                  <a:solidFill>
                    <a:srgbClr val="000000"/>
                  </a:solidFill>
                  <a:latin typeface="Arial" pitchFamily="34" charset="0"/>
                </a:rPr>
                <a:t>ssn</a:t>
              </a:r>
            </a:p>
          </p:txBody>
        </p:sp>
        <p:sp>
          <p:nvSpPr>
            <p:cNvPr id="51243" name="Rectangle 69"/>
            <p:cNvSpPr>
              <a:spLocks noChangeArrowheads="1"/>
            </p:cNvSpPr>
            <p:nvPr/>
          </p:nvSpPr>
          <p:spPr bwMode="auto">
            <a:xfrm>
              <a:off x="2786" y="2363"/>
              <a:ext cx="27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lot</a:t>
              </a:r>
            </a:p>
          </p:txBody>
        </p:sp>
        <p:sp>
          <p:nvSpPr>
            <p:cNvPr id="51244" name="Freeform 70"/>
            <p:cNvSpPr>
              <a:spLocks/>
            </p:cNvSpPr>
            <p:nvPr/>
          </p:nvSpPr>
          <p:spPr bwMode="auto">
            <a:xfrm>
              <a:off x="2063" y="2692"/>
              <a:ext cx="751" cy="170"/>
            </a:xfrm>
            <a:custGeom>
              <a:avLst/>
              <a:gdLst>
                <a:gd name="T0" fmla="*/ 750 w 751"/>
                <a:gd name="T1" fmla="*/ 169 h 170"/>
                <a:gd name="T2" fmla="*/ 750 w 751"/>
                <a:gd name="T3" fmla="*/ 0 h 170"/>
                <a:gd name="T4" fmla="*/ 0 w 751"/>
                <a:gd name="T5" fmla="*/ 0 h 170"/>
                <a:gd name="T6" fmla="*/ 0 w 751"/>
                <a:gd name="T7" fmla="*/ 169 h 170"/>
                <a:gd name="T8" fmla="*/ 750 w 751"/>
                <a:gd name="T9" fmla="*/ 169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1"/>
                <a:gd name="T16" fmla="*/ 0 h 170"/>
                <a:gd name="T17" fmla="*/ 751 w 751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1" h="170">
                  <a:moveTo>
                    <a:pt x="750" y="169"/>
                  </a:moveTo>
                  <a:lnTo>
                    <a:pt x="750" y="0"/>
                  </a:lnTo>
                  <a:lnTo>
                    <a:pt x="0" y="0"/>
                  </a:lnTo>
                  <a:lnTo>
                    <a:pt x="0" y="169"/>
                  </a:lnTo>
                  <a:lnTo>
                    <a:pt x="750" y="16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5" name="Line 71"/>
            <p:cNvSpPr>
              <a:spLocks noChangeShapeType="1"/>
            </p:cNvSpPr>
            <p:nvPr/>
          </p:nvSpPr>
          <p:spPr bwMode="auto">
            <a:xfrm>
              <a:off x="1962" y="2577"/>
              <a:ext cx="338" cy="10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6" name="Line 72"/>
            <p:cNvSpPr>
              <a:spLocks noChangeShapeType="1"/>
            </p:cNvSpPr>
            <p:nvPr/>
          </p:nvSpPr>
          <p:spPr bwMode="auto">
            <a:xfrm>
              <a:off x="2423" y="2442"/>
              <a:ext cx="31" cy="24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7" name="Line 73"/>
            <p:cNvSpPr>
              <a:spLocks noChangeShapeType="1"/>
            </p:cNvSpPr>
            <p:nvPr/>
          </p:nvSpPr>
          <p:spPr bwMode="auto">
            <a:xfrm flipV="1">
              <a:off x="2548" y="2540"/>
              <a:ext cx="184" cy="15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27" name="Line 75"/>
          <p:cNvSpPr>
            <a:spLocks noChangeShapeType="1"/>
          </p:cNvSpPr>
          <p:nvPr/>
        </p:nvSpPr>
        <p:spPr bwMode="auto">
          <a:xfrm flipH="1" flipV="1">
            <a:off x="2705100" y="4576994"/>
            <a:ext cx="381000" cy="38100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8" name="Line 76"/>
          <p:cNvSpPr>
            <a:spLocks noChangeShapeType="1"/>
          </p:cNvSpPr>
          <p:nvPr/>
        </p:nvSpPr>
        <p:spPr bwMode="auto">
          <a:xfrm flipH="1">
            <a:off x="4473575" y="3984625"/>
            <a:ext cx="450850" cy="38100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9" name="Line 77"/>
          <p:cNvSpPr>
            <a:spLocks noChangeShapeType="1"/>
          </p:cNvSpPr>
          <p:nvPr/>
        </p:nvSpPr>
        <p:spPr bwMode="auto">
          <a:xfrm flipV="1">
            <a:off x="3476625" y="4740275"/>
            <a:ext cx="374650" cy="2349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0" name="Line 78"/>
          <p:cNvSpPr>
            <a:spLocks noChangeShapeType="1"/>
          </p:cNvSpPr>
          <p:nvPr/>
        </p:nvSpPr>
        <p:spPr bwMode="auto">
          <a:xfrm>
            <a:off x="1724025" y="3984625"/>
            <a:ext cx="374650" cy="2222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3" name="Curved Up Arrow 45"/>
          <p:cNvSpPr>
            <a:spLocks noChangeArrowheads="1"/>
          </p:cNvSpPr>
          <p:nvPr/>
        </p:nvSpPr>
        <p:spPr bwMode="auto">
          <a:xfrm rot="-2156071">
            <a:off x="3959225" y="4575175"/>
            <a:ext cx="2286000" cy="731838"/>
          </a:xfrm>
          <a:prstGeom prst="curvedUpArrow">
            <a:avLst>
              <a:gd name="adj1" fmla="val 24989"/>
              <a:gd name="adj2" fmla="val 49978"/>
              <a:gd name="adj3" fmla="val 2500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49185" name="TextBox 49"/>
          <p:cNvSpPr txBox="1">
            <a:spLocks noChangeArrowheads="1"/>
          </p:cNvSpPr>
          <p:nvPr/>
        </p:nvSpPr>
        <p:spPr bwMode="auto">
          <a:xfrm rot="19162529">
            <a:off x="4162493" y="5015660"/>
            <a:ext cx="32063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lnSpc>
                <a:spcPts val="1800"/>
              </a:lnSpc>
            </a:pPr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Include both </a:t>
            </a:r>
            <a:r>
              <a:rPr lang="en-US" sz="2000" i="1" dirty="0" err="1">
                <a:solidFill>
                  <a:srgbClr val="C00000"/>
                </a:solidFill>
                <a:latin typeface="Calibri" pitchFamily="34" charset="0"/>
              </a:rPr>
              <a:t>ssn</a:t>
            </a:r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 and </a:t>
            </a:r>
            <a:r>
              <a:rPr lang="en-US" sz="2000" i="1" dirty="0" err="1">
                <a:solidFill>
                  <a:srgbClr val="C00000"/>
                </a:solidFill>
                <a:latin typeface="Calibri" pitchFamily="34" charset="0"/>
              </a:rPr>
              <a:t>policyid</a:t>
            </a:r>
            <a:endParaRPr lang="en-US" sz="2000" i="1" dirty="0">
              <a:solidFill>
                <a:srgbClr val="C00000"/>
              </a:solidFill>
              <a:latin typeface="Calibri" pitchFamily="34" charset="0"/>
            </a:endParaRPr>
          </a:p>
          <a:p>
            <a:pPr eaLnBrk="1" hangingPunct="1">
              <a:lnSpc>
                <a:spcPts val="1800"/>
              </a:lnSpc>
            </a:pPr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in primary key</a:t>
            </a:r>
          </a:p>
        </p:txBody>
      </p:sp>
      <p:sp>
        <p:nvSpPr>
          <p:cNvPr id="49186" name="TextBox 50"/>
          <p:cNvSpPr txBox="1">
            <a:spLocks noChangeArrowheads="1"/>
          </p:cNvSpPr>
          <p:nvPr/>
        </p:nvSpPr>
        <p:spPr bwMode="auto">
          <a:xfrm rot="2384276">
            <a:off x="484188" y="4733925"/>
            <a:ext cx="1165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lnSpc>
                <a:spcPts val="1600"/>
              </a:lnSpc>
            </a:pPr>
            <a:r>
              <a:rPr lang="en-US" sz="1600" dirty="0">
                <a:solidFill>
                  <a:srgbClr val="C00000"/>
                </a:solidFill>
                <a:latin typeface="Calibri" pitchFamily="34" charset="0"/>
              </a:rPr>
              <a:t>Add </a:t>
            </a:r>
            <a:r>
              <a:rPr lang="en-US" sz="1600" i="1" dirty="0" err="1">
                <a:solidFill>
                  <a:srgbClr val="C00000"/>
                </a:solidFill>
                <a:latin typeface="Calibri" pitchFamily="34" charset="0"/>
              </a:rPr>
              <a:t>ssn</a:t>
            </a:r>
            <a:r>
              <a:rPr lang="en-US" sz="1600" dirty="0">
                <a:solidFill>
                  <a:srgbClr val="C00000"/>
                </a:solidFill>
                <a:latin typeface="Calibri" pitchFamily="34" charset="0"/>
              </a:rPr>
              <a:t> to</a:t>
            </a:r>
          </a:p>
          <a:p>
            <a:pPr eaLnBrk="1" hangingPunct="1">
              <a:lnSpc>
                <a:spcPts val="1600"/>
              </a:lnSpc>
            </a:pPr>
            <a:r>
              <a:rPr lang="en-US" sz="1600" dirty="0">
                <a:solidFill>
                  <a:srgbClr val="C00000"/>
                </a:solidFill>
                <a:latin typeface="Calibri" pitchFamily="34" charset="0"/>
              </a:rPr>
              <a:t>primary key</a:t>
            </a:r>
          </a:p>
        </p:txBody>
      </p:sp>
      <p:sp>
        <p:nvSpPr>
          <p:cNvPr id="52" name="Cloud Callout 51"/>
          <p:cNvSpPr/>
          <p:nvPr/>
        </p:nvSpPr>
        <p:spPr bwMode="auto">
          <a:xfrm>
            <a:off x="5910263" y="2590800"/>
            <a:ext cx="2928937" cy="1066800"/>
          </a:xfrm>
          <a:prstGeom prst="cloudCallout">
            <a:avLst>
              <a:gd name="adj1" fmla="val -48203"/>
              <a:gd name="adj2" fmla="val 63201"/>
            </a:avLst>
          </a:prstGeom>
          <a:solidFill>
            <a:schemeClr val="bg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/>
          <a:lstStyle/>
          <a:p>
            <a:pPr eaLnBrk="0" hangingPunct="0">
              <a:defRPr/>
            </a:pPr>
            <a:r>
              <a:rPr lang="en-US" sz="1600" b="1" dirty="0">
                <a:solidFill>
                  <a:srgbClr val="000066"/>
                </a:solidFill>
                <a:latin typeface="Calibri" pitchFamily="34" charset="0"/>
              </a:rPr>
              <a:t>Primary key:</a:t>
            </a:r>
          </a:p>
          <a:p>
            <a:pPr eaLnBrk="0" hangingPunct="0">
              <a:defRPr/>
            </a:pPr>
            <a:r>
              <a:rPr lang="en-US" sz="1600" b="1" dirty="0">
                <a:solidFill>
                  <a:srgbClr val="000066"/>
                </a:solidFill>
                <a:latin typeface="Calibri" pitchFamily="34" charset="0"/>
              </a:rPr>
              <a:t>(</a:t>
            </a:r>
            <a:r>
              <a:rPr lang="en-US" sz="1600" b="1" dirty="0" err="1">
                <a:solidFill>
                  <a:srgbClr val="000066"/>
                </a:solidFill>
                <a:latin typeface="Calibri" pitchFamily="34" charset="0"/>
              </a:rPr>
              <a:t>pname</a:t>
            </a:r>
            <a:r>
              <a:rPr lang="en-US" sz="1600" b="1" dirty="0">
                <a:solidFill>
                  <a:srgbClr val="000066"/>
                </a:solidFill>
                <a:latin typeface="Calibri" pitchFamily="34" charset="0"/>
              </a:rPr>
              <a:t>, </a:t>
            </a:r>
            <a:r>
              <a:rPr lang="en-US" sz="1600" b="1" dirty="0" err="1">
                <a:solidFill>
                  <a:srgbClr val="000066"/>
                </a:solidFill>
                <a:latin typeface="Calibri" pitchFamily="34" charset="0"/>
              </a:rPr>
              <a:t>policyid</a:t>
            </a:r>
            <a:r>
              <a:rPr lang="en-US" sz="1600" b="1" dirty="0">
                <a:solidFill>
                  <a:srgbClr val="000066"/>
                </a:solidFill>
                <a:latin typeface="Calibri" pitchFamily="34" charset="0"/>
              </a:rPr>
              <a:t>, </a:t>
            </a:r>
            <a:r>
              <a:rPr lang="en-US" sz="1600" b="1" dirty="0" err="1">
                <a:solidFill>
                  <a:srgbClr val="000066"/>
                </a:solidFill>
                <a:latin typeface="Calibri" pitchFamily="34" charset="0"/>
              </a:rPr>
              <a:t>ssn</a:t>
            </a:r>
            <a:r>
              <a:rPr lang="en-US" sz="1600" b="1" dirty="0">
                <a:solidFill>
                  <a:srgbClr val="000066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49" name="Curved Up Arrow 45"/>
          <p:cNvSpPr>
            <a:spLocks noChangeArrowheads="1"/>
          </p:cNvSpPr>
          <p:nvPr/>
        </p:nvSpPr>
        <p:spPr bwMode="auto">
          <a:xfrm rot="1814919">
            <a:off x="411163" y="4533900"/>
            <a:ext cx="2528887" cy="501650"/>
          </a:xfrm>
          <a:prstGeom prst="curvedUpArrow">
            <a:avLst>
              <a:gd name="adj1" fmla="val 25019"/>
              <a:gd name="adj2" fmla="val 50038"/>
              <a:gd name="adj3" fmla="val 2500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51250" name="Picture 50" descr="C:\Users\Kien\AppData\Local\Microsoft\Windows\Temporary Internet Files\Content.IE5\6MIJVT1P\MC90044190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9600"/>
            <a:ext cx="1520825" cy="17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Line 48"/>
          <p:cNvSpPr>
            <a:spLocks noChangeShapeType="1"/>
          </p:cNvSpPr>
          <p:nvPr/>
        </p:nvSpPr>
        <p:spPr bwMode="auto">
          <a:xfrm flipV="1">
            <a:off x="2163762" y="5761159"/>
            <a:ext cx="731838" cy="3175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266D7-3413-43F3-A395-301C85CA8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D1FB-BA34-4D21-8A57-5B53579C440D}" type="datetime1">
              <a:rPr lang="en-US" smtClean="0"/>
              <a:t>9/11/2024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6E30C4-FA77-43E0-BDEC-D6B8AA87D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D7F5-7323-4990-94E9-6AF33DDF4934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90954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9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9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9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83" grpId="0" animBg="1"/>
      <p:bldP spid="49185" grpId="0"/>
      <p:bldP spid="49186" grpId="0"/>
      <p:bldP spid="52" grpId="0" animBg="1"/>
      <p:bldP spid="4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>
          <a:xfrm>
            <a:off x="483393" y="265907"/>
            <a:ext cx="8077200" cy="1104900"/>
          </a:xfrm>
        </p:spPr>
        <p:txBody>
          <a:bodyPr/>
          <a:lstStyle/>
          <a:p>
            <a:r>
              <a:rPr lang="en-US" sz="3600" b="1" dirty="0"/>
              <a:t>Chain of Identifying Relationships for Weak Entity Sets</a:t>
            </a: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425450" y="1752600"/>
            <a:ext cx="5992988" cy="22485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ts val="2400"/>
              </a:lnSpc>
              <a:defRPr/>
            </a:pPr>
            <a:r>
              <a:rPr lang="en-US" sz="2400" dirty="0">
                <a:latin typeface="Calibri" pitchFamily="34" charset="0"/>
              </a:rPr>
              <a:t>CREATE TABLE Dependents (</a:t>
            </a:r>
          </a:p>
          <a:p>
            <a:pPr eaLnBrk="0" hangingPunct="0">
              <a:lnSpc>
                <a:spcPts val="2400"/>
              </a:lnSpc>
              <a:defRPr/>
            </a:pPr>
            <a:r>
              <a:rPr lang="en-US" sz="2400" dirty="0">
                <a:latin typeface="Calibri" pitchFamily="34" charset="0"/>
              </a:rPr>
              <a:t>   </a:t>
            </a:r>
            <a:r>
              <a:rPr lang="en-US" sz="2400" dirty="0" err="1">
                <a:solidFill>
                  <a:srgbClr val="434FD6"/>
                </a:solidFill>
                <a:latin typeface="Calibri" pitchFamily="34" charset="0"/>
              </a:rPr>
              <a:t>pname</a:t>
            </a:r>
            <a:r>
              <a:rPr lang="en-US" sz="2400" dirty="0">
                <a:solidFill>
                  <a:srgbClr val="434FD6"/>
                </a:solidFill>
                <a:latin typeface="Calibri" pitchFamily="34" charset="0"/>
              </a:rPr>
              <a:t>  CHAR(20),</a:t>
            </a:r>
          </a:p>
          <a:p>
            <a:pPr eaLnBrk="0" hangingPunct="0">
              <a:lnSpc>
                <a:spcPts val="2400"/>
              </a:lnSpc>
              <a:defRPr/>
            </a:pPr>
            <a:r>
              <a:rPr lang="en-US" sz="2400" dirty="0">
                <a:solidFill>
                  <a:srgbClr val="434FD6"/>
                </a:solidFill>
                <a:latin typeface="Calibri" pitchFamily="34" charset="0"/>
              </a:rPr>
              <a:t>   age  INTEGER,</a:t>
            </a:r>
          </a:p>
          <a:p>
            <a:pPr eaLnBrk="0" hangingPunct="0">
              <a:lnSpc>
                <a:spcPts val="2400"/>
              </a:lnSpc>
              <a:defRPr/>
            </a:pPr>
            <a:r>
              <a:rPr lang="en-US" sz="2400" dirty="0">
                <a:solidFill>
                  <a:srgbClr val="434FD6"/>
                </a:solidFill>
                <a:latin typeface="Calibri" pitchFamily="34" charset="0"/>
              </a:rPr>
              <a:t>   </a:t>
            </a:r>
            <a:r>
              <a:rPr lang="en-US" sz="2400" dirty="0" err="1">
                <a:solidFill>
                  <a:srgbClr val="434FD6"/>
                </a:solidFill>
                <a:latin typeface="Calibri" pitchFamily="34" charset="0"/>
              </a:rPr>
              <a:t>policyid</a:t>
            </a:r>
            <a:r>
              <a:rPr lang="en-US" sz="2400" dirty="0">
                <a:solidFill>
                  <a:srgbClr val="434FD6"/>
                </a:solidFill>
                <a:latin typeface="Calibri" pitchFamily="34" charset="0"/>
              </a:rPr>
              <a:t>  INTEGER,</a:t>
            </a:r>
          </a:p>
          <a:p>
            <a:pPr eaLnBrk="0" hangingPunct="0">
              <a:lnSpc>
                <a:spcPts val="2400"/>
              </a:lnSpc>
              <a:defRPr/>
            </a:pPr>
            <a:r>
              <a:rPr lang="en-US" sz="2400" dirty="0">
                <a:solidFill>
                  <a:srgbClr val="434FD6"/>
                </a:solidFill>
                <a:latin typeface="Calibri" pitchFamily="34" charset="0"/>
              </a:rPr>
              <a:t>   </a:t>
            </a:r>
            <a:r>
              <a:rPr lang="en-US" sz="2400" dirty="0">
                <a:solidFill>
                  <a:schemeClr val="folHlink"/>
                </a:solidFill>
                <a:latin typeface="Calibri" pitchFamily="34" charset="0"/>
              </a:rPr>
              <a:t>PRIMARY KEY (</a:t>
            </a:r>
            <a:r>
              <a:rPr lang="en-US" sz="2400" dirty="0" err="1">
                <a:solidFill>
                  <a:schemeClr val="folHlink"/>
                </a:solidFill>
                <a:latin typeface="Calibri" pitchFamily="34" charset="0"/>
              </a:rPr>
              <a:t>pname</a:t>
            </a:r>
            <a:r>
              <a:rPr lang="en-US" sz="2400" dirty="0">
                <a:solidFill>
                  <a:schemeClr val="folHlink"/>
                </a:solidFill>
                <a:latin typeface="Calibri" pitchFamily="34" charset="0"/>
              </a:rPr>
              <a:t>, </a:t>
            </a:r>
            <a:r>
              <a:rPr lang="en-US" sz="2400" dirty="0" err="1">
                <a:solidFill>
                  <a:schemeClr val="folHlink"/>
                </a:solidFill>
                <a:latin typeface="Calibri" pitchFamily="34" charset="0"/>
              </a:rPr>
              <a:t>policyid</a:t>
            </a:r>
            <a:r>
              <a:rPr lang="en-US" sz="2400" dirty="0">
                <a:solidFill>
                  <a:schemeClr val="folHlink"/>
                </a:solidFill>
                <a:latin typeface="Calibri" pitchFamily="34" charset="0"/>
              </a:rPr>
              <a:t>),</a:t>
            </a:r>
          </a:p>
          <a:p>
            <a:pPr eaLnBrk="0" hangingPunct="0">
              <a:lnSpc>
                <a:spcPts val="2400"/>
              </a:lnSpc>
              <a:defRPr/>
            </a:pPr>
            <a:r>
              <a:rPr lang="en-US" sz="2400" dirty="0">
                <a:solidFill>
                  <a:schemeClr val="folHlink"/>
                </a:solidFill>
                <a:latin typeface="Calibri" pitchFamily="34" charset="0"/>
              </a:rPr>
              <a:t>   FOREIGN KEY (</a:t>
            </a:r>
            <a:r>
              <a:rPr lang="en-US" sz="2400" dirty="0" err="1">
                <a:solidFill>
                  <a:schemeClr val="folHlink"/>
                </a:solidFill>
                <a:latin typeface="Calibri" pitchFamily="34" charset="0"/>
              </a:rPr>
              <a:t>policyid</a:t>
            </a:r>
            <a:r>
              <a:rPr lang="en-US" sz="2400" dirty="0">
                <a:solidFill>
                  <a:schemeClr val="folHlink"/>
                </a:solidFill>
                <a:latin typeface="Calibri" pitchFamily="34" charset="0"/>
              </a:rPr>
              <a:t>) REFERENCES Policies,</a:t>
            </a:r>
          </a:p>
          <a:p>
            <a:pPr eaLnBrk="0" hangingPunct="0">
              <a:lnSpc>
                <a:spcPts val="2400"/>
              </a:lnSpc>
              <a:defRPr/>
            </a:pPr>
            <a:r>
              <a:rPr lang="en-US" sz="2400" dirty="0">
                <a:solidFill>
                  <a:schemeClr val="folHlink"/>
                </a:solidFill>
                <a:latin typeface="Calibri" pitchFamily="34" charset="0"/>
              </a:rPr>
              <a:t>      ON DELETE CASCADE</a:t>
            </a:r>
            <a:r>
              <a:rPr lang="en-US" sz="2400" dirty="0">
                <a:latin typeface="Calibri" pitchFamily="34" charset="0"/>
              </a:rPr>
              <a:t>)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288699" y="4165199"/>
            <a:ext cx="6525882" cy="2556277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eaLnBrk="0" hangingPunct="0">
              <a:lnSpc>
                <a:spcPts val="2400"/>
              </a:lnSpc>
              <a:defRPr/>
            </a:pPr>
            <a:r>
              <a:rPr lang="en-US" sz="2400" dirty="0">
                <a:latin typeface="Calibri" pitchFamily="34" charset="0"/>
              </a:rPr>
              <a:t>CREATE TABLE Dependents (</a:t>
            </a:r>
          </a:p>
          <a:p>
            <a:pPr eaLnBrk="0" hangingPunct="0">
              <a:lnSpc>
                <a:spcPts val="2400"/>
              </a:lnSpc>
              <a:defRPr/>
            </a:pPr>
            <a:r>
              <a:rPr lang="en-US" sz="2400" dirty="0">
                <a:latin typeface="Calibri" pitchFamily="34" charset="0"/>
              </a:rPr>
              <a:t>   </a:t>
            </a:r>
            <a:r>
              <a:rPr lang="en-US" sz="2400" dirty="0" err="1">
                <a:solidFill>
                  <a:srgbClr val="434FD6"/>
                </a:solidFill>
                <a:latin typeface="Calibri" pitchFamily="34" charset="0"/>
              </a:rPr>
              <a:t>pname</a:t>
            </a:r>
            <a:r>
              <a:rPr lang="en-US" sz="2400" dirty="0">
                <a:solidFill>
                  <a:srgbClr val="434FD6"/>
                </a:solidFill>
                <a:latin typeface="Calibri" pitchFamily="34" charset="0"/>
              </a:rPr>
              <a:t>  CHAR(20),</a:t>
            </a:r>
          </a:p>
          <a:p>
            <a:pPr eaLnBrk="0" hangingPunct="0">
              <a:lnSpc>
                <a:spcPts val="2400"/>
              </a:lnSpc>
              <a:defRPr/>
            </a:pPr>
            <a:r>
              <a:rPr lang="en-US" sz="2400" dirty="0">
                <a:solidFill>
                  <a:srgbClr val="434FD6"/>
                </a:solidFill>
                <a:latin typeface="Calibri" pitchFamily="34" charset="0"/>
              </a:rPr>
              <a:t>   age  INTEGER,</a:t>
            </a:r>
          </a:p>
          <a:p>
            <a:pPr eaLnBrk="0" hangingPunct="0">
              <a:lnSpc>
                <a:spcPts val="2400"/>
              </a:lnSpc>
              <a:defRPr/>
            </a:pPr>
            <a:r>
              <a:rPr lang="en-US" sz="2400" dirty="0">
                <a:solidFill>
                  <a:srgbClr val="434FD6"/>
                </a:solidFill>
                <a:latin typeface="Calibri" pitchFamily="34" charset="0"/>
              </a:rPr>
              <a:t>   </a:t>
            </a:r>
            <a:r>
              <a:rPr lang="en-US" sz="2400" dirty="0" err="1">
                <a:solidFill>
                  <a:srgbClr val="434FD6"/>
                </a:solidFill>
                <a:latin typeface="Calibri" pitchFamily="34" charset="0"/>
              </a:rPr>
              <a:t>policyid</a:t>
            </a:r>
            <a:r>
              <a:rPr lang="en-US" sz="2400" dirty="0">
                <a:solidFill>
                  <a:srgbClr val="434FD6"/>
                </a:solidFill>
                <a:latin typeface="Calibri" pitchFamily="34" charset="0"/>
              </a:rPr>
              <a:t>  INTEGER,</a:t>
            </a:r>
          </a:p>
          <a:p>
            <a:pPr eaLnBrk="0" hangingPunct="0">
              <a:lnSpc>
                <a:spcPts val="2400"/>
              </a:lnSpc>
              <a:defRPr/>
            </a:pPr>
            <a:r>
              <a:rPr lang="en-US" sz="2400" dirty="0">
                <a:solidFill>
                  <a:srgbClr val="434FD6"/>
                </a:solidFill>
                <a:latin typeface="Calibri" pitchFamily="34" charset="0"/>
              </a:rPr>
              <a:t>   </a:t>
            </a:r>
            <a:r>
              <a:rPr lang="en-US" sz="2400" dirty="0" err="1">
                <a:solidFill>
                  <a:srgbClr val="434FD6"/>
                </a:solidFill>
                <a:latin typeface="Calibri" pitchFamily="34" charset="0"/>
              </a:rPr>
              <a:t>ssn</a:t>
            </a:r>
            <a:r>
              <a:rPr lang="en-US" sz="2400" dirty="0">
                <a:solidFill>
                  <a:srgbClr val="434FD6"/>
                </a:solidFill>
                <a:latin typeface="Calibri" pitchFamily="34" charset="0"/>
              </a:rPr>
              <a:t>  INTEGER,</a:t>
            </a:r>
          </a:p>
          <a:p>
            <a:pPr eaLnBrk="0" hangingPunct="0">
              <a:lnSpc>
                <a:spcPts val="2400"/>
              </a:lnSpc>
              <a:defRPr/>
            </a:pPr>
            <a:r>
              <a:rPr lang="en-US" sz="2400" dirty="0">
                <a:solidFill>
                  <a:srgbClr val="434FD6"/>
                </a:solidFill>
                <a:latin typeface="Calibri" pitchFamily="34" charset="0"/>
              </a:rPr>
              <a:t>   </a:t>
            </a:r>
            <a:r>
              <a:rPr lang="en-US" sz="2400" dirty="0">
                <a:solidFill>
                  <a:schemeClr val="folHlink"/>
                </a:solidFill>
                <a:latin typeface="Calibri" pitchFamily="34" charset="0"/>
              </a:rPr>
              <a:t>PRIMARY KEY (</a:t>
            </a:r>
            <a:r>
              <a:rPr lang="en-US" sz="2400" dirty="0" err="1">
                <a:solidFill>
                  <a:schemeClr val="folHlink"/>
                </a:solidFill>
                <a:latin typeface="Calibri" pitchFamily="34" charset="0"/>
              </a:rPr>
              <a:t>pname</a:t>
            </a:r>
            <a:r>
              <a:rPr lang="en-US" sz="2400" dirty="0">
                <a:solidFill>
                  <a:schemeClr val="folHlink"/>
                </a:solidFill>
                <a:latin typeface="Calibri" pitchFamily="34" charset="0"/>
              </a:rPr>
              <a:t>, </a:t>
            </a:r>
            <a:r>
              <a:rPr lang="en-US" sz="2400" dirty="0" err="1">
                <a:solidFill>
                  <a:schemeClr val="folHlink"/>
                </a:solidFill>
                <a:latin typeface="Calibri" pitchFamily="34" charset="0"/>
              </a:rPr>
              <a:t>policyid</a:t>
            </a:r>
            <a:r>
              <a:rPr lang="en-US" sz="2400" dirty="0">
                <a:solidFill>
                  <a:schemeClr val="folHlink"/>
                </a:solidFill>
                <a:latin typeface="Calibri" pitchFamily="34" charset="0"/>
              </a:rPr>
              <a:t>, </a:t>
            </a:r>
            <a:r>
              <a:rPr lang="en-US" sz="2400" dirty="0" err="1">
                <a:solidFill>
                  <a:schemeClr val="folHlink"/>
                </a:solidFill>
                <a:latin typeface="Calibri" pitchFamily="34" charset="0"/>
              </a:rPr>
              <a:t>ssn</a:t>
            </a:r>
            <a:r>
              <a:rPr lang="en-US" sz="2400" dirty="0">
                <a:solidFill>
                  <a:schemeClr val="folHlink"/>
                </a:solidFill>
                <a:latin typeface="Calibri" pitchFamily="34" charset="0"/>
              </a:rPr>
              <a:t>),</a:t>
            </a:r>
          </a:p>
          <a:p>
            <a:pPr eaLnBrk="0" hangingPunct="0">
              <a:lnSpc>
                <a:spcPts val="2400"/>
              </a:lnSpc>
              <a:defRPr/>
            </a:pPr>
            <a:r>
              <a:rPr lang="en-US" sz="2400" dirty="0">
                <a:solidFill>
                  <a:schemeClr val="folHlink"/>
                </a:solidFill>
                <a:latin typeface="Calibri" pitchFamily="34" charset="0"/>
              </a:rPr>
              <a:t>   FOREIGN KEY (</a:t>
            </a:r>
            <a:r>
              <a:rPr lang="en-US" sz="2400" dirty="0" err="1">
                <a:solidFill>
                  <a:schemeClr val="folHlink"/>
                </a:solidFill>
                <a:latin typeface="Calibri" pitchFamily="34" charset="0"/>
              </a:rPr>
              <a:t>policyid</a:t>
            </a:r>
            <a:r>
              <a:rPr lang="en-US" sz="2400" dirty="0">
                <a:solidFill>
                  <a:schemeClr val="folHlink"/>
                </a:solidFill>
                <a:latin typeface="Calibri" pitchFamily="34" charset="0"/>
              </a:rPr>
              <a:t>, </a:t>
            </a:r>
            <a:r>
              <a:rPr lang="en-US" sz="2400" dirty="0" err="1">
                <a:solidFill>
                  <a:schemeClr val="folHlink"/>
                </a:solidFill>
                <a:latin typeface="Calibri" pitchFamily="34" charset="0"/>
              </a:rPr>
              <a:t>ssn</a:t>
            </a:r>
            <a:r>
              <a:rPr lang="en-US" sz="2400" dirty="0">
                <a:solidFill>
                  <a:schemeClr val="folHlink"/>
                </a:solidFill>
                <a:latin typeface="Calibri" pitchFamily="34" charset="0"/>
              </a:rPr>
              <a:t>) REFERENCES Policies,</a:t>
            </a:r>
          </a:p>
          <a:p>
            <a:pPr eaLnBrk="0" hangingPunct="0">
              <a:lnSpc>
                <a:spcPts val="2400"/>
              </a:lnSpc>
              <a:defRPr/>
            </a:pPr>
            <a:r>
              <a:rPr lang="en-US" sz="2400" dirty="0">
                <a:solidFill>
                  <a:schemeClr val="folHlink"/>
                </a:solidFill>
                <a:latin typeface="Calibri" pitchFamily="34" charset="0"/>
              </a:rPr>
              <a:t>      ON DELETE CASCADE</a:t>
            </a:r>
            <a:r>
              <a:rPr lang="en-US" sz="2400" dirty="0">
                <a:latin typeface="Calibri" pitchFamily="34" charset="0"/>
              </a:rPr>
              <a:t>)</a:t>
            </a:r>
          </a:p>
        </p:txBody>
      </p:sp>
      <p:sp>
        <p:nvSpPr>
          <p:cNvPr id="9" name="Bent-Up Arrow 8"/>
          <p:cNvSpPr/>
          <p:nvPr/>
        </p:nvSpPr>
        <p:spPr bwMode="auto">
          <a:xfrm rot="5400000">
            <a:off x="1002132" y="4099433"/>
            <a:ext cx="1552575" cy="1222194"/>
          </a:xfrm>
          <a:prstGeom prst="bentUpArrow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3321050" y="2286000"/>
            <a:ext cx="1600200" cy="381000"/>
          </a:xfrm>
          <a:prstGeom prst="wedgeRoundRectCallout">
            <a:avLst>
              <a:gd name="adj1" fmla="val -25639"/>
              <a:gd name="adj2" fmla="val 136575"/>
              <a:gd name="adj3" fmla="val 16667"/>
            </a:avLst>
          </a:prstGeom>
          <a:solidFill>
            <a:srgbClr val="666698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+mn-cs"/>
              </a:rPr>
              <a:t>from </a:t>
            </a:r>
            <a:r>
              <a:rPr lang="en-US" sz="2000" i="1" dirty="0">
                <a:solidFill>
                  <a:schemeClr val="bg1"/>
                </a:solidFill>
                <a:latin typeface="Calibri" pitchFamily="34" charset="0"/>
                <a:cs typeface="+mn-cs"/>
              </a:rPr>
              <a:t>Policies</a:t>
            </a:r>
          </a:p>
        </p:txBody>
      </p:sp>
      <p:grpSp>
        <p:nvGrpSpPr>
          <p:cNvPr id="12" name="Group 41"/>
          <p:cNvGrpSpPr>
            <a:grpSpLocks/>
          </p:cNvGrpSpPr>
          <p:nvPr/>
        </p:nvGrpSpPr>
        <p:grpSpPr bwMode="auto">
          <a:xfrm>
            <a:off x="7358062" y="2209800"/>
            <a:ext cx="1557338" cy="584200"/>
            <a:chOff x="3764" y="3073"/>
            <a:chExt cx="981" cy="368"/>
          </a:xfrm>
        </p:grpSpPr>
        <p:sp>
          <p:nvSpPr>
            <p:cNvPr id="13" name="Freeform 39"/>
            <p:cNvSpPr>
              <a:spLocks/>
            </p:cNvSpPr>
            <p:nvPr/>
          </p:nvSpPr>
          <p:spPr bwMode="auto">
            <a:xfrm>
              <a:off x="3764" y="3073"/>
              <a:ext cx="981" cy="368"/>
            </a:xfrm>
            <a:custGeom>
              <a:avLst/>
              <a:gdLst>
                <a:gd name="T0" fmla="*/ 0 w 981"/>
                <a:gd name="T1" fmla="*/ 183 h 368"/>
                <a:gd name="T2" fmla="*/ 483 w 981"/>
                <a:gd name="T3" fmla="*/ 0 h 368"/>
                <a:gd name="T4" fmla="*/ 980 w 981"/>
                <a:gd name="T5" fmla="*/ 189 h 368"/>
                <a:gd name="T6" fmla="*/ 483 w 981"/>
                <a:gd name="T7" fmla="*/ 367 h 368"/>
                <a:gd name="T8" fmla="*/ 0 w 981"/>
                <a:gd name="T9" fmla="*/ 183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1"/>
                <a:gd name="T16" fmla="*/ 0 h 368"/>
                <a:gd name="T17" fmla="*/ 981 w 981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1" h="368">
                  <a:moveTo>
                    <a:pt x="0" y="183"/>
                  </a:moveTo>
                  <a:lnTo>
                    <a:pt x="483" y="0"/>
                  </a:lnTo>
                  <a:lnTo>
                    <a:pt x="980" y="189"/>
                  </a:lnTo>
                  <a:lnTo>
                    <a:pt x="483" y="367"/>
                  </a:lnTo>
                  <a:lnTo>
                    <a:pt x="0" y="183"/>
                  </a:lnTo>
                </a:path>
              </a:pathLst>
            </a:custGeom>
            <a:noFill/>
            <a:ln w="508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40"/>
            <p:cNvSpPr>
              <a:spLocks noChangeArrowheads="1"/>
            </p:cNvSpPr>
            <p:nvPr/>
          </p:nvSpPr>
          <p:spPr bwMode="auto">
            <a:xfrm>
              <a:off x="3863" y="3138"/>
              <a:ext cx="80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Beneficiary</a:t>
              </a:r>
            </a:p>
          </p:txBody>
        </p:sp>
      </p:grpSp>
      <p:sp>
        <p:nvSpPr>
          <p:cNvPr id="15" name="Freeform 42"/>
          <p:cNvSpPr>
            <a:spLocks/>
          </p:cNvSpPr>
          <p:nvPr/>
        </p:nvSpPr>
        <p:spPr bwMode="auto">
          <a:xfrm>
            <a:off x="7059612" y="1016000"/>
            <a:ext cx="965200" cy="382588"/>
          </a:xfrm>
          <a:custGeom>
            <a:avLst/>
            <a:gdLst>
              <a:gd name="T0" fmla="*/ 2147483647 w 608"/>
              <a:gd name="T1" fmla="*/ 2147483647 h 241"/>
              <a:gd name="T2" fmla="*/ 2147483647 w 608"/>
              <a:gd name="T3" fmla="*/ 2147483647 h 241"/>
              <a:gd name="T4" fmla="*/ 2147483647 w 608"/>
              <a:gd name="T5" fmla="*/ 2147483647 h 241"/>
              <a:gd name="T6" fmla="*/ 2147483647 w 608"/>
              <a:gd name="T7" fmla="*/ 2147483647 h 241"/>
              <a:gd name="T8" fmla="*/ 2147483647 w 608"/>
              <a:gd name="T9" fmla="*/ 2147483647 h 241"/>
              <a:gd name="T10" fmla="*/ 2147483647 w 608"/>
              <a:gd name="T11" fmla="*/ 2147483647 h 241"/>
              <a:gd name="T12" fmla="*/ 2147483647 w 608"/>
              <a:gd name="T13" fmla="*/ 2147483647 h 241"/>
              <a:gd name="T14" fmla="*/ 2147483647 w 608"/>
              <a:gd name="T15" fmla="*/ 2147483647 h 241"/>
              <a:gd name="T16" fmla="*/ 2147483647 w 608"/>
              <a:gd name="T17" fmla="*/ 2147483647 h 241"/>
              <a:gd name="T18" fmla="*/ 2147483647 w 608"/>
              <a:gd name="T19" fmla="*/ 2147483647 h 241"/>
              <a:gd name="T20" fmla="*/ 2147483647 w 608"/>
              <a:gd name="T21" fmla="*/ 2147483647 h 241"/>
              <a:gd name="T22" fmla="*/ 2147483647 w 608"/>
              <a:gd name="T23" fmla="*/ 2147483647 h 241"/>
              <a:gd name="T24" fmla="*/ 2147483647 w 608"/>
              <a:gd name="T25" fmla="*/ 2147483647 h 241"/>
              <a:gd name="T26" fmla="*/ 2147483647 w 608"/>
              <a:gd name="T27" fmla="*/ 2147483647 h 241"/>
              <a:gd name="T28" fmla="*/ 2147483647 w 608"/>
              <a:gd name="T29" fmla="*/ 2147483647 h 241"/>
              <a:gd name="T30" fmla="*/ 2147483647 w 608"/>
              <a:gd name="T31" fmla="*/ 2147483647 h 241"/>
              <a:gd name="T32" fmla="*/ 2147483647 w 608"/>
              <a:gd name="T33" fmla="*/ 2147483647 h 241"/>
              <a:gd name="T34" fmla="*/ 2147483647 w 608"/>
              <a:gd name="T35" fmla="*/ 2147483647 h 241"/>
              <a:gd name="T36" fmla="*/ 2147483647 w 608"/>
              <a:gd name="T37" fmla="*/ 2147483647 h 241"/>
              <a:gd name="T38" fmla="*/ 2147483647 w 608"/>
              <a:gd name="T39" fmla="*/ 2147483647 h 241"/>
              <a:gd name="T40" fmla="*/ 2147483647 w 608"/>
              <a:gd name="T41" fmla="*/ 2147483647 h 241"/>
              <a:gd name="T42" fmla="*/ 2147483647 w 608"/>
              <a:gd name="T43" fmla="*/ 2147483647 h 241"/>
              <a:gd name="T44" fmla="*/ 2147483647 w 608"/>
              <a:gd name="T45" fmla="*/ 2147483647 h 241"/>
              <a:gd name="T46" fmla="*/ 2147483647 w 608"/>
              <a:gd name="T47" fmla="*/ 2147483647 h 241"/>
              <a:gd name="T48" fmla="*/ 2147483647 w 608"/>
              <a:gd name="T49" fmla="*/ 2147483647 h 241"/>
              <a:gd name="T50" fmla="*/ 2147483647 w 608"/>
              <a:gd name="T51" fmla="*/ 2147483647 h 241"/>
              <a:gd name="T52" fmla="*/ 2147483647 w 608"/>
              <a:gd name="T53" fmla="*/ 2147483647 h 241"/>
              <a:gd name="T54" fmla="*/ 2147483647 w 608"/>
              <a:gd name="T55" fmla="*/ 2147483647 h 241"/>
              <a:gd name="T56" fmla="*/ 2147483647 w 608"/>
              <a:gd name="T57" fmla="*/ 2147483647 h 241"/>
              <a:gd name="T58" fmla="*/ 2147483647 w 608"/>
              <a:gd name="T59" fmla="*/ 2147483647 h 241"/>
              <a:gd name="T60" fmla="*/ 2147483647 w 608"/>
              <a:gd name="T61" fmla="*/ 2147483647 h 241"/>
              <a:gd name="T62" fmla="*/ 2147483647 w 608"/>
              <a:gd name="T63" fmla="*/ 2147483647 h 241"/>
              <a:gd name="T64" fmla="*/ 2147483647 w 608"/>
              <a:gd name="T65" fmla="*/ 2147483647 h 241"/>
              <a:gd name="T66" fmla="*/ 2147483647 w 608"/>
              <a:gd name="T67" fmla="*/ 2147483647 h 241"/>
              <a:gd name="T68" fmla="*/ 2147483647 w 608"/>
              <a:gd name="T69" fmla="*/ 2147483647 h 241"/>
              <a:gd name="T70" fmla="*/ 2147483647 w 608"/>
              <a:gd name="T71" fmla="*/ 2147483647 h 24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08"/>
              <a:gd name="T109" fmla="*/ 0 h 241"/>
              <a:gd name="T110" fmla="*/ 608 w 608"/>
              <a:gd name="T111" fmla="*/ 241 h 24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08" h="241">
                <a:moveTo>
                  <a:pt x="607" y="120"/>
                </a:moveTo>
                <a:lnTo>
                  <a:pt x="606" y="110"/>
                </a:lnTo>
                <a:lnTo>
                  <a:pt x="602" y="100"/>
                </a:lnTo>
                <a:lnTo>
                  <a:pt x="596" y="89"/>
                </a:lnTo>
                <a:lnTo>
                  <a:pt x="589" y="79"/>
                </a:lnTo>
                <a:lnTo>
                  <a:pt x="579" y="69"/>
                </a:lnTo>
                <a:lnTo>
                  <a:pt x="566" y="60"/>
                </a:lnTo>
                <a:lnTo>
                  <a:pt x="552" y="51"/>
                </a:lnTo>
                <a:lnTo>
                  <a:pt x="537" y="43"/>
                </a:lnTo>
                <a:lnTo>
                  <a:pt x="519" y="36"/>
                </a:lnTo>
                <a:lnTo>
                  <a:pt x="499" y="28"/>
                </a:lnTo>
                <a:lnTo>
                  <a:pt x="477" y="22"/>
                </a:lnTo>
                <a:lnTo>
                  <a:pt x="456" y="17"/>
                </a:lnTo>
                <a:lnTo>
                  <a:pt x="431" y="11"/>
                </a:lnTo>
                <a:lnTo>
                  <a:pt x="407" y="8"/>
                </a:lnTo>
                <a:lnTo>
                  <a:pt x="382" y="5"/>
                </a:lnTo>
                <a:lnTo>
                  <a:pt x="356" y="3"/>
                </a:lnTo>
                <a:lnTo>
                  <a:pt x="331" y="1"/>
                </a:lnTo>
                <a:lnTo>
                  <a:pt x="303" y="0"/>
                </a:lnTo>
                <a:lnTo>
                  <a:pt x="277" y="1"/>
                </a:lnTo>
                <a:lnTo>
                  <a:pt x="251" y="3"/>
                </a:lnTo>
                <a:lnTo>
                  <a:pt x="225" y="5"/>
                </a:lnTo>
                <a:lnTo>
                  <a:pt x="200" y="8"/>
                </a:lnTo>
                <a:lnTo>
                  <a:pt x="176" y="11"/>
                </a:lnTo>
                <a:lnTo>
                  <a:pt x="151" y="17"/>
                </a:lnTo>
                <a:lnTo>
                  <a:pt x="130" y="22"/>
                </a:lnTo>
                <a:lnTo>
                  <a:pt x="109" y="28"/>
                </a:lnTo>
                <a:lnTo>
                  <a:pt x="88" y="36"/>
                </a:lnTo>
                <a:lnTo>
                  <a:pt x="71" y="43"/>
                </a:lnTo>
                <a:lnTo>
                  <a:pt x="55" y="51"/>
                </a:lnTo>
                <a:lnTo>
                  <a:pt x="41" y="60"/>
                </a:lnTo>
                <a:lnTo>
                  <a:pt x="29" y="69"/>
                </a:lnTo>
                <a:lnTo>
                  <a:pt x="18" y="79"/>
                </a:lnTo>
                <a:lnTo>
                  <a:pt x="11" y="89"/>
                </a:lnTo>
                <a:lnTo>
                  <a:pt x="5" y="100"/>
                </a:lnTo>
                <a:lnTo>
                  <a:pt x="1" y="110"/>
                </a:lnTo>
                <a:lnTo>
                  <a:pt x="0" y="120"/>
                </a:lnTo>
                <a:lnTo>
                  <a:pt x="1" y="130"/>
                </a:lnTo>
                <a:lnTo>
                  <a:pt x="5" y="142"/>
                </a:lnTo>
                <a:lnTo>
                  <a:pt x="11" y="151"/>
                </a:lnTo>
                <a:lnTo>
                  <a:pt x="18" y="161"/>
                </a:lnTo>
                <a:lnTo>
                  <a:pt x="29" y="171"/>
                </a:lnTo>
                <a:lnTo>
                  <a:pt x="41" y="180"/>
                </a:lnTo>
                <a:lnTo>
                  <a:pt x="55" y="189"/>
                </a:lnTo>
                <a:lnTo>
                  <a:pt x="71" y="198"/>
                </a:lnTo>
                <a:lnTo>
                  <a:pt x="88" y="206"/>
                </a:lnTo>
                <a:lnTo>
                  <a:pt x="109" y="212"/>
                </a:lnTo>
                <a:lnTo>
                  <a:pt x="130" y="218"/>
                </a:lnTo>
                <a:lnTo>
                  <a:pt x="151" y="223"/>
                </a:lnTo>
                <a:lnTo>
                  <a:pt x="176" y="229"/>
                </a:lnTo>
                <a:lnTo>
                  <a:pt x="200" y="232"/>
                </a:lnTo>
                <a:lnTo>
                  <a:pt x="225" y="236"/>
                </a:lnTo>
                <a:lnTo>
                  <a:pt x="251" y="239"/>
                </a:lnTo>
                <a:lnTo>
                  <a:pt x="277" y="240"/>
                </a:lnTo>
                <a:lnTo>
                  <a:pt x="303" y="240"/>
                </a:lnTo>
                <a:lnTo>
                  <a:pt x="331" y="240"/>
                </a:lnTo>
                <a:lnTo>
                  <a:pt x="356" y="239"/>
                </a:lnTo>
                <a:lnTo>
                  <a:pt x="382" y="236"/>
                </a:lnTo>
                <a:lnTo>
                  <a:pt x="407" y="232"/>
                </a:lnTo>
                <a:lnTo>
                  <a:pt x="431" y="229"/>
                </a:lnTo>
                <a:lnTo>
                  <a:pt x="456" y="223"/>
                </a:lnTo>
                <a:lnTo>
                  <a:pt x="477" y="218"/>
                </a:lnTo>
                <a:lnTo>
                  <a:pt x="499" y="212"/>
                </a:lnTo>
                <a:lnTo>
                  <a:pt x="519" y="206"/>
                </a:lnTo>
                <a:lnTo>
                  <a:pt x="537" y="198"/>
                </a:lnTo>
                <a:lnTo>
                  <a:pt x="552" y="189"/>
                </a:lnTo>
                <a:lnTo>
                  <a:pt x="566" y="180"/>
                </a:lnTo>
                <a:lnTo>
                  <a:pt x="579" y="171"/>
                </a:lnTo>
                <a:lnTo>
                  <a:pt x="589" y="161"/>
                </a:lnTo>
                <a:lnTo>
                  <a:pt x="596" y="151"/>
                </a:lnTo>
                <a:lnTo>
                  <a:pt x="602" y="142"/>
                </a:lnTo>
                <a:lnTo>
                  <a:pt x="606" y="130"/>
                </a:lnTo>
                <a:lnTo>
                  <a:pt x="607" y="12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43"/>
          <p:cNvSpPr>
            <a:spLocks/>
          </p:cNvSpPr>
          <p:nvPr/>
        </p:nvSpPr>
        <p:spPr bwMode="auto">
          <a:xfrm>
            <a:off x="8202612" y="1092200"/>
            <a:ext cx="795338" cy="300038"/>
          </a:xfrm>
          <a:custGeom>
            <a:avLst/>
            <a:gdLst>
              <a:gd name="T0" fmla="*/ 2147483647 w 501"/>
              <a:gd name="T1" fmla="*/ 2147483647 h 189"/>
              <a:gd name="T2" fmla="*/ 2147483647 w 501"/>
              <a:gd name="T3" fmla="*/ 2147483647 h 189"/>
              <a:gd name="T4" fmla="*/ 2147483647 w 501"/>
              <a:gd name="T5" fmla="*/ 2147483647 h 189"/>
              <a:gd name="T6" fmla="*/ 2147483647 w 501"/>
              <a:gd name="T7" fmla="*/ 2147483647 h 189"/>
              <a:gd name="T8" fmla="*/ 2147483647 w 501"/>
              <a:gd name="T9" fmla="*/ 2147483647 h 189"/>
              <a:gd name="T10" fmla="*/ 2147483647 w 501"/>
              <a:gd name="T11" fmla="*/ 2147483647 h 189"/>
              <a:gd name="T12" fmla="*/ 2147483647 w 501"/>
              <a:gd name="T13" fmla="*/ 2147483647 h 189"/>
              <a:gd name="T14" fmla="*/ 2147483647 w 501"/>
              <a:gd name="T15" fmla="*/ 2147483647 h 189"/>
              <a:gd name="T16" fmla="*/ 2147483647 w 501"/>
              <a:gd name="T17" fmla="*/ 2147483647 h 189"/>
              <a:gd name="T18" fmla="*/ 2147483647 w 501"/>
              <a:gd name="T19" fmla="*/ 2147483647 h 189"/>
              <a:gd name="T20" fmla="*/ 2147483647 w 501"/>
              <a:gd name="T21" fmla="*/ 2147483647 h 189"/>
              <a:gd name="T22" fmla="*/ 2147483647 w 501"/>
              <a:gd name="T23" fmla="*/ 2147483647 h 189"/>
              <a:gd name="T24" fmla="*/ 2147483647 w 501"/>
              <a:gd name="T25" fmla="*/ 2147483647 h 189"/>
              <a:gd name="T26" fmla="*/ 2147483647 w 501"/>
              <a:gd name="T27" fmla="*/ 2147483647 h 189"/>
              <a:gd name="T28" fmla="*/ 2147483647 w 501"/>
              <a:gd name="T29" fmla="*/ 2147483647 h 189"/>
              <a:gd name="T30" fmla="*/ 2147483647 w 501"/>
              <a:gd name="T31" fmla="*/ 2147483647 h 189"/>
              <a:gd name="T32" fmla="*/ 2147483647 w 501"/>
              <a:gd name="T33" fmla="*/ 2147483647 h 189"/>
              <a:gd name="T34" fmla="*/ 2147483647 w 501"/>
              <a:gd name="T35" fmla="*/ 2147483647 h 189"/>
              <a:gd name="T36" fmla="*/ 2147483647 w 501"/>
              <a:gd name="T37" fmla="*/ 2147483647 h 189"/>
              <a:gd name="T38" fmla="*/ 2147483647 w 501"/>
              <a:gd name="T39" fmla="*/ 2147483647 h 189"/>
              <a:gd name="T40" fmla="*/ 2147483647 w 501"/>
              <a:gd name="T41" fmla="*/ 2147483647 h 189"/>
              <a:gd name="T42" fmla="*/ 2147483647 w 501"/>
              <a:gd name="T43" fmla="*/ 2147483647 h 189"/>
              <a:gd name="T44" fmla="*/ 2147483647 w 501"/>
              <a:gd name="T45" fmla="*/ 2147483647 h 189"/>
              <a:gd name="T46" fmla="*/ 2147483647 w 501"/>
              <a:gd name="T47" fmla="*/ 2147483647 h 189"/>
              <a:gd name="T48" fmla="*/ 2147483647 w 501"/>
              <a:gd name="T49" fmla="*/ 2147483647 h 189"/>
              <a:gd name="T50" fmla="*/ 2147483647 w 501"/>
              <a:gd name="T51" fmla="*/ 2147483647 h 189"/>
              <a:gd name="T52" fmla="*/ 2147483647 w 501"/>
              <a:gd name="T53" fmla="*/ 0 h 189"/>
              <a:gd name="T54" fmla="*/ 2147483647 w 501"/>
              <a:gd name="T55" fmla="*/ 0 h 189"/>
              <a:gd name="T56" fmla="*/ 2147483647 w 501"/>
              <a:gd name="T57" fmla="*/ 2147483647 h 189"/>
              <a:gd name="T58" fmla="*/ 2147483647 w 501"/>
              <a:gd name="T59" fmla="*/ 2147483647 h 189"/>
              <a:gd name="T60" fmla="*/ 2147483647 w 501"/>
              <a:gd name="T61" fmla="*/ 2147483647 h 189"/>
              <a:gd name="T62" fmla="*/ 2147483647 w 501"/>
              <a:gd name="T63" fmla="*/ 2147483647 h 189"/>
              <a:gd name="T64" fmla="*/ 2147483647 w 501"/>
              <a:gd name="T65" fmla="*/ 2147483647 h 189"/>
              <a:gd name="T66" fmla="*/ 2147483647 w 501"/>
              <a:gd name="T67" fmla="*/ 2147483647 h 189"/>
              <a:gd name="T68" fmla="*/ 2147483647 w 501"/>
              <a:gd name="T69" fmla="*/ 2147483647 h 189"/>
              <a:gd name="T70" fmla="*/ 2147483647 w 501"/>
              <a:gd name="T71" fmla="*/ 2147483647 h 18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01"/>
              <a:gd name="T109" fmla="*/ 0 h 189"/>
              <a:gd name="T110" fmla="*/ 501 w 501"/>
              <a:gd name="T111" fmla="*/ 189 h 18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01" h="189">
                <a:moveTo>
                  <a:pt x="0" y="94"/>
                </a:moveTo>
                <a:lnTo>
                  <a:pt x="1" y="102"/>
                </a:lnTo>
                <a:lnTo>
                  <a:pt x="4" y="110"/>
                </a:lnTo>
                <a:lnTo>
                  <a:pt x="8" y="118"/>
                </a:lnTo>
                <a:lnTo>
                  <a:pt x="15" y="126"/>
                </a:lnTo>
                <a:lnTo>
                  <a:pt x="23" y="133"/>
                </a:lnTo>
                <a:lnTo>
                  <a:pt x="33" y="141"/>
                </a:lnTo>
                <a:lnTo>
                  <a:pt x="45" y="148"/>
                </a:lnTo>
                <a:lnTo>
                  <a:pt x="58" y="154"/>
                </a:lnTo>
                <a:lnTo>
                  <a:pt x="73" y="160"/>
                </a:lnTo>
                <a:lnTo>
                  <a:pt x="89" y="166"/>
                </a:lnTo>
                <a:lnTo>
                  <a:pt x="107" y="171"/>
                </a:lnTo>
                <a:lnTo>
                  <a:pt x="125" y="175"/>
                </a:lnTo>
                <a:lnTo>
                  <a:pt x="145" y="179"/>
                </a:lnTo>
                <a:lnTo>
                  <a:pt x="164" y="182"/>
                </a:lnTo>
                <a:lnTo>
                  <a:pt x="185" y="185"/>
                </a:lnTo>
                <a:lnTo>
                  <a:pt x="207" y="186"/>
                </a:lnTo>
                <a:lnTo>
                  <a:pt x="228" y="187"/>
                </a:lnTo>
                <a:lnTo>
                  <a:pt x="250" y="188"/>
                </a:lnTo>
                <a:lnTo>
                  <a:pt x="272" y="187"/>
                </a:lnTo>
                <a:lnTo>
                  <a:pt x="293" y="186"/>
                </a:lnTo>
                <a:lnTo>
                  <a:pt x="315" y="184"/>
                </a:lnTo>
                <a:lnTo>
                  <a:pt x="336" y="182"/>
                </a:lnTo>
                <a:lnTo>
                  <a:pt x="356" y="179"/>
                </a:lnTo>
                <a:lnTo>
                  <a:pt x="375" y="175"/>
                </a:lnTo>
                <a:lnTo>
                  <a:pt x="394" y="171"/>
                </a:lnTo>
                <a:lnTo>
                  <a:pt x="411" y="165"/>
                </a:lnTo>
                <a:lnTo>
                  <a:pt x="427" y="160"/>
                </a:lnTo>
                <a:lnTo>
                  <a:pt x="442" y="154"/>
                </a:lnTo>
                <a:lnTo>
                  <a:pt x="455" y="148"/>
                </a:lnTo>
                <a:lnTo>
                  <a:pt x="467" y="141"/>
                </a:lnTo>
                <a:lnTo>
                  <a:pt x="477" y="133"/>
                </a:lnTo>
                <a:lnTo>
                  <a:pt x="486" y="126"/>
                </a:lnTo>
                <a:lnTo>
                  <a:pt x="492" y="118"/>
                </a:lnTo>
                <a:lnTo>
                  <a:pt x="497" y="110"/>
                </a:lnTo>
                <a:lnTo>
                  <a:pt x="499" y="102"/>
                </a:lnTo>
                <a:lnTo>
                  <a:pt x="500" y="94"/>
                </a:lnTo>
                <a:lnTo>
                  <a:pt x="499" y="85"/>
                </a:lnTo>
                <a:lnTo>
                  <a:pt x="497" y="77"/>
                </a:lnTo>
                <a:lnTo>
                  <a:pt x="492" y="69"/>
                </a:lnTo>
                <a:lnTo>
                  <a:pt x="485" y="62"/>
                </a:lnTo>
                <a:lnTo>
                  <a:pt x="477" y="54"/>
                </a:lnTo>
                <a:lnTo>
                  <a:pt x="467" y="47"/>
                </a:lnTo>
                <a:lnTo>
                  <a:pt x="455" y="40"/>
                </a:lnTo>
                <a:lnTo>
                  <a:pt x="442" y="33"/>
                </a:lnTo>
                <a:lnTo>
                  <a:pt x="427" y="27"/>
                </a:lnTo>
                <a:lnTo>
                  <a:pt x="411" y="22"/>
                </a:lnTo>
                <a:lnTo>
                  <a:pt x="393" y="17"/>
                </a:lnTo>
                <a:lnTo>
                  <a:pt x="375" y="12"/>
                </a:lnTo>
                <a:lnTo>
                  <a:pt x="356" y="8"/>
                </a:lnTo>
                <a:lnTo>
                  <a:pt x="336" y="5"/>
                </a:lnTo>
                <a:lnTo>
                  <a:pt x="315" y="3"/>
                </a:lnTo>
                <a:lnTo>
                  <a:pt x="293" y="1"/>
                </a:lnTo>
                <a:lnTo>
                  <a:pt x="272" y="0"/>
                </a:lnTo>
                <a:lnTo>
                  <a:pt x="250" y="0"/>
                </a:lnTo>
                <a:lnTo>
                  <a:pt x="228" y="0"/>
                </a:lnTo>
                <a:lnTo>
                  <a:pt x="207" y="1"/>
                </a:lnTo>
                <a:lnTo>
                  <a:pt x="185" y="3"/>
                </a:lnTo>
                <a:lnTo>
                  <a:pt x="164" y="5"/>
                </a:lnTo>
                <a:lnTo>
                  <a:pt x="144" y="8"/>
                </a:lnTo>
                <a:lnTo>
                  <a:pt x="125" y="12"/>
                </a:lnTo>
                <a:lnTo>
                  <a:pt x="107" y="17"/>
                </a:lnTo>
                <a:lnTo>
                  <a:pt x="89" y="22"/>
                </a:lnTo>
                <a:lnTo>
                  <a:pt x="73" y="28"/>
                </a:lnTo>
                <a:lnTo>
                  <a:pt x="58" y="33"/>
                </a:lnTo>
                <a:lnTo>
                  <a:pt x="45" y="40"/>
                </a:lnTo>
                <a:lnTo>
                  <a:pt x="33" y="47"/>
                </a:lnTo>
                <a:lnTo>
                  <a:pt x="23" y="54"/>
                </a:lnTo>
                <a:lnTo>
                  <a:pt x="15" y="62"/>
                </a:lnTo>
                <a:lnTo>
                  <a:pt x="8" y="69"/>
                </a:lnTo>
                <a:lnTo>
                  <a:pt x="4" y="78"/>
                </a:lnTo>
                <a:lnTo>
                  <a:pt x="1" y="85"/>
                </a:lnTo>
                <a:lnTo>
                  <a:pt x="0" y="94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Rectangle 45"/>
          <p:cNvSpPr>
            <a:spLocks noChangeArrowheads="1"/>
          </p:cNvSpPr>
          <p:nvPr/>
        </p:nvSpPr>
        <p:spPr bwMode="auto">
          <a:xfrm>
            <a:off x="8372475" y="1047750"/>
            <a:ext cx="5318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age</a:t>
            </a:r>
          </a:p>
        </p:txBody>
      </p:sp>
      <p:sp>
        <p:nvSpPr>
          <p:cNvPr id="19" name="Rectangle 46"/>
          <p:cNvSpPr>
            <a:spLocks noChangeArrowheads="1"/>
          </p:cNvSpPr>
          <p:nvPr/>
        </p:nvSpPr>
        <p:spPr bwMode="auto">
          <a:xfrm>
            <a:off x="7135812" y="995363"/>
            <a:ext cx="8366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pname</a:t>
            </a:r>
          </a:p>
        </p:txBody>
      </p:sp>
      <p:sp>
        <p:nvSpPr>
          <p:cNvPr id="20" name="Rectangle 47"/>
          <p:cNvSpPr>
            <a:spLocks noChangeArrowheads="1"/>
          </p:cNvSpPr>
          <p:nvPr/>
        </p:nvSpPr>
        <p:spPr bwMode="auto">
          <a:xfrm>
            <a:off x="7570788" y="1571625"/>
            <a:ext cx="1344612" cy="333375"/>
          </a:xfrm>
          <a:prstGeom prst="rect">
            <a:avLst/>
          </a:prstGeom>
          <a:solidFill>
            <a:schemeClr val="bg2">
              <a:lumMod val="90000"/>
            </a:schemeClr>
          </a:solidFill>
          <a:ln w="34925">
            <a:solidFill>
              <a:schemeClr val="tx2">
                <a:lumMod val="95000"/>
                <a:lumOff val="5000"/>
              </a:schemeClr>
            </a:solidFill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dirty="0">
                <a:solidFill>
                  <a:srgbClr val="000000"/>
                </a:solidFill>
                <a:latin typeface="Arial" pitchFamily="34" charset="0"/>
              </a:rPr>
              <a:t>Dependents</a:t>
            </a:r>
          </a:p>
        </p:txBody>
      </p:sp>
      <p:sp>
        <p:nvSpPr>
          <p:cNvPr id="21" name="Line 48"/>
          <p:cNvSpPr>
            <a:spLocks noChangeShapeType="1"/>
          </p:cNvSpPr>
          <p:nvPr/>
        </p:nvSpPr>
        <p:spPr bwMode="auto">
          <a:xfrm flipV="1">
            <a:off x="7261225" y="1301750"/>
            <a:ext cx="625475" cy="3175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49"/>
          <p:cNvSpPr>
            <a:spLocks noChangeShapeType="1"/>
          </p:cNvSpPr>
          <p:nvPr/>
        </p:nvSpPr>
        <p:spPr bwMode="auto">
          <a:xfrm>
            <a:off x="7675562" y="1387475"/>
            <a:ext cx="292100" cy="1857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50"/>
          <p:cNvSpPr>
            <a:spLocks noChangeShapeType="1"/>
          </p:cNvSpPr>
          <p:nvPr/>
        </p:nvSpPr>
        <p:spPr bwMode="auto">
          <a:xfrm flipH="1">
            <a:off x="8501062" y="1403350"/>
            <a:ext cx="119063" cy="1698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51"/>
          <p:cNvSpPr>
            <a:spLocks/>
          </p:cNvSpPr>
          <p:nvPr/>
        </p:nvSpPr>
        <p:spPr bwMode="auto">
          <a:xfrm>
            <a:off x="6192837" y="3622675"/>
            <a:ext cx="1131888" cy="387350"/>
          </a:xfrm>
          <a:custGeom>
            <a:avLst/>
            <a:gdLst>
              <a:gd name="T0" fmla="*/ 2147483647 w 713"/>
              <a:gd name="T1" fmla="*/ 2147483647 h 209"/>
              <a:gd name="T2" fmla="*/ 2147483647 w 713"/>
              <a:gd name="T3" fmla="*/ 2147483647 h 209"/>
              <a:gd name="T4" fmla="*/ 2147483647 w 713"/>
              <a:gd name="T5" fmla="*/ 2147483647 h 209"/>
              <a:gd name="T6" fmla="*/ 2147483647 w 713"/>
              <a:gd name="T7" fmla="*/ 2147483647 h 209"/>
              <a:gd name="T8" fmla="*/ 2147483647 w 713"/>
              <a:gd name="T9" fmla="*/ 2147483647 h 209"/>
              <a:gd name="T10" fmla="*/ 2147483647 w 713"/>
              <a:gd name="T11" fmla="*/ 2147483647 h 209"/>
              <a:gd name="T12" fmla="*/ 2147483647 w 713"/>
              <a:gd name="T13" fmla="*/ 2147483647 h 209"/>
              <a:gd name="T14" fmla="*/ 2147483647 w 713"/>
              <a:gd name="T15" fmla="*/ 2147483647 h 209"/>
              <a:gd name="T16" fmla="*/ 2147483647 w 713"/>
              <a:gd name="T17" fmla="*/ 0 h 209"/>
              <a:gd name="T18" fmla="*/ 2147483647 w 713"/>
              <a:gd name="T19" fmla="*/ 0 h 209"/>
              <a:gd name="T20" fmla="*/ 2147483647 w 713"/>
              <a:gd name="T21" fmla="*/ 2147483647 h 209"/>
              <a:gd name="T22" fmla="*/ 2147483647 w 713"/>
              <a:gd name="T23" fmla="*/ 2147483647 h 209"/>
              <a:gd name="T24" fmla="*/ 2147483647 w 713"/>
              <a:gd name="T25" fmla="*/ 2147483647 h 209"/>
              <a:gd name="T26" fmla="*/ 2147483647 w 713"/>
              <a:gd name="T27" fmla="*/ 2147483647 h 209"/>
              <a:gd name="T28" fmla="*/ 2147483647 w 713"/>
              <a:gd name="T29" fmla="*/ 2147483647 h 209"/>
              <a:gd name="T30" fmla="*/ 2147483647 w 713"/>
              <a:gd name="T31" fmla="*/ 2147483647 h 209"/>
              <a:gd name="T32" fmla="*/ 2147483647 w 713"/>
              <a:gd name="T33" fmla="*/ 2147483647 h 209"/>
              <a:gd name="T34" fmla="*/ 2147483647 w 713"/>
              <a:gd name="T35" fmla="*/ 2147483647 h 209"/>
              <a:gd name="T36" fmla="*/ 2147483647 w 713"/>
              <a:gd name="T37" fmla="*/ 2147483647 h 209"/>
              <a:gd name="T38" fmla="*/ 2147483647 w 713"/>
              <a:gd name="T39" fmla="*/ 2147483647 h 209"/>
              <a:gd name="T40" fmla="*/ 2147483647 w 713"/>
              <a:gd name="T41" fmla="*/ 2147483647 h 209"/>
              <a:gd name="T42" fmla="*/ 2147483647 w 713"/>
              <a:gd name="T43" fmla="*/ 2147483647 h 209"/>
              <a:gd name="T44" fmla="*/ 2147483647 w 713"/>
              <a:gd name="T45" fmla="*/ 2147483647 h 209"/>
              <a:gd name="T46" fmla="*/ 2147483647 w 713"/>
              <a:gd name="T47" fmla="*/ 2147483647 h 209"/>
              <a:gd name="T48" fmla="*/ 2147483647 w 713"/>
              <a:gd name="T49" fmla="*/ 2147483647 h 209"/>
              <a:gd name="T50" fmla="*/ 2147483647 w 713"/>
              <a:gd name="T51" fmla="*/ 2147483647 h 209"/>
              <a:gd name="T52" fmla="*/ 2147483647 w 713"/>
              <a:gd name="T53" fmla="*/ 2147483647 h 209"/>
              <a:gd name="T54" fmla="*/ 2147483647 w 713"/>
              <a:gd name="T55" fmla="*/ 2147483647 h 209"/>
              <a:gd name="T56" fmla="*/ 2147483647 w 713"/>
              <a:gd name="T57" fmla="*/ 2147483647 h 209"/>
              <a:gd name="T58" fmla="*/ 2147483647 w 713"/>
              <a:gd name="T59" fmla="*/ 2147483647 h 209"/>
              <a:gd name="T60" fmla="*/ 2147483647 w 713"/>
              <a:gd name="T61" fmla="*/ 2147483647 h 209"/>
              <a:gd name="T62" fmla="*/ 2147483647 w 713"/>
              <a:gd name="T63" fmla="*/ 2147483647 h 209"/>
              <a:gd name="T64" fmla="*/ 2147483647 w 713"/>
              <a:gd name="T65" fmla="*/ 2147483647 h 209"/>
              <a:gd name="T66" fmla="*/ 2147483647 w 713"/>
              <a:gd name="T67" fmla="*/ 2147483647 h 209"/>
              <a:gd name="T68" fmla="*/ 2147483647 w 713"/>
              <a:gd name="T69" fmla="*/ 2147483647 h 209"/>
              <a:gd name="T70" fmla="*/ 2147483647 w 713"/>
              <a:gd name="T71" fmla="*/ 2147483647 h 20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13"/>
              <a:gd name="T109" fmla="*/ 0 h 209"/>
              <a:gd name="T110" fmla="*/ 713 w 713"/>
              <a:gd name="T111" fmla="*/ 209 h 20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13" h="209">
                <a:moveTo>
                  <a:pt x="712" y="104"/>
                </a:moveTo>
                <a:lnTo>
                  <a:pt x="710" y="94"/>
                </a:lnTo>
                <a:lnTo>
                  <a:pt x="707" y="86"/>
                </a:lnTo>
                <a:lnTo>
                  <a:pt x="700" y="76"/>
                </a:lnTo>
                <a:lnTo>
                  <a:pt x="690" y="68"/>
                </a:lnTo>
                <a:lnTo>
                  <a:pt x="679" y="59"/>
                </a:lnTo>
                <a:lnTo>
                  <a:pt x="665" y="52"/>
                </a:lnTo>
                <a:lnTo>
                  <a:pt x="648" y="44"/>
                </a:lnTo>
                <a:lnTo>
                  <a:pt x="629" y="36"/>
                </a:lnTo>
                <a:lnTo>
                  <a:pt x="608" y="29"/>
                </a:lnTo>
                <a:lnTo>
                  <a:pt x="585" y="24"/>
                </a:lnTo>
                <a:lnTo>
                  <a:pt x="561" y="18"/>
                </a:lnTo>
                <a:lnTo>
                  <a:pt x="534" y="13"/>
                </a:lnTo>
                <a:lnTo>
                  <a:pt x="507" y="8"/>
                </a:lnTo>
                <a:lnTo>
                  <a:pt x="478" y="5"/>
                </a:lnTo>
                <a:lnTo>
                  <a:pt x="449" y="3"/>
                </a:lnTo>
                <a:lnTo>
                  <a:pt x="419" y="1"/>
                </a:lnTo>
                <a:lnTo>
                  <a:pt x="387" y="0"/>
                </a:lnTo>
                <a:lnTo>
                  <a:pt x="356" y="0"/>
                </a:lnTo>
                <a:lnTo>
                  <a:pt x="325" y="0"/>
                </a:lnTo>
                <a:lnTo>
                  <a:pt x="294" y="1"/>
                </a:lnTo>
                <a:lnTo>
                  <a:pt x="264" y="3"/>
                </a:lnTo>
                <a:lnTo>
                  <a:pt x="235" y="5"/>
                </a:lnTo>
                <a:lnTo>
                  <a:pt x="206" y="8"/>
                </a:lnTo>
                <a:lnTo>
                  <a:pt x="179" y="13"/>
                </a:lnTo>
                <a:lnTo>
                  <a:pt x="152" y="18"/>
                </a:lnTo>
                <a:lnTo>
                  <a:pt x="127" y="24"/>
                </a:lnTo>
                <a:lnTo>
                  <a:pt x="105" y="29"/>
                </a:lnTo>
                <a:lnTo>
                  <a:pt x="83" y="36"/>
                </a:lnTo>
                <a:lnTo>
                  <a:pt x="65" y="44"/>
                </a:lnTo>
                <a:lnTo>
                  <a:pt x="48" y="52"/>
                </a:lnTo>
                <a:lnTo>
                  <a:pt x="34" y="59"/>
                </a:lnTo>
                <a:lnTo>
                  <a:pt x="22" y="68"/>
                </a:lnTo>
                <a:lnTo>
                  <a:pt x="12" y="76"/>
                </a:lnTo>
                <a:lnTo>
                  <a:pt x="5" y="86"/>
                </a:lnTo>
                <a:lnTo>
                  <a:pt x="1" y="94"/>
                </a:lnTo>
                <a:lnTo>
                  <a:pt x="0" y="104"/>
                </a:lnTo>
                <a:lnTo>
                  <a:pt x="1" y="112"/>
                </a:lnTo>
                <a:lnTo>
                  <a:pt x="5" y="121"/>
                </a:lnTo>
                <a:lnTo>
                  <a:pt x="12" y="130"/>
                </a:lnTo>
                <a:lnTo>
                  <a:pt x="22" y="139"/>
                </a:lnTo>
                <a:lnTo>
                  <a:pt x="34" y="147"/>
                </a:lnTo>
                <a:lnTo>
                  <a:pt x="48" y="156"/>
                </a:lnTo>
                <a:lnTo>
                  <a:pt x="65" y="163"/>
                </a:lnTo>
                <a:lnTo>
                  <a:pt x="83" y="170"/>
                </a:lnTo>
                <a:lnTo>
                  <a:pt x="105" y="177"/>
                </a:lnTo>
                <a:lnTo>
                  <a:pt x="127" y="182"/>
                </a:lnTo>
                <a:lnTo>
                  <a:pt x="152" y="189"/>
                </a:lnTo>
                <a:lnTo>
                  <a:pt x="179" y="193"/>
                </a:lnTo>
                <a:lnTo>
                  <a:pt x="206" y="198"/>
                </a:lnTo>
                <a:lnTo>
                  <a:pt x="235" y="201"/>
                </a:lnTo>
                <a:lnTo>
                  <a:pt x="264" y="204"/>
                </a:lnTo>
                <a:lnTo>
                  <a:pt x="294" y="205"/>
                </a:lnTo>
                <a:lnTo>
                  <a:pt x="325" y="206"/>
                </a:lnTo>
                <a:lnTo>
                  <a:pt x="356" y="208"/>
                </a:lnTo>
                <a:lnTo>
                  <a:pt x="387" y="206"/>
                </a:lnTo>
                <a:lnTo>
                  <a:pt x="419" y="205"/>
                </a:lnTo>
                <a:lnTo>
                  <a:pt x="449" y="204"/>
                </a:lnTo>
                <a:lnTo>
                  <a:pt x="478" y="201"/>
                </a:lnTo>
                <a:lnTo>
                  <a:pt x="507" y="198"/>
                </a:lnTo>
                <a:lnTo>
                  <a:pt x="534" y="193"/>
                </a:lnTo>
                <a:lnTo>
                  <a:pt x="561" y="189"/>
                </a:lnTo>
                <a:lnTo>
                  <a:pt x="585" y="182"/>
                </a:lnTo>
                <a:lnTo>
                  <a:pt x="608" y="177"/>
                </a:lnTo>
                <a:lnTo>
                  <a:pt x="629" y="170"/>
                </a:lnTo>
                <a:lnTo>
                  <a:pt x="648" y="163"/>
                </a:lnTo>
                <a:lnTo>
                  <a:pt x="665" y="156"/>
                </a:lnTo>
                <a:lnTo>
                  <a:pt x="679" y="147"/>
                </a:lnTo>
                <a:lnTo>
                  <a:pt x="690" y="139"/>
                </a:lnTo>
                <a:lnTo>
                  <a:pt x="700" y="130"/>
                </a:lnTo>
                <a:lnTo>
                  <a:pt x="707" y="121"/>
                </a:lnTo>
                <a:lnTo>
                  <a:pt x="710" y="112"/>
                </a:lnTo>
                <a:lnTo>
                  <a:pt x="712" y="104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52"/>
          <p:cNvSpPr>
            <a:spLocks/>
          </p:cNvSpPr>
          <p:nvPr/>
        </p:nvSpPr>
        <p:spPr bwMode="auto">
          <a:xfrm>
            <a:off x="7661275" y="3662363"/>
            <a:ext cx="796925" cy="300037"/>
          </a:xfrm>
          <a:custGeom>
            <a:avLst/>
            <a:gdLst>
              <a:gd name="T0" fmla="*/ 2147483647 w 502"/>
              <a:gd name="T1" fmla="*/ 2147483647 h 189"/>
              <a:gd name="T2" fmla="*/ 2147483647 w 502"/>
              <a:gd name="T3" fmla="*/ 2147483647 h 189"/>
              <a:gd name="T4" fmla="*/ 2147483647 w 502"/>
              <a:gd name="T5" fmla="*/ 2147483647 h 189"/>
              <a:gd name="T6" fmla="*/ 2147483647 w 502"/>
              <a:gd name="T7" fmla="*/ 2147483647 h 189"/>
              <a:gd name="T8" fmla="*/ 2147483647 w 502"/>
              <a:gd name="T9" fmla="*/ 2147483647 h 189"/>
              <a:gd name="T10" fmla="*/ 2147483647 w 502"/>
              <a:gd name="T11" fmla="*/ 2147483647 h 189"/>
              <a:gd name="T12" fmla="*/ 2147483647 w 502"/>
              <a:gd name="T13" fmla="*/ 2147483647 h 189"/>
              <a:gd name="T14" fmla="*/ 2147483647 w 502"/>
              <a:gd name="T15" fmla="*/ 2147483647 h 189"/>
              <a:gd name="T16" fmla="*/ 2147483647 w 502"/>
              <a:gd name="T17" fmla="*/ 2147483647 h 189"/>
              <a:gd name="T18" fmla="*/ 2147483647 w 502"/>
              <a:gd name="T19" fmla="*/ 2147483647 h 189"/>
              <a:gd name="T20" fmla="*/ 2147483647 w 502"/>
              <a:gd name="T21" fmla="*/ 2147483647 h 189"/>
              <a:gd name="T22" fmla="*/ 2147483647 w 502"/>
              <a:gd name="T23" fmla="*/ 2147483647 h 189"/>
              <a:gd name="T24" fmla="*/ 2147483647 w 502"/>
              <a:gd name="T25" fmla="*/ 2147483647 h 189"/>
              <a:gd name="T26" fmla="*/ 2147483647 w 502"/>
              <a:gd name="T27" fmla="*/ 2147483647 h 189"/>
              <a:gd name="T28" fmla="*/ 2147483647 w 502"/>
              <a:gd name="T29" fmla="*/ 2147483647 h 189"/>
              <a:gd name="T30" fmla="*/ 2147483647 w 502"/>
              <a:gd name="T31" fmla="*/ 2147483647 h 189"/>
              <a:gd name="T32" fmla="*/ 2147483647 w 502"/>
              <a:gd name="T33" fmla="*/ 2147483647 h 189"/>
              <a:gd name="T34" fmla="*/ 2147483647 w 502"/>
              <a:gd name="T35" fmla="*/ 2147483647 h 189"/>
              <a:gd name="T36" fmla="*/ 2147483647 w 502"/>
              <a:gd name="T37" fmla="*/ 2147483647 h 189"/>
              <a:gd name="T38" fmla="*/ 2147483647 w 502"/>
              <a:gd name="T39" fmla="*/ 2147483647 h 189"/>
              <a:gd name="T40" fmla="*/ 2147483647 w 502"/>
              <a:gd name="T41" fmla="*/ 2147483647 h 189"/>
              <a:gd name="T42" fmla="*/ 2147483647 w 502"/>
              <a:gd name="T43" fmla="*/ 2147483647 h 189"/>
              <a:gd name="T44" fmla="*/ 2147483647 w 502"/>
              <a:gd name="T45" fmla="*/ 2147483647 h 189"/>
              <a:gd name="T46" fmla="*/ 2147483647 w 502"/>
              <a:gd name="T47" fmla="*/ 2147483647 h 189"/>
              <a:gd name="T48" fmla="*/ 2147483647 w 502"/>
              <a:gd name="T49" fmla="*/ 2147483647 h 189"/>
              <a:gd name="T50" fmla="*/ 2147483647 w 502"/>
              <a:gd name="T51" fmla="*/ 2147483647 h 189"/>
              <a:gd name="T52" fmla="*/ 2147483647 w 502"/>
              <a:gd name="T53" fmla="*/ 2147483647 h 189"/>
              <a:gd name="T54" fmla="*/ 2147483647 w 502"/>
              <a:gd name="T55" fmla="*/ 2147483647 h 189"/>
              <a:gd name="T56" fmla="*/ 2147483647 w 502"/>
              <a:gd name="T57" fmla="*/ 2147483647 h 189"/>
              <a:gd name="T58" fmla="*/ 2147483647 w 502"/>
              <a:gd name="T59" fmla="*/ 2147483647 h 189"/>
              <a:gd name="T60" fmla="*/ 2147483647 w 502"/>
              <a:gd name="T61" fmla="*/ 2147483647 h 189"/>
              <a:gd name="T62" fmla="*/ 2147483647 w 502"/>
              <a:gd name="T63" fmla="*/ 2147483647 h 189"/>
              <a:gd name="T64" fmla="*/ 2147483647 w 502"/>
              <a:gd name="T65" fmla="*/ 2147483647 h 189"/>
              <a:gd name="T66" fmla="*/ 2147483647 w 502"/>
              <a:gd name="T67" fmla="*/ 2147483647 h 189"/>
              <a:gd name="T68" fmla="*/ 2147483647 w 502"/>
              <a:gd name="T69" fmla="*/ 2147483647 h 189"/>
              <a:gd name="T70" fmla="*/ 2147483647 w 502"/>
              <a:gd name="T71" fmla="*/ 2147483647 h 18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02"/>
              <a:gd name="T109" fmla="*/ 0 h 189"/>
              <a:gd name="T110" fmla="*/ 502 w 502"/>
              <a:gd name="T111" fmla="*/ 189 h 18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02" h="189">
                <a:moveTo>
                  <a:pt x="0" y="94"/>
                </a:moveTo>
                <a:lnTo>
                  <a:pt x="1" y="103"/>
                </a:lnTo>
                <a:lnTo>
                  <a:pt x="4" y="110"/>
                </a:lnTo>
                <a:lnTo>
                  <a:pt x="8" y="119"/>
                </a:lnTo>
                <a:lnTo>
                  <a:pt x="15" y="127"/>
                </a:lnTo>
                <a:lnTo>
                  <a:pt x="23" y="134"/>
                </a:lnTo>
                <a:lnTo>
                  <a:pt x="34" y="141"/>
                </a:lnTo>
                <a:lnTo>
                  <a:pt x="45" y="148"/>
                </a:lnTo>
                <a:lnTo>
                  <a:pt x="58" y="155"/>
                </a:lnTo>
                <a:lnTo>
                  <a:pt x="73" y="161"/>
                </a:lnTo>
                <a:lnTo>
                  <a:pt x="89" y="166"/>
                </a:lnTo>
                <a:lnTo>
                  <a:pt x="107" y="171"/>
                </a:lnTo>
                <a:lnTo>
                  <a:pt x="125" y="176"/>
                </a:lnTo>
                <a:lnTo>
                  <a:pt x="145" y="180"/>
                </a:lnTo>
                <a:lnTo>
                  <a:pt x="165" y="183"/>
                </a:lnTo>
                <a:lnTo>
                  <a:pt x="185" y="185"/>
                </a:lnTo>
                <a:lnTo>
                  <a:pt x="207" y="187"/>
                </a:lnTo>
                <a:lnTo>
                  <a:pt x="228" y="188"/>
                </a:lnTo>
                <a:lnTo>
                  <a:pt x="251" y="188"/>
                </a:lnTo>
                <a:lnTo>
                  <a:pt x="272" y="188"/>
                </a:lnTo>
                <a:lnTo>
                  <a:pt x="294" y="187"/>
                </a:lnTo>
                <a:lnTo>
                  <a:pt x="315" y="185"/>
                </a:lnTo>
                <a:lnTo>
                  <a:pt x="336" y="183"/>
                </a:lnTo>
                <a:lnTo>
                  <a:pt x="356" y="179"/>
                </a:lnTo>
                <a:lnTo>
                  <a:pt x="376" y="176"/>
                </a:lnTo>
                <a:lnTo>
                  <a:pt x="394" y="171"/>
                </a:lnTo>
                <a:lnTo>
                  <a:pt x="411" y="166"/>
                </a:lnTo>
                <a:lnTo>
                  <a:pt x="427" y="160"/>
                </a:lnTo>
                <a:lnTo>
                  <a:pt x="442" y="154"/>
                </a:lnTo>
                <a:lnTo>
                  <a:pt x="456" y="148"/>
                </a:lnTo>
                <a:lnTo>
                  <a:pt x="467" y="141"/>
                </a:lnTo>
                <a:lnTo>
                  <a:pt x="477" y="134"/>
                </a:lnTo>
                <a:lnTo>
                  <a:pt x="486" y="126"/>
                </a:lnTo>
                <a:lnTo>
                  <a:pt x="492" y="118"/>
                </a:lnTo>
                <a:lnTo>
                  <a:pt x="497" y="110"/>
                </a:lnTo>
                <a:lnTo>
                  <a:pt x="500" y="102"/>
                </a:lnTo>
                <a:lnTo>
                  <a:pt x="501" y="94"/>
                </a:lnTo>
                <a:lnTo>
                  <a:pt x="500" y="86"/>
                </a:lnTo>
                <a:lnTo>
                  <a:pt x="497" y="78"/>
                </a:lnTo>
                <a:lnTo>
                  <a:pt x="492" y="70"/>
                </a:lnTo>
                <a:lnTo>
                  <a:pt x="486" y="62"/>
                </a:lnTo>
                <a:lnTo>
                  <a:pt x="477" y="54"/>
                </a:lnTo>
                <a:lnTo>
                  <a:pt x="467" y="47"/>
                </a:lnTo>
                <a:lnTo>
                  <a:pt x="456" y="40"/>
                </a:lnTo>
                <a:lnTo>
                  <a:pt x="442" y="34"/>
                </a:lnTo>
                <a:lnTo>
                  <a:pt x="427" y="28"/>
                </a:lnTo>
                <a:lnTo>
                  <a:pt x="411" y="22"/>
                </a:lnTo>
                <a:lnTo>
                  <a:pt x="394" y="17"/>
                </a:lnTo>
                <a:lnTo>
                  <a:pt x="375" y="13"/>
                </a:lnTo>
                <a:lnTo>
                  <a:pt x="356" y="9"/>
                </a:lnTo>
                <a:lnTo>
                  <a:pt x="336" y="6"/>
                </a:lnTo>
                <a:lnTo>
                  <a:pt x="315" y="3"/>
                </a:lnTo>
                <a:lnTo>
                  <a:pt x="294" y="2"/>
                </a:lnTo>
                <a:lnTo>
                  <a:pt x="272" y="1"/>
                </a:lnTo>
                <a:lnTo>
                  <a:pt x="250" y="0"/>
                </a:lnTo>
                <a:lnTo>
                  <a:pt x="228" y="1"/>
                </a:lnTo>
                <a:lnTo>
                  <a:pt x="207" y="2"/>
                </a:lnTo>
                <a:lnTo>
                  <a:pt x="185" y="3"/>
                </a:lnTo>
                <a:lnTo>
                  <a:pt x="165" y="6"/>
                </a:lnTo>
                <a:lnTo>
                  <a:pt x="145" y="9"/>
                </a:lnTo>
                <a:lnTo>
                  <a:pt x="125" y="13"/>
                </a:lnTo>
                <a:lnTo>
                  <a:pt x="107" y="17"/>
                </a:lnTo>
                <a:lnTo>
                  <a:pt x="89" y="22"/>
                </a:lnTo>
                <a:lnTo>
                  <a:pt x="73" y="28"/>
                </a:lnTo>
                <a:lnTo>
                  <a:pt x="58" y="34"/>
                </a:lnTo>
                <a:lnTo>
                  <a:pt x="45" y="40"/>
                </a:lnTo>
                <a:lnTo>
                  <a:pt x="34" y="47"/>
                </a:lnTo>
                <a:lnTo>
                  <a:pt x="23" y="55"/>
                </a:lnTo>
                <a:lnTo>
                  <a:pt x="15" y="62"/>
                </a:lnTo>
                <a:lnTo>
                  <a:pt x="8" y="70"/>
                </a:lnTo>
                <a:lnTo>
                  <a:pt x="4" y="78"/>
                </a:lnTo>
                <a:lnTo>
                  <a:pt x="1" y="86"/>
                </a:lnTo>
                <a:lnTo>
                  <a:pt x="0" y="94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53"/>
          <p:cNvSpPr>
            <a:spLocks/>
          </p:cNvSpPr>
          <p:nvPr/>
        </p:nvSpPr>
        <p:spPr bwMode="auto">
          <a:xfrm>
            <a:off x="7099300" y="3127375"/>
            <a:ext cx="990600" cy="309563"/>
          </a:xfrm>
          <a:custGeom>
            <a:avLst/>
            <a:gdLst>
              <a:gd name="T0" fmla="*/ 2147483647 w 624"/>
              <a:gd name="T1" fmla="*/ 2147483647 h 195"/>
              <a:gd name="T2" fmla="*/ 2147483647 w 624"/>
              <a:gd name="T3" fmla="*/ 0 h 195"/>
              <a:gd name="T4" fmla="*/ 0 w 624"/>
              <a:gd name="T5" fmla="*/ 0 h 195"/>
              <a:gd name="T6" fmla="*/ 0 w 624"/>
              <a:gd name="T7" fmla="*/ 2147483647 h 195"/>
              <a:gd name="T8" fmla="*/ 2147483647 w 624"/>
              <a:gd name="T9" fmla="*/ 2147483647 h 1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4"/>
              <a:gd name="T16" fmla="*/ 0 h 195"/>
              <a:gd name="T17" fmla="*/ 624 w 624"/>
              <a:gd name="T18" fmla="*/ 195 h 1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4" h="195">
                <a:moveTo>
                  <a:pt x="623" y="194"/>
                </a:moveTo>
                <a:lnTo>
                  <a:pt x="623" y="0"/>
                </a:lnTo>
                <a:lnTo>
                  <a:pt x="0" y="0"/>
                </a:lnTo>
                <a:lnTo>
                  <a:pt x="0" y="194"/>
                </a:lnTo>
                <a:lnTo>
                  <a:pt x="623" y="194"/>
                </a:lnTo>
              </a:path>
            </a:pathLst>
          </a:custGeom>
          <a:noFill/>
          <a:ln w="508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Rectangle 54"/>
          <p:cNvSpPr>
            <a:spLocks noChangeArrowheads="1"/>
          </p:cNvSpPr>
          <p:nvPr/>
        </p:nvSpPr>
        <p:spPr bwMode="auto">
          <a:xfrm>
            <a:off x="6301642" y="3598252"/>
            <a:ext cx="958597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</a:rPr>
              <a:t>policyid</a:t>
            </a:r>
            <a:endParaRPr lang="en-US" sz="16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8" name="Rectangle 55"/>
          <p:cNvSpPr>
            <a:spLocks noChangeArrowheads="1"/>
          </p:cNvSpPr>
          <p:nvPr/>
        </p:nvSpPr>
        <p:spPr bwMode="auto">
          <a:xfrm>
            <a:off x="7740650" y="3625850"/>
            <a:ext cx="59848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cost</a:t>
            </a:r>
          </a:p>
        </p:txBody>
      </p:sp>
      <p:sp>
        <p:nvSpPr>
          <p:cNvPr id="29" name="Rectangle 56"/>
          <p:cNvSpPr>
            <a:spLocks noChangeArrowheads="1"/>
          </p:cNvSpPr>
          <p:nvPr/>
        </p:nvSpPr>
        <p:spPr bwMode="auto">
          <a:xfrm>
            <a:off x="7135812" y="3114675"/>
            <a:ext cx="9493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Policies</a:t>
            </a:r>
          </a:p>
        </p:txBody>
      </p:sp>
      <p:sp>
        <p:nvSpPr>
          <p:cNvPr id="30" name="Line 57"/>
          <p:cNvSpPr>
            <a:spLocks noChangeShapeType="1"/>
          </p:cNvSpPr>
          <p:nvPr/>
        </p:nvSpPr>
        <p:spPr bwMode="auto">
          <a:xfrm flipV="1">
            <a:off x="6875462" y="3432175"/>
            <a:ext cx="430213" cy="1968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58"/>
          <p:cNvSpPr>
            <a:spLocks noChangeShapeType="1"/>
          </p:cNvSpPr>
          <p:nvPr/>
        </p:nvSpPr>
        <p:spPr bwMode="auto">
          <a:xfrm flipH="1" flipV="1">
            <a:off x="7610475" y="3432175"/>
            <a:ext cx="407987" cy="2381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Rectangle 61"/>
          <p:cNvSpPr>
            <a:spLocks noChangeArrowheads="1"/>
          </p:cNvSpPr>
          <p:nvPr/>
        </p:nvSpPr>
        <p:spPr bwMode="auto">
          <a:xfrm>
            <a:off x="6081713" y="2420938"/>
            <a:ext cx="1058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 b="1" dirty="0">
                <a:solidFill>
                  <a:srgbClr val="000000"/>
                </a:solidFill>
                <a:latin typeface="Arial" pitchFamily="34" charset="0"/>
              </a:rPr>
              <a:t>Purchaser</a:t>
            </a:r>
          </a:p>
        </p:txBody>
      </p:sp>
      <p:sp>
        <p:nvSpPr>
          <p:cNvPr id="33" name="Freeform 62"/>
          <p:cNvSpPr>
            <a:spLocks/>
          </p:cNvSpPr>
          <p:nvPr/>
        </p:nvSpPr>
        <p:spPr bwMode="auto">
          <a:xfrm>
            <a:off x="5945188" y="2295525"/>
            <a:ext cx="1293812" cy="600075"/>
          </a:xfrm>
          <a:custGeom>
            <a:avLst/>
            <a:gdLst>
              <a:gd name="T0" fmla="*/ 0 w 815"/>
              <a:gd name="T1" fmla="*/ 2147483647 h 378"/>
              <a:gd name="T2" fmla="*/ 2147483647 w 815"/>
              <a:gd name="T3" fmla="*/ 0 h 378"/>
              <a:gd name="T4" fmla="*/ 2147483647 w 815"/>
              <a:gd name="T5" fmla="*/ 2147483647 h 378"/>
              <a:gd name="T6" fmla="*/ 2147483647 w 815"/>
              <a:gd name="T7" fmla="*/ 2147483647 h 378"/>
              <a:gd name="T8" fmla="*/ 0 w 815"/>
              <a:gd name="T9" fmla="*/ 2147483647 h 3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5"/>
              <a:gd name="T16" fmla="*/ 0 h 378"/>
              <a:gd name="T17" fmla="*/ 815 w 815"/>
              <a:gd name="T18" fmla="*/ 378 h 3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5" h="378">
                <a:moveTo>
                  <a:pt x="0" y="188"/>
                </a:moveTo>
                <a:lnTo>
                  <a:pt x="402" y="0"/>
                </a:lnTo>
                <a:lnTo>
                  <a:pt x="814" y="194"/>
                </a:lnTo>
                <a:lnTo>
                  <a:pt x="402" y="377"/>
                </a:lnTo>
                <a:lnTo>
                  <a:pt x="0" y="188"/>
                </a:lnTo>
              </a:path>
            </a:pathLst>
          </a:custGeom>
          <a:noFill/>
          <a:ln w="47625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4" name="Group 74"/>
          <p:cNvGrpSpPr>
            <a:grpSpLocks/>
          </p:cNvGrpSpPr>
          <p:nvPr/>
        </p:nvGrpSpPr>
        <p:grpSpPr bwMode="auto">
          <a:xfrm>
            <a:off x="4473575" y="1193800"/>
            <a:ext cx="2257425" cy="1000125"/>
            <a:chOff x="1710" y="2235"/>
            <a:chExt cx="1422" cy="630"/>
          </a:xfrm>
        </p:grpSpPr>
        <p:sp>
          <p:nvSpPr>
            <p:cNvPr id="35" name="Freeform 63"/>
            <p:cNvSpPr>
              <a:spLocks/>
            </p:cNvSpPr>
            <p:nvPr/>
          </p:nvSpPr>
          <p:spPr bwMode="auto">
            <a:xfrm>
              <a:off x="1710" y="2385"/>
              <a:ext cx="501" cy="189"/>
            </a:xfrm>
            <a:custGeom>
              <a:avLst/>
              <a:gdLst>
                <a:gd name="T0" fmla="*/ 499 w 501"/>
                <a:gd name="T1" fmla="*/ 86 h 189"/>
                <a:gd name="T2" fmla="*/ 492 w 501"/>
                <a:gd name="T3" fmla="*/ 70 h 189"/>
                <a:gd name="T4" fmla="*/ 477 w 501"/>
                <a:gd name="T5" fmla="*/ 54 h 189"/>
                <a:gd name="T6" fmla="*/ 455 w 501"/>
                <a:gd name="T7" fmla="*/ 40 h 189"/>
                <a:gd name="T8" fmla="*/ 427 w 501"/>
                <a:gd name="T9" fmla="*/ 28 h 189"/>
                <a:gd name="T10" fmla="*/ 393 w 501"/>
                <a:gd name="T11" fmla="*/ 17 h 189"/>
                <a:gd name="T12" fmla="*/ 356 w 501"/>
                <a:gd name="T13" fmla="*/ 9 h 189"/>
                <a:gd name="T14" fmla="*/ 315 w 501"/>
                <a:gd name="T15" fmla="*/ 3 h 189"/>
                <a:gd name="T16" fmla="*/ 272 w 501"/>
                <a:gd name="T17" fmla="*/ 1 h 189"/>
                <a:gd name="T18" fmla="*/ 228 w 501"/>
                <a:gd name="T19" fmla="*/ 1 h 189"/>
                <a:gd name="T20" fmla="*/ 185 w 501"/>
                <a:gd name="T21" fmla="*/ 3 h 189"/>
                <a:gd name="T22" fmla="*/ 144 w 501"/>
                <a:gd name="T23" fmla="*/ 9 h 189"/>
                <a:gd name="T24" fmla="*/ 107 w 501"/>
                <a:gd name="T25" fmla="*/ 17 h 189"/>
                <a:gd name="T26" fmla="*/ 73 w 501"/>
                <a:gd name="T27" fmla="*/ 28 h 189"/>
                <a:gd name="T28" fmla="*/ 45 w 501"/>
                <a:gd name="T29" fmla="*/ 40 h 189"/>
                <a:gd name="T30" fmla="*/ 23 w 501"/>
                <a:gd name="T31" fmla="*/ 54 h 189"/>
                <a:gd name="T32" fmla="*/ 8 w 501"/>
                <a:gd name="T33" fmla="*/ 70 h 189"/>
                <a:gd name="T34" fmla="*/ 1 w 501"/>
                <a:gd name="T35" fmla="*/ 86 h 189"/>
                <a:gd name="T36" fmla="*/ 1 w 501"/>
                <a:gd name="T37" fmla="*/ 103 h 189"/>
                <a:gd name="T38" fmla="*/ 8 w 501"/>
                <a:gd name="T39" fmla="*/ 119 h 189"/>
                <a:gd name="T40" fmla="*/ 23 w 501"/>
                <a:gd name="T41" fmla="*/ 134 h 189"/>
                <a:gd name="T42" fmla="*/ 45 w 501"/>
                <a:gd name="T43" fmla="*/ 148 h 189"/>
                <a:gd name="T44" fmla="*/ 73 w 501"/>
                <a:gd name="T45" fmla="*/ 160 h 189"/>
                <a:gd name="T46" fmla="*/ 107 w 501"/>
                <a:gd name="T47" fmla="*/ 171 h 189"/>
                <a:gd name="T48" fmla="*/ 144 w 501"/>
                <a:gd name="T49" fmla="*/ 179 h 189"/>
                <a:gd name="T50" fmla="*/ 185 w 501"/>
                <a:gd name="T51" fmla="*/ 185 h 189"/>
                <a:gd name="T52" fmla="*/ 228 w 501"/>
                <a:gd name="T53" fmla="*/ 188 h 189"/>
                <a:gd name="T54" fmla="*/ 272 w 501"/>
                <a:gd name="T55" fmla="*/ 188 h 189"/>
                <a:gd name="T56" fmla="*/ 315 w 501"/>
                <a:gd name="T57" fmla="*/ 185 h 189"/>
                <a:gd name="T58" fmla="*/ 356 w 501"/>
                <a:gd name="T59" fmla="*/ 179 h 189"/>
                <a:gd name="T60" fmla="*/ 393 w 501"/>
                <a:gd name="T61" fmla="*/ 171 h 189"/>
                <a:gd name="T62" fmla="*/ 427 w 501"/>
                <a:gd name="T63" fmla="*/ 160 h 189"/>
                <a:gd name="T64" fmla="*/ 455 w 501"/>
                <a:gd name="T65" fmla="*/ 148 h 189"/>
                <a:gd name="T66" fmla="*/ 477 w 501"/>
                <a:gd name="T67" fmla="*/ 134 h 189"/>
                <a:gd name="T68" fmla="*/ 492 w 501"/>
                <a:gd name="T69" fmla="*/ 119 h 189"/>
                <a:gd name="T70" fmla="*/ 499 w 501"/>
                <a:gd name="T71" fmla="*/ 103 h 18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1"/>
                <a:gd name="T109" fmla="*/ 0 h 189"/>
                <a:gd name="T110" fmla="*/ 501 w 501"/>
                <a:gd name="T111" fmla="*/ 189 h 18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1" h="189">
                  <a:moveTo>
                    <a:pt x="500" y="94"/>
                  </a:moveTo>
                  <a:lnTo>
                    <a:pt x="499" y="86"/>
                  </a:lnTo>
                  <a:lnTo>
                    <a:pt x="496" y="78"/>
                  </a:lnTo>
                  <a:lnTo>
                    <a:pt x="492" y="70"/>
                  </a:lnTo>
                  <a:lnTo>
                    <a:pt x="485" y="62"/>
                  </a:lnTo>
                  <a:lnTo>
                    <a:pt x="477" y="54"/>
                  </a:lnTo>
                  <a:lnTo>
                    <a:pt x="467" y="47"/>
                  </a:lnTo>
                  <a:lnTo>
                    <a:pt x="455" y="40"/>
                  </a:lnTo>
                  <a:lnTo>
                    <a:pt x="442" y="34"/>
                  </a:lnTo>
                  <a:lnTo>
                    <a:pt x="427" y="28"/>
                  </a:lnTo>
                  <a:lnTo>
                    <a:pt x="411" y="22"/>
                  </a:lnTo>
                  <a:lnTo>
                    <a:pt x="393" y="17"/>
                  </a:lnTo>
                  <a:lnTo>
                    <a:pt x="375" y="13"/>
                  </a:lnTo>
                  <a:lnTo>
                    <a:pt x="356" y="9"/>
                  </a:lnTo>
                  <a:lnTo>
                    <a:pt x="336" y="6"/>
                  </a:lnTo>
                  <a:lnTo>
                    <a:pt x="315" y="3"/>
                  </a:lnTo>
                  <a:lnTo>
                    <a:pt x="293" y="2"/>
                  </a:lnTo>
                  <a:lnTo>
                    <a:pt x="272" y="1"/>
                  </a:lnTo>
                  <a:lnTo>
                    <a:pt x="250" y="0"/>
                  </a:lnTo>
                  <a:lnTo>
                    <a:pt x="228" y="1"/>
                  </a:lnTo>
                  <a:lnTo>
                    <a:pt x="207" y="2"/>
                  </a:lnTo>
                  <a:lnTo>
                    <a:pt x="185" y="3"/>
                  </a:lnTo>
                  <a:lnTo>
                    <a:pt x="164" y="6"/>
                  </a:lnTo>
                  <a:lnTo>
                    <a:pt x="144" y="9"/>
                  </a:lnTo>
                  <a:lnTo>
                    <a:pt x="125" y="13"/>
                  </a:lnTo>
                  <a:lnTo>
                    <a:pt x="107" y="17"/>
                  </a:lnTo>
                  <a:lnTo>
                    <a:pt x="89" y="22"/>
                  </a:lnTo>
                  <a:lnTo>
                    <a:pt x="73" y="28"/>
                  </a:lnTo>
                  <a:lnTo>
                    <a:pt x="58" y="34"/>
                  </a:lnTo>
                  <a:lnTo>
                    <a:pt x="45" y="40"/>
                  </a:lnTo>
                  <a:lnTo>
                    <a:pt x="33" y="47"/>
                  </a:lnTo>
                  <a:lnTo>
                    <a:pt x="23" y="54"/>
                  </a:lnTo>
                  <a:lnTo>
                    <a:pt x="15" y="62"/>
                  </a:lnTo>
                  <a:lnTo>
                    <a:pt x="8" y="70"/>
                  </a:lnTo>
                  <a:lnTo>
                    <a:pt x="3" y="78"/>
                  </a:lnTo>
                  <a:lnTo>
                    <a:pt x="1" y="86"/>
                  </a:lnTo>
                  <a:lnTo>
                    <a:pt x="0" y="94"/>
                  </a:lnTo>
                  <a:lnTo>
                    <a:pt x="1" y="103"/>
                  </a:lnTo>
                  <a:lnTo>
                    <a:pt x="3" y="110"/>
                  </a:lnTo>
                  <a:lnTo>
                    <a:pt x="8" y="119"/>
                  </a:lnTo>
                  <a:lnTo>
                    <a:pt x="15" y="127"/>
                  </a:lnTo>
                  <a:lnTo>
                    <a:pt x="23" y="134"/>
                  </a:lnTo>
                  <a:lnTo>
                    <a:pt x="33" y="141"/>
                  </a:lnTo>
                  <a:lnTo>
                    <a:pt x="45" y="148"/>
                  </a:lnTo>
                  <a:lnTo>
                    <a:pt x="58" y="154"/>
                  </a:lnTo>
                  <a:lnTo>
                    <a:pt x="73" y="160"/>
                  </a:lnTo>
                  <a:lnTo>
                    <a:pt x="89" y="166"/>
                  </a:lnTo>
                  <a:lnTo>
                    <a:pt x="107" y="171"/>
                  </a:lnTo>
                  <a:lnTo>
                    <a:pt x="125" y="176"/>
                  </a:lnTo>
                  <a:lnTo>
                    <a:pt x="144" y="179"/>
                  </a:lnTo>
                  <a:lnTo>
                    <a:pt x="164" y="183"/>
                  </a:lnTo>
                  <a:lnTo>
                    <a:pt x="185" y="185"/>
                  </a:lnTo>
                  <a:lnTo>
                    <a:pt x="207" y="187"/>
                  </a:lnTo>
                  <a:lnTo>
                    <a:pt x="228" y="188"/>
                  </a:lnTo>
                  <a:lnTo>
                    <a:pt x="250" y="188"/>
                  </a:lnTo>
                  <a:lnTo>
                    <a:pt x="272" y="188"/>
                  </a:lnTo>
                  <a:lnTo>
                    <a:pt x="293" y="187"/>
                  </a:lnTo>
                  <a:lnTo>
                    <a:pt x="315" y="185"/>
                  </a:lnTo>
                  <a:lnTo>
                    <a:pt x="336" y="183"/>
                  </a:lnTo>
                  <a:lnTo>
                    <a:pt x="356" y="179"/>
                  </a:lnTo>
                  <a:lnTo>
                    <a:pt x="375" y="176"/>
                  </a:lnTo>
                  <a:lnTo>
                    <a:pt x="393" y="171"/>
                  </a:lnTo>
                  <a:lnTo>
                    <a:pt x="411" y="166"/>
                  </a:lnTo>
                  <a:lnTo>
                    <a:pt x="427" y="160"/>
                  </a:lnTo>
                  <a:lnTo>
                    <a:pt x="442" y="154"/>
                  </a:lnTo>
                  <a:lnTo>
                    <a:pt x="455" y="148"/>
                  </a:lnTo>
                  <a:lnTo>
                    <a:pt x="467" y="141"/>
                  </a:lnTo>
                  <a:lnTo>
                    <a:pt x="477" y="134"/>
                  </a:lnTo>
                  <a:lnTo>
                    <a:pt x="485" y="127"/>
                  </a:lnTo>
                  <a:lnTo>
                    <a:pt x="492" y="119"/>
                  </a:lnTo>
                  <a:lnTo>
                    <a:pt x="496" y="110"/>
                  </a:lnTo>
                  <a:lnTo>
                    <a:pt x="499" y="103"/>
                  </a:lnTo>
                  <a:lnTo>
                    <a:pt x="500" y="9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64"/>
            <p:cNvSpPr>
              <a:spLocks/>
            </p:cNvSpPr>
            <p:nvPr/>
          </p:nvSpPr>
          <p:spPr bwMode="auto">
            <a:xfrm>
              <a:off x="2630" y="2385"/>
              <a:ext cx="502" cy="189"/>
            </a:xfrm>
            <a:custGeom>
              <a:avLst/>
              <a:gdLst>
                <a:gd name="T0" fmla="*/ 1 w 502"/>
                <a:gd name="T1" fmla="*/ 103 h 189"/>
                <a:gd name="T2" fmla="*/ 8 w 502"/>
                <a:gd name="T3" fmla="*/ 119 h 189"/>
                <a:gd name="T4" fmla="*/ 24 w 502"/>
                <a:gd name="T5" fmla="*/ 134 h 189"/>
                <a:gd name="T6" fmla="*/ 45 w 502"/>
                <a:gd name="T7" fmla="*/ 148 h 189"/>
                <a:gd name="T8" fmla="*/ 73 w 502"/>
                <a:gd name="T9" fmla="*/ 161 h 189"/>
                <a:gd name="T10" fmla="*/ 107 w 502"/>
                <a:gd name="T11" fmla="*/ 171 h 189"/>
                <a:gd name="T12" fmla="*/ 144 w 502"/>
                <a:gd name="T13" fmla="*/ 179 h 189"/>
                <a:gd name="T14" fmla="*/ 186 w 502"/>
                <a:gd name="T15" fmla="*/ 185 h 189"/>
                <a:gd name="T16" fmla="*/ 229 w 502"/>
                <a:gd name="T17" fmla="*/ 188 h 189"/>
                <a:gd name="T18" fmla="*/ 272 w 502"/>
                <a:gd name="T19" fmla="*/ 188 h 189"/>
                <a:gd name="T20" fmla="*/ 315 w 502"/>
                <a:gd name="T21" fmla="*/ 185 h 189"/>
                <a:gd name="T22" fmla="*/ 356 w 502"/>
                <a:gd name="T23" fmla="*/ 179 h 189"/>
                <a:gd name="T24" fmla="*/ 394 w 502"/>
                <a:gd name="T25" fmla="*/ 171 h 189"/>
                <a:gd name="T26" fmla="*/ 427 w 502"/>
                <a:gd name="T27" fmla="*/ 160 h 189"/>
                <a:gd name="T28" fmla="*/ 455 w 502"/>
                <a:gd name="T29" fmla="*/ 148 h 189"/>
                <a:gd name="T30" fmla="*/ 477 w 502"/>
                <a:gd name="T31" fmla="*/ 134 h 189"/>
                <a:gd name="T32" fmla="*/ 492 w 502"/>
                <a:gd name="T33" fmla="*/ 118 h 189"/>
                <a:gd name="T34" fmla="*/ 500 w 502"/>
                <a:gd name="T35" fmla="*/ 102 h 189"/>
                <a:gd name="T36" fmla="*/ 500 w 502"/>
                <a:gd name="T37" fmla="*/ 86 h 189"/>
                <a:gd name="T38" fmla="*/ 492 w 502"/>
                <a:gd name="T39" fmla="*/ 70 h 189"/>
                <a:gd name="T40" fmla="*/ 477 w 502"/>
                <a:gd name="T41" fmla="*/ 54 h 189"/>
                <a:gd name="T42" fmla="*/ 455 w 502"/>
                <a:gd name="T43" fmla="*/ 40 h 189"/>
                <a:gd name="T44" fmla="*/ 427 w 502"/>
                <a:gd name="T45" fmla="*/ 28 h 189"/>
                <a:gd name="T46" fmla="*/ 394 w 502"/>
                <a:gd name="T47" fmla="*/ 17 h 189"/>
                <a:gd name="T48" fmla="*/ 356 w 502"/>
                <a:gd name="T49" fmla="*/ 9 h 189"/>
                <a:gd name="T50" fmla="*/ 315 w 502"/>
                <a:gd name="T51" fmla="*/ 3 h 189"/>
                <a:gd name="T52" fmla="*/ 272 w 502"/>
                <a:gd name="T53" fmla="*/ 1 h 189"/>
                <a:gd name="T54" fmla="*/ 229 w 502"/>
                <a:gd name="T55" fmla="*/ 1 h 189"/>
                <a:gd name="T56" fmla="*/ 185 w 502"/>
                <a:gd name="T57" fmla="*/ 3 h 189"/>
                <a:gd name="T58" fmla="*/ 144 w 502"/>
                <a:gd name="T59" fmla="*/ 9 h 189"/>
                <a:gd name="T60" fmla="*/ 107 w 502"/>
                <a:gd name="T61" fmla="*/ 17 h 189"/>
                <a:gd name="T62" fmla="*/ 73 w 502"/>
                <a:gd name="T63" fmla="*/ 28 h 189"/>
                <a:gd name="T64" fmla="*/ 45 w 502"/>
                <a:gd name="T65" fmla="*/ 40 h 189"/>
                <a:gd name="T66" fmla="*/ 24 w 502"/>
                <a:gd name="T67" fmla="*/ 55 h 189"/>
                <a:gd name="T68" fmla="*/ 8 w 502"/>
                <a:gd name="T69" fmla="*/ 70 h 189"/>
                <a:gd name="T70" fmla="*/ 1 w 502"/>
                <a:gd name="T71" fmla="*/ 86 h 18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2"/>
                <a:gd name="T109" fmla="*/ 0 h 189"/>
                <a:gd name="T110" fmla="*/ 502 w 502"/>
                <a:gd name="T111" fmla="*/ 189 h 18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2" h="189">
                  <a:moveTo>
                    <a:pt x="0" y="94"/>
                  </a:moveTo>
                  <a:lnTo>
                    <a:pt x="1" y="103"/>
                  </a:lnTo>
                  <a:lnTo>
                    <a:pt x="4" y="110"/>
                  </a:lnTo>
                  <a:lnTo>
                    <a:pt x="8" y="119"/>
                  </a:lnTo>
                  <a:lnTo>
                    <a:pt x="15" y="127"/>
                  </a:lnTo>
                  <a:lnTo>
                    <a:pt x="24" y="134"/>
                  </a:lnTo>
                  <a:lnTo>
                    <a:pt x="33" y="141"/>
                  </a:lnTo>
                  <a:lnTo>
                    <a:pt x="45" y="148"/>
                  </a:lnTo>
                  <a:lnTo>
                    <a:pt x="59" y="155"/>
                  </a:lnTo>
                  <a:lnTo>
                    <a:pt x="73" y="161"/>
                  </a:lnTo>
                  <a:lnTo>
                    <a:pt x="90" y="166"/>
                  </a:lnTo>
                  <a:lnTo>
                    <a:pt x="107" y="171"/>
                  </a:lnTo>
                  <a:lnTo>
                    <a:pt x="125" y="176"/>
                  </a:lnTo>
                  <a:lnTo>
                    <a:pt x="144" y="179"/>
                  </a:lnTo>
                  <a:lnTo>
                    <a:pt x="165" y="183"/>
                  </a:lnTo>
                  <a:lnTo>
                    <a:pt x="186" y="185"/>
                  </a:lnTo>
                  <a:lnTo>
                    <a:pt x="207" y="187"/>
                  </a:lnTo>
                  <a:lnTo>
                    <a:pt x="229" y="188"/>
                  </a:lnTo>
                  <a:lnTo>
                    <a:pt x="250" y="188"/>
                  </a:lnTo>
                  <a:lnTo>
                    <a:pt x="272" y="188"/>
                  </a:lnTo>
                  <a:lnTo>
                    <a:pt x="294" y="187"/>
                  </a:lnTo>
                  <a:lnTo>
                    <a:pt x="315" y="185"/>
                  </a:lnTo>
                  <a:lnTo>
                    <a:pt x="336" y="183"/>
                  </a:lnTo>
                  <a:lnTo>
                    <a:pt x="356" y="179"/>
                  </a:lnTo>
                  <a:lnTo>
                    <a:pt x="375" y="176"/>
                  </a:lnTo>
                  <a:lnTo>
                    <a:pt x="394" y="171"/>
                  </a:lnTo>
                  <a:lnTo>
                    <a:pt x="411" y="166"/>
                  </a:lnTo>
                  <a:lnTo>
                    <a:pt x="427" y="160"/>
                  </a:lnTo>
                  <a:lnTo>
                    <a:pt x="442" y="154"/>
                  </a:lnTo>
                  <a:lnTo>
                    <a:pt x="455" y="148"/>
                  </a:lnTo>
                  <a:lnTo>
                    <a:pt x="467" y="141"/>
                  </a:lnTo>
                  <a:lnTo>
                    <a:pt x="477" y="134"/>
                  </a:lnTo>
                  <a:lnTo>
                    <a:pt x="485" y="126"/>
                  </a:lnTo>
                  <a:lnTo>
                    <a:pt x="492" y="118"/>
                  </a:lnTo>
                  <a:lnTo>
                    <a:pt x="497" y="110"/>
                  </a:lnTo>
                  <a:lnTo>
                    <a:pt x="500" y="102"/>
                  </a:lnTo>
                  <a:lnTo>
                    <a:pt x="501" y="94"/>
                  </a:lnTo>
                  <a:lnTo>
                    <a:pt x="500" y="86"/>
                  </a:lnTo>
                  <a:lnTo>
                    <a:pt x="497" y="78"/>
                  </a:lnTo>
                  <a:lnTo>
                    <a:pt x="492" y="70"/>
                  </a:lnTo>
                  <a:lnTo>
                    <a:pt x="485" y="62"/>
                  </a:lnTo>
                  <a:lnTo>
                    <a:pt x="477" y="54"/>
                  </a:lnTo>
                  <a:lnTo>
                    <a:pt x="467" y="47"/>
                  </a:lnTo>
                  <a:lnTo>
                    <a:pt x="455" y="40"/>
                  </a:lnTo>
                  <a:lnTo>
                    <a:pt x="442" y="34"/>
                  </a:lnTo>
                  <a:lnTo>
                    <a:pt x="427" y="28"/>
                  </a:lnTo>
                  <a:lnTo>
                    <a:pt x="411" y="22"/>
                  </a:lnTo>
                  <a:lnTo>
                    <a:pt x="394" y="17"/>
                  </a:lnTo>
                  <a:lnTo>
                    <a:pt x="375" y="13"/>
                  </a:lnTo>
                  <a:lnTo>
                    <a:pt x="356" y="9"/>
                  </a:lnTo>
                  <a:lnTo>
                    <a:pt x="336" y="6"/>
                  </a:lnTo>
                  <a:lnTo>
                    <a:pt x="315" y="3"/>
                  </a:lnTo>
                  <a:lnTo>
                    <a:pt x="294" y="2"/>
                  </a:lnTo>
                  <a:lnTo>
                    <a:pt x="272" y="1"/>
                  </a:lnTo>
                  <a:lnTo>
                    <a:pt x="250" y="0"/>
                  </a:lnTo>
                  <a:lnTo>
                    <a:pt x="229" y="1"/>
                  </a:lnTo>
                  <a:lnTo>
                    <a:pt x="207" y="2"/>
                  </a:lnTo>
                  <a:lnTo>
                    <a:pt x="185" y="3"/>
                  </a:lnTo>
                  <a:lnTo>
                    <a:pt x="165" y="6"/>
                  </a:lnTo>
                  <a:lnTo>
                    <a:pt x="144" y="9"/>
                  </a:lnTo>
                  <a:lnTo>
                    <a:pt x="125" y="13"/>
                  </a:lnTo>
                  <a:lnTo>
                    <a:pt x="107" y="17"/>
                  </a:lnTo>
                  <a:lnTo>
                    <a:pt x="89" y="22"/>
                  </a:lnTo>
                  <a:lnTo>
                    <a:pt x="73" y="28"/>
                  </a:lnTo>
                  <a:lnTo>
                    <a:pt x="59" y="34"/>
                  </a:lnTo>
                  <a:lnTo>
                    <a:pt x="45" y="40"/>
                  </a:lnTo>
                  <a:lnTo>
                    <a:pt x="33" y="47"/>
                  </a:lnTo>
                  <a:lnTo>
                    <a:pt x="24" y="55"/>
                  </a:lnTo>
                  <a:lnTo>
                    <a:pt x="15" y="62"/>
                  </a:lnTo>
                  <a:lnTo>
                    <a:pt x="8" y="70"/>
                  </a:lnTo>
                  <a:lnTo>
                    <a:pt x="4" y="78"/>
                  </a:lnTo>
                  <a:lnTo>
                    <a:pt x="1" y="86"/>
                  </a:lnTo>
                  <a:lnTo>
                    <a:pt x="0" y="9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65"/>
            <p:cNvSpPr>
              <a:spLocks/>
            </p:cNvSpPr>
            <p:nvPr/>
          </p:nvSpPr>
          <p:spPr bwMode="auto">
            <a:xfrm>
              <a:off x="2160" y="2247"/>
              <a:ext cx="502" cy="189"/>
            </a:xfrm>
            <a:custGeom>
              <a:avLst/>
              <a:gdLst>
                <a:gd name="T0" fmla="*/ 500 w 502"/>
                <a:gd name="T1" fmla="*/ 86 h 189"/>
                <a:gd name="T2" fmla="*/ 493 w 502"/>
                <a:gd name="T3" fmla="*/ 70 h 189"/>
                <a:gd name="T4" fmla="*/ 478 w 502"/>
                <a:gd name="T5" fmla="*/ 54 h 189"/>
                <a:gd name="T6" fmla="*/ 456 w 502"/>
                <a:gd name="T7" fmla="*/ 40 h 189"/>
                <a:gd name="T8" fmla="*/ 428 w 502"/>
                <a:gd name="T9" fmla="*/ 28 h 189"/>
                <a:gd name="T10" fmla="*/ 394 w 502"/>
                <a:gd name="T11" fmla="*/ 17 h 189"/>
                <a:gd name="T12" fmla="*/ 356 w 502"/>
                <a:gd name="T13" fmla="*/ 9 h 189"/>
                <a:gd name="T14" fmla="*/ 316 w 502"/>
                <a:gd name="T15" fmla="*/ 4 h 189"/>
                <a:gd name="T16" fmla="*/ 273 w 502"/>
                <a:gd name="T17" fmla="*/ 1 h 189"/>
                <a:gd name="T18" fmla="*/ 229 w 502"/>
                <a:gd name="T19" fmla="*/ 1 h 189"/>
                <a:gd name="T20" fmla="*/ 186 w 502"/>
                <a:gd name="T21" fmla="*/ 4 h 189"/>
                <a:gd name="T22" fmla="*/ 145 w 502"/>
                <a:gd name="T23" fmla="*/ 9 h 189"/>
                <a:gd name="T24" fmla="*/ 107 w 502"/>
                <a:gd name="T25" fmla="*/ 17 h 189"/>
                <a:gd name="T26" fmla="*/ 74 w 502"/>
                <a:gd name="T27" fmla="*/ 28 h 189"/>
                <a:gd name="T28" fmla="*/ 45 w 502"/>
                <a:gd name="T29" fmla="*/ 40 h 189"/>
                <a:gd name="T30" fmla="*/ 24 w 502"/>
                <a:gd name="T31" fmla="*/ 54 h 189"/>
                <a:gd name="T32" fmla="*/ 9 w 502"/>
                <a:gd name="T33" fmla="*/ 70 h 189"/>
                <a:gd name="T34" fmla="*/ 1 w 502"/>
                <a:gd name="T35" fmla="*/ 86 h 189"/>
                <a:gd name="T36" fmla="*/ 1 w 502"/>
                <a:gd name="T37" fmla="*/ 102 h 189"/>
                <a:gd name="T38" fmla="*/ 9 w 502"/>
                <a:gd name="T39" fmla="*/ 118 h 189"/>
                <a:gd name="T40" fmla="*/ 24 w 502"/>
                <a:gd name="T41" fmla="*/ 134 h 189"/>
                <a:gd name="T42" fmla="*/ 45 w 502"/>
                <a:gd name="T43" fmla="*/ 148 h 189"/>
                <a:gd name="T44" fmla="*/ 74 w 502"/>
                <a:gd name="T45" fmla="*/ 161 h 189"/>
                <a:gd name="T46" fmla="*/ 107 w 502"/>
                <a:gd name="T47" fmla="*/ 171 h 189"/>
                <a:gd name="T48" fmla="*/ 145 w 502"/>
                <a:gd name="T49" fmla="*/ 179 h 189"/>
                <a:gd name="T50" fmla="*/ 186 w 502"/>
                <a:gd name="T51" fmla="*/ 185 h 189"/>
                <a:gd name="T52" fmla="*/ 229 w 502"/>
                <a:gd name="T53" fmla="*/ 188 h 189"/>
                <a:gd name="T54" fmla="*/ 273 w 502"/>
                <a:gd name="T55" fmla="*/ 188 h 189"/>
                <a:gd name="T56" fmla="*/ 316 w 502"/>
                <a:gd name="T57" fmla="*/ 185 h 189"/>
                <a:gd name="T58" fmla="*/ 356 w 502"/>
                <a:gd name="T59" fmla="*/ 179 h 189"/>
                <a:gd name="T60" fmla="*/ 394 w 502"/>
                <a:gd name="T61" fmla="*/ 171 h 189"/>
                <a:gd name="T62" fmla="*/ 428 w 502"/>
                <a:gd name="T63" fmla="*/ 161 h 189"/>
                <a:gd name="T64" fmla="*/ 456 w 502"/>
                <a:gd name="T65" fmla="*/ 148 h 189"/>
                <a:gd name="T66" fmla="*/ 478 w 502"/>
                <a:gd name="T67" fmla="*/ 134 h 189"/>
                <a:gd name="T68" fmla="*/ 493 w 502"/>
                <a:gd name="T69" fmla="*/ 118 h 189"/>
                <a:gd name="T70" fmla="*/ 500 w 502"/>
                <a:gd name="T71" fmla="*/ 102 h 18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2"/>
                <a:gd name="T109" fmla="*/ 0 h 189"/>
                <a:gd name="T110" fmla="*/ 502 w 502"/>
                <a:gd name="T111" fmla="*/ 189 h 18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2" h="189">
                  <a:moveTo>
                    <a:pt x="501" y="94"/>
                  </a:moveTo>
                  <a:lnTo>
                    <a:pt x="500" y="86"/>
                  </a:lnTo>
                  <a:lnTo>
                    <a:pt x="497" y="78"/>
                  </a:lnTo>
                  <a:lnTo>
                    <a:pt x="493" y="70"/>
                  </a:lnTo>
                  <a:lnTo>
                    <a:pt x="486" y="62"/>
                  </a:lnTo>
                  <a:lnTo>
                    <a:pt x="478" y="54"/>
                  </a:lnTo>
                  <a:lnTo>
                    <a:pt x="467" y="47"/>
                  </a:lnTo>
                  <a:lnTo>
                    <a:pt x="456" y="40"/>
                  </a:lnTo>
                  <a:lnTo>
                    <a:pt x="443" y="34"/>
                  </a:lnTo>
                  <a:lnTo>
                    <a:pt x="428" y="28"/>
                  </a:lnTo>
                  <a:lnTo>
                    <a:pt x="412" y="22"/>
                  </a:lnTo>
                  <a:lnTo>
                    <a:pt x="394" y="17"/>
                  </a:lnTo>
                  <a:lnTo>
                    <a:pt x="376" y="13"/>
                  </a:lnTo>
                  <a:lnTo>
                    <a:pt x="356" y="9"/>
                  </a:lnTo>
                  <a:lnTo>
                    <a:pt x="336" y="6"/>
                  </a:lnTo>
                  <a:lnTo>
                    <a:pt x="316" y="4"/>
                  </a:lnTo>
                  <a:lnTo>
                    <a:pt x="294" y="2"/>
                  </a:lnTo>
                  <a:lnTo>
                    <a:pt x="273" y="1"/>
                  </a:lnTo>
                  <a:lnTo>
                    <a:pt x="251" y="0"/>
                  </a:lnTo>
                  <a:lnTo>
                    <a:pt x="229" y="1"/>
                  </a:lnTo>
                  <a:lnTo>
                    <a:pt x="207" y="2"/>
                  </a:lnTo>
                  <a:lnTo>
                    <a:pt x="186" y="4"/>
                  </a:lnTo>
                  <a:lnTo>
                    <a:pt x="165" y="6"/>
                  </a:lnTo>
                  <a:lnTo>
                    <a:pt x="145" y="9"/>
                  </a:lnTo>
                  <a:lnTo>
                    <a:pt x="125" y="13"/>
                  </a:lnTo>
                  <a:lnTo>
                    <a:pt x="107" y="17"/>
                  </a:lnTo>
                  <a:lnTo>
                    <a:pt x="90" y="22"/>
                  </a:lnTo>
                  <a:lnTo>
                    <a:pt x="74" y="28"/>
                  </a:lnTo>
                  <a:lnTo>
                    <a:pt x="59" y="34"/>
                  </a:lnTo>
                  <a:lnTo>
                    <a:pt x="45" y="40"/>
                  </a:lnTo>
                  <a:lnTo>
                    <a:pt x="34" y="47"/>
                  </a:lnTo>
                  <a:lnTo>
                    <a:pt x="24" y="54"/>
                  </a:lnTo>
                  <a:lnTo>
                    <a:pt x="15" y="62"/>
                  </a:lnTo>
                  <a:lnTo>
                    <a:pt x="9" y="70"/>
                  </a:lnTo>
                  <a:lnTo>
                    <a:pt x="4" y="78"/>
                  </a:lnTo>
                  <a:lnTo>
                    <a:pt x="1" y="86"/>
                  </a:lnTo>
                  <a:lnTo>
                    <a:pt x="0" y="94"/>
                  </a:lnTo>
                  <a:lnTo>
                    <a:pt x="1" y="102"/>
                  </a:lnTo>
                  <a:lnTo>
                    <a:pt x="4" y="111"/>
                  </a:lnTo>
                  <a:lnTo>
                    <a:pt x="9" y="118"/>
                  </a:lnTo>
                  <a:lnTo>
                    <a:pt x="15" y="126"/>
                  </a:lnTo>
                  <a:lnTo>
                    <a:pt x="24" y="134"/>
                  </a:lnTo>
                  <a:lnTo>
                    <a:pt x="34" y="141"/>
                  </a:lnTo>
                  <a:lnTo>
                    <a:pt x="45" y="148"/>
                  </a:lnTo>
                  <a:lnTo>
                    <a:pt x="59" y="155"/>
                  </a:lnTo>
                  <a:lnTo>
                    <a:pt x="74" y="161"/>
                  </a:lnTo>
                  <a:lnTo>
                    <a:pt x="90" y="166"/>
                  </a:lnTo>
                  <a:lnTo>
                    <a:pt x="107" y="171"/>
                  </a:lnTo>
                  <a:lnTo>
                    <a:pt x="125" y="175"/>
                  </a:lnTo>
                  <a:lnTo>
                    <a:pt x="145" y="179"/>
                  </a:lnTo>
                  <a:lnTo>
                    <a:pt x="165" y="182"/>
                  </a:lnTo>
                  <a:lnTo>
                    <a:pt x="186" y="185"/>
                  </a:lnTo>
                  <a:lnTo>
                    <a:pt x="207" y="187"/>
                  </a:lnTo>
                  <a:lnTo>
                    <a:pt x="229" y="188"/>
                  </a:lnTo>
                  <a:lnTo>
                    <a:pt x="251" y="188"/>
                  </a:lnTo>
                  <a:lnTo>
                    <a:pt x="273" y="188"/>
                  </a:lnTo>
                  <a:lnTo>
                    <a:pt x="294" y="187"/>
                  </a:lnTo>
                  <a:lnTo>
                    <a:pt x="316" y="185"/>
                  </a:lnTo>
                  <a:lnTo>
                    <a:pt x="336" y="182"/>
                  </a:lnTo>
                  <a:lnTo>
                    <a:pt x="356" y="179"/>
                  </a:lnTo>
                  <a:lnTo>
                    <a:pt x="376" y="175"/>
                  </a:lnTo>
                  <a:lnTo>
                    <a:pt x="394" y="171"/>
                  </a:lnTo>
                  <a:lnTo>
                    <a:pt x="412" y="166"/>
                  </a:lnTo>
                  <a:lnTo>
                    <a:pt x="428" y="161"/>
                  </a:lnTo>
                  <a:lnTo>
                    <a:pt x="443" y="155"/>
                  </a:lnTo>
                  <a:lnTo>
                    <a:pt x="456" y="148"/>
                  </a:lnTo>
                  <a:lnTo>
                    <a:pt x="467" y="141"/>
                  </a:lnTo>
                  <a:lnTo>
                    <a:pt x="478" y="134"/>
                  </a:lnTo>
                  <a:lnTo>
                    <a:pt x="486" y="126"/>
                  </a:lnTo>
                  <a:lnTo>
                    <a:pt x="493" y="118"/>
                  </a:lnTo>
                  <a:lnTo>
                    <a:pt x="497" y="111"/>
                  </a:lnTo>
                  <a:lnTo>
                    <a:pt x="500" y="102"/>
                  </a:lnTo>
                  <a:lnTo>
                    <a:pt x="501" y="9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Rectangle 66"/>
            <p:cNvSpPr>
              <a:spLocks noChangeArrowheads="1"/>
            </p:cNvSpPr>
            <p:nvPr/>
          </p:nvSpPr>
          <p:spPr bwMode="auto">
            <a:xfrm>
              <a:off x="2217" y="2235"/>
              <a:ext cx="44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name</a:t>
              </a:r>
            </a:p>
          </p:txBody>
        </p:sp>
        <p:sp>
          <p:nvSpPr>
            <p:cNvPr id="39" name="Rectangle 67"/>
            <p:cNvSpPr>
              <a:spLocks noChangeArrowheads="1"/>
            </p:cNvSpPr>
            <p:nvPr/>
          </p:nvSpPr>
          <p:spPr bwMode="auto">
            <a:xfrm>
              <a:off x="2071" y="2655"/>
              <a:ext cx="845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Employees</a:t>
              </a:r>
            </a:p>
          </p:txBody>
        </p:sp>
        <p:sp>
          <p:nvSpPr>
            <p:cNvPr id="40" name="Rectangle 68"/>
            <p:cNvSpPr>
              <a:spLocks noChangeArrowheads="1"/>
            </p:cNvSpPr>
            <p:nvPr/>
          </p:nvSpPr>
          <p:spPr bwMode="auto">
            <a:xfrm>
              <a:off x="1841" y="2358"/>
              <a:ext cx="335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u="sng">
                  <a:solidFill>
                    <a:srgbClr val="000000"/>
                  </a:solidFill>
                  <a:latin typeface="Arial" pitchFamily="34" charset="0"/>
                </a:rPr>
                <a:t>ssn</a:t>
              </a:r>
            </a:p>
          </p:txBody>
        </p:sp>
        <p:sp>
          <p:nvSpPr>
            <p:cNvPr id="41" name="Rectangle 69"/>
            <p:cNvSpPr>
              <a:spLocks noChangeArrowheads="1"/>
            </p:cNvSpPr>
            <p:nvPr/>
          </p:nvSpPr>
          <p:spPr bwMode="auto">
            <a:xfrm>
              <a:off x="2786" y="2363"/>
              <a:ext cx="27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lot</a:t>
              </a:r>
            </a:p>
          </p:txBody>
        </p:sp>
        <p:sp>
          <p:nvSpPr>
            <p:cNvPr id="42" name="Freeform 70"/>
            <p:cNvSpPr>
              <a:spLocks/>
            </p:cNvSpPr>
            <p:nvPr/>
          </p:nvSpPr>
          <p:spPr bwMode="auto">
            <a:xfrm>
              <a:off x="2063" y="2692"/>
              <a:ext cx="751" cy="170"/>
            </a:xfrm>
            <a:custGeom>
              <a:avLst/>
              <a:gdLst>
                <a:gd name="T0" fmla="*/ 750 w 751"/>
                <a:gd name="T1" fmla="*/ 169 h 170"/>
                <a:gd name="T2" fmla="*/ 750 w 751"/>
                <a:gd name="T3" fmla="*/ 0 h 170"/>
                <a:gd name="T4" fmla="*/ 0 w 751"/>
                <a:gd name="T5" fmla="*/ 0 h 170"/>
                <a:gd name="T6" fmla="*/ 0 w 751"/>
                <a:gd name="T7" fmla="*/ 169 h 170"/>
                <a:gd name="T8" fmla="*/ 750 w 751"/>
                <a:gd name="T9" fmla="*/ 169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1"/>
                <a:gd name="T16" fmla="*/ 0 h 170"/>
                <a:gd name="T17" fmla="*/ 751 w 751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1" h="170">
                  <a:moveTo>
                    <a:pt x="750" y="169"/>
                  </a:moveTo>
                  <a:lnTo>
                    <a:pt x="750" y="0"/>
                  </a:lnTo>
                  <a:lnTo>
                    <a:pt x="0" y="0"/>
                  </a:lnTo>
                  <a:lnTo>
                    <a:pt x="0" y="169"/>
                  </a:lnTo>
                  <a:lnTo>
                    <a:pt x="750" y="16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71"/>
            <p:cNvSpPr>
              <a:spLocks noChangeShapeType="1"/>
            </p:cNvSpPr>
            <p:nvPr/>
          </p:nvSpPr>
          <p:spPr bwMode="auto">
            <a:xfrm>
              <a:off x="1962" y="2577"/>
              <a:ext cx="338" cy="10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72"/>
            <p:cNvSpPr>
              <a:spLocks noChangeShapeType="1"/>
            </p:cNvSpPr>
            <p:nvPr/>
          </p:nvSpPr>
          <p:spPr bwMode="auto">
            <a:xfrm>
              <a:off x="2423" y="2442"/>
              <a:ext cx="31" cy="24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73"/>
            <p:cNvSpPr>
              <a:spLocks noChangeShapeType="1"/>
            </p:cNvSpPr>
            <p:nvPr/>
          </p:nvSpPr>
          <p:spPr bwMode="auto">
            <a:xfrm flipV="1">
              <a:off x="2548" y="2546"/>
              <a:ext cx="154" cy="14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" name="Line 75"/>
          <p:cNvSpPr>
            <a:spLocks noChangeShapeType="1"/>
          </p:cNvSpPr>
          <p:nvPr/>
        </p:nvSpPr>
        <p:spPr bwMode="auto">
          <a:xfrm flipH="1" flipV="1">
            <a:off x="6954837" y="2743200"/>
            <a:ext cx="381000" cy="38100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76"/>
          <p:cNvSpPr>
            <a:spLocks noChangeShapeType="1"/>
          </p:cNvSpPr>
          <p:nvPr/>
        </p:nvSpPr>
        <p:spPr bwMode="auto">
          <a:xfrm flipH="1">
            <a:off x="8153400" y="1906588"/>
            <a:ext cx="76200" cy="303212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77"/>
          <p:cNvSpPr>
            <a:spLocks noChangeShapeType="1"/>
          </p:cNvSpPr>
          <p:nvPr/>
        </p:nvSpPr>
        <p:spPr bwMode="auto">
          <a:xfrm flipV="1">
            <a:off x="7716836" y="2794000"/>
            <a:ext cx="409575" cy="3302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78"/>
          <p:cNvSpPr>
            <a:spLocks noChangeShapeType="1"/>
          </p:cNvSpPr>
          <p:nvPr/>
        </p:nvSpPr>
        <p:spPr bwMode="auto">
          <a:xfrm>
            <a:off x="5892800" y="2193925"/>
            <a:ext cx="374650" cy="2222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48"/>
          <p:cNvSpPr>
            <a:spLocks noChangeShapeType="1"/>
          </p:cNvSpPr>
          <p:nvPr/>
        </p:nvSpPr>
        <p:spPr bwMode="auto">
          <a:xfrm flipV="1">
            <a:off x="6417163" y="3904272"/>
            <a:ext cx="718649" cy="3175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val 1"/>
          <p:cNvSpPr/>
          <p:nvPr/>
        </p:nvSpPr>
        <p:spPr bwMode="auto">
          <a:xfrm>
            <a:off x="6478407" y="5683452"/>
            <a:ext cx="466460" cy="381000"/>
          </a:xfrm>
          <a:prstGeom prst="ellipse">
            <a:avLst/>
          </a:prstGeom>
          <a:noFill/>
          <a:ln w="15875" cap="flat" cmpd="sng" algn="ctr">
            <a:solidFill>
              <a:srgbClr val="7030A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6428819" y="4291623"/>
            <a:ext cx="2131773" cy="982154"/>
          </a:xfrm>
          <a:prstGeom prst="wedgeRoundRectCallout">
            <a:avLst>
              <a:gd name="adj1" fmla="val -34377"/>
              <a:gd name="adj2" fmla="val 96137"/>
              <a:gd name="adj3" fmla="val 16667"/>
            </a:avLst>
          </a:prstGeom>
          <a:solidFill>
            <a:schemeClr val="accent3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 eaLnBrk="0" hangingPunct="0">
              <a:lnSpc>
                <a:spcPts val="2000"/>
              </a:lnSpc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+mn-cs"/>
              </a:rPr>
              <a:t>Must include also SSN from </a:t>
            </a:r>
            <a:r>
              <a:rPr lang="en-US" sz="2000" i="1" dirty="0">
                <a:solidFill>
                  <a:schemeClr val="bg1"/>
                </a:solidFill>
                <a:latin typeface="Calibri" pitchFamily="34" charset="0"/>
                <a:cs typeface="+mn-cs"/>
              </a:rPr>
              <a:t>Employees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E45CB4-861A-4220-9FC0-9D8C6A7AF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FD866-4AD4-4091-8B00-F2A11A2D4907}" type="datetime1">
              <a:rPr lang="en-US" smtClean="0"/>
              <a:t>9/11/2024</a:t>
            </a:fld>
            <a:endParaRPr lang="en-US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19037322-E071-4FCF-B8F8-54B21315B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D7F5-7323-4990-94E9-6AF33DDF4934}" type="slidenum">
              <a:rPr lang="en-US" smtClean="0"/>
              <a:t>59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35AE5-E064-4747-9FF7-333F154D9AE2}"/>
              </a:ext>
            </a:extLst>
          </p:cNvPr>
          <p:cNvSpPr txBox="1"/>
          <p:nvPr/>
        </p:nvSpPr>
        <p:spPr>
          <a:xfrm>
            <a:off x="1215418" y="4986745"/>
            <a:ext cx="103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Becomes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212932-9A42-4163-A710-6F205AC4E37D}"/>
              </a:ext>
            </a:extLst>
          </p:cNvPr>
          <p:cNvSpPr txBox="1"/>
          <p:nvPr/>
        </p:nvSpPr>
        <p:spPr>
          <a:xfrm>
            <a:off x="4231740" y="3640693"/>
            <a:ext cx="1624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585882"/>
                </a:solidFill>
              </a:rPr>
              <a:t>(From Slide 58)</a:t>
            </a:r>
          </a:p>
        </p:txBody>
      </p:sp>
    </p:spTree>
    <p:extLst>
      <p:ext uri="{BB962C8B-B14F-4D97-AF65-F5344CB8AC3E}">
        <p14:creationId xmlns:p14="http://schemas.microsoft.com/office/powerpoint/2010/main" val="397844472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SQL Query Language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62100"/>
            <a:ext cx="7772400" cy="4076700"/>
          </a:xfrm>
        </p:spPr>
        <p:txBody>
          <a:bodyPr/>
          <a:lstStyle/>
          <a:p>
            <a:r>
              <a:rPr lang="en-US" sz="3200" dirty="0">
                <a:latin typeface="Calibri" pitchFamily="34" charset="0"/>
              </a:rPr>
              <a:t>To find all 18 year old students, we can </a:t>
            </a:r>
          </a:p>
          <a:p>
            <a:endParaRPr lang="en-US" sz="3200" dirty="0">
              <a:latin typeface="Calibri" pitchFamily="34" charset="0"/>
            </a:endParaRPr>
          </a:p>
          <a:p>
            <a:endParaRPr lang="en-US" sz="3200" dirty="0">
              <a:latin typeface="Calibri" pitchFamily="34" charset="0"/>
            </a:endParaRPr>
          </a:p>
          <a:p>
            <a:endParaRPr lang="en-US" sz="3200" dirty="0">
              <a:latin typeface="Calibri" pitchFamily="34" charset="0"/>
            </a:endParaRPr>
          </a:p>
          <a:p>
            <a:pPr>
              <a:spcBef>
                <a:spcPts val="1800"/>
              </a:spcBef>
            </a:pPr>
            <a:r>
              <a:rPr lang="en-US" sz="3200" dirty="0">
                <a:latin typeface="Calibri" pitchFamily="34" charset="0"/>
              </a:rPr>
              <a:t>To find just names and logins, replace the first line:</a:t>
            </a: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1177925" y="2286000"/>
            <a:ext cx="2784475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dirty="0">
                <a:latin typeface="Calibri" pitchFamily="34" charset="0"/>
              </a:rPr>
              <a:t>SELECT  *</a:t>
            </a:r>
          </a:p>
          <a:p>
            <a:pPr eaLnBrk="0" hangingPunct="0"/>
            <a:r>
              <a:rPr lang="en-US" sz="2800" dirty="0">
                <a:latin typeface="Calibri" pitchFamily="34" charset="0"/>
              </a:rPr>
              <a:t>FROM  Students S</a:t>
            </a:r>
          </a:p>
          <a:p>
            <a:pPr eaLnBrk="0" hangingPunct="0"/>
            <a:r>
              <a:rPr lang="en-US" sz="2800" dirty="0">
                <a:latin typeface="Calibri" pitchFamily="34" charset="0"/>
              </a:rPr>
              <a:t>WHERE  </a:t>
            </a:r>
            <a:r>
              <a:rPr lang="en-US" sz="2800" dirty="0" err="1">
                <a:latin typeface="Calibri" pitchFamily="34" charset="0"/>
              </a:rPr>
              <a:t>S.age</a:t>
            </a:r>
            <a:r>
              <a:rPr lang="en-US" sz="2800" dirty="0">
                <a:latin typeface="Calibri" pitchFamily="34" charset="0"/>
              </a:rPr>
              <a:t>=18</a:t>
            </a:r>
          </a:p>
        </p:txBody>
      </p:sp>
      <p:graphicFrame>
        <p:nvGraphicFramePr>
          <p:cNvPr id="2050" name="Object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4254500" y="2552700"/>
          <a:ext cx="4432300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4431960" imgH="1638000" progId="Word.Document.8">
                  <p:embed/>
                </p:oleObj>
              </mc:Choice>
              <mc:Fallback>
                <p:oleObj name="Document" r:id="rId3" imgW="4431960" imgH="1638000" progId="Word.Document.8">
                  <p:embed/>
                  <p:pic>
                    <p:nvPicPr>
                      <p:cNvPr id="2050" name="Object 7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0" y="2552700"/>
                        <a:ext cx="4432300" cy="163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Rectangle 4"/>
          <p:cNvSpPr>
            <a:spLocks noChangeArrowheads="1"/>
          </p:cNvSpPr>
          <p:nvPr/>
        </p:nvSpPr>
        <p:spPr bwMode="auto">
          <a:xfrm>
            <a:off x="1676400" y="5018088"/>
            <a:ext cx="3594100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dirty="0">
                <a:latin typeface="Calibri" pitchFamily="34" charset="0"/>
              </a:rPr>
              <a:t>SELECT  S.name, </a:t>
            </a:r>
            <a:r>
              <a:rPr lang="en-US" sz="2800" dirty="0" err="1">
                <a:latin typeface="Calibri" pitchFamily="34" charset="0"/>
              </a:rPr>
              <a:t>S.login</a:t>
            </a:r>
            <a:endParaRPr lang="en-US" sz="2800" dirty="0">
              <a:latin typeface="Calibri" pitchFamily="34" charset="0"/>
            </a:endParaRPr>
          </a:p>
          <a:p>
            <a:pPr eaLnBrk="0" hangingPunct="0"/>
            <a:r>
              <a:rPr lang="en-US" sz="2800" dirty="0">
                <a:latin typeface="Calibri" pitchFamily="34" charset="0"/>
              </a:rPr>
              <a:t>FROM  Students S</a:t>
            </a:r>
          </a:p>
          <a:p>
            <a:pPr eaLnBrk="0" hangingPunct="0"/>
            <a:r>
              <a:rPr lang="en-US" sz="2800" dirty="0">
                <a:latin typeface="Calibri" pitchFamily="34" charset="0"/>
              </a:rPr>
              <a:t>WHERE  </a:t>
            </a:r>
            <a:r>
              <a:rPr lang="en-US" sz="2800" dirty="0" err="1">
                <a:latin typeface="Calibri" pitchFamily="34" charset="0"/>
              </a:rPr>
              <a:t>S.age</a:t>
            </a:r>
            <a:r>
              <a:rPr lang="en-US" sz="2800" dirty="0">
                <a:latin typeface="Calibri" pitchFamily="34" charset="0"/>
              </a:rPr>
              <a:t>=18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753171"/>
              </p:ext>
            </p:extLst>
          </p:nvPr>
        </p:nvGraphicFramePr>
        <p:xfrm>
          <a:off x="5638800" y="4876800"/>
          <a:ext cx="2819400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0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login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66"/>
                          </a:solidFill>
                        </a:rPr>
                        <a:t>Jones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000066"/>
                          </a:solidFill>
                        </a:rPr>
                        <a:t>jones@cs</a:t>
                      </a:r>
                      <a:endParaRPr lang="en-US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66"/>
                          </a:solidFill>
                        </a:rPr>
                        <a:t>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000066"/>
                          </a:solidFill>
                        </a:rPr>
                        <a:t>smith@ee</a:t>
                      </a:r>
                      <a:endParaRPr lang="en-US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 bwMode="auto">
          <a:xfrm>
            <a:off x="7315200" y="2346602"/>
            <a:ext cx="1295400" cy="1577698"/>
          </a:xfrm>
          <a:prstGeom prst="roundRect">
            <a:avLst/>
          </a:prstGeom>
          <a:solidFill>
            <a:schemeClr val="accent3">
              <a:lumMod val="75000"/>
              <a:alpha val="47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4267200" y="2319615"/>
            <a:ext cx="838200" cy="1577698"/>
          </a:xfrm>
          <a:prstGeom prst="roundRect">
            <a:avLst/>
          </a:prstGeom>
          <a:solidFill>
            <a:schemeClr val="accent3">
              <a:lumMod val="75000"/>
              <a:alpha val="47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91000" y="2115769"/>
            <a:ext cx="138371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Students</a:t>
            </a:r>
            <a:endParaRPr lang="en-US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BA72CBDB-8684-4A02-9AE2-F19042FC5D42}"/>
              </a:ext>
            </a:extLst>
          </p:cNvPr>
          <p:cNvSpPr/>
          <p:nvPr/>
        </p:nvSpPr>
        <p:spPr>
          <a:xfrm>
            <a:off x="7388087" y="2065339"/>
            <a:ext cx="337930" cy="4350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50DEF7D-9620-4714-B1E3-22CD12480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1FDAB-7AAE-48FA-81C9-9141CE432D63}" type="datetime1">
              <a:rPr lang="en-US" smtClean="0"/>
              <a:t>9/11/2024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5B10C7-25C3-49DE-8E22-854B678CA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D7F5-7323-4990-94E9-6AF33DDF49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7794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2590800" y="2819400"/>
            <a:ext cx="2590800" cy="1676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5325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325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391400" cy="990600"/>
          </a:xfrm>
          <a:solidFill>
            <a:schemeClr val="tx1">
              <a:lumMod val="10000"/>
              <a:lumOff val="90000"/>
            </a:schemeClr>
          </a:solidFill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dirty="0">
                <a:latin typeface="Calibri" pitchFamily="34" charset="0"/>
              </a:rPr>
              <a:t>A </a:t>
            </a:r>
            <a:r>
              <a:rPr lang="en-US" i="1" u="sng" dirty="0">
                <a:solidFill>
                  <a:schemeClr val="accent2"/>
                </a:solidFill>
                <a:latin typeface="Calibri" pitchFamily="34" charset="0"/>
              </a:rPr>
              <a:t>view</a:t>
            </a:r>
            <a:r>
              <a:rPr lang="en-US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is just a relation, but we store a </a:t>
            </a:r>
            <a:r>
              <a:rPr lang="en-US" i="1" dirty="0">
                <a:solidFill>
                  <a:schemeClr val="accent2"/>
                </a:solidFill>
                <a:latin typeface="Calibri" pitchFamily="34" charset="0"/>
              </a:rPr>
              <a:t>definition</a:t>
            </a:r>
            <a:r>
              <a:rPr lang="en-US" dirty="0">
                <a:latin typeface="Calibri" pitchFamily="34" charset="0"/>
              </a:rPr>
              <a:t>, rather than a set of </a:t>
            </a:r>
            <a:r>
              <a:rPr lang="en-US" dirty="0" err="1">
                <a:latin typeface="Calibri" pitchFamily="34" charset="0"/>
              </a:rPr>
              <a:t>tuples</a:t>
            </a:r>
            <a:r>
              <a:rPr lang="en-US" dirty="0">
                <a:latin typeface="Calibri" pitchFamily="34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733800" y="3124200"/>
            <a:ext cx="1143000" cy="6858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124200" y="3276600"/>
            <a:ext cx="990600" cy="1066800"/>
          </a:xfrm>
          <a:prstGeom prst="rect">
            <a:avLst/>
          </a:prstGeom>
          <a:solidFill>
            <a:schemeClr val="accent4">
              <a:lumMod val="75000"/>
              <a:lumOff val="25000"/>
              <a:alpha val="73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914400" y="2743200"/>
            <a:ext cx="1447800" cy="381000"/>
          </a:xfrm>
          <a:prstGeom prst="wedgeRoundRectCallout">
            <a:avLst>
              <a:gd name="adj1" fmla="val 86769"/>
              <a:gd name="adj2" fmla="val 50317"/>
              <a:gd name="adj3" fmla="val 16667"/>
            </a:avLst>
          </a:prstGeom>
          <a:solidFill>
            <a:srgbClr val="CDCDDD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en-US" sz="2000" dirty="0">
                <a:solidFill>
                  <a:schemeClr val="tx2"/>
                </a:solidFill>
                <a:latin typeface="Calibri" pitchFamily="34" charset="0"/>
                <a:cs typeface="+mn-cs"/>
              </a:rPr>
              <a:t>A relation</a:t>
            </a: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1143000" y="3810000"/>
            <a:ext cx="1143000" cy="381000"/>
          </a:xfrm>
          <a:prstGeom prst="wedgeRoundRectCallout">
            <a:avLst>
              <a:gd name="adj1" fmla="val 144247"/>
              <a:gd name="adj2" fmla="val -103467"/>
              <a:gd name="adj3" fmla="val 16667"/>
            </a:avLst>
          </a:prstGeom>
          <a:solidFill>
            <a:srgbClr val="CDCDDD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en-US" sz="2000" dirty="0">
                <a:solidFill>
                  <a:schemeClr val="tx2"/>
                </a:solidFill>
                <a:latin typeface="Calibri" pitchFamily="34" charset="0"/>
                <a:cs typeface="+mn-cs"/>
              </a:rPr>
              <a:t>View 1</a:t>
            </a: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5410200" y="2971800"/>
            <a:ext cx="1066800" cy="381000"/>
          </a:xfrm>
          <a:prstGeom prst="wedgeRoundRectCallout">
            <a:avLst>
              <a:gd name="adj1" fmla="val -112407"/>
              <a:gd name="adj2" fmla="val 64799"/>
              <a:gd name="adj3" fmla="val 16667"/>
            </a:avLst>
          </a:prstGeom>
          <a:solidFill>
            <a:srgbClr val="CDCDDD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en-US" sz="2000" dirty="0">
                <a:solidFill>
                  <a:schemeClr val="tx2"/>
                </a:solidFill>
                <a:latin typeface="Calibri" pitchFamily="34" charset="0"/>
                <a:cs typeface="+mn-cs"/>
              </a:rPr>
              <a:t>View 2</a:t>
            </a:r>
          </a:p>
        </p:txBody>
      </p:sp>
      <p:pic>
        <p:nvPicPr>
          <p:cNvPr id="53273" name="Picture 17" descr="C:\Users\Kien\AppData\Local\Microsoft\Windows\Temporary Internet Files\Content.IE5\P82WAN2N\MPj043275600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133600"/>
            <a:ext cx="14874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05571D-3440-474C-87FD-6039F974B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08E1C-599E-4127-9984-9F84865A5788}" type="datetime1">
              <a:rPr lang="en-US" smtClean="0"/>
              <a:t>9/11/2024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29598-1B65-4132-B6A3-63C4EC5D3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D7F5-7323-4990-94E9-6AF33DDF4934}" type="slidenum">
              <a:rPr lang="en-US" smtClean="0"/>
              <a:t>60</a:t>
            </a:fld>
            <a:endParaRPr lang="en-US" dirty="0"/>
          </a:p>
        </p:txBody>
      </p:sp>
      <p:sp>
        <p:nvSpPr>
          <p:cNvPr id="21" name="Rectangle 4">
            <a:extLst>
              <a:ext uri="{FF2B5EF4-FFF2-40B4-BE49-F238E27FC236}">
                <a16:creationId xmlns:a16="http://schemas.microsoft.com/office/drawing/2014/main" id="{9D6E6825-F0EF-40B3-87D2-E25BAD9A95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36524"/>
            <a:ext cx="7886700" cy="1325563"/>
          </a:xfrm>
        </p:spPr>
        <p:txBody>
          <a:bodyPr/>
          <a:lstStyle/>
          <a:p>
            <a:r>
              <a:rPr lang="en-US" b="1" dirty="0"/>
              <a:t>Views</a:t>
            </a:r>
          </a:p>
        </p:txBody>
      </p:sp>
    </p:spTree>
    <p:extLst>
      <p:ext uri="{BB962C8B-B14F-4D97-AF65-F5344CB8AC3E}">
        <p14:creationId xmlns:p14="http://schemas.microsoft.com/office/powerpoint/2010/main" val="1632846080"/>
      </p:ext>
    </p:extLst>
  </p:cSld>
  <p:clrMapOvr>
    <a:masterClrMapping/>
  </p:clrMapOvr>
  <p:transition>
    <p:cut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2590800" y="2819400"/>
            <a:ext cx="2590800" cy="1676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5" name="Rounded Rectangle 14"/>
          <p:cNvSpPr/>
          <p:nvPr/>
        </p:nvSpPr>
        <p:spPr bwMode="auto">
          <a:xfrm>
            <a:off x="2053088" y="5145027"/>
            <a:ext cx="4339086" cy="1154346"/>
          </a:xfrm>
          <a:prstGeom prst="roundRect">
            <a:avLst>
              <a:gd name="adj" fmla="val 10299"/>
            </a:avLst>
          </a:prstGeom>
          <a:gradFill flip="none" rotWithShape="1">
            <a:gsLst>
              <a:gs pos="0">
                <a:srgbClr val="9191B5">
                  <a:tint val="66000"/>
                  <a:satMod val="160000"/>
                </a:srgbClr>
              </a:gs>
              <a:gs pos="50000">
                <a:srgbClr val="9191B5">
                  <a:tint val="44500"/>
                  <a:satMod val="160000"/>
                </a:srgbClr>
              </a:gs>
              <a:gs pos="100000">
                <a:srgbClr val="9191B5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5325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325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3255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36524"/>
            <a:ext cx="7886700" cy="1325563"/>
          </a:xfrm>
        </p:spPr>
        <p:txBody>
          <a:bodyPr/>
          <a:lstStyle/>
          <a:p>
            <a:r>
              <a:rPr lang="en-US" b="1" dirty="0"/>
              <a:t>Views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391400" cy="990600"/>
          </a:xfrm>
          <a:solidFill>
            <a:schemeClr val="tx1">
              <a:lumMod val="10000"/>
              <a:lumOff val="90000"/>
            </a:schemeClr>
          </a:solidFill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dirty="0">
                <a:latin typeface="Calibri" pitchFamily="34" charset="0"/>
              </a:rPr>
              <a:t>A </a:t>
            </a:r>
            <a:r>
              <a:rPr lang="en-US" i="1" u="sng" dirty="0">
                <a:solidFill>
                  <a:schemeClr val="accent2"/>
                </a:solidFill>
                <a:latin typeface="Calibri" pitchFamily="34" charset="0"/>
              </a:rPr>
              <a:t>view</a:t>
            </a:r>
            <a:r>
              <a:rPr lang="en-US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is just a relation, but we store a </a:t>
            </a:r>
            <a:r>
              <a:rPr lang="en-US" i="1" dirty="0">
                <a:solidFill>
                  <a:schemeClr val="accent2"/>
                </a:solidFill>
                <a:latin typeface="Calibri" pitchFamily="34" charset="0"/>
              </a:rPr>
              <a:t>definition</a:t>
            </a:r>
            <a:r>
              <a:rPr lang="en-US" dirty="0">
                <a:latin typeface="Calibri" pitchFamily="34" charset="0"/>
              </a:rPr>
              <a:t>, rather than a set of </a:t>
            </a:r>
            <a:r>
              <a:rPr lang="en-US" dirty="0" err="1">
                <a:latin typeface="Calibri" pitchFamily="34" charset="0"/>
              </a:rPr>
              <a:t>tuples</a:t>
            </a:r>
            <a:r>
              <a:rPr lang="en-US" dirty="0">
                <a:latin typeface="Calibri" pitchFamily="34" charset="0"/>
              </a:rPr>
              <a:t>.</a:t>
            </a: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711439" y="4735280"/>
            <a:ext cx="5746511" cy="1567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400" dirty="0">
                <a:solidFill>
                  <a:schemeClr val="accent2"/>
                </a:solidFill>
                <a:latin typeface="Calibri" pitchFamily="34" charset="0"/>
              </a:rPr>
              <a:t>CREATE  VIEW  </a:t>
            </a:r>
            <a:r>
              <a:rPr lang="en-US" sz="2400" dirty="0" err="1">
                <a:latin typeface="Calibri" pitchFamily="34" charset="0"/>
              </a:rPr>
              <a:t>YoungStudents</a:t>
            </a:r>
            <a:r>
              <a:rPr lang="en-US" sz="2400" dirty="0">
                <a:latin typeface="Calibri" pitchFamily="34" charset="0"/>
              </a:rPr>
              <a:t> (name, grade)</a:t>
            </a:r>
          </a:p>
          <a:p>
            <a:pPr eaLnBrk="0" hangingPunct="0"/>
            <a:r>
              <a:rPr lang="en-US" sz="2400" dirty="0">
                <a:latin typeface="Calibri" pitchFamily="34" charset="0"/>
              </a:rPr>
              <a:t>	</a:t>
            </a:r>
            <a:r>
              <a:rPr lang="en-US" sz="2400" dirty="0">
                <a:solidFill>
                  <a:schemeClr val="accent2"/>
                </a:solidFill>
                <a:latin typeface="Calibri" pitchFamily="34" charset="0"/>
              </a:rPr>
              <a:t>AS</a:t>
            </a:r>
            <a:r>
              <a:rPr lang="en-US" sz="2400" dirty="0">
                <a:latin typeface="Calibri" pitchFamily="34" charset="0"/>
              </a:rPr>
              <a:t>  SELECT   S.name, </a:t>
            </a:r>
            <a:r>
              <a:rPr lang="en-US" sz="2400" dirty="0" err="1">
                <a:latin typeface="Calibri" pitchFamily="34" charset="0"/>
              </a:rPr>
              <a:t>E.grade</a:t>
            </a:r>
            <a:endParaRPr lang="en-US" sz="2400" dirty="0">
              <a:latin typeface="Calibri" pitchFamily="34" charset="0"/>
            </a:endParaRPr>
          </a:p>
          <a:p>
            <a:pPr eaLnBrk="0" hangingPunct="0"/>
            <a:r>
              <a:rPr lang="en-US" sz="2400" dirty="0">
                <a:latin typeface="Calibri" pitchFamily="34" charset="0"/>
              </a:rPr>
              <a:t>	      FROM  Students S, Enrolled E</a:t>
            </a:r>
          </a:p>
          <a:p>
            <a:pPr eaLnBrk="0" hangingPunct="0"/>
            <a:r>
              <a:rPr lang="en-US" sz="2400" dirty="0">
                <a:latin typeface="Calibri" pitchFamily="34" charset="0"/>
              </a:rPr>
              <a:t>	      WHERE  </a:t>
            </a:r>
            <a:r>
              <a:rPr lang="en-US" sz="2400" dirty="0" err="1">
                <a:latin typeface="Calibri" pitchFamily="34" charset="0"/>
              </a:rPr>
              <a:t>S.sid</a:t>
            </a:r>
            <a:r>
              <a:rPr lang="en-US" sz="2400" dirty="0">
                <a:latin typeface="Calibri" pitchFamily="34" charset="0"/>
              </a:rPr>
              <a:t> = </a:t>
            </a:r>
            <a:r>
              <a:rPr lang="en-US" sz="2400" dirty="0" err="1">
                <a:latin typeface="Calibri" pitchFamily="34" charset="0"/>
              </a:rPr>
              <a:t>E.sid</a:t>
            </a:r>
            <a:r>
              <a:rPr lang="en-US" sz="2400" dirty="0">
                <a:latin typeface="Calibri" pitchFamily="34" charset="0"/>
              </a:rPr>
              <a:t> and </a:t>
            </a:r>
            <a:r>
              <a:rPr lang="en-US" sz="2400" dirty="0" err="1">
                <a:latin typeface="Calibri" pitchFamily="34" charset="0"/>
              </a:rPr>
              <a:t>S.age</a:t>
            </a:r>
            <a:r>
              <a:rPr lang="en-US" sz="2400" dirty="0">
                <a:latin typeface="Calibri" pitchFamily="34" charset="0"/>
              </a:rPr>
              <a:t>&lt;18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955625" y="3444875"/>
            <a:ext cx="1185773" cy="914400"/>
          </a:xfrm>
          <a:prstGeom prst="rect">
            <a:avLst/>
          </a:prstGeom>
          <a:solidFill>
            <a:schemeClr val="accent6">
              <a:lumMod val="20000"/>
              <a:lumOff val="80000"/>
              <a:alpha val="73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914400" y="2743199"/>
            <a:ext cx="1447800" cy="471489"/>
          </a:xfrm>
          <a:prstGeom prst="wedgeRoundRectCallout">
            <a:avLst>
              <a:gd name="adj1" fmla="val 86769"/>
              <a:gd name="adj2" fmla="val 50317"/>
              <a:gd name="adj3" fmla="val 16667"/>
            </a:avLst>
          </a:prstGeom>
          <a:solidFill>
            <a:srgbClr val="303B4A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Students</a:t>
            </a: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822025" y="3557587"/>
            <a:ext cx="1905000" cy="533400"/>
          </a:xfrm>
          <a:prstGeom prst="wedgeRoundRectCallout">
            <a:avLst>
              <a:gd name="adj1" fmla="val 68172"/>
              <a:gd name="adj2" fmla="val -24222"/>
              <a:gd name="adj3" fmla="val 16667"/>
            </a:avLst>
          </a:prstGeom>
          <a:solidFill>
            <a:srgbClr val="303B4A"/>
          </a:solidFill>
          <a:ln w="12700" cap="flat" cmpd="sng" algn="ctr">
            <a:solidFill>
              <a:srgbClr val="303B4A"/>
            </a:solidFill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en-US" sz="2000" dirty="0" err="1">
                <a:solidFill>
                  <a:schemeClr val="bg1"/>
                </a:solidFill>
                <a:latin typeface="Calibri" pitchFamily="34" charset="0"/>
              </a:rPr>
              <a:t>YoungStudents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6609630" y="4813602"/>
            <a:ext cx="1822931" cy="1012031"/>
          </a:xfrm>
          <a:prstGeom prst="wedgeRoundRectCallout">
            <a:avLst>
              <a:gd name="adj1" fmla="val -64492"/>
              <a:gd name="adj2" fmla="val 29931"/>
              <a:gd name="adj3" fmla="val 16667"/>
            </a:avLst>
          </a:prstGeom>
          <a:solidFill>
            <a:schemeClr val="accent3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 eaLnBrk="0" hangingPunct="0">
              <a:lnSpc>
                <a:spcPts val="2400"/>
              </a:lnSpc>
              <a:defRPr/>
            </a:pP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+mn-cs"/>
              </a:rPr>
              <a:t>View definition is a “query”</a:t>
            </a:r>
          </a:p>
        </p:txBody>
      </p:sp>
      <p:pic>
        <p:nvPicPr>
          <p:cNvPr id="53273" name="Picture 17" descr="C:\Users\Kien\AppData\Local\Microsoft\Windows\Temporary Internet Files\Content.IE5\P82WAN2N\MPj043275600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133600"/>
            <a:ext cx="14874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05571D-3440-474C-87FD-6039F974B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08E1C-599E-4127-9984-9F84865A5788}" type="datetime1">
              <a:rPr lang="en-US" smtClean="0"/>
              <a:t>9/11/2024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29598-1B65-4132-B6A3-63C4EC5D3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D7F5-7323-4990-94E9-6AF33DDF4934}" type="slidenum">
              <a:rPr lang="en-US" smtClean="0"/>
              <a:t>61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C4E5A05-862A-40E3-BB77-55DA68B5133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448" y="3655333"/>
            <a:ext cx="905953" cy="67221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223F0B3-7B17-4BD6-BFFA-F4BF832EE2B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951" y="2894686"/>
            <a:ext cx="826024" cy="116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29824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>
          <a:xfrm>
            <a:off x="628650" y="152411"/>
            <a:ext cx="7886700" cy="1325563"/>
          </a:xfrm>
        </p:spPr>
        <p:txBody>
          <a:bodyPr>
            <a:normAutofit/>
          </a:bodyPr>
          <a:lstStyle/>
          <a:p>
            <a:r>
              <a:rPr lang="en-US" sz="5400" b="1" dirty="0"/>
              <a:t>Drop A View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353682" y="1380225"/>
            <a:ext cx="8561717" cy="339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342900" indent="-342900" eaLnBrk="0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75000"/>
            </a:pPr>
            <a:r>
              <a:rPr lang="en-US" sz="2800" dirty="0">
                <a:latin typeface="Calibri" pitchFamily="34" charset="0"/>
              </a:rPr>
              <a:t>Views can be dropped using the </a:t>
            </a:r>
            <a:r>
              <a:rPr lang="en-US" sz="2800" b="1" dirty="0">
                <a:solidFill>
                  <a:srgbClr val="7030A0"/>
                </a:solidFill>
                <a:latin typeface="Calibri" pitchFamily="34" charset="0"/>
              </a:rPr>
              <a:t>DROP VIEW </a:t>
            </a:r>
            <a:r>
              <a:rPr lang="en-US" sz="2800" dirty="0">
                <a:latin typeface="Calibri" pitchFamily="34" charset="0"/>
              </a:rPr>
              <a:t>command.</a:t>
            </a:r>
          </a:p>
          <a:p>
            <a:pPr marL="569913" lvl="1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itchFamily="2" charset="2"/>
              <a:buChar char="§"/>
            </a:pPr>
            <a:r>
              <a:rPr lang="en-US" sz="2400" dirty="0">
                <a:latin typeface="Calibri" pitchFamily="34" charset="0"/>
              </a:rPr>
              <a:t>How to handle </a:t>
            </a:r>
            <a:r>
              <a:rPr lang="en-US" sz="2400" b="1" dirty="0">
                <a:solidFill>
                  <a:srgbClr val="7030A0"/>
                </a:solidFill>
                <a:latin typeface="Calibri" pitchFamily="34" charset="0"/>
              </a:rPr>
              <a:t>DROP TABLE </a:t>
            </a:r>
            <a:r>
              <a:rPr lang="en-US" sz="2400" dirty="0">
                <a:latin typeface="Calibri" pitchFamily="34" charset="0"/>
              </a:rPr>
              <a:t>if there’s a view on the table?</a:t>
            </a:r>
          </a:p>
          <a:p>
            <a:pPr marL="569913" lvl="1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§"/>
            </a:pPr>
            <a:r>
              <a:rPr lang="en-US" sz="2400" dirty="0">
                <a:latin typeface="Calibri" pitchFamily="34" charset="0"/>
              </a:rPr>
              <a:t>DROP TABLE command has options to let the user specify this.</a:t>
            </a:r>
          </a:p>
          <a:p>
            <a:pPr marL="1084263" lvl="2" indent="-342900" eaLnBrk="0" hangingPunct="0">
              <a:lnSpc>
                <a:spcPts val="26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“DROP TABLE Students </a:t>
            </a:r>
            <a:r>
              <a:rPr lang="en-US" sz="2400" b="1" dirty="0">
                <a:solidFill>
                  <a:srgbClr val="005EA4"/>
                </a:solidFill>
                <a:latin typeface="Calibri" pitchFamily="34" charset="0"/>
              </a:rPr>
              <a:t>RESTRICT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”  -  Removes Students unless there are related views</a:t>
            </a:r>
          </a:p>
          <a:p>
            <a:pPr marL="1084263" lvl="2" indent="-342900" eaLnBrk="0" hangingPunct="0">
              <a:lnSpc>
                <a:spcPts val="26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“DROP TABLE Students </a:t>
            </a:r>
            <a:r>
              <a:rPr lang="en-US" sz="2400" b="1" dirty="0">
                <a:solidFill>
                  <a:srgbClr val="005EA4"/>
                </a:solidFill>
                <a:latin typeface="Calibri" pitchFamily="34" charset="0"/>
              </a:rPr>
              <a:t>CASCADE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” -  Also removes any referencing views  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970658" y="4625193"/>
            <a:ext cx="2590800" cy="1676400"/>
          </a:xfrm>
          <a:prstGeom prst="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113658" y="4929993"/>
            <a:ext cx="1143000" cy="6858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2504058" y="5082393"/>
            <a:ext cx="990600" cy="1066800"/>
          </a:xfrm>
          <a:prstGeom prst="rect">
            <a:avLst/>
          </a:prstGeom>
          <a:solidFill>
            <a:schemeClr val="accent2">
              <a:lumMod val="40000"/>
              <a:lumOff val="60000"/>
              <a:alpha val="73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pic>
        <p:nvPicPr>
          <p:cNvPr id="54281" name="Picture 2" descr="C:\Users\kienhua\AppData\Local\Microsoft\Windows\Temporary Internet Files\Content.IE5\9ZCF1KHH\MMj03098040000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971" y="5074456"/>
            <a:ext cx="1589087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4497" y="4625193"/>
            <a:ext cx="1196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itchFamily="34" charset="0"/>
              </a:rPr>
              <a:t>Students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30411" y="5310993"/>
            <a:ext cx="737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View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002CB9-ADB4-4B3B-8A9D-A0BE3C47B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A105-0515-44B4-B471-3DA713B744B0}" type="datetime1">
              <a:rPr lang="en-US" smtClean="0"/>
              <a:t>9/11/2024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975E4-688F-4A63-9EF1-C8428EA80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D7F5-7323-4990-94E9-6AF33DDF4934}" type="slidenum">
              <a:rPr lang="en-US" smtClean="0"/>
              <a:t>62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7ED99D8-0070-4D83-93E3-AA91A705DD07}"/>
              </a:ext>
            </a:extLst>
          </p:cNvPr>
          <p:cNvGrpSpPr/>
          <p:nvPr/>
        </p:nvGrpSpPr>
        <p:grpSpPr>
          <a:xfrm>
            <a:off x="1008728" y="5052661"/>
            <a:ext cx="1316883" cy="1316883"/>
            <a:chOff x="1008728" y="5052661"/>
            <a:chExt cx="1316883" cy="131688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AA6A99C-2BB4-43B5-AEFD-F1A2D6AD7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8728" y="5052661"/>
              <a:ext cx="1316883" cy="1316883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27606B6-120C-4879-8AB5-8EAF747B6834}"/>
                </a:ext>
              </a:extLst>
            </p:cNvPr>
            <p:cNvSpPr txBox="1"/>
            <p:nvPr/>
          </p:nvSpPr>
          <p:spPr>
            <a:xfrm rot="19062390">
              <a:off x="1189670" y="5251402"/>
              <a:ext cx="952377" cy="9141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en-US" sz="2400" b="1" dirty="0"/>
                <a:t>DROP</a:t>
              </a:r>
            </a:p>
            <a:p>
              <a:pPr>
                <a:lnSpc>
                  <a:spcPts val="3300"/>
                </a:lnSpc>
              </a:pPr>
              <a:r>
                <a:rPr lang="en-US" sz="2400" b="1" dirty="0"/>
                <a:t>TABLE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958692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9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9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9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9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9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9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9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9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48148E-6 L 0.3875 0.1166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75" y="58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48148E-6 L 0.4566 0.0532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30" y="266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" grpId="0"/>
      <p:bldP spid="1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1104900"/>
          </a:xfrm>
        </p:spPr>
        <p:txBody>
          <a:bodyPr>
            <a:normAutofit/>
          </a:bodyPr>
          <a:lstStyle/>
          <a:p>
            <a:r>
              <a:rPr lang="en-US" sz="4800" b="1" dirty="0"/>
              <a:t>Views and Security</a:t>
            </a: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82000" cy="3505200"/>
          </a:xfrm>
        </p:spPr>
        <p:txBody>
          <a:bodyPr/>
          <a:lstStyle/>
          <a:p>
            <a:pPr marL="0" indent="0"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n-US" sz="3200" dirty="0">
                <a:latin typeface="Calibri" pitchFamily="34" charset="0"/>
              </a:rPr>
              <a:t>Views can be used to </a:t>
            </a:r>
          </a:p>
          <a:p>
            <a:pPr marL="403225" indent="-287338">
              <a:spcAft>
                <a:spcPts val="0"/>
              </a:spcAft>
              <a:defRPr/>
            </a:pPr>
            <a:r>
              <a:rPr lang="en-US" sz="3200" dirty="0">
                <a:latin typeface="Calibri" pitchFamily="34" charset="0"/>
              </a:rPr>
              <a:t>present necessary information (or a summary), </a:t>
            </a:r>
          </a:p>
          <a:p>
            <a:pPr marL="403225" indent="-287338">
              <a:spcAft>
                <a:spcPts val="1200"/>
              </a:spcAft>
              <a:defRPr/>
            </a:pPr>
            <a:r>
              <a:rPr lang="en-US" sz="3200" dirty="0">
                <a:latin typeface="Calibri" pitchFamily="34" charset="0"/>
              </a:rPr>
              <a:t>while hiding details in underlying relation(s).</a:t>
            </a:r>
          </a:p>
          <a:p>
            <a:pPr marL="457200" lvl="1" indent="0">
              <a:buSzPct val="75000"/>
              <a:buFont typeface="Wingdings" pitchFamily="2" charset="2"/>
              <a:buNone/>
              <a:defRPr/>
            </a:pPr>
            <a:r>
              <a:rPr lang="en-US" sz="2600" u="sng" dirty="0">
                <a:solidFill>
                  <a:srgbClr val="000066"/>
                </a:solidFill>
                <a:latin typeface="Calibri" pitchFamily="34" charset="0"/>
              </a:rPr>
              <a:t>Example</a:t>
            </a:r>
            <a:r>
              <a:rPr lang="en-US" sz="2600" dirty="0">
                <a:solidFill>
                  <a:srgbClr val="000066"/>
                </a:solidFill>
                <a:latin typeface="Calibri" pitchFamily="34" charset="0"/>
              </a:rPr>
              <a:t>:  Given </a:t>
            </a:r>
            <a:r>
              <a:rPr lang="en-US" sz="2600" dirty="0" err="1">
                <a:solidFill>
                  <a:srgbClr val="000066"/>
                </a:solidFill>
                <a:latin typeface="Calibri" pitchFamily="34" charset="0"/>
              </a:rPr>
              <a:t>YoungStudents</a:t>
            </a:r>
            <a:r>
              <a:rPr lang="en-US" sz="2600" dirty="0">
                <a:solidFill>
                  <a:srgbClr val="000066"/>
                </a:solidFill>
                <a:latin typeface="Calibri" pitchFamily="34" charset="0"/>
              </a:rPr>
              <a:t> but not Students or Enrolled, we can find young students who have enrolled but not the </a:t>
            </a:r>
            <a:r>
              <a:rPr lang="en-US" sz="2600" i="1" dirty="0">
                <a:solidFill>
                  <a:srgbClr val="000066"/>
                </a:solidFill>
                <a:latin typeface="Calibri" pitchFamily="34" charset="0"/>
              </a:rPr>
              <a:t>cid’s </a:t>
            </a:r>
            <a:r>
              <a:rPr lang="en-US" sz="2600" dirty="0">
                <a:solidFill>
                  <a:srgbClr val="000066"/>
                </a:solidFill>
                <a:latin typeface="Calibri" pitchFamily="34" charset="0"/>
              </a:rPr>
              <a:t>of the courses they are enrolled in.</a:t>
            </a:r>
          </a:p>
        </p:txBody>
      </p:sp>
      <p:pic>
        <p:nvPicPr>
          <p:cNvPr id="15362" name="Picture 2" descr="C:\Users\Kien\AppData\Local\Microsoft\Windows\Temporary Internet Files\Content.IE5\6MIJVT1P\MC90007096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304800"/>
            <a:ext cx="2181412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28650" y="4489058"/>
            <a:ext cx="6677598" cy="1813317"/>
          </a:xfrm>
          <a:prstGeom prst="rect">
            <a:avLst/>
          </a:prstGeom>
          <a:noFill/>
          <a:ln w="9525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dirty="0">
                <a:solidFill>
                  <a:srgbClr val="9E7800"/>
                </a:solidFill>
                <a:latin typeface="Calibri" pitchFamily="34" charset="0"/>
              </a:rPr>
              <a:t>CREATE  VIEW  </a:t>
            </a:r>
            <a:r>
              <a:rPr lang="en-US" sz="2800" dirty="0" err="1">
                <a:latin typeface="Calibri" pitchFamily="34" charset="0"/>
              </a:rPr>
              <a:t>YoungStudents</a:t>
            </a:r>
            <a:r>
              <a:rPr lang="en-US" sz="2800" dirty="0">
                <a:latin typeface="Calibri" pitchFamily="34" charset="0"/>
              </a:rPr>
              <a:t> (name, grade)</a:t>
            </a:r>
          </a:p>
          <a:p>
            <a:pPr eaLnBrk="0" hangingPunct="0"/>
            <a:r>
              <a:rPr lang="en-US" sz="2800" dirty="0">
                <a:latin typeface="Calibri" pitchFamily="34" charset="0"/>
              </a:rPr>
              <a:t>   </a:t>
            </a:r>
            <a:r>
              <a:rPr lang="en-US" sz="2800" dirty="0">
                <a:solidFill>
                  <a:srgbClr val="9E7800"/>
                </a:solidFill>
                <a:latin typeface="Calibri" pitchFamily="34" charset="0"/>
              </a:rPr>
              <a:t>AS</a:t>
            </a:r>
            <a:r>
              <a:rPr lang="en-US" sz="2800" dirty="0">
                <a:latin typeface="Calibri" pitchFamily="34" charset="0"/>
              </a:rPr>
              <a:t>  SELECT   S.name, </a:t>
            </a:r>
            <a:r>
              <a:rPr lang="en-US" sz="2800" dirty="0" err="1">
                <a:latin typeface="Calibri" pitchFamily="34" charset="0"/>
              </a:rPr>
              <a:t>E.grade</a:t>
            </a:r>
            <a:endParaRPr lang="en-US" sz="2800" dirty="0">
              <a:latin typeface="Calibri" pitchFamily="34" charset="0"/>
            </a:endParaRPr>
          </a:p>
          <a:p>
            <a:pPr eaLnBrk="0" hangingPunct="0"/>
            <a:r>
              <a:rPr lang="en-US" sz="2800" dirty="0">
                <a:latin typeface="Calibri" pitchFamily="34" charset="0"/>
              </a:rPr>
              <a:t>          FROM  Students S, Enrolled E</a:t>
            </a:r>
          </a:p>
          <a:p>
            <a:pPr eaLnBrk="0" hangingPunct="0"/>
            <a:r>
              <a:rPr lang="en-US" sz="2800" dirty="0">
                <a:latin typeface="Calibri" pitchFamily="34" charset="0"/>
              </a:rPr>
              <a:t>          WHERE  </a:t>
            </a:r>
            <a:r>
              <a:rPr lang="en-US" sz="2800" dirty="0" err="1">
                <a:latin typeface="Calibri" pitchFamily="34" charset="0"/>
              </a:rPr>
              <a:t>S.sid</a:t>
            </a:r>
            <a:r>
              <a:rPr lang="en-US" sz="2800" dirty="0">
                <a:latin typeface="Calibri" pitchFamily="34" charset="0"/>
              </a:rPr>
              <a:t> = </a:t>
            </a:r>
            <a:r>
              <a:rPr lang="en-US" sz="2800" dirty="0" err="1">
                <a:latin typeface="Calibri" pitchFamily="34" charset="0"/>
              </a:rPr>
              <a:t>E.sid</a:t>
            </a:r>
            <a:r>
              <a:rPr lang="en-US" sz="2800" dirty="0">
                <a:latin typeface="Calibri" pitchFamily="34" charset="0"/>
              </a:rPr>
              <a:t> and </a:t>
            </a:r>
            <a:r>
              <a:rPr lang="en-US" sz="2800" dirty="0" err="1">
                <a:latin typeface="Calibri" pitchFamily="34" charset="0"/>
              </a:rPr>
              <a:t>S.age</a:t>
            </a:r>
            <a:r>
              <a:rPr lang="en-US" sz="2800" dirty="0">
                <a:latin typeface="Calibri" pitchFamily="34" charset="0"/>
              </a:rPr>
              <a:t>&lt;18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48C60-8847-4832-8AF4-BD4A283E5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0D46B-8AE5-4214-8D33-70DF96F4F3E0}" type="datetime1">
              <a:rPr lang="en-US" smtClean="0"/>
              <a:t>9/11/2024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041962-878F-4890-8172-569EEF5FA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D7F5-7323-4990-94E9-6AF33DDF4934}" type="slidenum">
              <a:rPr lang="en-US" smtClean="0"/>
              <a:t>63</a:t>
            </a:fld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4694FEF-F072-4FCF-88CE-53324DD74B86}"/>
              </a:ext>
            </a:extLst>
          </p:cNvPr>
          <p:cNvSpPr/>
          <p:nvPr/>
        </p:nvSpPr>
        <p:spPr>
          <a:xfrm>
            <a:off x="2502396" y="5414963"/>
            <a:ext cx="3368958" cy="430212"/>
          </a:xfrm>
          <a:prstGeom prst="roundRect">
            <a:avLst>
              <a:gd name="adj" fmla="val 10063"/>
            </a:avLst>
          </a:prstGeom>
          <a:noFill/>
          <a:ln w="28575">
            <a:solidFill>
              <a:srgbClr val="DA2EA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FB0106C5-E1B8-46A0-8600-090EA463CA3F}"/>
              </a:ext>
            </a:extLst>
          </p:cNvPr>
          <p:cNvSpPr/>
          <p:nvPr/>
        </p:nvSpPr>
        <p:spPr>
          <a:xfrm>
            <a:off x="6640576" y="5049446"/>
            <a:ext cx="2398143" cy="1279917"/>
          </a:xfrm>
          <a:prstGeom prst="wedgeRoundRectCallout">
            <a:avLst>
              <a:gd name="adj1" fmla="val -85926"/>
              <a:gd name="adj2" fmla="val -7188"/>
              <a:gd name="adj3" fmla="val 16667"/>
            </a:avLst>
          </a:prstGeom>
          <a:solidFill>
            <a:srgbClr val="DA2EA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Need both Students &amp; Enrolled to find out the courses the students are enrolled in</a:t>
            </a:r>
          </a:p>
        </p:txBody>
      </p:sp>
    </p:spTree>
    <p:extLst>
      <p:ext uri="{BB962C8B-B14F-4D97-AF65-F5344CB8AC3E}">
        <p14:creationId xmlns:p14="http://schemas.microsoft.com/office/powerpoint/2010/main" val="62929974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8077200" cy="1104900"/>
          </a:xfrm>
        </p:spPr>
        <p:txBody>
          <a:bodyPr>
            <a:normAutofit fontScale="90000"/>
          </a:bodyPr>
          <a:lstStyle/>
          <a:p>
            <a:r>
              <a:rPr lang="en-US"/>
              <a:t>Summary:  ER to Relational Mapping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69460-548E-48A8-8BF8-E45F05B88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3D4F9-727C-42CE-8187-A6A5BCD0A322}" type="datetime1">
              <a:rPr lang="en-US" smtClean="0"/>
              <a:t>9/11/2024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599393-97E2-41D2-BDA0-59F758B95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D7F5-7323-4990-94E9-6AF33DDF4934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2198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0"/>
          <p:cNvGrpSpPr>
            <a:grpSpLocks/>
          </p:cNvGrpSpPr>
          <p:nvPr/>
        </p:nvGrpSpPr>
        <p:grpSpPr bwMode="auto">
          <a:xfrm>
            <a:off x="1828800" y="5334000"/>
            <a:ext cx="2743200" cy="933450"/>
            <a:chOff x="1905000" y="1524000"/>
            <a:chExt cx="2743200" cy="933510"/>
          </a:xfrm>
        </p:grpSpPr>
        <p:sp>
          <p:nvSpPr>
            <p:cNvPr id="93" name="Oval 92"/>
            <p:cNvSpPr/>
            <p:nvPr/>
          </p:nvSpPr>
          <p:spPr bwMode="auto">
            <a:xfrm>
              <a:off x="1905000" y="1524000"/>
              <a:ext cx="2743200" cy="914459"/>
            </a:xfrm>
            <a:prstGeom prst="ellipse">
              <a:avLst/>
            </a:prstGeom>
            <a:solidFill>
              <a:schemeClr val="tx1">
                <a:lumMod val="10000"/>
                <a:lumOff val="9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57436" name="TextBox 248"/>
            <p:cNvSpPr txBox="1">
              <a:spLocks noChangeArrowheads="1"/>
            </p:cNvSpPr>
            <p:nvPr/>
          </p:nvSpPr>
          <p:spPr bwMode="auto">
            <a:xfrm>
              <a:off x="2743200" y="2057400"/>
              <a:ext cx="86510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000">
                  <a:latin typeface="Calibri" pitchFamily="34" charset="0"/>
                </a:rPr>
                <a:t>Merge</a:t>
              </a:r>
            </a:p>
          </p:txBody>
        </p:sp>
      </p:grpSp>
      <p:sp>
        <p:nvSpPr>
          <p:cNvPr id="5734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628650" y="235736"/>
            <a:ext cx="7886700" cy="1325563"/>
          </a:xfrm>
        </p:spPr>
        <p:txBody>
          <a:bodyPr/>
          <a:lstStyle/>
          <a:p>
            <a:r>
              <a:rPr lang="en-US" b="1" dirty="0"/>
              <a:t>ER to Relational Mapping (1)</a:t>
            </a:r>
          </a:p>
        </p:txBody>
      </p:sp>
      <p:grpSp>
        <p:nvGrpSpPr>
          <p:cNvPr id="57349" name="Group 35"/>
          <p:cNvGrpSpPr>
            <a:grpSpLocks/>
          </p:cNvGrpSpPr>
          <p:nvPr/>
        </p:nvGrpSpPr>
        <p:grpSpPr bwMode="auto">
          <a:xfrm>
            <a:off x="914400" y="1598613"/>
            <a:ext cx="1600200" cy="914400"/>
            <a:chOff x="914400" y="1600200"/>
            <a:chExt cx="1600200" cy="914400"/>
          </a:xfrm>
        </p:grpSpPr>
        <p:sp>
          <p:nvSpPr>
            <p:cNvPr id="21" name="Flowchart: Terminator 20"/>
            <p:cNvSpPr/>
            <p:nvPr/>
          </p:nvSpPr>
          <p:spPr bwMode="auto">
            <a:xfrm>
              <a:off x="914400" y="1828800"/>
              <a:ext cx="533400" cy="152400"/>
            </a:xfrm>
            <a:prstGeom prst="flowChartTerminator">
              <a:avLst/>
            </a:prstGeom>
            <a:solidFill>
              <a:schemeClr val="accent4">
                <a:lumMod val="25000"/>
                <a:lumOff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1200" dirty="0">
                  <a:latin typeface="Calibri" pitchFamily="34" charset="0"/>
                </a:rPr>
                <a:t>KEY</a:t>
              </a:r>
            </a:p>
          </p:txBody>
        </p:sp>
        <p:sp>
          <p:nvSpPr>
            <p:cNvPr id="57429" name="Flowchart: Terminator 21"/>
            <p:cNvSpPr>
              <a:spLocks noChangeArrowheads="1"/>
            </p:cNvSpPr>
            <p:nvPr/>
          </p:nvSpPr>
          <p:spPr bwMode="auto">
            <a:xfrm>
              <a:off x="1371600" y="1600200"/>
              <a:ext cx="533400" cy="152400"/>
            </a:xfrm>
            <a:prstGeom prst="flowChartTerminator">
              <a:avLst/>
            </a:prstGeom>
            <a:solidFill>
              <a:srgbClr val="FFC00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57430" name="Flowchart: Terminator 22"/>
            <p:cNvSpPr>
              <a:spLocks noChangeArrowheads="1"/>
            </p:cNvSpPr>
            <p:nvPr/>
          </p:nvSpPr>
          <p:spPr bwMode="auto">
            <a:xfrm>
              <a:off x="1981200" y="1828800"/>
              <a:ext cx="533400" cy="152400"/>
            </a:xfrm>
            <a:prstGeom prst="flowChartTerminator">
              <a:avLst/>
            </a:prstGeom>
            <a:solidFill>
              <a:srgbClr val="9191B5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4" name="Flowchart: Process 23"/>
            <p:cNvSpPr/>
            <p:nvPr/>
          </p:nvSpPr>
          <p:spPr bwMode="auto">
            <a:xfrm>
              <a:off x="1066800" y="2209800"/>
              <a:ext cx="1295400" cy="304800"/>
            </a:xfrm>
            <a:prstGeom prst="flowChartProcess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cxnSp>
          <p:nvCxnSpPr>
            <p:cNvPr id="57432" name="Straight Connector 25"/>
            <p:cNvCxnSpPr>
              <a:cxnSpLocks noChangeShapeType="1"/>
              <a:stCxn id="21" idx="2"/>
            </p:cNvCxnSpPr>
            <p:nvPr/>
          </p:nvCxnSpPr>
          <p:spPr bwMode="auto">
            <a:xfrm rot="16200000" flipH="1">
              <a:off x="1123950" y="2038350"/>
              <a:ext cx="228600" cy="1143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433" name="Straight Connector 27"/>
            <p:cNvCxnSpPr>
              <a:cxnSpLocks noChangeShapeType="1"/>
              <a:stCxn id="57429" idx="2"/>
              <a:endCxn id="24" idx="0"/>
            </p:cNvCxnSpPr>
            <p:nvPr/>
          </p:nvCxnSpPr>
          <p:spPr bwMode="auto">
            <a:xfrm rot="16200000" flipH="1">
              <a:off x="1447800" y="1943100"/>
              <a:ext cx="457200" cy="762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434" name="Straight Connector 29"/>
            <p:cNvCxnSpPr>
              <a:cxnSpLocks noChangeShapeType="1"/>
              <a:stCxn id="57430" idx="2"/>
            </p:cNvCxnSpPr>
            <p:nvPr/>
          </p:nvCxnSpPr>
          <p:spPr bwMode="auto">
            <a:xfrm rot="5400000">
              <a:off x="2038350" y="2000250"/>
              <a:ext cx="228600" cy="1905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762000" y="3198813"/>
            <a:ext cx="2057400" cy="915987"/>
            <a:chOff x="5486400" y="1905000"/>
            <a:chExt cx="2057400" cy="915194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15" name="Rectangle 14"/>
            <p:cNvSpPr/>
            <p:nvPr/>
          </p:nvSpPr>
          <p:spPr bwMode="auto">
            <a:xfrm>
              <a:off x="5486400" y="1905000"/>
              <a:ext cx="2057400" cy="91360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cxnSp>
          <p:nvCxnSpPr>
            <p:cNvPr id="57422" name="Straight Connector 16"/>
            <p:cNvCxnSpPr>
              <a:cxnSpLocks noChangeShapeType="1"/>
            </p:cNvCxnSpPr>
            <p:nvPr/>
          </p:nvCxnSpPr>
          <p:spPr bwMode="auto">
            <a:xfrm>
              <a:off x="5486400" y="2133600"/>
              <a:ext cx="2057400" cy="158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423" name="Straight Connector 18"/>
            <p:cNvCxnSpPr>
              <a:cxnSpLocks noChangeShapeType="1"/>
            </p:cNvCxnSpPr>
            <p:nvPr/>
          </p:nvCxnSpPr>
          <p:spPr bwMode="auto">
            <a:xfrm rot="5400000">
              <a:off x="5715000" y="2362200"/>
              <a:ext cx="914400" cy="158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424" name="Straight Connector 19"/>
            <p:cNvCxnSpPr>
              <a:cxnSpLocks noChangeShapeType="1"/>
            </p:cNvCxnSpPr>
            <p:nvPr/>
          </p:nvCxnSpPr>
          <p:spPr bwMode="auto">
            <a:xfrm rot="5400000">
              <a:off x="6400006" y="2361406"/>
              <a:ext cx="914400" cy="158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" name="Flowchart: Process 30"/>
            <p:cNvSpPr/>
            <p:nvPr/>
          </p:nvSpPr>
          <p:spPr bwMode="auto">
            <a:xfrm>
              <a:off x="5486400" y="1905000"/>
              <a:ext cx="685800" cy="228402"/>
            </a:xfrm>
            <a:prstGeom prst="flowChartProcess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1800" dirty="0">
                  <a:latin typeface="Calibri" pitchFamily="34" charset="0"/>
                </a:rPr>
                <a:t>KEY</a:t>
              </a:r>
            </a:p>
          </p:txBody>
        </p:sp>
        <p:sp>
          <p:nvSpPr>
            <p:cNvPr id="57426" name="Flowchart: Process 31"/>
            <p:cNvSpPr>
              <a:spLocks noChangeArrowheads="1"/>
            </p:cNvSpPr>
            <p:nvPr/>
          </p:nvSpPr>
          <p:spPr bwMode="auto">
            <a:xfrm>
              <a:off x="6172200" y="1905000"/>
              <a:ext cx="685800" cy="228600"/>
            </a:xfrm>
            <a:prstGeom prst="flowChartProcess">
              <a:avLst/>
            </a:prstGeom>
            <a:solidFill>
              <a:srgbClr val="FFC00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57427" name="Flowchart: Process 32"/>
            <p:cNvSpPr>
              <a:spLocks noChangeArrowheads="1"/>
            </p:cNvSpPr>
            <p:nvPr/>
          </p:nvSpPr>
          <p:spPr bwMode="auto">
            <a:xfrm>
              <a:off x="6858000" y="1905000"/>
              <a:ext cx="685800" cy="228600"/>
            </a:xfrm>
            <a:prstGeom prst="flowChartProcess">
              <a:avLst/>
            </a:prstGeom>
            <a:solidFill>
              <a:srgbClr val="9191B5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sp>
        <p:nvSpPr>
          <p:cNvPr id="89" name="Down Arrow 88"/>
          <p:cNvSpPr>
            <a:spLocks noChangeArrowheads="1"/>
          </p:cNvSpPr>
          <p:nvPr/>
        </p:nvSpPr>
        <p:spPr bwMode="auto">
          <a:xfrm>
            <a:off x="1600200" y="2589213"/>
            <a:ext cx="381000" cy="533400"/>
          </a:xfrm>
          <a:prstGeom prst="downArrow">
            <a:avLst>
              <a:gd name="adj1" fmla="val 50000"/>
              <a:gd name="adj2" fmla="val 49998"/>
            </a:avLst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grpSp>
        <p:nvGrpSpPr>
          <p:cNvPr id="5" name="Group 130"/>
          <p:cNvGrpSpPr>
            <a:grpSpLocks/>
          </p:cNvGrpSpPr>
          <p:nvPr/>
        </p:nvGrpSpPr>
        <p:grpSpPr bwMode="auto">
          <a:xfrm>
            <a:off x="4038600" y="1674813"/>
            <a:ext cx="4267200" cy="1066800"/>
            <a:chOff x="4038600" y="1675606"/>
            <a:chExt cx="4267200" cy="1066800"/>
          </a:xfrm>
        </p:grpSpPr>
        <p:grpSp>
          <p:nvGrpSpPr>
            <p:cNvPr id="57400" name="Group 52"/>
            <p:cNvGrpSpPr>
              <a:grpSpLocks/>
            </p:cNvGrpSpPr>
            <p:nvPr/>
          </p:nvGrpSpPr>
          <p:grpSpPr bwMode="auto">
            <a:xfrm>
              <a:off x="4038600" y="1675606"/>
              <a:ext cx="1600200" cy="914400"/>
              <a:chOff x="914400" y="1600200"/>
              <a:chExt cx="1600200" cy="914400"/>
            </a:xfrm>
          </p:grpSpPr>
          <p:sp>
            <p:nvSpPr>
              <p:cNvPr id="54" name="Flowchart: Terminator 53"/>
              <p:cNvSpPr/>
              <p:nvPr/>
            </p:nvSpPr>
            <p:spPr bwMode="auto">
              <a:xfrm>
                <a:off x="914400" y="1828800"/>
                <a:ext cx="533400" cy="152400"/>
              </a:xfrm>
              <a:prstGeom prst="flowChartTerminator">
                <a:avLst/>
              </a:prstGeom>
              <a:solidFill>
                <a:schemeClr val="accent4">
                  <a:lumMod val="25000"/>
                  <a:lumOff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1200" dirty="0">
                    <a:latin typeface="Calibri" pitchFamily="34" charset="0"/>
                  </a:rPr>
                  <a:t>KEY</a:t>
                </a:r>
              </a:p>
            </p:txBody>
          </p:sp>
          <p:sp>
            <p:nvSpPr>
              <p:cNvPr id="57415" name="Flowchart: Terminator 54"/>
              <p:cNvSpPr>
                <a:spLocks noChangeArrowheads="1"/>
              </p:cNvSpPr>
              <p:nvPr/>
            </p:nvSpPr>
            <p:spPr bwMode="auto">
              <a:xfrm>
                <a:off x="1371600" y="1600200"/>
                <a:ext cx="533400" cy="152400"/>
              </a:xfrm>
              <a:prstGeom prst="flowChartTerminator">
                <a:avLst/>
              </a:prstGeom>
              <a:solidFill>
                <a:srgbClr val="FFC00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7416" name="Flowchart: Terminator 55"/>
              <p:cNvSpPr>
                <a:spLocks noChangeArrowheads="1"/>
              </p:cNvSpPr>
              <p:nvPr/>
            </p:nvSpPr>
            <p:spPr bwMode="auto">
              <a:xfrm>
                <a:off x="1981200" y="1828800"/>
                <a:ext cx="533400" cy="152400"/>
              </a:xfrm>
              <a:prstGeom prst="flowChartTerminator">
                <a:avLst/>
              </a:prstGeom>
              <a:solidFill>
                <a:srgbClr val="9191B5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7" name="Flowchart: Process 56"/>
              <p:cNvSpPr/>
              <p:nvPr/>
            </p:nvSpPr>
            <p:spPr bwMode="auto">
              <a:xfrm>
                <a:off x="1066800" y="2209800"/>
                <a:ext cx="1295400" cy="304800"/>
              </a:xfrm>
              <a:prstGeom prst="flowChartProcess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cxnSp>
            <p:nvCxnSpPr>
              <p:cNvPr id="57418" name="Straight Connector 57"/>
              <p:cNvCxnSpPr>
                <a:cxnSpLocks noChangeShapeType="1"/>
                <a:stCxn id="54" idx="2"/>
              </p:cNvCxnSpPr>
              <p:nvPr/>
            </p:nvCxnSpPr>
            <p:spPr bwMode="auto">
              <a:xfrm rot="16200000" flipH="1">
                <a:off x="1123950" y="2038350"/>
                <a:ext cx="228600" cy="1143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7419" name="Straight Connector 58"/>
              <p:cNvCxnSpPr>
                <a:cxnSpLocks noChangeShapeType="1"/>
                <a:stCxn id="57415" idx="2"/>
                <a:endCxn id="57" idx="0"/>
              </p:cNvCxnSpPr>
              <p:nvPr/>
            </p:nvCxnSpPr>
            <p:spPr bwMode="auto">
              <a:xfrm rot="16200000" flipH="1">
                <a:off x="1447800" y="1943100"/>
                <a:ext cx="457200" cy="762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7420" name="Straight Connector 59"/>
              <p:cNvCxnSpPr>
                <a:cxnSpLocks noChangeShapeType="1"/>
                <a:stCxn id="57416" idx="2"/>
              </p:cNvCxnSpPr>
              <p:nvPr/>
            </p:nvCxnSpPr>
            <p:spPr bwMode="auto">
              <a:xfrm rot="5400000">
                <a:off x="2038350" y="2000250"/>
                <a:ext cx="228600" cy="1905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7401" name="Group 60"/>
            <p:cNvGrpSpPr>
              <a:grpSpLocks/>
            </p:cNvGrpSpPr>
            <p:nvPr/>
          </p:nvGrpSpPr>
          <p:grpSpPr bwMode="auto">
            <a:xfrm>
              <a:off x="6705600" y="1675606"/>
              <a:ext cx="1600200" cy="914400"/>
              <a:chOff x="914400" y="1600200"/>
              <a:chExt cx="1600200" cy="914400"/>
            </a:xfrm>
          </p:grpSpPr>
          <p:sp>
            <p:nvSpPr>
              <p:cNvPr id="62" name="Flowchart: Terminator 61"/>
              <p:cNvSpPr/>
              <p:nvPr/>
            </p:nvSpPr>
            <p:spPr bwMode="auto">
              <a:xfrm>
                <a:off x="914400" y="1828800"/>
                <a:ext cx="533400" cy="152400"/>
              </a:xfrm>
              <a:prstGeom prst="flowChartTerminator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1200" dirty="0">
                    <a:latin typeface="Calibri" pitchFamily="34" charset="0"/>
                  </a:rPr>
                  <a:t>KEY</a:t>
                </a:r>
              </a:p>
            </p:txBody>
          </p:sp>
          <p:sp>
            <p:nvSpPr>
              <p:cNvPr id="63" name="Flowchart: Terminator 62"/>
              <p:cNvSpPr/>
              <p:nvPr/>
            </p:nvSpPr>
            <p:spPr bwMode="auto">
              <a:xfrm>
                <a:off x="1371600" y="1600200"/>
                <a:ext cx="533400" cy="152400"/>
              </a:xfrm>
              <a:prstGeom prst="flowChartTerminator">
                <a:avLst/>
              </a:prstGeom>
              <a:solidFill>
                <a:schemeClr val="accent5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7409" name="Flowchart: Terminator 63"/>
              <p:cNvSpPr>
                <a:spLocks noChangeArrowheads="1"/>
              </p:cNvSpPr>
              <p:nvPr/>
            </p:nvSpPr>
            <p:spPr bwMode="auto">
              <a:xfrm>
                <a:off x="1981200" y="1828800"/>
                <a:ext cx="533400" cy="152400"/>
              </a:xfrm>
              <a:prstGeom prst="flowChartTerminator">
                <a:avLst/>
              </a:prstGeom>
              <a:solidFill>
                <a:srgbClr val="C0000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65" name="Flowchart: Process 64"/>
              <p:cNvSpPr/>
              <p:nvPr/>
            </p:nvSpPr>
            <p:spPr bwMode="auto">
              <a:xfrm>
                <a:off x="1066800" y="2209800"/>
                <a:ext cx="1295400" cy="304800"/>
              </a:xfrm>
              <a:prstGeom prst="flowChartProcess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cxnSp>
            <p:nvCxnSpPr>
              <p:cNvPr id="57411" name="Straight Connector 65"/>
              <p:cNvCxnSpPr>
                <a:cxnSpLocks noChangeShapeType="1"/>
                <a:stCxn id="62" idx="2"/>
              </p:cNvCxnSpPr>
              <p:nvPr/>
            </p:nvCxnSpPr>
            <p:spPr bwMode="auto">
              <a:xfrm rot="16200000" flipH="1">
                <a:off x="1123950" y="2038350"/>
                <a:ext cx="228600" cy="1143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7412" name="Straight Connector 66"/>
              <p:cNvCxnSpPr>
                <a:cxnSpLocks noChangeShapeType="1"/>
                <a:stCxn id="63" idx="2"/>
                <a:endCxn id="65" idx="0"/>
              </p:cNvCxnSpPr>
              <p:nvPr/>
            </p:nvCxnSpPr>
            <p:spPr bwMode="auto">
              <a:xfrm rot="16200000" flipH="1">
                <a:off x="1447800" y="1943100"/>
                <a:ext cx="457200" cy="762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7413" name="Straight Connector 67"/>
              <p:cNvCxnSpPr>
                <a:cxnSpLocks noChangeShapeType="1"/>
                <a:stCxn id="57409" idx="2"/>
              </p:cNvCxnSpPr>
              <p:nvPr/>
            </p:nvCxnSpPr>
            <p:spPr bwMode="auto">
              <a:xfrm rot="5400000">
                <a:off x="2038350" y="2000250"/>
                <a:ext cx="228600" cy="1905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57402" name="Diamond 68"/>
            <p:cNvSpPr>
              <a:spLocks noChangeArrowheads="1"/>
            </p:cNvSpPr>
            <p:nvPr/>
          </p:nvSpPr>
          <p:spPr bwMode="auto">
            <a:xfrm>
              <a:off x="5715000" y="2132806"/>
              <a:ext cx="914400" cy="609600"/>
            </a:xfrm>
            <a:prstGeom prst="diamond">
              <a:avLst/>
            </a:prstGeom>
            <a:solidFill>
              <a:srgbClr val="00FFCC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cxnSp>
          <p:nvCxnSpPr>
            <p:cNvPr id="57403" name="Straight Connector 70"/>
            <p:cNvCxnSpPr>
              <a:cxnSpLocks noChangeShapeType="1"/>
              <a:stCxn id="57402" idx="3"/>
            </p:cNvCxnSpPr>
            <p:nvPr/>
          </p:nvCxnSpPr>
          <p:spPr bwMode="auto">
            <a:xfrm>
              <a:off x="6629400" y="2437606"/>
              <a:ext cx="228600" cy="158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404" name="Straight Connector 76"/>
            <p:cNvCxnSpPr>
              <a:cxnSpLocks noChangeShapeType="1"/>
              <a:endCxn id="57402" idx="1"/>
            </p:cNvCxnSpPr>
            <p:nvPr/>
          </p:nvCxnSpPr>
          <p:spPr bwMode="auto">
            <a:xfrm>
              <a:off x="5486400" y="2437606"/>
              <a:ext cx="228600" cy="158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7405" name="Flowchart: Terminator 77"/>
            <p:cNvSpPr>
              <a:spLocks noChangeArrowheads="1"/>
            </p:cNvSpPr>
            <p:nvPr/>
          </p:nvSpPr>
          <p:spPr bwMode="auto">
            <a:xfrm>
              <a:off x="5867400" y="1675606"/>
              <a:ext cx="533400" cy="152400"/>
            </a:xfrm>
            <a:prstGeom prst="flowChartTerminator">
              <a:avLst/>
            </a:prstGeom>
            <a:solidFill>
              <a:srgbClr val="66CCFF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eaLnBrk="0" hangingPunct="0"/>
              <a:endParaRPr lang="en-US" sz="1200">
                <a:latin typeface="Calibri" pitchFamily="34" charset="0"/>
              </a:endParaRPr>
            </a:p>
          </p:txBody>
        </p:sp>
        <p:cxnSp>
          <p:nvCxnSpPr>
            <p:cNvPr id="57406" name="Straight Connector 79"/>
            <p:cNvCxnSpPr>
              <a:cxnSpLocks noChangeShapeType="1"/>
              <a:stCxn id="57405" idx="2"/>
              <a:endCxn id="57402" idx="0"/>
            </p:cNvCxnSpPr>
            <p:nvPr/>
          </p:nvCxnSpPr>
          <p:spPr bwMode="auto">
            <a:xfrm rot="16200000" flipH="1">
              <a:off x="6000750" y="1961356"/>
              <a:ext cx="304800" cy="381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" name="Group 80"/>
          <p:cNvGrpSpPr>
            <a:grpSpLocks/>
          </p:cNvGrpSpPr>
          <p:nvPr/>
        </p:nvGrpSpPr>
        <p:grpSpPr bwMode="auto">
          <a:xfrm>
            <a:off x="5181600" y="3427413"/>
            <a:ext cx="2057400" cy="915987"/>
            <a:chOff x="5486400" y="1905000"/>
            <a:chExt cx="2057400" cy="915194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57393" name="Rectangle 81"/>
            <p:cNvSpPr>
              <a:spLocks noChangeArrowheads="1"/>
            </p:cNvSpPr>
            <p:nvPr/>
          </p:nvSpPr>
          <p:spPr bwMode="auto">
            <a:xfrm>
              <a:off x="5486400" y="1905000"/>
              <a:ext cx="2057400" cy="914400"/>
            </a:xfrm>
            <a:prstGeom prst="rect">
              <a:avLst/>
            </a:prstGeom>
            <a:solidFill>
              <a:srgbClr val="00FFCC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cxnSp>
          <p:nvCxnSpPr>
            <p:cNvPr id="57394" name="Straight Connector 82"/>
            <p:cNvCxnSpPr>
              <a:cxnSpLocks noChangeShapeType="1"/>
            </p:cNvCxnSpPr>
            <p:nvPr/>
          </p:nvCxnSpPr>
          <p:spPr bwMode="auto">
            <a:xfrm>
              <a:off x="5486400" y="2133600"/>
              <a:ext cx="2057400" cy="158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395" name="Straight Connector 83"/>
            <p:cNvCxnSpPr>
              <a:cxnSpLocks noChangeShapeType="1"/>
            </p:cNvCxnSpPr>
            <p:nvPr/>
          </p:nvCxnSpPr>
          <p:spPr bwMode="auto">
            <a:xfrm rot="5400000">
              <a:off x="5715000" y="2362200"/>
              <a:ext cx="914400" cy="158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396" name="Straight Connector 84"/>
            <p:cNvCxnSpPr>
              <a:cxnSpLocks noChangeShapeType="1"/>
            </p:cNvCxnSpPr>
            <p:nvPr/>
          </p:nvCxnSpPr>
          <p:spPr bwMode="auto">
            <a:xfrm rot="5400000">
              <a:off x="6400006" y="2361406"/>
              <a:ext cx="914400" cy="158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6" name="Flowchart: Process 85"/>
            <p:cNvSpPr/>
            <p:nvPr/>
          </p:nvSpPr>
          <p:spPr bwMode="auto">
            <a:xfrm>
              <a:off x="5486400" y="1905000"/>
              <a:ext cx="685800" cy="228402"/>
            </a:xfrm>
            <a:prstGeom prst="flowChartProcess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1800" dirty="0">
                  <a:latin typeface="Calibri" pitchFamily="34" charset="0"/>
                </a:rPr>
                <a:t>KEY</a:t>
              </a:r>
            </a:p>
          </p:txBody>
        </p:sp>
        <p:sp>
          <p:nvSpPr>
            <p:cNvPr id="87" name="Flowchart: Process 86"/>
            <p:cNvSpPr/>
            <p:nvPr/>
          </p:nvSpPr>
          <p:spPr bwMode="auto">
            <a:xfrm>
              <a:off x="6172200" y="1905000"/>
              <a:ext cx="685800" cy="228402"/>
            </a:xfrm>
            <a:prstGeom prst="flowChart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1800" dirty="0">
                  <a:latin typeface="Calibri" pitchFamily="34" charset="0"/>
                </a:rPr>
                <a:t>KEY</a:t>
              </a:r>
            </a:p>
          </p:txBody>
        </p:sp>
        <p:sp>
          <p:nvSpPr>
            <p:cNvPr id="57399" name="Flowchart: Process 87"/>
            <p:cNvSpPr>
              <a:spLocks noChangeArrowheads="1"/>
            </p:cNvSpPr>
            <p:nvPr/>
          </p:nvSpPr>
          <p:spPr bwMode="auto">
            <a:xfrm>
              <a:off x="6858000" y="1905000"/>
              <a:ext cx="685800" cy="228600"/>
            </a:xfrm>
            <a:prstGeom prst="flowChartProcess">
              <a:avLst/>
            </a:prstGeom>
            <a:solidFill>
              <a:srgbClr val="66CCFF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sp>
        <p:nvSpPr>
          <p:cNvPr id="90" name="Down Arrow 89"/>
          <p:cNvSpPr>
            <a:spLocks noChangeArrowheads="1"/>
          </p:cNvSpPr>
          <p:nvPr/>
        </p:nvSpPr>
        <p:spPr bwMode="auto">
          <a:xfrm>
            <a:off x="6019800" y="2817813"/>
            <a:ext cx="381000" cy="533400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005EA4"/>
          </a:solidFill>
          <a:ln w="12700" algn="ctr">
            <a:noFill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735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grpSp>
        <p:nvGrpSpPr>
          <p:cNvPr id="9" name="Group 129"/>
          <p:cNvGrpSpPr>
            <a:grpSpLocks/>
          </p:cNvGrpSpPr>
          <p:nvPr/>
        </p:nvGrpSpPr>
        <p:grpSpPr bwMode="auto">
          <a:xfrm>
            <a:off x="304800" y="5029200"/>
            <a:ext cx="4267200" cy="1066800"/>
            <a:chOff x="304800" y="5029200"/>
            <a:chExt cx="4267200" cy="1066800"/>
          </a:xfrm>
        </p:grpSpPr>
        <p:grpSp>
          <p:nvGrpSpPr>
            <p:cNvPr id="57372" name="Group 90"/>
            <p:cNvGrpSpPr>
              <a:grpSpLocks/>
            </p:cNvGrpSpPr>
            <p:nvPr/>
          </p:nvGrpSpPr>
          <p:grpSpPr bwMode="auto">
            <a:xfrm>
              <a:off x="304800" y="5029200"/>
              <a:ext cx="1600200" cy="914400"/>
              <a:chOff x="914400" y="1600200"/>
              <a:chExt cx="1600200" cy="914400"/>
            </a:xfrm>
          </p:grpSpPr>
          <p:sp>
            <p:nvSpPr>
              <p:cNvPr id="92" name="Flowchart: Terminator 91"/>
              <p:cNvSpPr/>
              <p:nvPr/>
            </p:nvSpPr>
            <p:spPr bwMode="auto">
              <a:xfrm>
                <a:off x="914400" y="1828800"/>
                <a:ext cx="533400" cy="152400"/>
              </a:xfrm>
              <a:prstGeom prst="flowChartTerminator">
                <a:avLst/>
              </a:prstGeom>
              <a:solidFill>
                <a:schemeClr val="accent4">
                  <a:lumMod val="25000"/>
                  <a:lumOff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1200" dirty="0">
                    <a:latin typeface="Calibri" pitchFamily="34" charset="0"/>
                  </a:rPr>
                  <a:t>KEY</a:t>
                </a:r>
              </a:p>
            </p:txBody>
          </p:sp>
          <p:sp>
            <p:nvSpPr>
              <p:cNvPr id="57387" name="Flowchart: Terminator 92"/>
              <p:cNvSpPr>
                <a:spLocks noChangeArrowheads="1"/>
              </p:cNvSpPr>
              <p:nvPr/>
            </p:nvSpPr>
            <p:spPr bwMode="auto">
              <a:xfrm>
                <a:off x="1371600" y="1600200"/>
                <a:ext cx="533400" cy="152400"/>
              </a:xfrm>
              <a:prstGeom prst="flowChartTerminator">
                <a:avLst/>
              </a:prstGeom>
              <a:solidFill>
                <a:srgbClr val="FFC00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7388" name="Flowchart: Terminator 93"/>
              <p:cNvSpPr>
                <a:spLocks noChangeArrowheads="1"/>
              </p:cNvSpPr>
              <p:nvPr/>
            </p:nvSpPr>
            <p:spPr bwMode="auto">
              <a:xfrm>
                <a:off x="1981200" y="1828800"/>
                <a:ext cx="533400" cy="152400"/>
              </a:xfrm>
              <a:prstGeom prst="flowChartTerminator">
                <a:avLst/>
              </a:prstGeom>
              <a:solidFill>
                <a:srgbClr val="9191B5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95" name="Flowchart: Process 94"/>
              <p:cNvSpPr/>
              <p:nvPr/>
            </p:nvSpPr>
            <p:spPr bwMode="auto">
              <a:xfrm>
                <a:off x="1066800" y="2209800"/>
                <a:ext cx="1295400" cy="304800"/>
              </a:xfrm>
              <a:prstGeom prst="flowChartProcess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cxnSp>
            <p:nvCxnSpPr>
              <p:cNvPr id="57390" name="Straight Connector 95"/>
              <p:cNvCxnSpPr>
                <a:cxnSpLocks noChangeShapeType="1"/>
                <a:stCxn id="92" idx="2"/>
              </p:cNvCxnSpPr>
              <p:nvPr/>
            </p:nvCxnSpPr>
            <p:spPr bwMode="auto">
              <a:xfrm rot="16200000" flipH="1">
                <a:off x="1123950" y="2038350"/>
                <a:ext cx="228600" cy="1143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7391" name="Straight Connector 96"/>
              <p:cNvCxnSpPr>
                <a:cxnSpLocks noChangeShapeType="1"/>
                <a:stCxn id="57387" idx="2"/>
                <a:endCxn id="95" idx="0"/>
              </p:cNvCxnSpPr>
              <p:nvPr/>
            </p:nvCxnSpPr>
            <p:spPr bwMode="auto">
              <a:xfrm rot="16200000" flipH="1">
                <a:off x="1447800" y="1943100"/>
                <a:ext cx="457200" cy="762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7392" name="Straight Connector 97"/>
              <p:cNvCxnSpPr>
                <a:cxnSpLocks noChangeShapeType="1"/>
                <a:stCxn id="57388" idx="2"/>
              </p:cNvCxnSpPr>
              <p:nvPr/>
            </p:nvCxnSpPr>
            <p:spPr bwMode="auto">
              <a:xfrm rot="5400000">
                <a:off x="2038350" y="2000250"/>
                <a:ext cx="228600" cy="1905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7373" name="Group 98"/>
            <p:cNvGrpSpPr>
              <a:grpSpLocks/>
            </p:cNvGrpSpPr>
            <p:nvPr/>
          </p:nvGrpSpPr>
          <p:grpSpPr bwMode="auto">
            <a:xfrm>
              <a:off x="2971800" y="5029200"/>
              <a:ext cx="1600200" cy="914400"/>
              <a:chOff x="914400" y="1600200"/>
              <a:chExt cx="1600200" cy="914400"/>
            </a:xfrm>
          </p:grpSpPr>
          <p:sp>
            <p:nvSpPr>
              <p:cNvPr id="100" name="Flowchart: Terminator 99"/>
              <p:cNvSpPr/>
              <p:nvPr/>
            </p:nvSpPr>
            <p:spPr bwMode="auto">
              <a:xfrm>
                <a:off x="914400" y="1828800"/>
                <a:ext cx="533400" cy="152400"/>
              </a:xfrm>
              <a:prstGeom prst="flowChartTerminator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1200" dirty="0">
                    <a:latin typeface="Calibri" pitchFamily="34" charset="0"/>
                  </a:rPr>
                  <a:t>KEY</a:t>
                </a:r>
              </a:p>
            </p:txBody>
          </p:sp>
          <p:sp>
            <p:nvSpPr>
              <p:cNvPr id="101" name="Flowchart: Terminator 100"/>
              <p:cNvSpPr/>
              <p:nvPr/>
            </p:nvSpPr>
            <p:spPr bwMode="auto">
              <a:xfrm>
                <a:off x="1371600" y="1600200"/>
                <a:ext cx="533400" cy="152400"/>
              </a:xfrm>
              <a:prstGeom prst="flowChartTerminator">
                <a:avLst/>
              </a:prstGeom>
              <a:solidFill>
                <a:schemeClr val="accent5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7381" name="Flowchart: Terminator 101"/>
              <p:cNvSpPr>
                <a:spLocks noChangeArrowheads="1"/>
              </p:cNvSpPr>
              <p:nvPr/>
            </p:nvSpPr>
            <p:spPr bwMode="auto">
              <a:xfrm>
                <a:off x="1981200" y="1828800"/>
                <a:ext cx="533400" cy="152400"/>
              </a:xfrm>
              <a:prstGeom prst="flowChartTerminator">
                <a:avLst/>
              </a:prstGeom>
              <a:solidFill>
                <a:srgbClr val="C0000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3" name="Flowchart: Process 102"/>
              <p:cNvSpPr/>
              <p:nvPr/>
            </p:nvSpPr>
            <p:spPr bwMode="auto">
              <a:xfrm>
                <a:off x="1066800" y="2209800"/>
                <a:ext cx="1295400" cy="304800"/>
              </a:xfrm>
              <a:prstGeom prst="flowChartProcess">
                <a:avLst/>
              </a:prstGeom>
              <a:solidFill>
                <a:schemeClr val="bg1">
                  <a:lumMod val="9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cxnSp>
            <p:nvCxnSpPr>
              <p:cNvPr id="57383" name="Straight Connector 103"/>
              <p:cNvCxnSpPr>
                <a:cxnSpLocks noChangeShapeType="1"/>
                <a:stCxn id="100" idx="2"/>
              </p:cNvCxnSpPr>
              <p:nvPr/>
            </p:nvCxnSpPr>
            <p:spPr bwMode="auto">
              <a:xfrm rot="16200000" flipH="1">
                <a:off x="1123950" y="2038350"/>
                <a:ext cx="228600" cy="1143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7384" name="Straight Connector 104"/>
              <p:cNvCxnSpPr>
                <a:cxnSpLocks noChangeShapeType="1"/>
                <a:stCxn id="101" idx="2"/>
                <a:endCxn id="103" idx="0"/>
              </p:cNvCxnSpPr>
              <p:nvPr/>
            </p:nvCxnSpPr>
            <p:spPr bwMode="auto">
              <a:xfrm rot="16200000" flipH="1">
                <a:off x="1447800" y="1943100"/>
                <a:ext cx="457200" cy="762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7385" name="Straight Connector 105"/>
              <p:cNvCxnSpPr>
                <a:cxnSpLocks noChangeShapeType="1"/>
                <a:stCxn id="57381" idx="2"/>
              </p:cNvCxnSpPr>
              <p:nvPr/>
            </p:nvCxnSpPr>
            <p:spPr bwMode="auto">
              <a:xfrm rot="5400000">
                <a:off x="2038350" y="2000250"/>
                <a:ext cx="228600" cy="1905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07" name="Diamond 106"/>
            <p:cNvSpPr/>
            <p:nvPr/>
          </p:nvSpPr>
          <p:spPr bwMode="auto">
            <a:xfrm>
              <a:off x="1981200" y="5486400"/>
              <a:ext cx="914400" cy="609600"/>
            </a:xfrm>
            <a:prstGeom prst="diamond">
              <a:avLst/>
            </a:prstGeom>
            <a:solidFill>
              <a:schemeClr val="bg1">
                <a:lumMod val="9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cxnSp>
          <p:nvCxnSpPr>
            <p:cNvPr id="57375" name="Straight Connector 107"/>
            <p:cNvCxnSpPr>
              <a:cxnSpLocks noChangeShapeType="1"/>
              <a:stCxn id="107" idx="3"/>
            </p:cNvCxnSpPr>
            <p:nvPr/>
          </p:nvCxnSpPr>
          <p:spPr bwMode="auto">
            <a:xfrm>
              <a:off x="2895600" y="5791200"/>
              <a:ext cx="228600" cy="158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arrow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376" name="Straight Connector 108"/>
            <p:cNvCxnSpPr>
              <a:cxnSpLocks noChangeShapeType="1"/>
              <a:endCxn id="107" idx="1"/>
            </p:cNvCxnSpPr>
            <p:nvPr/>
          </p:nvCxnSpPr>
          <p:spPr bwMode="auto">
            <a:xfrm>
              <a:off x="1752600" y="5791200"/>
              <a:ext cx="228600" cy="158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7377" name="Flowchart: Terminator 109"/>
            <p:cNvSpPr>
              <a:spLocks noChangeArrowheads="1"/>
            </p:cNvSpPr>
            <p:nvPr/>
          </p:nvSpPr>
          <p:spPr bwMode="auto">
            <a:xfrm>
              <a:off x="2133600" y="5029200"/>
              <a:ext cx="533400" cy="152400"/>
            </a:xfrm>
            <a:prstGeom prst="flowChartTerminator">
              <a:avLst/>
            </a:prstGeom>
            <a:solidFill>
              <a:srgbClr val="66CCFF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eaLnBrk="0" hangingPunct="0"/>
              <a:endParaRPr lang="en-US" sz="1200">
                <a:latin typeface="Calibri" pitchFamily="34" charset="0"/>
              </a:endParaRPr>
            </a:p>
          </p:txBody>
        </p:sp>
        <p:cxnSp>
          <p:nvCxnSpPr>
            <p:cNvPr id="57378" name="Straight Connector 110"/>
            <p:cNvCxnSpPr>
              <a:cxnSpLocks noChangeShapeType="1"/>
              <a:stCxn id="57377" idx="2"/>
              <a:endCxn id="107" idx="0"/>
            </p:cNvCxnSpPr>
            <p:nvPr/>
          </p:nvCxnSpPr>
          <p:spPr bwMode="auto">
            <a:xfrm rot="16200000" flipH="1">
              <a:off x="2266950" y="5314950"/>
              <a:ext cx="304800" cy="381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26" name="Down Arrow 125"/>
          <p:cNvSpPr>
            <a:spLocks noChangeArrowheads="1"/>
          </p:cNvSpPr>
          <p:nvPr/>
        </p:nvSpPr>
        <p:spPr bwMode="auto">
          <a:xfrm rot="16200000">
            <a:off x="4724400" y="5411788"/>
            <a:ext cx="381000" cy="533400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005EA4"/>
          </a:solidFill>
          <a:ln w="12700" algn="ctr">
            <a:noFill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eaLnBrk="0" hangingPunct="0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334000" y="5103812"/>
            <a:ext cx="3628190" cy="915988"/>
            <a:chOff x="5181600" y="5029200"/>
            <a:chExt cx="3628190" cy="915988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grpSp>
          <p:nvGrpSpPr>
            <p:cNvPr id="12" name="Group 131"/>
            <p:cNvGrpSpPr>
              <a:grpSpLocks/>
            </p:cNvGrpSpPr>
            <p:nvPr/>
          </p:nvGrpSpPr>
          <p:grpSpPr bwMode="auto">
            <a:xfrm>
              <a:off x="5181600" y="5029200"/>
              <a:ext cx="3581400" cy="915988"/>
              <a:chOff x="5181600" y="5029200"/>
              <a:chExt cx="3581400" cy="915195"/>
            </a:xfrm>
          </p:grpSpPr>
          <p:grpSp>
            <p:nvGrpSpPr>
              <p:cNvPr id="57359" name="Group 122"/>
              <p:cNvGrpSpPr>
                <a:grpSpLocks/>
              </p:cNvGrpSpPr>
              <p:nvPr/>
            </p:nvGrpSpPr>
            <p:grpSpPr bwMode="auto">
              <a:xfrm>
                <a:off x="5181600" y="5029200"/>
                <a:ext cx="3581400" cy="915194"/>
                <a:chOff x="5638800" y="5028406"/>
                <a:chExt cx="3581400" cy="915194"/>
              </a:xfrm>
            </p:grpSpPr>
            <p:grpSp>
              <p:nvGrpSpPr>
                <p:cNvPr id="57362" name="Group 112"/>
                <p:cNvGrpSpPr>
                  <a:grpSpLocks/>
                </p:cNvGrpSpPr>
                <p:nvPr/>
              </p:nvGrpSpPr>
              <p:grpSpPr bwMode="auto">
                <a:xfrm>
                  <a:off x="5638800" y="5028406"/>
                  <a:ext cx="3581400" cy="915194"/>
                  <a:chOff x="5486400" y="1905000"/>
                  <a:chExt cx="3342640" cy="915194"/>
                </a:xfrm>
              </p:grpSpPr>
              <p:sp>
                <p:nvSpPr>
                  <p:cNvPr id="114" name="Rectangle 113"/>
                  <p:cNvSpPr/>
                  <p:nvPr/>
                </p:nvSpPr>
                <p:spPr bwMode="auto">
                  <a:xfrm>
                    <a:off x="5486400" y="1905000"/>
                    <a:ext cx="3342640" cy="913608"/>
                  </a:xfrm>
                  <a:prstGeom prst="rect">
                    <a:avLst/>
                  </a:prstGeom>
                  <a:solidFill>
                    <a:schemeClr val="bg1">
                      <a:lumMod val="90000"/>
                    </a:schemeClr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en-US"/>
                  </a:p>
                </p:txBody>
              </p:sp>
              <p:cxnSp>
                <p:nvCxnSpPr>
                  <p:cNvPr id="57366" name="Straight Connector 11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486400" y="2133600"/>
                    <a:ext cx="2057400" cy="1588"/>
                  </a:xfrm>
                  <a:prstGeom prst="line">
                    <a:avLst/>
                  </a:prstGeom>
                  <a:noFill/>
                  <a:ln w="12700" algn="ctr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57367" name="Straight Connector 115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715000" y="2362200"/>
                    <a:ext cx="914400" cy="1588"/>
                  </a:xfrm>
                  <a:prstGeom prst="line">
                    <a:avLst/>
                  </a:prstGeom>
                  <a:noFill/>
                  <a:ln w="12700" algn="ctr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57368" name="Straight Connector 116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6400006" y="2361406"/>
                    <a:ext cx="914400" cy="1588"/>
                  </a:xfrm>
                  <a:prstGeom prst="line">
                    <a:avLst/>
                  </a:prstGeom>
                  <a:noFill/>
                  <a:ln w="12700" algn="ctr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118" name="Flowchart: Process 117"/>
                  <p:cNvSpPr/>
                  <p:nvPr/>
                </p:nvSpPr>
                <p:spPr bwMode="auto">
                  <a:xfrm>
                    <a:off x="5486400" y="1905000"/>
                    <a:ext cx="686012" cy="228402"/>
                  </a:xfrm>
                  <a:prstGeom prst="flowChartProcess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r>
                      <a:rPr lang="en-US" sz="1800" dirty="0">
                        <a:latin typeface="Calibri" pitchFamily="34" charset="0"/>
                      </a:rPr>
                      <a:t>KEY</a:t>
                    </a:r>
                  </a:p>
                </p:txBody>
              </p:sp>
              <p:sp>
                <p:nvSpPr>
                  <p:cNvPr id="119" name="Flowchart: Process 118"/>
                  <p:cNvSpPr/>
                  <p:nvPr/>
                </p:nvSpPr>
                <p:spPr bwMode="auto">
                  <a:xfrm>
                    <a:off x="6172412" y="1905000"/>
                    <a:ext cx="686011" cy="228402"/>
                  </a:xfrm>
                  <a:prstGeom prst="flowChartProcess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en-US"/>
                  </a:p>
                </p:txBody>
              </p:sp>
              <p:sp>
                <p:nvSpPr>
                  <p:cNvPr id="57371" name="Flowchart: Process 119"/>
                  <p:cNvSpPr>
                    <a:spLocks noChangeArrowheads="1"/>
                  </p:cNvSpPr>
                  <p:nvPr/>
                </p:nvSpPr>
                <p:spPr bwMode="auto">
                  <a:xfrm>
                    <a:off x="6858000" y="1905000"/>
                    <a:ext cx="685800" cy="228600"/>
                  </a:xfrm>
                  <a:prstGeom prst="flowChartProcess">
                    <a:avLst/>
                  </a:prstGeom>
                  <a:solidFill>
                    <a:srgbClr val="C00000"/>
                  </a:solidFill>
                  <a:ln w="12700" algn="ctr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</p:grpSp>
            <p:sp>
              <p:nvSpPr>
                <p:cNvPr id="57363" name="Flowchart: Process 120"/>
                <p:cNvSpPr>
                  <a:spLocks noChangeArrowheads="1"/>
                </p:cNvSpPr>
                <p:nvPr/>
              </p:nvSpPr>
              <p:spPr bwMode="auto">
                <a:xfrm>
                  <a:off x="7848600" y="5029200"/>
                  <a:ext cx="685800" cy="228600"/>
                </a:xfrm>
                <a:prstGeom prst="flowChartProcess">
                  <a:avLst/>
                </a:prstGeom>
                <a:solidFill>
                  <a:srgbClr val="00B0F0"/>
                </a:solidFill>
                <a:ln w="12700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22" name="Flowchart: Process 121"/>
                <p:cNvSpPr/>
                <p:nvPr/>
              </p:nvSpPr>
              <p:spPr bwMode="auto">
                <a:xfrm>
                  <a:off x="8534400" y="5029993"/>
                  <a:ext cx="685800" cy="228402"/>
                </a:xfrm>
                <a:prstGeom prst="flowChartProcess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/>
                </a:p>
              </p:txBody>
            </p:sp>
          </p:grpSp>
          <p:cxnSp>
            <p:nvCxnSpPr>
              <p:cNvPr id="57360" name="Straight Connector 123"/>
              <p:cNvCxnSpPr>
                <a:cxnSpLocks noChangeShapeType="1"/>
              </p:cNvCxnSpPr>
              <p:nvPr/>
            </p:nvCxnSpPr>
            <p:spPr bwMode="auto">
              <a:xfrm rot="5400000">
                <a:off x="6933349" y="5486344"/>
                <a:ext cx="914400" cy="1701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7361" name="Straight Connector 124"/>
              <p:cNvCxnSpPr>
                <a:cxnSpLocks noChangeShapeType="1"/>
              </p:cNvCxnSpPr>
              <p:nvPr/>
            </p:nvCxnSpPr>
            <p:spPr bwMode="auto">
              <a:xfrm rot="5400000">
                <a:off x="7620851" y="5486344"/>
                <a:ext cx="914400" cy="1701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" name="TextBox 2"/>
            <p:cNvSpPr txBox="1"/>
            <p:nvPr/>
          </p:nvSpPr>
          <p:spPr>
            <a:xfrm>
              <a:off x="8030409" y="5042356"/>
              <a:ext cx="77938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rgbClr val="002060"/>
                  </a:solidFill>
                  <a:latin typeface="Arial" pitchFamily="34" charset="0"/>
                </a:rPr>
                <a:t>Foreign Key</a:t>
              </a:r>
            </a:p>
          </p:txBody>
        </p:sp>
      </p:grp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851721A-58FE-468C-BA0F-8C101E80C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E1266-4610-467A-8FA8-1FD422DC3B3B}" type="datetime1">
              <a:rPr lang="en-US" smtClean="0"/>
              <a:t>9/11/2024</a:t>
            </a:fld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00D141B-CE00-414E-8E4C-2DA3B3CAE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D7F5-7323-4990-94E9-6AF33DDF4934}" type="slidenum">
              <a:rPr lang="en-US" smtClean="0"/>
              <a:t>65</a:t>
            </a:fld>
            <a:endParaRPr lang="en-US"/>
          </a:p>
        </p:txBody>
      </p:sp>
      <p:sp>
        <p:nvSpPr>
          <p:cNvPr id="102" name="Speech Bubble: Rectangle with Corners Rounded 101">
            <a:extLst>
              <a:ext uri="{FF2B5EF4-FFF2-40B4-BE49-F238E27FC236}">
                <a16:creationId xmlns:a16="http://schemas.microsoft.com/office/drawing/2014/main" id="{169CE13F-C035-42B7-8A2F-59E4221FE55F}"/>
              </a:ext>
            </a:extLst>
          </p:cNvPr>
          <p:cNvSpPr/>
          <p:nvPr/>
        </p:nvSpPr>
        <p:spPr>
          <a:xfrm>
            <a:off x="7740981" y="4267200"/>
            <a:ext cx="977238" cy="606424"/>
          </a:xfrm>
          <a:prstGeom prst="wedgeRoundRectCallout">
            <a:avLst>
              <a:gd name="adj1" fmla="val 34491"/>
              <a:gd name="adj2" fmla="val 95039"/>
              <a:gd name="adj3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Key constraint</a:t>
            </a:r>
          </a:p>
        </p:txBody>
      </p:sp>
    </p:spTree>
    <p:extLst>
      <p:ext uri="{BB962C8B-B14F-4D97-AF65-F5344CB8AC3E}">
        <p14:creationId xmlns:p14="http://schemas.microsoft.com/office/powerpoint/2010/main" val="301645624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0" grpId="0" animBg="1"/>
      <p:bldP spid="126" grpId="0" animBg="1"/>
      <p:bldP spid="102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0"/>
          <p:cNvGrpSpPr>
            <a:grpSpLocks/>
          </p:cNvGrpSpPr>
          <p:nvPr/>
        </p:nvGrpSpPr>
        <p:grpSpPr bwMode="auto">
          <a:xfrm>
            <a:off x="1800374" y="1910401"/>
            <a:ext cx="2743200" cy="933450"/>
            <a:chOff x="1905000" y="1524000"/>
            <a:chExt cx="2743200" cy="933510"/>
          </a:xfrm>
        </p:grpSpPr>
        <p:sp>
          <p:nvSpPr>
            <p:cNvPr id="93" name="Oval 92"/>
            <p:cNvSpPr/>
            <p:nvPr/>
          </p:nvSpPr>
          <p:spPr bwMode="auto">
            <a:xfrm>
              <a:off x="1905000" y="1524000"/>
              <a:ext cx="2743200" cy="914459"/>
            </a:xfrm>
            <a:prstGeom prst="ellipse">
              <a:avLst/>
            </a:prstGeom>
            <a:solidFill>
              <a:schemeClr val="tx1">
                <a:lumMod val="10000"/>
                <a:lumOff val="9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57436" name="TextBox 248"/>
            <p:cNvSpPr txBox="1">
              <a:spLocks noChangeArrowheads="1"/>
            </p:cNvSpPr>
            <p:nvPr/>
          </p:nvSpPr>
          <p:spPr bwMode="auto">
            <a:xfrm>
              <a:off x="2743200" y="2057400"/>
              <a:ext cx="86510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000">
                  <a:latin typeface="Calibri" pitchFamily="34" charset="0"/>
                </a:rPr>
                <a:t>Merge</a:t>
              </a:r>
            </a:p>
          </p:txBody>
        </p:sp>
      </p:grpSp>
      <p:sp>
        <p:nvSpPr>
          <p:cNvPr id="5734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628650" y="235736"/>
            <a:ext cx="7886700" cy="1325563"/>
          </a:xfrm>
        </p:spPr>
        <p:txBody>
          <a:bodyPr/>
          <a:lstStyle/>
          <a:p>
            <a:r>
              <a:rPr lang="en-US" b="1" dirty="0"/>
              <a:t>ER to Relational Mapping (2)</a:t>
            </a:r>
          </a:p>
        </p:txBody>
      </p:sp>
      <p:sp>
        <p:nvSpPr>
          <p:cNvPr id="5735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grpSp>
        <p:nvGrpSpPr>
          <p:cNvPr id="9" name="Group 129"/>
          <p:cNvGrpSpPr>
            <a:grpSpLocks/>
          </p:cNvGrpSpPr>
          <p:nvPr/>
        </p:nvGrpSpPr>
        <p:grpSpPr bwMode="auto">
          <a:xfrm>
            <a:off x="276374" y="1605601"/>
            <a:ext cx="4267200" cy="1066800"/>
            <a:chOff x="304800" y="5029200"/>
            <a:chExt cx="4267200" cy="1066800"/>
          </a:xfrm>
        </p:grpSpPr>
        <p:grpSp>
          <p:nvGrpSpPr>
            <p:cNvPr id="57372" name="Group 90"/>
            <p:cNvGrpSpPr>
              <a:grpSpLocks/>
            </p:cNvGrpSpPr>
            <p:nvPr/>
          </p:nvGrpSpPr>
          <p:grpSpPr bwMode="auto">
            <a:xfrm>
              <a:off x="304800" y="5029200"/>
              <a:ext cx="1600200" cy="914400"/>
              <a:chOff x="914400" y="1600200"/>
              <a:chExt cx="1600200" cy="914400"/>
            </a:xfrm>
          </p:grpSpPr>
          <p:sp>
            <p:nvSpPr>
              <p:cNvPr id="92" name="Flowchart: Terminator 91"/>
              <p:cNvSpPr/>
              <p:nvPr/>
            </p:nvSpPr>
            <p:spPr bwMode="auto">
              <a:xfrm>
                <a:off x="914400" y="1828800"/>
                <a:ext cx="533400" cy="152400"/>
              </a:xfrm>
              <a:prstGeom prst="flowChartTerminator">
                <a:avLst/>
              </a:prstGeom>
              <a:solidFill>
                <a:schemeClr val="accent4">
                  <a:lumMod val="25000"/>
                  <a:lumOff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1200" dirty="0">
                    <a:latin typeface="Calibri" pitchFamily="34" charset="0"/>
                  </a:rPr>
                  <a:t>KEY</a:t>
                </a:r>
              </a:p>
            </p:txBody>
          </p:sp>
          <p:sp>
            <p:nvSpPr>
              <p:cNvPr id="57387" name="Flowchart: Terminator 92"/>
              <p:cNvSpPr>
                <a:spLocks noChangeArrowheads="1"/>
              </p:cNvSpPr>
              <p:nvPr/>
            </p:nvSpPr>
            <p:spPr bwMode="auto">
              <a:xfrm>
                <a:off x="1371600" y="1600200"/>
                <a:ext cx="533400" cy="152400"/>
              </a:xfrm>
              <a:prstGeom prst="flowChartTerminator">
                <a:avLst/>
              </a:prstGeom>
              <a:solidFill>
                <a:srgbClr val="FFC00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7388" name="Flowchart: Terminator 93"/>
              <p:cNvSpPr>
                <a:spLocks noChangeArrowheads="1"/>
              </p:cNvSpPr>
              <p:nvPr/>
            </p:nvSpPr>
            <p:spPr bwMode="auto">
              <a:xfrm>
                <a:off x="1981200" y="1828800"/>
                <a:ext cx="533400" cy="152400"/>
              </a:xfrm>
              <a:prstGeom prst="flowChartTerminator">
                <a:avLst/>
              </a:prstGeom>
              <a:solidFill>
                <a:srgbClr val="9191B5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95" name="Flowchart: Process 94"/>
              <p:cNvSpPr/>
              <p:nvPr/>
            </p:nvSpPr>
            <p:spPr bwMode="auto">
              <a:xfrm>
                <a:off x="1066800" y="2209800"/>
                <a:ext cx="1295400" cy="304800"/>
              </a:xfrm>
              <a:prstGeom prst="flowChartProcess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cxnSp>
            <p:nvCxnSpPr>
              <p:cNvPr id="57390" name="Straight Connector 95"/>
              <p:cNvCxnSpPr>
                <a:cxnSpLocks noChangeShapeType="1"/>
                <a:stCxn id="92" idx="2"/>
              </p:cNvCxnSpPr>
              <p:nvPr/>
            </p:nvCxnSpPr>
            <p:spPr bwMode="auto">
              <a:xfrm rot="16200000" flipH="1">
                <a:off x="1123950" y="2038350"/>
                <a:ext cx="228600" cy="1143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7391" name="Straight Connector 96"/>
              <p:cNvCxnSpPr>
                <a:cxnSpLocks noChangeShapeType="1"/>
                <a:stCxn id="57387" idx="2"/>
                <a:endCxn id="95" idx="0"/>
              </p:cNvCxnSpPr>
              <p:nvPr/>
            </p:nvCxnSpPr>
            <p:spPr bwMode="auto">
              <a:xfrm rot="16200000" flipH="1">
                <a:off x="1447800" y="1943100"/>
                <a:ext cx="457200" cy="762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7392" name="Straight Connector 97"/>
              <p:cNvCxnSpPr>
                <a:cxnSpLocks noChangeShapeType="1"/>
                <a:stCxn id="57388" idx="2"/>
              </p:cNvCxnSpPr>
              <p:nvPr/>
            </p:nvCxnSpPr>
            <p:spPr bwMode="auto">
              <a:xfrm rot="5400000">
                <a:off x="2038350" y="2000250"/>
                <a:ext cx="228600" cy="1905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7373" name="Group 98"/>
            <p:cNvGrpSpPr>
              <a:grpSpLocks/>
            </p:cNvGrpSpPr>
            <p:nvPr/>
          </p:nvGrpSpPr>
          <p:grpSpPr bwMode="auto">
            <a:xfrm>
              <a:off x="2971800" y="5029200"/>
              <a:ext cx="1600200" cy="914400"/>
              <a:chOff x="914400" y="1600200"/>
              <a:chExt cx="1600200" cy="914400"/>
            </a:xfrm>
          </p:grpSpPr>
          <p:sp>
            <p:nvSpPr>
              <p:cNvPr id="100" name="Flowchart: Terminator 99"/>
              <p:cNvSpPr/>
              <p:nvPr/>
            </p:nvSpPr>
            <p:spPr bwMode="auto">
              <a:xfrm>
                <a:off x="914400" y="1828800"/>
                <a:ext cx="533400" cy="152400"/>
              </a:xfrm>
              <a:prstGeom prst="flowChartTerminator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1200" dirty="0">
                    <a:latin typeface="Calibri" pitchFamily="34" charset="0"/>
                  </a:rPr>
                  <a:t>KEY</a:t>
                </a:r>
              </a:p>
            </p:txBody>
          </p:sp>
          <p:sp>
            <p:nvSpPr>
              <p:cNvPr id="101" name="Flowchart: Terminator 100"/>
              <p:cNvSpPr/>
              <p:nvPr/>
            </p:nvSpPr>
            <p:spPr bwMode="auto">
              <a:xfrm>
                <a:off x="1371600" y="1600200"/>
                <a:ext cx="533400" cy="152400"/>
              </a:xfrm>
              <a:prstGeom prst="flowChartTerminator">
                <a:avLst/>
              </a:prstGeom>
              <a:solidFill>
                <a:schemeClr val="accent5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7381" name="Flowchart: Terminator 101"/>
              <p:cNvSpPr>
                <a:spLocks noChangeArrowheads="1"/>
              </p:cNvSpPr>
              <p:nvPr/>
            </p:nvSpPr>
            <p:spPr bwMode="auto">
              <a:xfrm>
                <a:off x="1981200" y="1828800"/>
                <a:ext cx="533400" cy="152400"/>
              </a:xfrm>
              <a:prstGeom prst="flowChartTerminator">
                <a:avLst/>
              </a:prstGeom>
              <a:solidFill>
                <a:srgbClr val="C0000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3" name="Flowchart: Process 102"/>
              <p:cNvSpPr/>
              <p:nvPr/>
            </p:nvSpPr>
            <p:spPr bwMode="auto">
              <a:xfrm>
                <a:off x="1066800" y="2209800"/>
                <a:ext cx="1295400" cy="304800"/>
              </a:xfrm>
              <a:prstGeom prst="flowChartProcess">
                <a:avLst/>
              </a:prstGeom>
              <a:solidFill>
                <a:schemeClr val="bg1">
                  <a:lumMod val="9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cxnSp>
            <p:nvCxnSpPr>
              <p:cNvPr id="57383" name="Straight Connector 103"/>
              <p:cNvCxnSpPr>
                <a:cxnSpLocks noChangeShapeType="1"/>
                <a:stCxn id="100" idx="2"/>
              </p:cNvCxnSpPr>
              <p:nvPr/>
            </p:nvCxnSpPr>
            <p:spPr bwMode="auto">
              <a:xfrm rot="16200000" flipH="1">
                <a:off x="1123950" y="2038350"/>
                <a:ext cx="228600" cy="1143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7384" name="Straight Connector 104"/>
              <p:cNvCxnSpPr>
                <a:cxnSpLocks noChangeShapeType="1"/>
                <a:stCxn id="101" idx="2"/>
                <a:endCxn id="103" idx="0"/>
              </p:cNvCxnSpPr>
              <p:nvPr/>
            </p:nvCxnSpPr>
            <p:spPr bwMode="auto">
              <a:xfrm rot="16200000" flipH="1">
                <a:off x="1447800" y="1943100"/>
                <a:ext cx="457200" cy="762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7385" name="Straight Connector 105"/>
              <p:cNvCxnSpPr>
                <a:cxnSpLocks noChangeShapeType="1"/>
                <a:stCxn id="57381" idx="2"/>
              </p:cNvCxnSpPr>
              <p:nvPr/>
            </p:nvCxnSpPr>
            <p:spPr bwMode="auto">
              <a:xfrm rot="5400000">
                <a:off x="2038350" y="2000250"/>
                <a:ext cx="228600" cy="1905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07" name="Diamond 106"/>
            <p:cNvSpPr/>
            <p:nvPr/>
          </p:nvSpPr>
          <p:spPr bwMode="auto">
            <a:xfrm>
              <a:off x="1981200" y="5486400"/>
              <a:ext cx="914400" cy="609600"/>
            </a:xfrm>
            <a:prstGeom prst="diamond">
              <a:avLst/>
            </a:prstGeom>
            <a:solidFill>
              <a:schemeClr val="bg1">
                <a:lumMod val="9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cxnSp>
          <p:nvCxnSpPr>
            <p:cNvPr id="57375" name="Straight Connector 107"/>
            <p:cNvCxnSpPr>
              <a:cxnSpLocks noChangeShapeType="1"/>
              <a:stCxn id="107" idx="3"/>
            </p:cNvCxnSpPr>
            <p:nvPr/>
          </p:nvCxnSpPr>
          <p:spPr bwMode="auto">
            <a:xfrm>
              <a:off x="2895600" y="5791200"/>
              <a:ext cx="228600" cy="158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arrow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376" name="Straight Connector 108"/>
            <p:cNvCxnSpPr>
              <a:cxnSpLocks noChangeShapeType="1"/>
              <a:endCxn id="107" idx="1"/>
            </p:cNvCxnSpPr>
            <p:nvPr/>
          </p:nvCxnSpPr>
          <p:spPr bwMode="auto">
            <a:xfrm>
              <a:off x="1752600" y="5791200"/>
              <a:ext cx="228600" cy="158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7377" name="Flowchart: Terminator 109"/>
            <p:cNvSpPr>
              <a:spLocks noChangeArrowheads="1"/>
            </p:cNvSpPr>
            <p:nvPr/>
          </p:nvSpPr>
          <p:spPr bwMode="auto">
            <a:xfrm>
              <a:off x="2133600" y="5029200"/>
              <a:ext cx="533400" cy="152400"/>
            </a:xfrm>
            <a:prstGeom prst="flowChartTerminator">
              <a:avLst/>
            </a:prstGeom>
            <a:solidFill>
              <a:srgbClr val="66CCFF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eaLnBrk="0" hangingPunct="0"/>
              <a:endParaRPr lang="en-US" sz="1200">
                <a:latin typeface="Calibri" pitchFamily="34" charset="0"/>
              </a:endParaRPr>
            </a:p>
          </p:txBody>
        </p:sp>
        <p:cxnSp>
          <p:nvCxnSpPr>
            <p:cNvPr id="57378" name="Straight Connector 110"/>
            <p:cNvCxnSpPr>
              <a:cxnSpLocks noChangeShapeType="1"/>
              <a:stCxn id="57377" idx="2"/>
              <a:endCxn id="107" idx="0"/>
            </p:cNvCxnSpPr>
            <p:nvPr/>
          </p:nvCxnSpPr>
          <p:spPr bwMode="auto">
            <a:xfrm rot="16200000" flipH="1">
              <a:off x="2266950" y="5314950"/>
              <a:ext cx="304800" cy="381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26" name="Down Arrow 125"/>
          <p:cNvSpPr>
            <a:spLocks noChangeArrowheads="1"/>
          </p:cNvSpPr>
          <p:nvPr/>
        </p:nvSpPr>
        <p:spPr bwMode="auto">
          <a:xfrm rot="16200000">
            <a:off x="4695974" y="1988189"/>
            <a:ext cx="381000" cy="533400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005EA4"/>
          </a:solidFill>
          <a:ln w="12700" algn="ctr">
            <a:noFill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eaLnBrk="0" hangingPunct="0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305574" y="1676400"/>
            <a:ext cx="3638251" cy="919801"/>
            <a:chOff x="5181600" y="5025387"/>
            <a:chExt cx="3638251" cy="919801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grpSp>
          <p:nvGrpSpPr>
            <p:cNvPr id="12" name="Group 131"/>
            <p:cNvGrpSpPr>
              <a:grpSpLocks/>
            </p:cNvGrpSpPr>
            <p:nvPr/>
          </p:nvGrpSpPr>
          <p:grpSpPr bwMode="auto">
            <a:xfrm>
              <a:off x="5181600" y="5029200"/>
              <a:ext cx="3581400" cy="915988"/>
              <a:chOff x="5181600" y="5029200"/>
              <a:chExt cx="3581400" cy="915195"/>
            </a:xfrm>
          </p:grpSpPr>
          <p:grpSp>
            <p:nvGrpSpPr>
              <p:cNvPr id="57359" name="Group 122"/>
              <p:cNvGrpSpPr>
                <a:grpSpLocks/>
              </p:cNvGrpSpPr>
              <p:nvPr/>
            </p:nvGrpSpPr>
            <p:grpSpPr bwMode="auto">
              <a:xfrm>
                <a:off x="5181600" y="5029200"/>
                <a:ext cx="3581400" cy="915194"/>
                <a:chOff x="5638800" y="5028406"/>
                <a:chExt cx="3581400" cy="915194"/>
              </a:xfrm>
            </p:grpSpPr>
            <p:grpSp>
              <p:nvGrpSpPr>
                <p:cNvPr id="57362" name="Group 112"/>
                <p:cNvGrpSpPr>
                  <a:grpSpLocks/>
                </p:cNvGrpSpPr>
                <p:nvPr/>
              </p:nvGrpSpPr>
              <p:grpSpPr bwMode="auto">
                <a:xfrm>
                  <a:off x="5638800" y="5028406"/>
                  <a:ext cx="3581400" cy="915194"/>
                  <a:chOff x="5486400" y="1905000"/>
                  <a:chExt cx="3342640" cy="915194"/>
                </a:xfrm>
              </p:grpSpPr>
              <p:sp>
                <p:nvSpPr>
                  <p:cNvPr id="114" name="Rectangle 113"/>
                  <p:cNvSpPr/>
                  <p:nvPr/>
                </p:nvSpPr>
                <p:spPr bwMode="auto">
                  <a:xfrm>
                    <a:off x="5486400" y="1905000"/>
                    <a:ext cx="3342640" cy="913608"/>
                  </a:xfrm>
                  <a:prstGeom prst="rect">
                    <a:avLst/>
                  </a:prstGeom>
                  <a:solidFill>
                    <a:schemeClr val="bg1">
                      <a:lumMod val="90000"/>
                    </a:schemeClr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en-US"/>
                  </a:p>
                </p:txBody>
              </p:sp>
              <p:cxnSp>
                <p:nvCxnSpPr>
                  <p:cNvPr id="57366" name="Straight Connector 11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486400" y="2133600"/>
                    <a:ext cx="2057400" cy="1588"/>
                  </a:xfrm>
                  <a:prstGeom prst="line">
                    <a:avLst/>
                  </a:prstGeom>
                  <a:noFill/>
                  <a:ln w="12700" algn="ctr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57367" name="Straight Connector 115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715000" y="2362200"/>
                    <a:ext cx="914400" cy="1588"/>
                  </a:xfrm>
                  <a:prstGeom prst="line">
                    <a:avLst/>
                  </a:prstGeom>
                  <a:noFill/>
                  <a:ln w="12700" algn="ctr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57368" name="Straight Connector 116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6400006" y="2361406"/>
                    <a:ext cx="914400" cy="1588"/>
                  </a:xfrm>
                  <a:prstGeom prst="line">
                    <a:avLst/>
                  </a:prstGeom>
                  <a:noFill/>
                  <a:ln w="12700" algn="ctr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118" name="Flowchart: Process 117"/>
                  <p:cNvSpPr/>
                  <p:nvPr/>
                </p:nvSpPr>
                <p:spPr bwMode="auto">
                  <a:xfrm>
                    <a:off x="5486400" y="1905000"/>
                    <a:ext cx="686012" cy="228402"/>
                  </a:xfrm>
                  <a:prstGeom prst="flowChartProcess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r>
                      <a:rPr lang="en-US" sz="1800" dirty="0">
                        <a:latin typeface="Calibri" pitchFamily="34" charset="0"/>
                      </a:rPr>
                      <a:t>KEY</a:t>
                    </a:r>
                  </a:p>
                </p:txBody>
              </p:sp>
              <p:sp>
                <p:nvSpPr>
                  <p:cNvPr id="119" name="Flowchart: Process 118"/>
                  <p:cNvSpPr/>
                  <p:nvPr/>
                </p:nvSpPr>
                <p:spPr bwMode="auto">
                  <a:xfrm>
                    <a:off x="6172412" y="1905000"/>
                    <a:ext cx="686011" cy="228402"/>
                  </a:xfrm>
                  <a:prstGeom prst="flowChartProcess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en-US"/>
                  </a:p>
                </p:txBody>
              </p:sp>
              <p:sp>
                <p:nvSpPr>
                  <p:cNvPr id="57371" name="Flowchart: Process 119"/>
                  <p:cNvSpPr>
                    <a:spLocks noChangeArrowheads="1"/>
                  </p:cNvSpPr>
                  <p:nvPr/>
                </p:nvSpPr>
                <p:spPr bwMode="auto">
                  <a:xfrm>
                    <a:off x="6858000" y="1905000"/>
                    <a:ext cx="685800" cy="228600"/>
                  </a:xfrm>
                  <a:prstGeom prst="flowChartProcess">
                    <a:avLst/>
                  </a:prstGeom>
                  <a:solidFill>
                    <a:srgbClr val="C00000"/>
                  </a:solidFill>
                  <a:ln w="12700" algn="ctr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</p:grpSp>
            <p:sp>
              <p:nvSpPr>
                <p:cNvPr id="57363" name="Flowchart: Process 120"/>
                <p:cNvSpPr>
                  <a:spLocks noChangeArrowheads="1"/>
                </p:cNvSpPr>
                <p:nvPr/>
              </p:nvSpPr>
              <p:spPr bwMode="auto">
                <a:xfrm>
                  <a:off x="7848600" y="5029200"/>
                  <a:ext cx="685800" cy="228600"/>
                </a:xfrm>
                <a:prstGeom prst="flowChartProcess">
                  <a:avLst/>
                </a:prstGeom>
                <a:solidFill>
                  <a:srgbClr val="00B0F0"/>
                </a:solidFill>
                <a:ln w="12700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22" name="Flowchart: Process 121"/>
                <p:cNvSpPr/>
                <p:nvPr/>
              </p:nvSpPr>
              <p:spPr bwMode="auto">
                <a:xfrm>
                  <a:off x="8534400" y="5029993"/>
                  <a:ext cx="685800" cy="228402"/>
                </a:xfrm>
                <a:prstGeom prst="flowChartProcess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/>
                </a:p>
              </p:txBody>
            </p:sp>
          </p:grpSp>
          <p:cxnSp>
            <p:nvCxnSpPr>
              <p:cNvPr id="57360" name="Straight Connector 123"/>
              <p:cNvCxnSpPr>
                <a:cxnSpLocks noChangeShapeType="1"/>
              </p:cNvCxnSpPr>
              <p:nvPr/>
            </p:nvCxnSpPr>
            <p:spPr bwMode="auto">
              <a:xfrm rot="5400000">
                <a:off x="6933349" y="5486344"/>
                <a:ext cx="914400" cy="1701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7361" name="Straight Connector 124"/>
              <p:cNvCxnSpPr>
                <a:cxnSpLocks noChangeShapeType="1"/>
              </p:cNvCxnSpPr>
              <p:nvPr/>
            </p:nvCxnSpPr>
            <p:spPr bwMode="auto">
              <a:xfrm rot="5400000">
                <a:off x="7620851" y="5486344"/>
                <a:ext cx="914400" cy="1701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" name="TextBox 2"/>
            <p:cNvSpPr txBox="1"/>
            <p:nvPr/>
          </p:nvSpPr>
          <p:spPr>
            <a:xfrm>
              <a:off x="8040470" y="5025387"/>
              <a:ext cx="77938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rgbClr val="002060"/>
                  </a:solidFill>
                  <a:latin typeface="Arial" pitchFamily="34" charset="0"/>
                </a:rPr>
                <a:t>Foreign Key</a:t>
              </a:r>
            </a:p>
          </p:txBody>
        </p:sp>
      </p:grpSp>
      <p:grpSp>
        <p:nvGrpSpPr>
          <p:cNvPr id="96" name="Group 254"/>
          <p:cNvGrpSpPr>
            <a:grpSpLocks/>
          </p:cNvGrpSpPr>
          <p:nvPr/>
        </p:nvGrpSpPr>
        <p:grpSpPr bwMode="auto">
          <a:xfrm>
            <a:off x="1926909" y="5238750"/>
            <a:ext cx="2743200" cy="933450"/>
            <a:chOff x="1905000" y="1524000"/>
            <a:chExt cx="2743200" cy="933510"/>
          </a:xfrm>
        </p:grpSpPr>
        <p:sp>
          <p:nvSpPr>
            <p:cNvPr id="97" name="Oval 96"/>
            <p:cNvSpPr/>
            <p:nvPr/>
          </p:nvSpPr>
          <p:spPr bwMode="auto">
            <a:xfrm>
              <a:off x="1905000" y="1524000"/>
              <a:ext cx="2743200" cy="914459"/>
            </a:xfrm>
            <a:prstGeom prst="ellipse">
              <a:avLst/>
            </a:prstGeom>
            <a:solidFill>
              <a:schemeClr val="tx1">
                <a:lumMod val="10000"/>
                <a:lumOff val="9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98" name="TextBox 256"/>
            <p:cNvSpPr txBox="1">
              <a:spLocks noChangeArrowheads="1"/>
            </p:cNvSpPr>
            <p:nvPr/>
          </p:nvSpPr>
          <p:spPr bwMode="auto">
            <a:xfrm>
              <a:off x="2743200" y="2057400"/>
              <a:ext cx="86510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000">
                  <a:latin typeface="Calibri" pitchFamily="34" charset="0"/>
                </a:rPr>
                <a:t>Merge</a:t>
              </a:r>
            </a:p>
          </p:txBody>
        </p:sp>
      </p:grpSp>
      <p:grpSp>
        <p:nvGrpSpPr>
          <p:cNvPr id="99" name="Group 250"/>
          <p:cNvGrpSpPr>
            <a:grpSpLocks/>
          </p:cNvGrpSpPr>
          <p:nvPr/>
        </p:nvGrpSpPr>
        <p:grpSpPr bwMode="auto">
          <a:xfrm>
            <a:off x="1981200" y="3581868"/>
            <a:ext cx="2743200" cy="933450"/>
            <a:chOff x="1905000" y="1524000"/>
            <a:chExt cx="2743200" cy="933510"/>
          </a:xfrm>
        </p:grpSpPr>
        <p:sp>
          <p:nvSpPr>
            <p:cNvPr id="102" name="Oval 101"/>
            <p:cNvSpPr/>
            <p:nvPr/>
          </p:nvSpPr>
          <p:spPr bwMode="auto">
            <a:xfrm>
              <a:off x="1905000" y="1524000"/>
              <a:ext cx="2743200" cy="914459"/>
            </a:xfrm>
            <a:prstGeom prst="ellipse">
              <a:avLst/>
            </a:prstGeom>
            <a:solidFill>
              <a:schemeClr val="tx1">
                <a:lumMod val="10000"/>
                <a:lumOff val="9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4" name="TextBox 248"/>
            <p:cNvSpPr txBox="1">
              <a:spLocks noChangeArrowheads="1"/>
            </p:cNvSpPr>
            <p:nvPr/>
          </p:nvSpPr>
          <p:spPr bwMode="auto">
            <a:xfrm>
              <a:off x="2743200" y="2057400"/>
              <a:ext cx="86510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000">
                  <a:latin typeface="Calibri" pitchFamily="34" charset="0"/>
                </a:rPr>
                <a:t>Merge</a:t>
              </a:r>
            </a:p>
          </p:txBody>
        </p:sp>
      </p:grpSp>
      <p:grpSp>
        <p:nvGrpSpPr>
          <p:cNvPr id="105" name="Group 249"/>
          <p:cNvGrpSpPr>
            <a:grpSpLocks/>
          </p:cNvGrpSpPr>
          <p:nvPr/>
        </p:nvGrpSpPr>
        <p:grpSpPr bwMode="auto">
          <a:xfrm>
            <a:off x="381000" y="3277068"/>
            <a:ext cx="4267200" cy="1066800"/>
            <a:chOff x="304800" y="1219200"/>
            <a:chExt cx="4267200" cy="1066800"/>
          </a:xfrm>
        </p:grpSpPr>
        <p:grpSp>
          <p:nvGrpSpPr>
            <p:cNvPr id="106" name="Group 90"/>
            <p:cNvGrpSpPr>
              <a:grpSpLocks/>
            </p:cNvGrpSpPr>
            <p:nvPr/>
          </p:nvGrpSpPr>
          <p:grpSpPr bwMode="auto">
            <a:xfrm>
              <a:off x="304800" y="1219200"/>
              <a:ext cx="1600200" cy="914400"/>
              <a:chOff x="914400" y="1600200"/>
              <a:chExt cx="1600200" cy="914400"/>
            </a:xfrm>
          </p:grpSpPr>
          <p:sp>
            <p:nvSpPr>
              <p:cNvPr id="125" name="Flowchart: Terminator 124"/>
              <p:cNvSpPr/>
              <p:nvPr/>
            </p:nvSpPr>
            <p:spPr bwMode="auto">
              <a:xfrm>
                <a:off x="914400" y="1828800"/>
                <a:ext cx="533400" cy="152400"/>
              </a:xfrm>
              <a:prstGeom prst="flowChartTerminator">
                <a:avLst/>
              </a:prstGeom>
              <a:solidFill>
                <a:schemeClr val="accent4">
                  <a:lumMod val="25000"/>
                  <a:lumOff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1200" dirty="0">
                    <a:latin typeface="Calibri" pitchFamily="34" charset="0"/>
                  </a:rPr>
                  <a:t>KEY</a:t>
                </a:r>
              </a:p>
            </p:txBody>
          </p:sp>
          <p:sp>
            <p:nvSpPr>
              <p:cNvPr id="127" name="Flowchart: Terminator 92"/>
              <p:cNvSpPr>
                <a:spLocks noChangeArrowheads="1"/>
              </p:cNvSpPr>
              <p:nvPr/>
            </p:nvSpPr>
            <p:spPr bwMode="auto">
              <a:xfrm>
                <a:off x="1371600" y="1600200"/>
                <a:ext cx="533400" cy="152400"/>
              </a:xfrm>
              <a:prstGeom prst="flowChartTerminator">
                <a:avLst/>
              </a:prstGeom>
              <a:solidFill>
                <a:srgbClr val="FFC00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28" name="Flowchart: Terminator 93"/>
              <p:cNvSpPr>
                <a:spLocks noChangeArrowheads="1"/>
              </p:cNvSpPr>
              <p:nvPr/>
            </p:nvSpPr>
            <p:spPr bwMode="auto">
              <a:xfrm>
                <a:off x="1981200" y="1828800"/>
                <a:ext cx="533400" cy="152400"/>
              </a:xfrm>
              <a:prstGeom prst="flowChartTerminator">
                <a:avLst/>
              </a:prstGeom>
              <a:solidFill>
                <a:srgbClr val="9191B5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29" name="Flowchart: Process 128"/>
              <p:cNvSpPr/>
              <p:nvPr/>
            </p:nvSpPr>
            <p:spPr bwMode="auto">
              <a:xfrm>
                <a:off x="1066800" y="2209800"/>
                <a:ext cx="1295400" cy="304800"/>
              </a:xfrm>
              <a:prstGeom prst="flowChartProcess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cxnSp>
            <p:nvCxnSpPr>
              <p:cNvPr id="130" name="Straight Connector 95"/>
              <p:cNvCxnSpPr>
                <a:cxnSpLocks noChangeShapeType="1"/>
                <a:stCxn id="125" idx="2"/>
              </p:cNvCxnSpPr>
              <p:nvPr/>
            </p:nvCxnSpPr>
            <p:spPr bwMode="auto">
              <a:xfrm rot="16200000" flipH="1">
                <a:off x="1123950" y="2038350"/>
                <a:ext cx="228600" cy="1143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1" name="Straight Connector 96"/>
              <p:cNvCxnSpPr>
                <a:cxnSpLocks noChangeShapeType="1"/>
                <a:stCxn id="127" idx="2"/>
                <a:endCxn id="129" idx="0"/>
              </p:cNvCxnSpPr>
              <p:nvPr/>
            </p:nvCxnSpPr>
            <p:spPr bwMode="auto">
              <a:xfrm rot="16200000" flipH="1">
                <a:off x="1447800" y="1943100"/>
                <a:ext cx="457200" cy="762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2" name="Straight Connector 97"/>
              <p:cNvCxnSpPr>
                <a:cxnSpLocks noChangeShapeType="1"/>
                <a:stCxn id="128" idx="2"/>
              </p:cNvCxnSpPr>
              <p:nvPr/>
            </p:nvCxnSpPr>
            <p:spPr bwMode="auto">
              <a:xfrm rot="5400000">
                <a:off x="2038350" y="2000250"/>
                <a:ext cx="228600" cy="1905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8" name="Group 98"/>
            <p:cNvGrpSpPr>
              <a:grpSpLocks/>
            </p:cNvGrpSpPr>
            <p:nvPr/>
          </p:nvGrpSpPr>
          <p:grpSpPr bwMode="auto">
            <a:xfrm>
              <a:off x="2971800" y="1219200"/>
              <a:ext cx="1600200" cy="914400"/>
              <a:chOff x="914400" y="1600200"/>
              <a:chExt cx="1600200" cy="914400"/>
            </a:xfrm>
          </p:grpSpPr>
          <p:sp>
            <p:nvSpPr>
              <p:cNvPr id="115" name="Flowchart: Terminator 114"/>
              <p:cNvSpPr/>
              <p:nvPr/>
            </p:nvSpPr>
            <p:spPr bwMode="auto">
              <a:xfrm>
                <a:off x="914400" y="1828800"/>
                <a:ext cx="533400" cy="152400"/>
              </a:xfrm>
              <a:prstGeom prst="flowChartTerminator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1200" dirty="0">
                    <a:latin typeface="Calibri" pitchFamily="34" charset="0"/>
                  </a:rPr>
                  <a:t>KEY</a:t>
                </a:r>
              </a:p>
            </p:txBody>
          </p:sp>
          <p:sp>
            <p:nvSpPr>
              <p:cNvPr id="116" name="Flowchart: Terminator 115"/>
              <p:cNvSpPr/>
              <p:nvPr/>
            </p:nvSpPr>
            <p:spPr bwMode="auto">
              <a:xfrm>
                <a:off x="1371600" y="1600200"/>
                <a:ext cx="533400" cy="152400"/>
              </a:xfrm>
              <a:prstGeom prst="flowChartTerminator">
                <a:avLst/>
              </a:prstGeom>
              <a:solidFill>
                <a:schemeClr val="accent5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17" name="Flowchart: Terminator 101"/>
              <p:cNvSpPr>
                <a:spLocks noChangeArrowheads="1"/>
              </p:cNvSpPr>
              <p:nvPr/>
            </p:nvSpPr>
            <p:spPr bwMode="auto">
              <a:xfrm>
                <a:off x="1981200" y="1828800"/>
                <a:ext cx="533400" cy="152400"/>
              </a:xfrm>
              <a:prstGeom prst="flowChartTerminator">
                <a:avLst/>
              </a:prstGeom>
              <a:solidFill>
                <a:schemeClr val="accent2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20" name="Flowchart: Process 119"/>
              <p:cNvSpPr/>
              <p:nvPr/>
            </p:nvSpPr>
            <p:spPr bwMode="auto">
              <a:xfrm>
                <a:off x="1066800" y="2209800"/>
                <a:ext cx="1295400" cy="304800"/>
              </a:xfrm>
              <a:prstGeom prst="flowChartProcess">
                <a:avLst/>
              </a:prstGeom>
              <a:solidFill>
                <a:schemeClr val="bg1">
                  <a:lumMod val="9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cxnSp>
            <p:nvCxnSpPr>
              <p:cNvPr id="121" name="Straight Connector 103"/>
              <p:cNvCxnSpPr>
                <a:cxnSpLocks noChangeShapeType="1"/>
                <a:stCxn id="115" idx="2"/>
              </p:cNvCxnSpPr>
              <p:nvPr/>
            </p:nvCxnSpPr>
            <p:spPr bwMode="auto">
              <a:xfrm rot="16200000" flipH="1">
                <a:off x="1123950" y="2038350"/>
                <a:ext cx="228600" cy="1143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3" name="Straight Connector 104"/>
              <p:cNvCxnSpPr>
                <a:cxnSpLocks noChangeShapeType="1"/>
                <a:stCxn id="116" idx="2"/>
                <a:endCxn id="120" idx="0"/>
              </p:cNvCxnSpPr>
              <p:nvPr/>
            </p:nvCxnSpPr>
            <p:spPr bwMode="auto">
              <a:xfrm rot="16200000" flipH="1">
                <a:off x="1447800" y="1943100"/>
                <a:ext cx="457200" cy="762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4" name="Straight Connector 105"/>
              <p:cNvCxnSpPr>
                <a:cxnSpLocks noChangeShapeType="1"/>
                <a:stCxn id="117" idx="2"/>
              </p:cNvCxnSpPr>
              <p:nvPr/>
            </p:nvCxnSpPr>
            <p:spPr bwMode="auto">
              <a:xfrm rot="5400000">
                <a:off x="2038350" y="2000250"/>
                <a:ext cx="228600" cy="1905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09" name="Diamond 108"/>
            <p:cNvSpPr/>
            <p:nvPr/>
          </p:nvSpPr>
          <p:spPr bwMode="auto">
            <a:xfrm>
              <a:off x="1981200" y="1676400"/>
              <a:ext cx="914400" cy="609600"/>
            </a:xfrm>
            <a:prstGeom prst="diamond">
              <a:avLst/>
            </a:prstGeom>
            <a:solidFill>
              <a:schemeClr val="bg1">
                <a:lumMod val="9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cxnSp>
          <p:nvCxnSpPr>
            <p:cNvPr id="110" name="Straight Connector 107"/>
            <p:cNvCxnSpPr>
              <a:cxnSpLocks noChangeShapeType="1"/>
              <a:stCxn id="109" idx="3"/>
            </p:cNvCxnSpPr>
            <p:nvPr/>
          </p:nvCxnSpPr>
          <p:spPr bwMode="auto">
            <a:xfrm>
              <a:off x="2895600" y="1981200"/>
              <a:ext cx="228600" cy="1588"/>
            </a:xfrm>
            <a:prstGeom prst="line">
              <a:avLst/>
            </a:prstGeom>
            <a:noFill/>
            <a:ln w="34925" algn="ctr">
              <a:solidFill>
                <a:schemeClr val="tx1"/>
              </a:solidFill>
              <a:round/>
              <a:headEnd type="arrow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1" name="Straight Connector 108"/>
            <p:cNvCxnSpPr>
              <a:cxnSpLocks noChangeShapeType="1"/>
              <a:endCxn id="109" idx="1"/>
            </p:cNvCxnSpPr>
            <p:nvPr/>
          </p:nvCxnSpPr>
          <p:spPr bwMode="auto">
            <a:xfrm>
              <a:off x="1752600" y="1981200"/>
              <a:ext cx="228600" cy="158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2" name="Flowchart: Terminator 109"/>
            <p:cNvSpPr>
              <a:spLocks noChangeArrowheads="1"/>
            </p:cNvSpPr>
            <p:nvPr/>
          </p:nvSpPr>
          <p:spPr bwMode="auto">
            <a:xfrm>
              <a:off x="2133600" y="1219200"/>
              <a:ext cx="533400" cy="152400"/>
            </a:xfrm>
            <a:prstGeom prst="flowChartTerminator">
              <a:avLst/>
            </a:prstGeom>
            <a:solidFill>
              <a:srgbClr val="66CCFF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eaLnBrk="0" hangingPunct="0"/>
              <a:endParaRPr lang="en-US" sz="1200">
                <a:latin typeface="Calibri" pitchFamily="34" charset="0"/>
              </a:endParaRPr>
            </a:p>
          </p:txBody>
        </p:sp>
        <p:cxnSp>
          <p:nvCxnSpPr>
            <p:cNvPr id="113" name="Straight Connector 110"/>
            <p:cNvCxnSpPr>
              <a:cxnSpLocks noChangeShapeType="1"/>
              <a:stCxn id="112" idx="2"/>
              <a:endCxn id="109" idx="0"/>
            </p:cNvCxnSpPr>
            <p:nvPr/>
          </p:nvCxnSpPr>
          <p:spPr bwMode="auto">
            <a:xfrm rot="16200000" flipH="1">
              <a:off x="2266950" y="1504950"/>
              <a:ext cx="304800" cy="381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33" name="Down Arrow 132"/>
          <p:cNvSpPr>
            <a:spLocks noChangeArrowheads="1"/>
          </p:cNvSpPr>
          <p:nvPr/>
        </p:nvSpPr>
        <p:spPr bwMode="auto">
          <a:xfrm rot="-5400000">
            <a:off x="4724400" y="3659656"/>
            <a:ext cx="381000" cy="533400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005EA4"/>
          </a:solidFill>
          <a:ln w="12700" algn="ctr">
            <a:noFill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eaLnBrk="0" hangingPunct="0"/>
            <a:endParaRPr lang="en-US"/>
          </a:p>
        </p:txBody>
      </p:sp>
      <p:grpSp>
        <p:nvGrpSpPr>
          <p:cNvPr id="134" name="Group 252"/>
          <p:cNvGrpSpPr>
            <a:grpSpLocks/>
          </p:cNvGrpSpPr>
          <p:nvPr/>
        </p:nvGrpSpPr>
        <p:grpSpPr bwMode="auto">
          <a:xfrm>
            <a:off x="326709" y="4933950"/>
            <a:ext cx="4267200" cy="1066800"/>
            <a:chOff x="304800" y="2743200"/>
            <a:chExt cx="4267200" cy="1066800"/>
          </a:xfrm>
        </p:grpSpPr>
        <p:grpSp>
          <p:nvGrpSpPr>
            <p:cNvPr id="135" name="Group 90"/>
            <p:cNvGrpSpPr>
              <a:grpSpLocks/>
            </p:cNvGrpSpPr>
            <p:nvPr/>
          </p:nvGrpSpPr>
          <p:grpSpPr bwMode="auto">
            <a:xfrm>
              <a:off x="304800" y="2743200"/>
              <a:ext cx="1600200" cy="914400"/>
              <a:chOff x="914400" y="1600200"/>
              <a:chExt cx="1600200" cy="914400"/>
            </a:xfrm>
          </p:grpSpPr>
          <p:sp>
            <p:nvSpPr>
              <p:cNvPr id="149" name="Flowchart: Terminator 148"/>
              <p:cNvSpPr/>
              <p:nvPr/>
            </p:nvSpPr>
            <p:spPr bwMode="auto">
              <a:xfrm>
                <a:off x="914400" y="1828800"/>
                <a:ext cx="533400" cy="152400"/>
              </a:xfrm>
              <a:prstGeom prst="flowChartTerminator">
                <a:avLst/>
              </a:prstGeom>
              <a:solidFill>
                <a:schemeClr val="accent4">
                  <a:lumMod val="25000"/>
                  <a:lumOff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1200" dirty="0">
                    <a:latin typeface="Calibri" pitchFamily="34" charset="0"/>
                  </a:rPr>
                  <a:t>KEY</a:t>
                </a:r>
              </a:p>
            </p:txBody>
          </p:sp>
          <p:sp>
            <p:nvSpPr>
              <p:cNvPr id="150" name="Flowchart: Terminator 153"/>
              <p:cNvSpPr>
                <a:spLocks noChangeArrowheads="1"/>
              </p:cNvSpPr>
              <p:nvPr/>
            </p:nvSpPr>
            <p:spPr bwMode="auto">
              <a:xfrm>
                <a:off x="1371600" y="1600200"/>
                <a:ext cx="533400" cy="152400"/>
              </a:xfrm>
              <a:prstGeom prst="flowChartTerminator">
                <a:avLst/>
              </a:prstGeom>
              <a:solidFill>
                <a:srgbClr val="FFC00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51" name="Flowchart: Terminator 154"/>
              <p:cNvSpPr>
                <a:spLocks noChangeArrowheads="1"/>
              </p:cNvSpPr>
              <p:nvPr/>
            </p:nvSpPr>
            <p:spPr bwMode="auto">
              <a:xfrm>
                <a:off x="1981200" y="1828800"/>
                <a:ext cx="533400" cy="152400"/>
              </a:xfrm>
              <a:prstGeom prst="flowChartTerminator">
                <a:avLst/>
              </a:prstGeom>
              <a:solidFill>
                <a:srgbClr val="9191B5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52" name="Flowchart: Process 151"/>
              <p:cNvSpPr/>
              <p:nvPr/>
            </p:nvSpPr>
            <p:spPr bwMode="auto">
              <a:xfrm>
                <a:off x="1066800" y="2209800"/>
                <a:ext cx="1295400" cy="304800"/>
              </a:xfrm>
              <a:prstGeom prst="flowChartProcess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cxnSp>
            <p:nvCxnSpPr>
              <p:cNvPr id="153" name="Straight Connector 156"/>
              <p:cNvCxnSpPr>
                <a:cxnSpLocks noChangeShapeType="1"/>
                <a:stCxn id="149" idx="2"/>
              </p:cNvCxnSpPr>
              <p:nvPr/>
            </p:nvCxnSpPr>
            <p:spPr bwMode="auto">
              <a:xfrm rot="16200000" flipH="1">
                <a:off x="1123950" y="2038350"/>
                <a:ext cx="228600" cy="1143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" name="Straight Connector 157"/>
              <p:cNvCxnSpPr>
                <a:cxnSpLocks noChangeShapeType="1"/>
                <a:stCxn id="150" idx="2"/>
                <a:endCxn id="152" idx="0"/>
              </p:cNvCxnSpPr>
              <p:nvPr/>
            </p:nvCxnSpPr>
            <p:spPr bwMode="auto">
              <a:xfrm rot="16200000" flipH="1">
                <a:off x="1447800" y="1943100"/>
                <a:ext cx="457200" cy="762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5" name="Straight Connector 158"/>
              <p:cNvCxnSpPr>
                <a:cxnSpLocks noChangeShapeType="1"/>
                <a:stCxn id="151" idx="2"/>
              </p:cNvCxnSpPr>
              <p:nvPr/>
            </p:nvCxnSpPr>
            <p:spPr bwMode="auto">
              <a:xfrm rot="5400000">
                <a:off x="2038350" y="2000250"/>
                <a:ext cx="228600" cy="1905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36" name="Group 98"/>
            <p:cNvGrpSpPr>
              <a:grpSpLocks/>
            </p:cNvGrpSpPr>
            <p:nvPr/>
          </p:nvGrpSpPr>
          <p:grpSpPr bwMode="auto">
            <a:xfrm>
              <a:off x="2971800" y="2743200"/>
              <a:ext cx="1600200" cy="914400"/>
              <a:chOff x="914400" y="1600200"/>
              <a:chExt cx="1600200" cy="914400"/>
            </a:xfrm>
          </p:grpSpPr>
          <p:sp>
            <p:nvSpPr>
              <p:cNvPr id="142" name="Flowchart: Terminator 141"/>
              <p:cNvSpPr/>
              <p:nvPr/>
            </p:nvSpPr>
            <p:spPr bwMode="auto">
              <a:xfrm>
                <a:off x="914400" y="1828800"/>
                <a:ext cx="533400" cy="152400"/>
              </a:xfrm>
              <a:prstGeom prst="flowChartTerminator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1100" dirty="0">
                    <a:latin typeface="Calibri" pitchFamily="34" charset="0"/>
                  </a:rPr>
                  <a:t>PKEY</a:t>
                </a:r>
              </a:p>
            </p:txBody>
          </p:sp>
          <p:sp>
            <p:nvSpPr>
              <p:cNvPr id="143" name="Flowchart: Terminator 142"/>
              <p:cNvSpPr/>
              <p:nvPr/>
            </p:nvSpPr>
            <p:spPr bwMode="auto">
              <a:xfrm>
                <a:off x="1371600" y="1600200"/>
                <a:ext cx="533400" cy="152400"/>
              </a:xfrm>
              <a:prstGeom prst="flowChartTerminator">
                <a:avLst/>
              </a:prstGeom>
              <a:solidFill>
                <a:schemeClr val="accent5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44" name="Flowchart: Terminator 147"/>
              <p:cNvSpPr>
                <a:spLocks noChangeArrowheads="1"/>
              </p:cNvSpPr>
              <p:nvPr/>
            </p:nvSpPr>
            <p:spPr bwMode="auto">
              <a:xfrm>
                <a:off x="1981200" y="1828800"/>
                <a:ext cx="533400" cy="152400"/>
              </a:xfrm>
              <a:prstGeom prst="flowChartTerminator">
                <a:avLst/>
              </a:prstGeom>
              <a:solidFill>
                <a:schemeClr val="accent2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45" name="Flowchart: Process 144"/>
              <p:cNvSpPr/>
              <p:nvPr/>
            </p:nvSpPr>
            <p:spPr bwMode="auto">
              <a:xfrm>
                <a:off x="1066800" y="2209800"/>
                <a:ext cx="1295400" cy="304800"/>
              </a:xfrm>
              <a:prstGeom prst="flowChartProcess">
                <a:avLst/>
              </a:prstGeom>
              <a:solidFill>
                <a:schemeClr val="bg1">
                  <a:lumMod val="90000"/>
                </a:schemeClr>
              </a:solidFill>
              <a:ln w="349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cxnSp>
            <p:nvCxnSpPr>
              <p:cNvPr id="146" name="Straight Connector 149"/>
              <p:cNvCxnSpPr>
                <a:cxnSpLocks noChangeShapeType="1"/>
                <a:stCxn id="142" idx="2"/>
              </p:cNvCxnSpPr>
              <p:nvPr/>
            </p:nvCxnSpPr>
            <p:spPr bwMode="auto">
              <a:xfrm rot="16200000" flipH="1">
                <a:off x="1123950" y="2038350"/>
                <a:ext cx="228600" cy="1143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7" name="Straight Connector 150"/>
              <p:cNvCxnSpPr>
                <a:cxnSpLocks noChangeShapeType="1"/>
                <a:stCxn id="143" idx="2"/>
                <a:endCxn id="145" idx="0"/>
              </p:cNvCxnSpPr>
              <p:nvPr/>
            </p:nvCxnSpPr>
            <p:spPr bwMode="auto">
              <a:xfrm rot="16200000" flipH="1">
                <a:off x="1447800" y="1943100"/>
                <a:ext cx="457200" cy="762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8" name="Straight Connector 151"/>
              <p:cNvCxnSpPr>
                <a:cxnSpLocks noChangeShapeType="1"/>
                <a:stCxn id="144" idx="2"/>
              </p:cNvCxnSpPr>
              <p:nvPr/>
            </p:nvCxnSpPr>
            <p:spPr bwMode="auto">
              <a:xfrm rot="5400000">
                <a:off x="2038350" y="2000250"/>
                <a:ext cx="228600" cy="1905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37" name="Diamond 136"/>
            <p:cNvSpPr/>
            <p:nvPr/>
          </p:nvSpPr>
          <p:spPr bwMode="auto">
            <a:xfrm>
              <a:off x="1981200" y="3200400"/>
              <a:ext cx="914400" cy="609600"/>
            </a:xfrm>
            <a:prstGeom prst="diamond">
              <a:avLst/>
            </a:prstGeom>
            <a:solidFill>
              <a:schemeClr val="bg1">
                <a:lumMod val="90000"/>
              </a:schemeClr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cxnSp>
          <p:nvCxnSpPr>
            <p:cNvPr id="138" name="Straight Connector 127"/>
            <p:cNvCxnSpPr>
              <a:cxnSpLocks noChangeShapeType="1"/>
              <a:stCxn id="137" idx="3"/>
            </p:cNvCxnSpPr>
            <p:nvPr/>
          </p:nvCxnSpPr>
          <p:spPr bwMode="auto">
            <a:xfrm>
              <a:off x="2895600" y="3505200"/>
              <a:ext cx="228600" cy="1588"/>
            </a:xfrm>
            <a:prstGeom prst="line">
              <a:avLst/>
            </a:prstGeom>
            <a:noFill/>
            <a:ln w="34925" algn="ctr">
              <a:solidFill>
                <a:schemeClr val="tx1"/>
              </a:solidFill>
              <a:round/>
              <a:headEnd type="arrow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9" name="Straight Connector 128"/>
            <p:cNvCxnSpPr>
              <a:cxnSpLocks noChangeShapeType="1"/>
              <a:endCxn id="137" idx="1"/>
            </p:cNvCxnSpPr>
            <p:nvPr/>
          </p:nvCxnSpPr>
          <p:spPr bwMode="auto">
            <a:xfrm>
              <a:off x="1752600" y="3505200"/>
              <a:ext cx="228600" cy="158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Flowchart: Terminator 129"/>
            <p:cNvSpPr>
              <a:spLocks noChangeArrowheads="1"/>
            </p:cNvSpPr>
            <p:nvPr/>
          </p:nvSpPr>
          <p:spPr bwMode="auto">
            <a:xfrm>
              <a:off x="2133600" y="2743200"/>
              <a:ext cx="533400" cy="152400"/>
            </a:xfrm>
            <a:prstGeom prst="flowChartTerminator">
              <a:avLst/>
            </a:prstGeom>
            <a:solidFill>
              <a:srgbClr val="66CCFF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eaLnBrk="0" hangingPunct="0"/>
              <a:endParaRPr lang="en-US" sz="1200">
                <a:latin typeface="Calibri" pitchFamily="34" charset="0"/>
              </a:endParaRPr>
            </a:p>
          </p:txBody>
        </p:sp>
        <p:cxnSp>
          <p:nvCxnSpPr>
            <p:cNvPr id="141" name="Straight Connector 130"/>
            <p:cNvCxnSpPr>
              <a:cxnSpLocks noChangeShapeType="1"/>
              <a:stCxn id="140" idx="2"/>
              <a:endCxn id="137" idx="0"/>
            </p:cNvCxnSpPr>
            <p:nvPr/>
          </p:nvCxnSpPr>
          <p:spPr bwMode="auto">
            <a:xfrm rot="16200000" flipH="1">
              <a:off x="2266950" y="3028950"/>
              <a:ext cx="304800" cy="381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56" name="Down Arrow 155"/>
          <p:cNvSpPr>
            <a:spLocks noChangeArrowheads="1"/>
          </p:cNvSpPr>
          <p:nvPr/>
        </p:nvSpPr>
        <p:spPr bwMode="auto">
          <a:xfrm rot="-5400000">
            <a:off x="4670109" y="5316538"/>
            <a:ext cx="381000" cy="533400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005EA4"/>
          </a:solidFill>
          <a:ln w="12700" algn="ctr">
            <a:noFill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eaLnBrk="0" hangingPunct="0"/>
            <a:endParaRPr lang="en-US"/>
          </a:p>
        </p:txBody>
      </p:sp>
      <p:grpSp>
        <p:nvGrpSpPr>
          <p:cNvPr id="157" name="Group 253"/>
          <p:cNvGrpSpPr>
            <a:grpSpLocks/>
          </p:cNvGrpSpPr>
          <p:nvPr/>
        </p:nvGrpSpPr>
        <p:grpSpPr bwMode="auto">
          <a:xfrm>
            <a:off x="5203509" y="4933950"/>
            <a:ext cx="3657600" cy="915988"/>
            <a:chOff x="5181600" y="2743200"/>
            <a:chExt cx="3657600" cy="915195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grpSp>
          <p:nvGrpSpPr>
            <p:cNvPr id="158" name="Group 122"/>
            <p:cNvGrpSpPr>
              <a:grpSpLocks/>
            </p:cNvGrpSpPr>
            <p:nvPr/>
          </p:nvGrpSpPr>
          <p:grpSpPr bwMode="auto">
            <a:xfrm>
              <a:off x="5181600" y="2743200"/>
              <a:ext cx="3581400" cy="915194"/>
              <a:chOff x="5638800" y="5028406"/>
              <a:chExt cx="3581400" cy="915194"/>
            </a:xfrm>
          </p:grpSpPr>
          <p:grpSp>
            <p:nvGrpSpPr>
              <p:cNvPr id="162" name="Group 112"/>
              <p:cNvGrpSpPr>
                <a:grpSpLocks/>
              </p:cNvGrpSpPr>
              <p:nvPr/>
            </p:nvGrpSpPr>
            <p:grpSpPr bwMode="auto">
              <a:xfrm>
                <a:off x="5638800" y="5028406"/>
                <a:ext cx="3581400" cy="915194"/>
                <a:chOff x="5486400" y="1905000"/>
                <a:chExt cx="3342640" cy="915194"/>
              </a:xfrm>
            </p:grpSpPr>
            <p:sp>
              <p:nvSpPr>
                <p:cNvPr id="165" name="Rectangle 164"/>
                <p:cNvSpPr/>
                <p:nvPr/>
              </p:nvSpPr>
              <p:spPr bwMode="auto">
                <a:xfrm>
                  <a:off x="5486400" y="1905000"/>
                  <a:ext cx="3342640" cy="913608"/>
                </a:xfrm>
                <a:prstGeom prst="rect">
                  <a:avLst/>
                </a:prstGeom>
                <a:solidFill>
                  <a:schemeClr val="bg1">
                    <a:lumMod val="9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/>
                </a:p>
              </p:txBody>
            </p:sp>
            <p:cxnSp>
              <p:nvCxnSpPr>
                <p:cNvPr id="166" name="Straight Connector 139"/>
                <p:cNvCxnSpPr>
                  <a:cxnSpLocks noChangeShapeType="1"/>
                </p:cNvCxnSpPr>
                <p:nvPr/>
              </p:nvCxnSpPr>
              <p:spPr bwMode="auto">
                <a:xfrm>
                  <a:off x="5486400" y="2133600"/>
                  <a:ext cx="2057400" cy="1588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7" name="Straight Connector 14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5715000" y="2362200"/>
                  <a:ext cx="914400" cy="1588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8" name="Straight Connector 14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6400006" y="2361406"/>
                  <a:ext cx="914400" cy="1588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69" name="Flowchart: Process 168"/>
                <p:cNvSpPr/>
                <p:nvPr/>
              </p:nvSpPr>
              <p:spPr bwMode="auto">
                <a:xfrm>
                  <a:off x="5486400" y="1905000"/>
                  <a:ext cx="686012" cy="228402"/>
                </a:xfrm>
                <a:prstGeom prst="flowChartProcess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</a:rPr>
                    <a:t>PKEY</a:t>
                  </a:r>
                </a:p>
              </p:txBody>
            </p:sp>
            <p:sp>
              <p:nvSpPr>
                <p:cNvPr id="170" name="Flowchart: Process 169"/>
                <p:cNvSpPr/>
                <p:nvPr/>
              </p:nvSpPr>
              <p:spPr bwMode="auto">
                <a:xfrm>
                  <a:off x="6172412" y="1905000"/>
                  <a:ext cx="686011" cy="228402"/>
                </a:xfrm>
                <a:prstGeom prst="flowChartProcess">
                  <a:avLst/>
                </a:prstGeom>
                <a:solidFill>
                  <a:schemeClr val="accent5">
                    <a:lumMod val="75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/>
                </a:p>
              </p:txBody>
            </p:sp>
            <p:sp>
              <p:nvSpPr>
                <p:cNvPr id="171" name="Flowchart: Process 144"/>
                <p:cNvSpPr>
                  <a:spLocks noChangeArrowheads="1"/>
                </p:cNvSpPr>
                <p:nvPr/>
              </p:nvSpPr>
              <p:spPr bwMode="auto">
                <a:xfrm>
                  <a:off x="6858000" y="1905000"/>
                  <a:ext cx="685800" cy="228600"/>
                </a:xfrm>
                <a:prstGeom prst="flowChartProcess">
                  <a:avLst/>
                </a:prstGeom>
                <a:solidFill>
                  <a:schemeClr val="accent2"/>
                </a:solidFill>
                <a:ln w="12700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</p:grpSp>
          <p:sp>
            <p:nvSpPr>
              <p:cNvPr id="163" name="Flowchart: Process 136"/>
              <p:cNvSpPr>
                <a:spLocks noChangeArrowheads="1"/>
              </p:cNvSpPr>
              <p:nvPr/>
            </p:nvSpPr>
            <p:spPr bwMode="auto">
              <a:xfrm>
                <a:off x="7848600" y="5029200"/>
                <a:ext cx="685800" cy="228600"/>
              </a:xfrm>
              <a:prstGeom prst="flowChartProcess">
                <a:avLst/>
              </a:prstGeom>
              <a:solidFill>
                <a:srgbClr val="00B0F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64" name="Flowchart: Process 163"/>
              <p:cNvSpPr/>
              <p:nvPr/>
            </p:nvSpPr>
            <p:spPr bwMode="auto">
              <a:xfrm>
                <a:off x="8534400" y="5029993"/>
                <a:ext cx="685800" cy="228402"/>
              </a:xfrm>
              <a:prstGeom prst="flowChartProcess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</a:rPr>
                  <a:t>KEY</a:t>
                </a:r>
              </a:p>
            </p:txBody>
          </p:sp>
        </p:grpSp>
        <p:cxnSp>
          <p:nvCxnSpPr>
            <p:cNvPr id="159" name="Straight Connector 132"/>
            <p:cNvCxnSpPr>
              <a:cxnSpLocks noChangeShapeType="1"/>
            </p:cNvCxnSpPr>
            <p:nvPr/>
          </p:nvCxnSpPr>
          <p:spPr bwMode="auto">
            <a:xfrm rot="5400000">
              <a:off x="6933349" y="3200344"/>
              <a:ext cx="914400" cy="1701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0" name="Straight Connector 133"/>
            <p:cNvCxnSpPr>
              <a:cxnSpLocks noChangeShapeType="1"/>
            </p:cNvCxnSpPr>
            <p:nvPr/>
          </p:nvCxnSpPr>
          <p:spPr bwMode="auto">
            <a:xfrm rot="5400000">
              <a:off x="7620851" y="3200344"/>
              <a:ext cx="914400" cy="1701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1" name="TextBox 160"/>
            <p:cNvSpPr txBox="1">
              <a:spLocks noChangeArrowheads="1"/>
            </p:cNvSpPr>
            <p:nvPr/>
          </p:nvSpPr>
          <p:spPr bwMode="auto">
            <a:xfrm>
              <a:off x="8019039" y="3152001"/>
              <a:ext cx="82016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00"/>
                  </a:solidFill>
                  <a:latin typeface="Calibri" pitchFamily="34" charset="0"/>
                </a:rPr>
                <a:t>NOT NULL</a:t>
              </a:r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5257800" y="3276600"/>
            <a:ext cx="3657600" cy="916456"/>
            <a:chOff x="5181600" y="1218732"/>
            <a:chExt cx="3657600" cy="916456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grpSp>
          <p:nvGrpSpPr>
            <p:cNvPr id="173" name="Group 251"/>
            <p:cNvGrpSpPr>
              <a:grpSpLocks/>
            </p:cNvGrpSpPr>
            <p:nvPr/>
          </p:nvGrpSpPr>
          <p:grpSpPr bwMode="auto">
            <a:xfrm>
              <a:off x="5181600" y="1219200"/>
              <a:ext cx="3657600" cy="915988"/>
              <a:chOff x="5181600" y="1219200"/>
              <a:chExt cx="3657600" cy="915195"/>
            </a:xfrm>
          </p:grpSpPr>
          <p:grpSp>
            <p:nvGrpSpPr>
              <p:cNvPr id="175" name="Group 122"/>
              <p:cNvGrpSpPr>
                <a:grpSpLocks/>
              </p:cNvGrpSpPr>
              <p:nvPr/>
            </p:nvGrpSpPr>
            <p:grpSpPr bwMode="auto">
              <a:xfrm>
                <a:off x="5181600" y="1219200"/>
                <a:ext cx="3581400" cy="915194"/>
                <a:chOff x="5638800" y="5028406"/>
                <a:chExt cx="3581400" cy="915194"/>
              </a:xfrm>
            </p:grpSpPr>
            <p:grpSp>
              <p:nvGrpSpPr>
                <p:cNvPr id="179" name="Group 112"/>
                <p:cNvGrpSpPr>
                  <a:grpSpLocks/>
                </p:cNvGrpSpPr>
                <p:nvPr/>
              </p:nvGrpSpPr>
              <p:grpSpPr bwMode="auto">
                <a:xfrm>
                  <a:off x="5638800" y="5028406"/>
                  <a:ext cx="3581400" cy="915194"/>
                  <a:chOff x="5486400" y="1905000"/>
                  <a:chExt cx="3342640" cy="915194"/>
                </a:xfrm>
              </p:grpSpPr>
              <p:sp>
                <p:nvSpPr>
                  <p:cNvPr id="182" name="Rectangle 181"/>
                  <p:cNvSpPr/>
                  <p:nvPr/>
                </p:nvSpPr>
                <p:spPr bwMode="auto">
                  <a:xfrm>
                    <a:off x="5486400" y="1905000"/>
                    <a:ext cx="3342640" cy="913608"/>
                  </a:xfrm>
                  <a:prstGeom prst="rect">
                    <a:avLst/>
                  </a:prstGeom>
                  <a:solidFill>
                    <a:schemeClr val="bg1">
                      <a:lumMod val="90000"/>
                    </a:schemeClr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en-US"/>
                  </a:p>
                </p:txBody>
              </p:sp>
              <p:cxnSp>
                <p:nvCxnSpPr>
                  <p:cNvPr id="183" name="Straight Connector 11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486400" y="2133600"/>
                    <a:ext cx="2057400" cy="1588"/>
                  </a:xfrm>
                  <a:prstGeom prst="line">
                    <a:avLst/>
                  </a:prstGeom>
                  <a:noFill/>
                  <a:ln w="12700" algn="ctr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84" name="Straight Connector 115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715000" y="2362200"/>
                    <a:ext cx="914400" cy="1588"/>
                  </a:xfrm>
                  <a:prstGeom prst="line">
                    <a:avLst/>
                  </a:prstGeom>
                  <a:noFill/>
                  <a:ln w="12700" algn="ctr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85" name="Straight Connector 116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6400006" y="2361406"/>
                    <a:ext cx="914400" cy="1588"/>
                  </a:xfrm>
                  <a:prstGeom prst="line">
                    <a:avLst/>
                  </a:prstGeom>
                  <a:noFill/>
                  <a:ln w="12700" algn="ctr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186" name="Flowchart: Process 185"/>
                  <p:cNvSpPr/>
                  <p:nvPr/>
                </p:nvSpPr>
                <p:spPr bwMode="auto">
                  <a:xfrm>
                    <a:off x="5486400" y="1905000"/>
                    <a:ext cx="686012" cy="228402"/>
                  </a:xfrm>
                  <a:prstGeom prst="flowChartProcess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r>
                      <a:rPr lang="en-US" sz="1800" dirty="0">
                        <a:latin typeface="Calibri" pitchFamily="34" charset="0"/>
                      </a:rPr>
                      <a:t>KEY</a:t>
                    </a:r>
                  </a:p>
                </p:txBody>
              </p:sp>
              <p:sp>
                <p:nvSpPr>
                  <p:cNvPr id="187" name="Flowchart: Process 186"/>
                  <p:cNvSpPr/>
                  <p:nvPr/>
                </p:nvSpPr>
                <p:spPr bwMode="auto">
                  <a:xfrm>
                    <a:off x="6172412" y="1905000"/>
                    <a:ext cx="686011" cy="228402"/>
                  </a:xfrm>
                  <a:prstGeom prst="flowChartProcess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en-US"/>
                  </a:p>
                </p:txBody>
              </p:sp>
              <p:sp>
                <p:nvSpPr>
                  <p:cNvPr id="188" name="Flowchart: Process 119"/>
                  <p:cNvSpPr>
                    <a:spLocks noChangeArrowheads="1"/>
                  </p:cNvSpPr>
                  <p:nvPr/>
                </p:nvSpPr>
                <p:spPr bwMode="auto">
                  <a:xfrm>
                    <a:off x="6858000" y="1905000"/>
                    <a:ext cx="685800" cy="228600"/>
                  </a:xfrm>
                  <a:prstGeom prst="flowChartProcess">
                    <a:avLst/>
                  </a:prstGeom>
                  <a:solidFill>
                    <a:schemeClr val="accent2"/>
                  </a:solidFill>
                  <a:ln w="12700" algn="ctr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</p:grpSp>
            <p:sp>
              <p:nvSpPr>
                <p:cNvPr id="180" name="Flowchart: Process 120"/>
                <p:cNvSpPr>
                  <a:spLocks noChangeArrowheads="1"/>
                </p:cNvSpPr>
                <p:nvPr/>
              </p:nvSpPr>
              <p:spPr bwMode="auto">
                <a:xfrm>
                  <a:off x="7848600" y="5029200"/>
                  <a:ext cx="685800" cy="228600"/>
                </a:xfrm>
                <a:prstGeom prst="flowChartProcess">
                  <a:avLst/>
                </a:prstGeom>
                <a:solidFill>
                  <a:srgbClr val="00B0F0"/>
                </a:solidFill>
                <a:ln w="12700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81" name="Flowchart: Process 180"/>
                <p:cNvSpPr/>
                <p:nvPr/>
              </p:nvSpPr>
              <p:spPr bwMode="auto">
                <a:xfrm>
                  <a:off x="8534400" y="5029993"/>
                  <a:ext cx="685800" cy="228402"/>
                </a:xfrm>
                <a:prstGeom prst="flowChartProcess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en-US" sz="900" b="1" dirty="0">
                    <a:latin typeface="Calibri" pitchFamily="34" charset="0"/>
                  </a:endParaRPr>
                </a:p>
              </p:txBody>
            </p:sp>
          </p:grpSp>
          <p:cxnSp>
            <p:nvCxnSpPr>
              <p:cNvPr id="176" name="Straight Connector 123"/>
              <p:cNvCxnSpPr>
                <a:cxnSpLocks noChangeShapeType="1"/>
              </p:cNvCxnSpPr>
              <p:nvPr/>
            </p:nvCxnSpPr>
            <p:spPr bwMode="auto">
              <a:xfrm rot="5400000">
                <a:off x="6933349" y="1676344"/>
                <a:ext cx="914400" cy="1701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7" name="Straight Connector 124"/>
              <p:cNvCxnSpPr>
                <a:cxnSpLocks noChangeShapeType="1"/>
              </p:cNvCxnSpPr>
              <p:nvPr/>
            </p:nvCxnSpPr>
            <p:spPr bwMode="auto">
              <a:xfrm rot="5400000">
                <a:off x="7620851" y="1676344"/>
                <a:ext cx="914400" cy="1701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78" name="TextBox 159"/>
              <p:cNvSpPr txBox="1">
                <a:spLocks noChangeArrowheads="1"/>
              </p:cNvSpPr>
              <p:nvPr/>
            </p:nvSpPr>
            <p:spPr bwMode="auto">
              <a:xfrm>
                <a:off x="8019039" y="1600200"/>
                <a:ext cx="82016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1200" dirty="0">
                    <a:solidFill>
                      <a:srgbClr val="000000"/>
                    </a:solidFill>
                    <a:latin typeface="Calibri" pitchFamily="34" charset="0"/>
                  </a:rPr>
                  <a:t>NOT NULL</a:t>
                </a:r>
              </a:p>
            </p:txBody>
          </p:sp>
        </p:grpSp>
        <p:sp>
          <p:nvSpPr>
            <p:cNvPr id="174" name="TextBox 173"/>
            <p:cNvSpPr txBox="1"/>
            <p:nvPr/>
          </p:nvSpPr>
          <p:spPr>
            <a:xfrm>
              <a:off x="8034988" y="1218732"/>
              <a:ext cx="77938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rgbClr val="002060"/>
                  </a:solidFill>
                  <a:latin typeface="Arial" pitchFamily="34" charset="0"/>
                </a:rPr>
                <a:t>Foreign Key</a:t>
              </a:r>
            </a:p>
          </p:txBody>
        </p:sp>
      </p:grpSp>
      <p:sp>
        <p:nvSpPr>
          <p:cNvPr id="189" name="TextBox 188"/>
          <p:cNvSpPr txBox="1"/>
          <p:nvPr/>
        </p:nvSpPr>
        <p:spPr>
          <a:xfrm>
            <a:off x="304800" y="5876151"/>
            <a:ext cx="12411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PKEY:  Partial key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CCDADF-1C9D-4A47-9C5B-B36063B06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B1B0E-1E2D-4BE2-A795-598BCC674EC7}" type="datetime1">
              <a:rPr lang="en-US" smtClean="0"/>
              <a:t>9/11/2024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384A75-423B-4D57-AB06-EFFE1A677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D7F5-7323-4990-94E9-6AF33DDF4934}" type="slidenum">
              <a:rPr lang="en-US" smtClean="0"/>
              <a:t>66</a:t>
            </a:fld>
            <a:endParaRPr lang="en-US"/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3F77A642-09DE-46A0-9B94-66678650A8A7}"/>
              </a:ext>
            </a:extLst>
          </p:cNvPr>
          <p:cNvSpPr/>
          <p:nvPr/>
        </p:nvSpPr>
        <p:spPr>
          <a:xfrm>
            <a:off x="7162800" y="3949267"/>
            <a:ext cx="1040076" cy="612648"/>
          </a:xfrm>
          <a:prstGeom prst="wedgeRoundRectCallout">
            <a:avLst>
              <a:gd name="adj1" fmla="val 72449"/>
              <a:gd name="adj2" fmla="val -58592"/>
              <a:gd name="adj3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Total participation</a:t>
            </a:r>
          </a:p>
        </p:txBody>
      </p:sp>
      <p:sp>
        <p:nvSpPr>
          <p:cNvPr id="190" name="Speech Bubble: Rectangle with Corners Rounded 189">
            <a:extLst>
              <a:ext uri="{FF2B5EF4-FFF2-40B4-BE49-F238E27FC236}">
                <a16:creationId xmlns:a16="http://schemas.microsoft.com/office/drawing/2014/main" id="{A3DFA423-D0A5-487B-95D5-DB22437E8904}"/>
              </a:ext>
            </a:extLst>
          </p:cNvPr>
          <p:cNvSpPr/>
          <p:nvPr/>
        </p:nvSpPr>
        <p:spPr>
          <a:xfrm>
            <a:off x="7756209" y="815976"/>
            <a:ext cx="977238" cy="606424"/>
          </a:xfrm>
          <a:prstGeom prst="wedgeRoundRectCallout">
            <a:avLst>
              <a:gd name="adj1" fmla="val 34491"/>
              <a:gd name="adj2" fmla="val 95039"/>
              <a:gd name="adj3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Key constraint</a:t>
            </a:r>
          </a:p>
        </p:txBody>
      </p:sp>
      <p:sp>
        <p:nvSpPr>
          <p:cNvPr id="191" name="Speech Bubble: Rectangle with Corners Rounded 190">
            <a:extLst>
              <a:ext uri="{FF2B5EF4-FFF2-40B4-BE49-F238E27FC236}">
                <a16:creationId xmlns:a16="http://schemas.microsoft.com/office/drawing/2014/main" id="{5606A365-10E4-4358-A038-AD8C57092183}"/>
              </a:ext>
            </a:extLst>
          </p:cNvPr>
          <p:cNvSpPr/>
          <p:nvPr/>
        </p:nvSpPr>
        <p:spPr>
          <a:xfrm>
            <a:off x="5528380" y="5611656"/>
            <a:ext cx="1871488" cy="851687"/>
          </a:xfrm>
          <a:prstGeom prst="wedgeRoundRectCallout">
            <a:avLst>
              <a:gd name="adj1" fmla="val -40524"/>
              <a:gd name="adj2" fmla="val -99064"/>
              <a:gd name="adj3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PKEY becomes part of the composite key (PKEY, KEY)</a:t>
            </a:r>
          </a:p>
        </p:txBody>
      </p:sp>
    </p:spTree>
    <p:extLst>
      <p:ext uri="{BB962C8B-B14F-4D97-AF65-F5344CB8AC3E}">
        <p14:creationId xmlns:p14="http://schemas.microsoft.com/office/powerpoint/2010/main" val="193055143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156" grpId="0" animBg="1"/>
      <p:bldP spid="189" grpId="0"/>
      <p:bldP spid="10" grpId="0" animBg="1"/>
      <p:bldP spid="191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8373" name="Rectangle 4"/>
          <p:cNvSpPr>
            <a:spLocks noGrp="1" noChangeArrowheads="1"/>
          </p:cNvSpPr>
          <p:nvPr>
            <p:ph type="title"/>
          </p:nvPr>
        </p:nvSpPr>
        <p:spPr>
          <a:xfrm>
            <a:off x="800100" y="387348"/>
            <a:ext cx="7772400" cy="838200"/>
          </a:xfrm>
        </p:spPr>
        <p:txBody>
          <a:bodyPr>
            <a:normAutofit/>
          </a:bodyPr>
          <a:lstStyle/>
          <a:p>
            <a:r>
              <a:rPr lang="en-US" sz="4800" b="1" dirty="0"/>
              <a:t>ER to Relational Mapping (3)</a:t>
            </a:r>
          </a:p>
        </p:txBody>
      </p:sp>
      <p:sp>
        <p:nvSpPr>
          <p:cNvPr id="177" name="Down Arrow 176"/>
          <p:cNvSpPr>
            <a:spLocks noChangeArrowheads="1"/>
          </p:cNvSpPr>
          <p:nvPr/>
        </p:nvSpPr>
        <p:spPr bwMode="auto">
          <a:xfrm rot="-5400000">
            <a:off x="4487015" y="2988246"/>
            <a:ext cx="381000" cy="1262507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005EA4"/>
          </a:solidFill>
          <a:ln w="12700" algn="ctr">
            <a:noFill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eaLnBrk="0" hangingPunct="0"/>
            <a:endParaRPr lang="en-US"/>
          </a:p>
        </p:txBody>
      </p:sp>
      <p:grpSp>
        <p:nvGrpSpPr>
          <p:cNvPr id="16" name="Group 229"/>
          <p:cNvGrpSpPr>
            <a:grpSpLocks/>
          </p:cNvGrpSpPr>
          <p:nvPr/>
        </p:nvGrpSpPr>
        <p:grpSpPr bwMode="auto">
          <a:xfrm>
            <a:off x="6599651" y="5217912"/>
            <a:ext cx="1441564" cy="917485"/>
            <a:chOff x="6646862" y="4035512"/>
            <a:chExt cx="1441564" cy="918283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grpSp>
          <p:nvGrpSpPr>
            <p:cNvPr id="58415" name="Group 122"/>
            <p:cNvGrpSpPr>
              <a:grpSpLocks/>
            </p:cNvGrpSpPr>
            <p:nvPr/>
          </p:nvGrpSpPr>
          <p:grpSpPr bwMode="auto">
            <a:xfrm>
              <a:off x="6646862" y="4035512"/>
              <a:ext cx="1441564" cy="915195"/>
              <a:chOff x="7104062" y="5025318"/>
              <a:chExt cx="1441564" cy="915195"/>
            </a:xfrm>
          </p:grpSpPr>
          <p:grpSp>
            <p:nvGrpSpPr>
              <p:cNvPr id="58418" name="Group 112"/>
              <p:cNvGrpSpPr>
                <a:grpSpLocks/>
              </p:cNvGrpSpPr>
              <p:nvPr/>
            </p:nvGrpSpPr>
            <p:grpSpPr bwMode="auto">
              <a:xfrm>
                <a:off x="7104062" y="5025318"/>
                <a:ext cx="1441564" cy="915195"/>
                <a:chOff x="6853979" y="1901912"/>
                <a:chExt cx="1345460" cy="915195"/>
              </a:xfrm>
            </p:grpSpPr>
            <p:sp>
              <p:nvSpPr>
                <p:cNvPr id="181" name="Rectangle 180"/>
                <p:cNvSpPr/>
                <p:nvPr/>
              </p:nvSpPr>
              <p:spPr bwMode="auto">
                <a:xfrm>
                  <a:off x="6853979" y="1901912"/>
                  <a:ext cx="1345460" cy="915195"/>
                </a:xfrm>
                <a:prstGeom prst="rect">
                  <a:avLst/>
                </a:prstGeom>
                <a:solidFill>
                  <a:schemeClr val="bg1">
                    <a:lumMod val="9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/>
                </a:p>
              </p:txBody>
            </p:sp>
            <p:cxnSp>
              <p:nvCxnSpPr>
                <p:cNvPr id="58422" name="Straight Connector 181"/>
                <p:cNvCxnSpPr>
                  <a:cxnSpLocks noChangeShapeType="1"/>
                </p:cNvCxnSpPr>
                <p:nvPr/>
              </p:nvCxnSpPr>
              <p:spPr bwMode="auto">
                <a:xfrm>
                  <a:off x="6853979" y="2135188"/>
                  <a:ext cx="689821" cy="0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87" name="Flowchart: Process 186"/>
                <p:cNvSpPr/>
                <p:nvPr/>
              </p:nvSpPr>
              <p:spPr bwMode="auto">
                <a:xfrm>
                  <a:off x="6858423" y="1905000"/>
                  <a:ext cx="686012" cy="228799"/>
                </a:xfrm>
                <a:prstGeom prst="flowChartProcess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</a:rPr>
                    <a:t>KEY</a:t>
                  </a:r>
                </a:p>
              </p:txBody>
            </p:sp>
          </p:grpSp>
          <p:sp>
            <p:nvSpPr>
              <p:cNvPr id="179" name="Flowchart: Process 178"/>
              <p:cNvSpPr/>
              <p:nvPr/>
            </p:nvSpPr>
            <p:spPr bwMode="auto">
              <a:xfrm>
                <a:off x="7848599" y="5028406"/>
                <a:ext cx="692265" cy="228799"/>
              </a:xfrm>
              <a:prstGeom prst="flowChartProcess">
                <a:avLst/>
              </a:prstGeom>
              <a:solidFill>
                <a:srgbClr val="E26714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cxnSp>
          <p:nvCxnSpPr>
            <p:cNvPr id="58416" name="Straight Connector 174"/>
            <p:cNvCxnSpPr>
              <a:cxnSpLocks noChangeShapeType="1"/>
            </p:cNvCxnSpPr>
            <p:nvPr/>
          </p:nvCxnSpPr>
          <p:spPr bwMode="auto">
            <a:xfrm rot="5400000">
              <a:off x="6933349" y="4495744"/>
              <a:ext cx="914400" cy="1701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9" name="Group 228"/>
          <p:cNvGrpSpPr>
            <a:grpSpLocks/>
          </p:cNvGrpSpPr>
          <p:nvPr/>
        </p:nvGrpSpPr>
        <p:grpSpPr bwMode="auto">
          <a:xfrm>
            <a:off x="533400" y="2438400"/>
            <a:ext cx="3200400" cy="2133600"/>
            <a:chOff x="685800" y="4038600"/>
            <a:chExt cx="3200400" cy="2133600"/>
          </a:xfrm>
        </p:grpSpPr>
        <p:grpSp>
          <p:nvGrpSpPr>
            <p:cNvPr id="58394" name="Group 90"/>
            <p:cNvGrpSpPr>
              <a:grpSpLocks/>
            </p:cNvGrpSpPr>
            <p:nvPr/>
          </p:nvGrpSpPr>
          <p:grpSpPr bwMode="auto">
            <a:xfrm>
              <a:off x="1447800" y="4038600"/>
              <a:ext cx="1600200" cy="914400"/>
              <a:chOff x="914400" y="1600200"/>
              <a:chExt cx="1600200" cy="914400"/>
            </a:xfrm>
          </p:grpSpPr>
          <p:sp>
            <p:nvSpPr>
              <p:cNvPr id="195" name="Flowchart: Terminator 194"/>
              <p:cNvSpPr/>
              <p:nvPr/>
            </p:nvSpPr>
            <p:spPr bwMode="auto">
              <a:xfrm>
                <a:off x="914400" y="1828800"/>
                <a:ext cx="533400" cy="152400"/>
              </a:xfrm>
              <a:prstGeom prst="flowChartTerminator">
                <a:avLst/>
              </a:prstGeom>
              <a:solidFill>
                <a:schemeClr val="accent4">
                  <a:lumMod val="25000"/>
                  <a:lumOff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1200" dirty="0">
                    <a:latin typeface="Calibri" pitchFamily="34" charset="0"/>
                  </a:rPr>
                  <a:t>KEY</a:t>
                </a:r>
              </a:p>
            </p:txBody>
          </p:sp>
          <p:sp>
            <p:nvSpPr>
              <p:cNvPr id="58409" name="Flowchart: Terminator 195"/>
              <p:cNvSpPr>
                <a:spLocks noChangeArrowheads="1"/>
              </p:cNvSpPr>
              <p:nvPr/>
            </p:nvSpPr>
            <p:spPr bwMode="auto">
              <a:xfrm>
                <a:off x="1371600" y="1600200"/>
                <a:ext cx="533400" cy="152400"/>
              </a:xfrm>
              <a:prstGeom prst="flowChartTerminator">
                <a:avLst/>
              </a:prstGeom>
              <a:solidFill>
                <a:srgbClr val="FFC00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8410" name="Flowchart: Terminator 196"/>
              <p:cNvSpPr>
                <a:spLocks noChangeArrowheads="1"/>
              </p:cNvSpPr>
              <p:nvPr/>
            </p:nvSpPr>
            <p:spPr bwMode="auto">
              <a:xfrm>
                <a:off x="1981200" y="1828800"/>
                <a:ext cx="533400" cy="152400"/>
              </a:xfrm>
              <a:prstGeom prst="flowChartTerminator">
                <a:avLst/>
              </a:prstGeom>
              <a:solidFill>
                <a:srgbClr val="9191B5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8" name="Flowchart: Process 197"/>
              <p:cNvSpPr/>
              <p:nvPr/>
            </p:nvSpPr>
            <p:spPr bwMode="auto">
              <a:xfrm>
                <a:off x="1066800" y="2209800"/>
                <a:ext cx="1295400" cy="304800"/>
              </a:xfrm>
              <a:prstGeom prst="flowChartProcess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cxnSp>
            <p:nvCxnSpPr>
              <p:cNvPr id="58412" name="Straight Connector 198"/>
              <p:cNvCxnSpPr>
                <a:cxnSpLocks noChangeShapeType="1"/>
                <a:stCxn id="195" idx="2"/>
              </p:cNvCxnSpPr>
              <p:nvPr/>
            </p:nvCxnSpPr>
            <p:spPr bwMode="auto">
              <a:xfrm rot="16200000" flipH="1">
                <a:off x="1123950" y="2038350"/>
                <a:ext cx="228600" cy="1143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13" name="Straight Connector 199"/>
              <p:cNvCxnSpPr>
                <a:cxnSpLocks noChangeShapeType="1"/>
                <a:stCxn id="58409" idx="2"/>
                <a:endCxn id="198" idx="0"/>
              </p:cNvCxnSpPr>
              <p:nvPr/>
            </p:nvCxnSpPr>
            <p:spPr bwMode="auto">
              <a:xfrm rot="16200000" flipH="1">
                <a:off x="1447800" y="1943100"/>
                <a:ext cx="457200" cy="762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14" name="Straight Connector 200"/>
              <p:cNvCxnSpPr>
                <a:cxnSpLocks noChangeShapeType="1"/>
                <a:stCxn id="58410" idx="2"/>
              </p:cNvCxnSpPr>
              <p:nvPr/>
            </p:nvCxnSpPr>
            <p:spPr bwMode="auto">
              <a:xfrm rot="5400000">
                <a:off x="2038350" y="2000250"/>
                <a:ext cx="228600" cy="1905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88" name="Flowchart: Terminator 187"/>
            <p:cNvSpPr/>
            <p:nvPr/>
          </p:nvSpPr>
          <p:spPr bwMode="auto">
            <a:xfrm>
              <a:off x="685800" y="5486400"/>
              <a:ext cx="533400" cy="152400"/>
            </a:xfrm>
            <a:prstGeom prst="flowChartTerminator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endParaRPr lang="en-US" sz="1100" dirty="0">
                <a:latin typeface="Calibri" pitchFamily="34" charset="0"/>
              </a:endParaRPr>
            </a:p>
          </p:txBody>
        </p:sp>
        <p:sp>
          <p:nvSpPr>
            <p:cNvPr id="189" name="Flowchart: Terminator 188"/>
            <p:cNvSpPr/>
            <p:nvPr/>
          </p:nvSpPr>
          <p:spPr bwMode="auto">
            <a:xfrm>
              <a:off x="1143000" y="5257800"/>
              <a:ext cx="533400" cy="152400"/>
            </a:xfrm>
            <a:prstGeom prst="flowChartTerminator">
              <a:avLst/>
            </a:prstGeom>
            <a:solidFill>
              <a:schemeClr val="accent5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91" name="Flowchart: Process 190"/>
            <p:cNvSpPr/>
            <p:nvPr/>
          </p:nvSpPr>
          <p:spPr bwMode="auto">
            <a:xfrm>
              <a:off x="838200" y="5867400"/>
              <a:ext cx="1295400" cy="304800"/>
            </a:xfrm>
            <a:prstGeom prst="flowChartProcess">
              <a:avLst/>
            </a:prstGeom>
            <a:solidFill>
              <a:schemeClr val="bg1">
                <a:lumMod val="9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cxnSp>
          <p:nvCxnSpPr>
            <p:cNvPr id="58398" name="Straight Connector 191"/>
            <p:cNvCxnSpPr>
              <a:cxnSpLocks noChangeShapeType="1"/>
              <a:stCxn id="188" idx="2"/>
            </p:cNvCxnSpPr>
            <p:nvPr/>
          </p:nvCxnSpPr>
          <p:spPr bwMode="auto">
            <a:xfrm rot="16200000" flipH="1">
              <a:off x="895350" y="5695950"/>
              <a:ext cx="228600" cy="1143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99" name="Straight Connector 192"/>
            <p:cNvCxnSpPr>
              <a:cxnSpLocks noChangeShapeType="1"/>
              <a:stCxn id="189" idx="2"/>
              <a:endCxn id="191" idx="0"/>
            </p:cNvCxnSpPr>
            <p:nvPr/>
          </p:nvCxnSpPr>
          <p:spPr bwMode="auto">
            <a:xfrm rot="16200000" flipH="1">
              <a:off x="1219200" y="5600700"/>
              <a:ext cx="457200" cy="762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8400" name="Flowchart: Terminator 209"/>
            <p:cNvSpPr>
              <a:spLocks noChangeArrowheads="1"/>
            </p:cNvSpPr>
            <p:nvPr/>
          </p:nvSpPr>
          <p:spPr bwMode="auto">
            <a:xfrm>
              <a:off x="3352800" y="5486400"/>
              <a:ext cx="533400" cy="152400"/>
            </a:xfrm>
            <a:prstGeom prst="flowChartTerminator">
              <a:avLst/>
            </a:prstGeom>
            <a:solidFill>
              <a:schemeClr val="accent2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58401" name="Flowchart: Process 210"/>
            <p:cNvSpPr>
              <a:spLocks noChangeArrowheads="1"/>
            </p:cNvSpPr>
            <p:nvPr/>
          </p:nvSpPr>
          <p:spPr bwMode="auto">
            <a:xfrm>
              <a:off x="2438400" y="5867400"/>
              <a:ext cx="1295400" cy="304800"/>
            </a:xfrm>
            <a:prstGeom prst="flowChartProcess">
              <a:avLst/>
            </a:prstGeom>
            <a:solidFill>
              <a:srgbClr val="00FFCC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cxnSp>
          <p:nvCxnSpPr>
            <p:cNvPr id="58402" name="Straight Connector 213"/>
            <p:cNvCxnSpPr>
              <a:cxnSpLocks noChangeShapeType="1"/>
              <a:stCxn id="58400" idx="2"/>
            </p:cNvCxnSpPr>
            <p:nvPr/>
          </p:nvCxnSpPr>
          <p:spPr bwMode="auto">
            <a:xfrm rot="5400000">
              <a:off x="3409950" y="5657850"/>
              <a:ext cx="228600" cy="1905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8403" name="Isosceles Triangle 214"/>
            <p:cNvSpPr>
              <a:spLocks noChangeArrowheads="1"/>
            </p:cNvSpPr>
            <p:nvPr/>
          </p:nvSpPr>
          <p:spPr bwMode="auto">
            <a:xfrm>
              <a:off x="1981200" y="5105400"/>
              <a:ext cx="533400" cy="457200"/>
            </a:xfrm>
            <a:prstGeom prst="triangle">
              <a:avLst>
                <a:gd name="adj" fmla="val 50000"/>
              </a:avLst>
            </a:prstGeom>
            <a:solidFill>
              <a:srgbClr val="5F5F5F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eaLnBrk="0" hangingPunct="0"/>
              <a:endParaRPr lang="en-US" sz="80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cxnSp>
          <p:nvCxnSpPr>
            <p:cNvPr id="58404" name="Straight Connector 216"/>
            <p:cNvCxnSpPr>
              <a:cxnSpLocks noChangeShapeType="1"/>
              <a:stCxn id="58403" idx="0"/>
              <a:endCxn id="198" idx="2"/>
            </p:cNvCxnSpPr>
            <p:nvPr/>
          </p:nvCxnSpPr>
          <p:spPr bwMode="auto">
            <a:xfrm rot="5400000" flipH="1" flipV="1">
              <a:off x="2171700" y="5029200"/>
              <a:ext cx="152400" cy="158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405" name="Straight Connector 219"/>
            <p:cNvCxnSpPr>
              <a:cxnSpLocks noChangeShapeType="1"/>
            </p:cNvCxnSpPr>
            <p:nvPr/>
          </p:nvCxnSpPr>
          <p:spPr bwMode="auto">
            <a:xfrm rot="5400000">
              <a:off x="1828800" y="5562600"/>
              <a:ext cx="304800" cy="3048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406" name="Straight Connector 223"/>
            <p:cNvCxnSpPr>
              <a:cxnSpLocks noChangeShapeType="1"/>
            </p:cNvCxnSpPr>
            <p:nvPr/>
          </p:nvCxnSpPr>
          <p:spPr bwMode="auto">
            <a:xfrm>
              <a:off x="2362200" y="5562600"/>
              <a:ext cx="381000" cy="3048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8407" name="TextBox 227"/>
            <p:cNvSpPr txBox="1">
              <a:spLocks noChangeArrowheads="1"/>
            </p:cNvSpPr>
            <p:nvPr/>
          </p:nvSpPr>
          <p:spPr bwMode="auto">
            <a:xfrm>
              <a:off x="2057400" y="5257800"/>
              <a:ext cx="4141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400">
                  <a:solidFill>
                    <a:schemeClr val="bg1"/>
                  </a:solidFill>
                  <a:latin typeface="Calibri" pitchFamily="34" charset="0"/>
                </a:rPr>
                <a:t>ISA</a:t>
              </a:r>
            </a:p>
          </p:txBody>
        </p:sp>
      </p:grpSp>
      <p:grpSp>
        <p:nvGrpSpPr>
          <p:cNvPr id="21" name="Group 112"/>
          <p:cNvGrpSpPr>
            <a:grpSpLocks/>
          </p:cNvGrpSpPr>
          <p:nvPr/>
        </p:nvGrpSpPr>
        <p:grpSpPr bwMode="auto">
          <a:xfrm>
            <a:off x="5826653" y="3694906"/>
            <a:ext cx="2209800" cy="915988"/>
            <a:chOff x="5486400" y="1905000"/>
            <a:chExt cx="2062480" cy="915194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239" name="Rectangle 238"/>
            <p:cNvSpPr/>
            <p:nvPr/>
          </p:nvSpPr>
          <p:spPr bwMode="auto">
            <a:xfrm>
              <a:off x="5486400" y="1905000"/>
              <a:ext cx="2062480" cy="913607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cxnSp>
          <p:nvCxnSpPr>
            <p:cNvPr id="58388" name="Straight Connector 239"/>
            <p:cNvCxnSpPr>
              <a:cxnSpLocks noChangeShapeType="1"/>
            </p:cNvCxnSpPr>
            <p:nvPr/>
          </p:nvCxnSpPr>
          <p:spPr bwMode="auto">
            <a:xfrm>
              <a:off x="5486400" y="2133600"/>
              <a:ext cx="2057400" cy="158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89" name="Straight Connector 240"/>
            <p:cNvCxnSpPr>
              <a:cxnSpLocks noChangeShapeType="1"/>
            </p:cNvCxnSpPr>
            <p:nvPr/>
          </p:nvCxnSpPr>
          <p:spPr bwMode="auto">
            <a:xfrm rot="5400000">
              <a:off x="5715000" y="2362200"/>
              <a:ext cx="914400" cy="158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90" name="Straight Connector 241"/>
            <p:cNvCxnSpPr>
              <a:cxnSpLocks noChangeShapeType="1"/>
            </p:cNvCxnSpPr>
            <p:nvPr/>
          </p:nvCxnSpPr>
          <p:spPr bwMode="auto">
            <a:xfrm rot="5400000">
              <a:off x="6400006" y="2361406"/>
              <a:ext cx="914400" cy="158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3" name="Flowchart: Process 242"/>
            <p:cNvSpPr/>
            <p:nvPr/>
          </p:nvSpPr>
          <p:spPr bwMode="auto">
            <a:xfrm>
              <a:off x="5486400" y="1905000"/>
              <a:ext cx="686012" cy="228402"/>
            </a:xfrm>
            <a:prstGeom prst="flowChart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44" name="Flowchart: Process 243"/>
            <p:cNvSpPr/>
            <p:nvPr/>
          </p:nvSpPr>
          <p:spPr bwMode="auto">
            <a:xfrm>
              <a:off x="6172412" y="1905000"/>
              <a:ext cx="686011" cy="228402"/>
            </a:xfrm>
            <a:prstGeom prst="flowChartProcess">
              <a:avLst/>
            </a:prstGeom>
            <a:solidFill>
              <a:schemeClr val="accent5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45" name="Flowchart: Process 244"/>
            <p:cNvSpPr/>
            <p:nvPr/>
          </p:nvSpPr>
          <p:spPr bwMode="auto">
            <a:xfrm>
              <a:off x="6858423" y="1905000"/>
              <a:ext cx="686012" cy="228402"/>
            </a:xfrm>
            <a:prstGeom prst="flowChartProcess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1800" dirty="0">
                  <a:latin typeface="Calibri" pitchFamily="34" charset="0"/>
                </a:rPr>
                <a:t>KEY</a:t>
              </a: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428DD-DD84-4223-912B-2F4016FB4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4D31-6902-4422-9223-4290E8153033}" type="datetime1">
              <a:rPr lang="en-US" smtClean="0"/>
              <a:t>9/11/2024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96C4D2-4727-4073-8B01-F4F03EFC4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D7F5-7323-4990-94E9-6AF33DDF4934}" type="slidenum">
              <a:rPr lang="en-US" smtClean="0"/>
              <a:t>67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8D3D20-5C26-437A-8318-18EBCA87BA09}"/>
              </a:ext>
            </a:extLst>
          </p:cNvPr>
          <p:cNvSpPr txBox="1"/>
          <p:nvPr/>
        </p:nvSpPr>
        <p:spPr>
          <a:xfrm>
            <a:off x="800100" y="930118"/>
            <a:ext cx="3300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Using Three Tables</a:t>
            </a:r>
          </a:p>
        </p:txBody>
      </p:sp>
      <p:grpSp>
        <p:nvGrpSpPr>
          <p:cNvPr id="57" name="Group 112">
            <a:extLst>
              <a:ext uri="{FF2B5EF4-FFF2-40B4-BE49-F238E27FC236}">
                <a16:creationId xmlns:a16="http://schemas.microsoft.com/office/drawing/2014/main" id="{91FF12CB-85C7-442F-A1D9-5AABF3FEAFF8}"/>
              </a:ext>
            </a:extLst>
          </p:cNvPr>
          <p:cNvGrpSpPr>
            <a:grpSpLocks/>
          </p:cNvGrpSpPr>
          <p:nvPr/>
        </p:nvGrpSpPr>
        <p:grpSpPr bwMode="auto">
          <a:xfrm>
            <a:off x="5864298" y="2167227"/>
            <a:ext cx="2209800" cy="915988"/>
            <a:chOff x="5486400" y="1905000"/>
            <a:chExt cx="2062480" cy="915194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75C0F3C8-7C30-48CB-86AE-6FC6C9E99FDF}"/>
                </a:ext>
              </a:extLst>
            </p:cNvPr>
            <p:cNvSpPr/>
            <p:nvPr/>
          </p:nvSpPr>
          <p:spPr bwMode="auto">
            <a:xfrm>
              <a:off x="5486400" y="1905000"/>
              <a:ext cx="2062480" cy="913607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cxnSp>
          <p:nvCxnSpPr>
            <p:cNvPr id="59" name="Straight Connector 239">
              <a:extLst>
                <a:ext uri="{FF2B5EF4-FFF2-40B4-BE49-F238E27FC236}">
                  <a16:creationId xmlns:a16="http://schemas.microsoft.com/office/drawing/2014/main" id="{50264C19-318D-4062-987E-4501F1C8D93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86400" y="2133600"/>
              <a:ext cx="2057400" cy="158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Straight Connector 240">
              <a:extLst>
                <a:ext uri="{FF2B5EF4-FFF2-40B4-BE49-F238E27FC236}">
                  <a16:creationId xmlns:a16="http://schemas.microsoft.com/office/drawing/2014/main" id="{5994D04B-DA38-46A9-8538-7466488C446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715000" y="2362200"/>
              <a:ext cx="914400" cy="158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" name="Straight Connector 241">
              <a:extLst>
                <a:ext uri="{FF2B5EF4-FFF2-40B4-BE49-F238E27FC236}">
                  <a16:creationId xmlns:a16="http://schemas.microsoft.com/office/drawing/2014/main" id="{AE246ECB-E137-42EB-8195-260B1790C01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6400006" y="2361406"/>
              <a:ext cx="914400" cy="158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2" name="Flowchart: Process 61">
              <a:extLst>
                <a:ext uri="{FF2B5EF4-FFF2-40B4-BE49-F238E27FC236}">
                  <a16:creationId xmlns:a16="http://schemas.microsoft.com/office/drawing/2014/main" id="{CF45A6D1-B748-4843-8DC7-537050D95142}"/>
                </a:ext>
              </a:extLst>
            </p:cNvPr>
            <p:cNvSpPr/>
            <p:nvPr/>
          </p:nvSpPr>
          <p:spPr bwMode="auto">
            <a:xfrm>
              <a:off x="5486400" y="1905000"/>
              <a:ext cx="686012" cy="228402"/>
            </a:xfrm>
            <a:prstGeom prst="flowChartProcess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63" name="Flowchart: Process 62">
              <a:extLst>
                <a:ext uri="{FF2B5EF4-FFF2-40B4-BE49-F238E27FC236}">
                  <a16:creationId xmlns:a16="http://schemas.microsoft.com/office/drawing/2014/main" id="{6DCB2A53-B328-47ED-8B93-E772A011BB24}"/>
                </a:ext>
              </a:extLst>
            </p:cNvPr>
            <p:cNvSpPr/>
            <p:nvPr/>
          </p:nvSpPr>
          <p:spPr bwMode="auto">
            <a:xfrm>
              <a:off x="6172412" y="1905000"/>
              <a:ext cx="686011" cy="228402"/>
            </a:xfrm>
            <a:prstGeom prst="flowChartProcess">
              <a:avLst/>
            </a:prstGeom>
            <a:solidFill>
              <a:srgbClr val="9B9BBB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4" name="Flowchart: Process 63">
              <a:extLst>
                <a:ext uri="{FF2B5EF4-FFF2-40B4-BE49-F238E27FC236}">
                  <a16:creationId xmlns:a16="http://schemas.microsoft.com/office/drawing/2014/main" id="{1D46C067-9793-4FAB-B92C-F4C534F9E6CE}"/>
                </a:ext>
              </a:extLst>
            </p:cNvPr>
            <p:cNvSpPr/>
            <p:nvPr/>
          </p:nvSpPr>
          <p:spPr bwMode="auto">
            <a:xfrm>
              <a:off x="6858423" y="1905000"/>
              <a:ext cx="686012" cy="228402"/>
            </a:xfrm>
            <a:prstGeom prst="flowChartProcess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1800" dirty="0">
                  <a:latin typeface="Calibri" pitchFamily="34" charset="0"/>
                </a:rPr>
                <a:t>KEY</a:t>
              </a:r>
            </a:p>
          </p:txBody>
        </p:sp>
      </p:grpSp>
      <p:sp>
        <p:nvSpPr>
          <p:cNvPr id="54" name="Speech Bubble: Rectangle with Corners Rounded 53">
            <a:extLst>
              <a:ext uri="{FF2B5EF4-FFF2-40B4-BE49-F238E27FC236}">
                <a16:creationId xmlns:a16="http://schemas.microsoft.com/office/drawing/2014/main" id="{A0657121-B043-4450-86E0-8CA35C8BA2FE}"/>
              </a:ext>
            </a:extLst>
          </p:cNvPr>
          <p:cNvSpPr/>
          <p:nvPr/>
        </p:nvSpPr>
        <p:spPr>
          <a:xfrm>
            <a:off x="3072306" y="1726477"/>
            <a:ext cx="2462886" cy="1140848"/>
          </a:xfrm>
          <a:prstGeom prst="wedgeRoundRectCallout">
            <a:avLst>
              <a:gd name="adj1" fmla="val 59785"/>
              <a:gd name="adj2" fmla="val 32127"/>
              <a:gd name="adj3" fmla="val 16667"/>
            </a:avLst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Some might not belong to either subcategory</a:t>
            </a:r>
          </a:p>
        </p:txBody>
      </p:sp>
    </p:spTree>
    <p:extLst>
      <p:ext uri="{BB962C8B-B14F-4D97-AF65-F5344CB8AC3E}">
        <p14:creationId xmlns:p14="http://schemas.microsoft.com/office/powerpoint/2010/main" val="283112486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animBg="1"/>
      <p:bldP spid="5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8373" name="Rectangle 4"/>
          <p:cNvSpPr>
            <a:spLocks noGrp="1" noChangeArrowheads="1"/>
          </p:cNvSpPr>
          <p:nvPr>
            <p:ph type="title"/>
          </p:nvPr>
        </p:nvSpPr>
        <p:spPr>
          <a:xfrm>
            <a:off x="800100" y="387348"/>
            <a:ext cx="7772400" cy="838200"/>
          </a:xfrm>
        </p:spPr>
        <p:txBody>
          <a:bodyPr>
            <a:normAutofit/>
          </a:bodyPr>
          <a:lstStyle/>
          <a:p>
            <a:r>
              <a:rPr lang="en-US" sz="4800" b="1" dirty="0"/>
              <a:t>ER to Relational Mapping (4)</a:t>
            </a:r>
          </a:p>
        </p:txBody>
      </p:sp>
      <p:sp>
        <p:nvSpPr>
          <p:cNvPr id="177" name="Down Arrow 176"/>
          <p:cNvSpPr>
            <a:spLocks noChangeArrowheads="1"/>
          </p:cNvSpPr>
          <p:nvPr/>
        </p:nvSpPr>
        <p:spPr bwMode="auto">
          <a:xfrm rot="-5400000">
            <a:off x="3886200" y="3278188"/>
            <a:ext cx="381000" cy="533400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005EA4"/>
          </a:solidFill>
          <a:ln w="12700" algn="ctr">
            <a:noFill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eaLnBrk="0" hangingPunct="0"/>
            <a:endParaRPr lang="en-US"/>
          </a:p>
        </p:txBody>
      </p:sp>
      <p:grpSp>
        <p:nvGrpSpPr>
          <p:cNvPr id="16" name="Group 229"/>
          <p:cNvGrpSpPr>
            <a:grpSpLocks/>
          </p:cNvGrpSpPr>
          <p:nvPr/>
        </p:nvGrpSpPr>
        <p:grpSpPr bwMode="auto">
          <a:xfrm>
            <a:off x="4991100" y="2439988"/>
            <a:ext cx="3581400" cy="914400"/>
            <a:chOff x="5181600" y="4038600"/>
            <a:chExt cx="3581400" cy="915195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grpSp>
          <p:nvGrpSpPr>
            <p:cNvPr id="58415" name="Group 122"/>
            <p:cNvGrpSpPr>
              <a:grpSpLocks/>
            </p:cNvGrpSpPr>
            <p:nvPr/>
          </p:nvGrpSpPr>
          <p:grpSpPr bwMode="auto">
            <a:xfrm>
              <a:off x="5181600" y="4038600"/>
              <a:ext cx="3581400" cy="915194"/>
              <a:chOff x="5638800" y="5028406"/>
              <a:chExt cx="3581400" cy="915194"/>
            </a:xfrm>
          </p:grpSpPr>
          <p:grpSp>
            <p:nvGrpSpPr>
              <p:cNvPr id="58418" name="Group 112"/>
              <p:cNvGrpSpPr>
                <a:grpSpLocks/>
              </p:cNvGrpSpPr>
              <p:nvPr/>
            </p:nvGrpSpPr>
            <p:grpSpPr bwMode="auto">
              <a:xfrm>
                <a:off x="5638800" y="5028406"/>
                <a:ext cx="3581400" cy="915194"/>
                <a:chOff x="5486400" y="1905000"/>
                <a:chExt cx="3342640" cy="915194"/>
              </a:xfrm>
            </p:grpSpPr>
            <p:sp>
              <p:nvSpPr>
                <p:cNvPr id="181" name="Rectangle 180"/>
                <p:cNvSpPr/>
                <p:nvPr/>
              </p:nvSpPr>
              <p:spPr bwMode="auto">
                <a:xfrm>
                  <a:off x="5486400" y="1905000"/>
                  <a:ext cx="3342640" cy="915195"/>
                </a:xfrm>
                <a:prstGeom prst="rect">
                  <a:avLst/>
                </a:prstGeom>
                <a:solidFill>
                  <a:schemeClr val="bg1">
                    <a:lumMod val="9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/>
                </a:p>
              </p:txBody>
            </p:sp>
            <p:cxnSp>
              <p:nvCxnSpPr>
                <p:cNvPr id="58422" name="Straight Connector 181"/>
                <p:cNvCxnSpPr>
                  <a:cxnSpLocks noChangeShapeType="1"/>
                </p:cNvCxnSpPr>
                <p:nvPr/>
              </p:nvCxnSpPr>
              <p:spPr bwMode="auto">
                <a:xfrm>
                  <a:off x="5486400" y="2133600"/>
                  <a:ext cx="2057400" cy="1588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8423" name="Straight Connector 18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5715000" y="2362200"/>
                  <a:ext cx="914400" cy="1588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8424" name="Straight Connector 18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6400006" y="2361406"/>
                  <a:ext cx="914400" cy="1588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85" name="Flowchart: Process 184"/>
                <p:cNvSpPr/>
                <p:nvPr/>
              </p:nvSpPr>
              <p:spPr bwMode="auto">
                <a:xfrm>
                  <a:off x="5486400" y="1905000"/>
                  <a:ext cx="686012" cy="228799"/>
                </a:xfrm>
                <a:prstGeom prst="flowChartProcess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anchor="ctr"/>
                <a:lstStyle/>
                <a:p>
                  <a:pPr algn="ctr" eaLnBrk="0" hangingPunct="0">
                    <a:defRPr/>
                  </a:pPr>
                  <a:endParaRPr lang="en-US" sz="1800" dirty="0">
                    <a:latin typeface="Calibri" pitchFamily="34" charset="0"/>
                  </a:endParaRPr>
                </a:p>
              </p:txBody>
            </p:sp>
            <p:sp>
              <p:nvSpPr>
                <p:cNvPr id="186" name="Flowchart: Process 185"/>
                <p:cNvSpPr/>
                <p:nvPr/>
              </p:nvSpPr>
              <p:spPr bwMode="auto">
                <a:xfrm>
                  <a:off x="6172412" y="1905000"/>
                  <a:ext cx="686011" cy="228799"/>
                </a:xfrm>
                <a:prstGeom prst="flowChartProcess">
                  <a:avLst/>
                </a:prstGeom>
                <a:solidFill>
                  <a:schemeClr val="accent5">
                    <a:lumMod val="75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/>
                </a:p>
              </p:txBody>
            </p:sp>
            <p:sp>
              <p:nvSpPr>
                <p:cNvPr id="187" name="Flowchart: Process 186"/>
                <p:cNvSpPr/>
                <p:nvPr/>
              </p:nvSpPr>
              <p:spPr bwMode="auto">
                <a:xfrm>
                  <a:off x="6858423" y="1905000"/>
                  <a:ext cx="686012" cy="228799"/>
                </a:xfrm>
                <a:prstGeom prst="flowChartProcess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</a:rPr>
                    <a:t>KEY</a:t>
                  </a:r>
                </a:p>
              </p:txBody>
            </p:sp>
          </p:grpSp>
          <p:sp>
            <p:nvSpPr>
              <p:cNvPr id="179" name="Flowchart: Process 178"/>
              <p:cNvSpPr/>
              <p:nvPr/>
            </p:nvSpPr>
            <p:spPr bwMode="auto">
              <a:xfrm>
                <a:off x="7848600" y="5028406"/>
                <a:ext cx="685800" cy="228799"/>
              </a:xfrm>
              <a:prstGeom prst="flowChartProcess">
                <a:avLst/>
              </a:prstGeom>
              <a:solidFill>
                <a:srgbClr val="FFC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8420" name="Flowchart: Process 179"/>
              <p:cNvSpPr>
                <a:spLocks noChangeArrowheads="1"/>
              </p:cNvSpPr>
              <p:nvPr/>
            </p:nvSpPr>
            <p:spPr bwMode="auto">
              <a:xfrm>
                <a:off x="8534400" y="5029200"/>
                <a:ext cx="685800" cy="228600"/>
              </a:xfrm>
              <a:prstGeom prst="flowChartProcess">
                <a:avLst/>
              </a:prstGeom>
              <a:solidFill>
                <a:srgbClr val="9191B5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anchor="ctr"/>
              <a:lstStyle/>
              <a:p>
                <a:pPr algn="ctr" eaLnBrk="0" hangingPunct="0"/>
                <a:endParaRPr lang="en-US" sz="1800">
                  <a:latin typeface="Calibri" pitchFamily="34" charset="0"/>
                </a:endParaRPr>
              </a:p>
            </p:txBody>
          </p:sp>
        </p:grpSp>
        <p:cxnSp>
          <p:nvCxnSpPr>
            <p:cNvPr id="58416" name="Straight Connector 174"/>
            <p:cNvCxnSpPr>
              <a:cxnSpLocks noChangeShapeType="1"/>
            </p:cNvCxnSpPr>
            <p:nvPr/>
          </p:nvCxnSpPr>
          <p:spPr bwMode="auto">
            <a:xfrm rot="5400000">
              <a:off x="6933349" y="4495744"/>
              <a:ext cx="914400" cy="1701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417" name="Straight Connector 175"/>
            <p:cNvCxnSpPr>
              <a:cxnSpLocks noChangeShapeType="1"/>
            </p:cNvCxnSpPr>
            <p:nvPr/>
          </p:nvCxnSpPr>
          <p:spPr bwMode="auto">
            <a:xfrm rot="5400000">
              <a:off x="7620851" y="4495744"/>
              <a:ext cx="914400" cy="1701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9" name="Group 228"/>
          <p:cNvGrpSpPr>
            <a:grpSpLocks/>
          </p:cNvGrpSpPr>
          <p:nvPr/>
        </p:nvGrpSpPr>
        <p:grpSpPr bwMode="auto">
          <a:xfrm>
            <a:off x="533400" y="2438400"/>
            <a:ext cx="3200400" cy="2133600"/>
            <a:chOff x="685800" y="4038600"/>
            <a:chExt cx="3200400" cy="2133600"/>
          </a:xfrm>
        </p:grpSpPr>
        <p:grpSp>
          <p:nvGrpSpPr>
            <p:cNvPr id="58394" name="Group 90"/>
            <p:cNvGrpSpPr>
              <a:grpSpLocks/>
            </p:cNvGrpSpPr>
            <p:nvPr/>
          </p:nvGrpSpPr>
          <p:grpSpPr bwMode="auto">
            <a:xfrm>
              <a:off x="1447800" y="4038600"/>
              <a:ext cx="1600200" cy="914400"/>
              <a:chOff x="914400" y="1600200"/>
              <a:chExt cx="1600200" cy="914400"/>
            </a:xfrm>
          </p:grpSpPr>
          <p:sp>
            <p:nvSpPr>
              <p:cNvPr id="195" name="Flowchart: Terminator 194"/>
              <p:cNvSpPr/>
              <p:nvPr/>
            </p:nvSpPr>
            <p:spPr bwMode="auto">
              <a:xfrm>
                <a:off x="914400" y="1828800"/>
                <a:ext cx="533400" cy="152400"/>
              </a:xfrm>
              <a:prstGeom prst="flowChartTerminator">
                <a:avLst/>
              </a:prstGeom>
              <a:solidFill>
                <a:schemeClr val="accent4">
                  <a:lumMod val="25000"/>
                  <a:lumOff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1200" dirty="0">
                    <a:latin typeface="Calibri" pitchFamily="34" charset="0"/>
                  </a:rPr>
                  <a:t>KEY</a:t>
                </a:r>
              </a:p>
            </p:txBody>
          </p:sp>
          <p:sp>
            <p:nvSpPr>
              <p:cNvPr id="58409" name="Flowchart: Terminator 195"/>
              <p:cNvSpPr>
                <a:spLocks noChangeArrowheads="1"/>
              </p:cNvSpPr>
              <p:nvPr/>
            </p:nvSpPr>
            <p:spPr bwMode="auto">
              <a:xfrm>
                <a:off x="1371600" y="1600200"/>
                <a:ext cx="533400" cy="152400"/>
              </a:xfrm>
              <a:prstGeom prst="flowChartTerminator">
                <a:avLst/>
              </a:prstGeom>
              <a:solidFill>
                <a:srgbClr val="FFC00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8410" name="Flowchart: Terminator 196"/>
              <p:cNvSpPr>
                <a:spLocks noChangeArrowheads="1"/>
              </p:cNvSpPr>
              <p:nvPr/>
            </p:nvSpPr>
            <p:spPr bwMode="auto">
              <a:xfrm>
                <a:off x="1981200" y="1828800"/>
                <a:ext cx="533400" cy="152400"/>
              </a:xfrm>
              <a:prstGeom prst="flowChartTerminator">
                <a:avLst/>
              </a:prstGeom>
              <a:solidFill>
                <a:srgbClr val="9191B5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8" name="Flowchart: Process 197"/>
              <p:cNvSpPr/>
              <p:nvPr/>
            </p:nvSpPr>
            <p:spPr bwMode="auto">
              <a:xfrm>
                <a:off x="1066800" y="2209800"/>
                <a:ext cx="1295400" cy="304800"/>
              </a:xfrm>
              <a:prstGeom prst="flowChartProcess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cxnSp>
            <p:nvCxnSpPr>
              <p:cNvPr id="58412" name="Straight Connector 198"/>
              <p:cNvCxnSpPr>
                <a:cxnSpLocks noChangeShapeType="1"/>
                <a:stCxn id="195" idx="2"/>
              </p:cNvCxnSpPr>
              <p:nvPr/>
            </p:nvCxnSpPr>
            <p:spPr bwMode="auto">
              <a:xfrm rot="16200000" flipH="1">
                <a:off x="1123950" y="2038350"/>
                <a:ext cx="228600" cy="1143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13" name="Straight Connector 199"/>
              <p:cNvCxnSpPr>
                <a:cxnSpLocks noChangeShapeType="1"/>
                <a:stCxn id="58409" idx="2"/>
                <a:endCxn id="198" idx="0"/>
              </p:cNvCxnSpPr>
              <p:nvPr/>
            </p:nvCxnSpPr>
            <p:spPr bwMode="auto">
              <a:xfrm rot="16200000" flipH="1">
                <a:off x="1447800" y="1943100"/>
                <a:ext cx="457200" cy="762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414" name="Straight Connector 200"/>
              <p:cNvCxnSpPr>
                <a:cxnSpLocks noChangeShapeType="1"/>
                <a:stCxn id="58410" idx="2"/>
              </p:cNvCxnSpPr>
              <p:nvPr/>
            </p:nvCxnSpPr>
            <p:spPr bwMode="auto">
              <a:xfrm rot="5400000">
                <a:off x="2038350" y="2000250"/>
                <a:ext cx="228600" cy="1905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88" name="Flowchart: Terminator 187"/>
            <p:cNvSpPr/>
            <p:nvPr/>
          </p:nvSpPr>
          <p:spPr bwMode="auto">
            <a:xfrm>
              <a:off x="685800" y="5486400"/>
              <a:ext cx="533400" cy="152400"/>
            </a:xfrm>
            <a:prstGeom prst="flowChartTerminator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endParaRPr lang="en-US" sz="1100" dirty="0">
                <a:latin typeface="Calibri" pitchFamily="34" charset="0"/>
              </a:endParaRPr>
            </a:p>
          </p:txBody>
        </p:sp>
        <p:sp>
          <p:nvSpPr>
            <p:cNvPr id="189" name="Flowchart: Terminator 188"/>
            <p:cNvSpPr/>
            <p:nvPr/>
          </p:nvSpPr>
          <p:spPr bwMode="auto">
            <a:xfrm>
              <a:off x="1143000" y="5257800"/>
              <a:ext cx="533400" cy="152400"/>
            </a:xfrm>
            <a:prstGeom prst="flowChartTerminator">
              <a:avLst/>
            </a:prstGeom>
            <a:solidFill>
              <a:schemeClr val="accent5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91" name="Flowchart: Process 190"/>
            <p:cNvSpPr/>
            <p:nvPr/>
          </p:nvSpPr>
          <p:spPr bwMode="auto">
            <a:xfrm>
              <a:off x="838200" y="5867400"/>
              <a:ext cx="1295400" cy="304800"/>
            </a:xfrm>
            <a:prstGeom prst="flowChartProcess">
              <a:avLst/>
            </a:prstGeom>
            <a:solidFill>
              <a:schemeClr val="bg1">
                <a:lumMod val="9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cxnSp>
          <p:nvCxnSpPr>
            <p:cNvPr id="58398" name="Straight Connector 191"/>
            <p:cNvCxnSpPr>
              <a:cxnSpLocks noChangeShapeType="1"/>
              <a:stCxn id="188" idx="2"/>
            </p:cNvCxnSpPr>
            <p:nvPr/>
          </p:nvCxnSpPr>
          <p:spPr bwMode="auto">
            <a:xfrm rot="16200000" flipH="1">
              <a:off x="895350" y="5695950"/>
              <a:ext cx="228600" cy="1143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99" name="Straight Connector 192"/>
            <p:cNvCxnSpPr>
              <a:cxnSpLocks noChangeShapeType="1"/>
              <a:stCxn id="189" idx="2"/>
              <a:endCxn id="191" idx="0"/>
            </p:cNvCxnSpPr>
            <p:nvPr/>
          </p:nvCxnSpPr>
          <p:spPr bwMode="auto">
            <a:xfrm rot="16200000" flipH="1">
              <a:off x="1219200" y="5600700"/>
              <a:ext cx="457200" cy="762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8400" name="Flowchart: Terminator 209"/>
            <p:cNvSpPr>
              <a:spLocks noChangeArrowheads="1"/>
            </p:cNvSpPr>
            <p:nvPr/>
          </p:nvSpPr>
          <p:spPr bwMode="auto">
            <a:xfrm>
              <a:off x="3352800" y="5486400"/>
              <a:ext cx="533400" cy="152400"/>
            </a:xfrm>
            <a:prstGeom prst="flowChartTerminator">
              <a:avLst/>
            </a:prstGeom>
            <a:solidFill>
              <a:schemeClr val="accent2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58401" name="Flowchart: Process 210"/>
            <p:cNvSpPr>
              <a:spLocks noChangeArrowheads="1"/>
            </p:cNvSpPr>
            <p:nvPr/>
          </p:nvSpPr>
          <p:spPr bwMode="auto">
            <a:xfrm>
              <a:off x="2438400" y="5867400"/>
              <a:ext cx="1295400" cy="304800"/>
            </a:xfrm>
            <a:prstGeom prst="flowChartProcess">
              <a:avLst/>
            </a:prstGeom>
            <a:solidFill>
              <a:srgbClr val="00FFCC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cxnSp>
          <p:nvCxnSpPr>
            <p:cNvPr id="58402" name="Straight Connector 213"/>
            <p:cNvCxnSpPr>
              <a:cxnSpLocks noChangeShapeType="1"/>
              <a:stCxn id="58400" idx="2"/>
            </p:cNvCxnSpPr>
            <p:nvPr/>
          </p:nvCxnSpPr>
          <p:spPr bwMode="auto">
            <a:xfrm rot="5400000">
              <a:off x="3409950" y="5657850"/>
              <a:ext cx="228600" cy="1905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8403" name="Isosceles Triangle 214"/>
            <p:cNvSpPr>
              <a:spLocks noChangeArrowheads="1"/>
            </p:cNvSpPr>
            <p:nvPr/>
          </p:nvSpPr>
          <p:spPr bwMode="auto">
            <a:xfrm>
              <a:off x="1981200" y="5105400"/>
              <a:ext cx="533400" cy="457200"/>
            </a:xfrm>
            <a:prstGeom prst="triangle">
              <a:avLst>
                <a:gd name="adj" fmla="val 50000"/>
              </a:avLst>
            </a:prstGeom>
            <a:solidFill>
              <a:srgbClr val="5F5F5F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eaLnBrk="0" hangingPunct="0"/>
              <a:endParaRPr lang="en-US" sz="80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cxnSp>
          <p:nvCxnSpPr>
            <p:cNvPr id="58404" name="Straight Connector 216"/>
            <p:cNvCxnSpPr>
              <a:cxnSpLocks noChangeShapeType="1"/>
              <a:stCxn id="58403" idx="0"/>
              <a:endCxn id="198" idx="2"/>
            </p:cNvCxnSpPr>
            <p:nvPr/>
          </p:nvCxnSpPr>
          <p:spPr bwMode="auto">
            <a:xfrm rot="5400000" flipH="1" flipV="1">
              <a:off x="2171700" y="5029200"/>
              <a:ext cx="152400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405" name="Straight Connector 219"/>
            <p:cNvCxnSpPr>
              <a:cxnSpLocks noChangeShapeType="1"/>
            </p:cNvCxnSpPr>
            <p:nvPr/>
          </p:nvCxnSpPr>
          <p:spPr bwMode="auto">
            <a:xfrm rot="5400000">
              <a:off x="1828800" y="5562600"/>
              <a:ext cx="304800" cy="3048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406" name="Straight Connector 223"/>
            <p:cNvCxnSpPr>
              <a:cxnSpLocks noChangeShapeType="1"/>
            </p:cNvCxnSpPr>
            <p:nvPr/>
          </p:nvCxnSpPr>
          <p:spPr bwMode="auto">
            <a:xfrm>
              <a:off x="2362200" y="5562600"/>
              <a:ext cx="381000" cy="3048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8407" name="TextBox 227"/>
            <p:cNvSpPr txBox="1">
              <a:spLocks noChangeArrowheads="1"/>
            </p:cNvSpPr>
            <p:nvPr/>
          </p:nvSpPr>
          <p:spPr bwMode="auto">
            <a:xfrm>
              <a:off x="2057400" y="5257800"/>
              <a:ext cx="4141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400">
                  <a:solidFill>
                    <a:schemeClr val="bg1"/>
                  </a:solidFill>
                  <a:latin typeface="Calibri" pitchFamily="34" charset="0"/>
                </a:rPr>
                <a:t>ISA</a:t>
              </a: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428DD-DD84-4223-912B-2F4016FB4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4D31-6902-4422-9223-4290E8153033}" type="datetime1">
              <a:rPr lang="en-US" smtClean="0"/>
              <a:t>9/11/2024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96C4D2-4727-4073-8B01-F4F03EFC4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D7F5-7323-4990-94E9-6AF33DDF4934}" type="slidenum">
              <a:rPr lang="en-US" smtClean="0"/>
              <a:t>68</a:t>
            </a:fld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39E2F70-DB2E-46D1-AB62-8207A166D34F}"/>
              </a:ext>
            </a:extLst>
          </p:cNvPr>
          <p:cNvSpPr txBox="1"/>
          <p:nvPr/>
        </p:nvSpPr>
        <p:spPr>
          <a:xfrm>
            <a:off x="800100" y="930118"/>
            <a:ext cx="30282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Using Two Tables</a:t>
            </a:r>
          </a:p>
        </p:txBody>
      </p:sp>
      <p:grpSp>
        <p:nvGrpSpPr>
          <p:cNvPr id="57" name="Group 229">
            <a:extLst>
              <a:ext uri="{FF2B5EF4-FFF2-40B4-BE49-F238E27FC236}">
                <a16:creationId xmlns:a16="http://schemas.microsoft.com/office/drawing/2014/main" id="{B0B1E5BD-56B9-4EB6-B307-A2A0BB3C0C5C}"/>
              </a:ext>
            </a:extLst>
          </p:cNvPr>
          <p:cNvGrpSpPr>
            <a:grpSpLocks/>
          </p:cNvGrpSpPr>
          <p:nvPr/>
        </p:nvGrpSpPr>
        <p:grpSpPr bwMode="auto">
          <a:xfrm>
            <a:off x="5769827" y="3940175"/>
            <a:ext cx="2849504" cy="914400"/>
            <a:chOff x="5913496" y="4038600"/>
            <a:chExt cx="2849504" cy="915195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grpSp>
          <p:nvGrpSpPr>
            <p:cNvPr id="58" name="Group 122">
              <a:extLst>
                <a:ext uri="{FF2B5EF4-FFF2-40B4-BE49-F238E27FC236}">
                  <a16:creationId xmlns:a16="http://schemas.microsoft.com/office/drawing/2014/main" id="{FDED9A64-3F57-4E03-8489-6A34338B99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13496" y="4038600"/>
              <a:ext cx="2849504" cy="915195"/>
              <a:chOff x="6370696" y="5028406"/>
              <a:chExt cx="2849504" cy="915195"/>
            </a:xfrm>
          </p:grpSpPr>
          <p:grpSp>
            <p:nvGrpSpPr>
              <p:cNvPr id="61" name="Group 112">
                <a:extLst>
                  <a:ext uri="{FF2B5EF4-FFF2-40B4-BE49-F238E27FC236}">
                    <a16:creationId xmlns:a16="http://schemas.microsoft.com/office/drawing/2014/main" id="{C8ADD3BB-E7D4-4A38-B848-A5BC10770D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70696" y="5028406"/>
                <a:ext cx="2849504" cy="915195"/>
                <a:chOff x="6169503" y="1905000"/>
                <a:chExt cx="2659537" cy="915195"/>
              </a:xfrm>
            </p:grpSpPr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5A1380C5-4D99-443B-B900-212AF9BC19AE}"/>
                    </a:ext>
                  </a:extLst>
                </p:cNvPr>
                <p:cNvSpPr/>
                <p:nvPr/>
              </p:nvSpPr>
              <p:spPr bwMode="auto">
                <a:xfrm>
                  <a:off x="6169503" y="1905000"/>
                  <a:ext cx="2659537" cy="915195"/>
                </a:xfrm>
                <a:prstGeom prst="rect">
                  <a:avLst/>
                </a:prstGeom>
                <a:solidFill>
                  <a:schemeClr val="bg1">
                    <a:lumMod val="9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/>
                </a:p>
              </p:txBody>
            </p:sp>
            <p:cxnSp>
              <p:nvCxnSpPr>
                <p:cNvPr id="65" name="Straight Connector 181">
                  <a:extLst>
                    <a:ext uri="{FF2B5EF4-FFF2-40B4-BE49-F238E27FC236}">
                      <a16:creationId xmlns:a16="http://schemas.microsoft.com/office/drawing/2014/main" id="{4DCE0304-59C6-408E-B664-BC0D73E8E3DD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6171406" y="2135188"/>
                  <a:ext cx="1372394" cy="0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7" name="Straight Connector 183">
                  <a:extLst>
                    <a:ext uri="{FF2B5EF4-FFF2-40B4-BE49-F238E27FC236}">
                      <a16:creationId xmlns:a16="http://schemas.microsoft.com/office/drawing/2014/main" id="{F9CDEBE9-9AE3-48DE-8AC0-6A9BD3075BF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6400006" y="2361406"/>
                  <a:ext cx="914400" cy="1588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69" name="Flowchart: Process 68">
                  <a:extLst>
                    <a:ext uri="{FF2B5EF4-FFF2-40B4-BE49-F238E27FC236}">
                      <a16:creationId xmlns:a16="http://schemas.microsoft.com/office/drawing/2014/main" id="{E5B406A6-6AB6-4E32-A889-02669444B7B0}"/>
                    </a:ext>
                  </a:extLst>
                </p:cNvPr>
                <p:cNvSpPr/>
                <p:nvPr/>
              </p:nvSpPr>
              <p:spPr bwMode="auto">
                <a:xfrm>
                  <a:off x="6172412" y="1905000"/>
                  <a:ext cx="686011" cy="228799"/>
                </a:xfrm>
                <a:prstGeom prst="flowChartProcess">
                  <a:avLst/>
                </a:prstGeom>
                <a:solidFill>
                  <a:srgbClr val="E26714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/>
                </a:p>
              </p:txBody>
            </p:sp>
            <p:sp>
              <p:nvSpPr>
                <p:cNvPr id="70" name="Flowchart: Process 69">
                  <a:extLst>
                    <a:ext uri="{FF2B5EF4-FFF2-40B4-BE49-F238E27FC236}">
                      <a16:creationId xmlns:a16="http://schemas.microsoft.com/office/drawing/2014/main" id="{F89FBB79-96C5-42A1-822A-4E717DA99111}"/>
                    </a:ext>
                  </a:extLst>
                </p:cNvPr>
                <p:cNvSpPr/>
                <p:nvPr/>
              </p:nvSpPr>
              <p:spPr bwMode="auto">
                <a:xfrm>
                  <a:off x="6858423" y="1905000"/>
                  <a:ext cx="686012" cy="228799"/>
                </a:xfrm>
                <a:prstGeom prst="flowChartProcess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</a:rPr>
                    <a:t>KEY</a:t>
                  </a:r>
                </a:p>
              </p:txBody>
            </p:sp>
          </p:grpSp>
          <p:sp>
            <p:nvSpPr>
              <p:cNvPr id="62" name="Flowchart: Process 61">
                <a:extLst>
                  <a:ext uri="{FF2B5EF4-FFF2-40B4-BE49-F238E27FC236}">
                    <a16:creationId xmlns:a16="http://schemas.microsoft.com/office/drawing/2014/main" id="{881186B4-CA07-4832-987A-71CEA723C8C2}"/>
                  </a:ext>
                </a:extLst>
              </p:cNvPr>
              <p:cNvSpPr/>
              <p:nvPr/>
            </p:nvSpPr>
            <p:spPr bwMode="auto">
              <a:xfrm>
                <a:off x="7848600" y="5028406"/>
                <a:ext cx="685800" cy="228799"/>
              </a:xfrm>
              <a:prstGeom prst="flowChartProcess">
                <a:avLst/>
              </a:prstGeom>
              <a:solidFill>
                <a:srgbClr val="FFC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63" name="Flowchart: Process 179">
                <a:extLst>
                  <a:ext uri="{FF2B5EF4-FFF2-40B4-BE49-F238E27FC236}">
                    <a16:creationId xmlns:a16="http://schemas.microsoft.com/office/drawing/2014/main" id="{DACFBCD0-EAB6-4CE5-8570-2C345B0F7B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34400" y="5029200"/>
                <a:ext cx="685800" cy="228600"/>
              </a:xfrm>
              <a:prstGeom prst="flowChartProcess">
                <a:avLst/>
              </a:prstGeom>
              <a:solidFill>
                <a:srgbClr val="9191B5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anchor="ctr"/>
              <a:lstStyle/>
              <a:p>
                <a:pPr algn="ctr" eaLnBrk="0" hangingPunct="0"/>
                <a:endParaRPr lang="en-US" sz="1800">
                  <a:latin typeface="Calibri" pitchFamily="34" charset="0"/>
                </a:endParaRPr>
              </a:p>
            </p:txBody>
          </p:sp>
        </p:grpSp>
        <p:cxnSp>
          <p:nvCxnSpPr>
            <p:cNvPr id="59" name="Straight Connector 174">
              <a:extLst>
                <a:ext uri="{FF2B5EF4-FFF2-40B4-BE49-F238E27FC236}">
                  <a16:creationId xmlns:a16="http://schemas.microsoft.com/office/drawing/2014/main" id="{7521A86B-4BAF-4D4F-A651-47D972B024E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6933349" y="4495744"/>
              <a:ext cx="914400" cy="1701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Straight Connector 175">
              <a:extLst>
                <a:ext uri="{FF2B5EF4-FFF2-40B4-BE49-F238E27FC236}">
                  <a16:creationId xmlns:a16="http://schemas.microsoft.com/office/drawing/2014/main" id="{2B74B894-186D-4916-AFA7-FC729076CB9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620851" y="4495744"/>
              <a:ext cx="914400" cy="1701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A716C46-8EE3-4AC8-BF7F-CAC81D1FB339}"/>
              </a:ext>
            </a:extLst>
          </p:cNvPr>
          <p:cNvSpPr/>
          <p:nvPr/>
        </p:nvSpPr>
        <p:spPr>
          <a:xfrm>
            <a:off x="6305550" y="2216993"/>
            <a:ext cx="2458302" cy="2889808"/>
          </a:xfrm>
          <a:prstGeom prst="roundRect">
            <a:avLst>
              <a:gd name="adj" fmla="val 9120"/>
            </a:avLst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8D4CEBC5-A559-461B-8EAF-A0C8431CF0E9}"/>
              </a:ext>
            </a:extLst>
          </p:cNvPr>
          <p:cNvSpPr/>
          <p:nvPr/>
        </p:nvSpPr>
        <p:spPr>
          <a:xfrm>
            <a:off x="5482088" y="5329797"/>
            <a:ext cx="1760200" cy="1140848"/>
          </a:xfrm>
          <a:prstGeom prst="wedgeRoundRectCallout">
            <a:avLst>
              <a:gd name="adj1" fmla="val 34765"/>
              <a:gd name="adj2" fmla="val -79387"/>
              <a:gd name="adj3" fmla="val 16667"/>
            </a:avLst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They must include all employees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515FA6E7-82E5-4118-AF75-A7E77E8A2120}"/>
              </a:ext>
            </a:extLst>
          </p:cNvPr>
          <p:cNvSpPr/>
          <p:nvPr/>
        </p:nvSpPr>
        <p:spPr>
          <a:xfrm>
            <a:off x="1161256" y="2330761"/>
            <a:ext cx="1903410" cy="1120571"/>
          </a:xfrm>
          <a:prstGeom prst="roundRect">
            <a:avLst>
              <a:gd name="adj" fmla="val 9120"/>
            </a:avLst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peech Bubble: Rectangle with Corners Rounded 76">
            <a:extLst>
              <a:ext uri="{FF2B5EF4-FFF2-40B4-BE49-F238E27FC236}">
                <a16:creationId xmlns:a16="http://schemas.microsoft.com/office/drawing/2014/main" id="{75A2392B-92DA-4692-9A7E-295434BE96EB}"/>
              </a:ext>
            </a:extLst>
          </p:cNvPr>
          <p:cNvSpPr/>
          <p:nvPr/>
        </p:nvSpPr>
        <p:spPr>
          <a:xfrm>
            <a:off x="3296160" y="1844512"/>
            <a:ext cx="1143000" cy="790467"/>
          </a:xfrm>
          <a:prstGeom prst="wedgeRoundRectCallout">
            <a:avLst>
              <a:gd name="adj1" fmla="val -77688"/>
              <a:gd name="adj2" fmla="val 41748"/>
              <a:gd name="adj3" fmla="val 16667"/>
            </a:avLst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Not stored</a:t>
            </a:r>
          </a:p>
        </p:txBody>
      </p:sp>
    </p:spTree>
    <p:extLst>
      <p:ext uri="{BB962C8B-B14F-4D97-AF65-F5344CB8AC3E}">
        <p14:creationId xmlns:p14="http://schemas.microsoft.com/office/powerpoint/2010/main" val="157790652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animBg="1"/>
      <p:bldP spid="8" grpId="0" animBg="1"/>
      <p:bldP spid="10" grpId="0" animBg="1"/>
      <p:bldP spid="76" grpId="0" animBg="1"/>
      <p:bldP spid="7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9395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772400" cy="914400"/>
          </a:xfrm>
        </p:spPr>
        <p:txBody>
          <a:bodyPr/>
          <a:lstStyle/>
          <a:p>
            <a:r>
              <a:rPr lang="en-US" dirty="0"/>
              <a:t>ER to Relational Mapping (5)</a:t>
            </a:r>
          </a:p>
        </p:txBody>
      </p:sp>
      <p:grpSp>
        <p:nvGrpSpPr>
          <p:cNvPr id="59396" name="Group 90"/>
          <p:cNvGrpSpPr>
            <a:grpSpLocks/>
          </p:cNvGrpSpPr>
          <p:nvPr/>
        </p:nvGrpSpPr>
        <p:grpSpPr bwMode="auto">
          <a:xfrm>
            <a:off x="685800" y="990600"/>
            <a:ext cx="1600200" cy="914400"/>
            <a:chOff x="914400" y="1600200"/>
            <a:chExt cx="1600200" cy="914400"/>
          </a:xfrm>
        </p:grpSpPr>
        <p:sp>
          <p:nvSpPr>
            <p:cNvPr id="92" name="Flowchart: Terminator 91"/>
            <p:cNvSpPr/>
            <p:nvPr/>
          </p:nvSpPr>
          <p:spPr bwMode="auto">
            <a:xfrm>
              <a:off x="914400" y="1828800"/>
              <a:ext cx="533400" cy="152400"/>
            </a:xfrm>
            <a:prstGeom prst="flowChartTerminator">
              <a:avLst/>
            </a:prstGeom>
            <a:solidFill>
              <a:schemeClr val="accent4">
                <a:lumMod val="25000"/>
                <a:lumOff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1400" dirty="0">
                  <a:latin typeface="Calibri" pitchFamily="34" charset="0"/>
                </a:rPr>
                <a:t>KEY</a:t>
              </a:r>
            </a:p>
          </p:txBody>
        </p:sp>
        <p:sp>
          <p:nvSpPr>
            <p:cNvPr id="59459" name="Flowchart: Terminator 92"/>
            <p:cNvSpPr>
              <a:spLocks noChangeArrowheads="1"/>
            </p:cNvSpPr>
            <p:nvPr/>
          </p:nvSpPr>
          <p:spPr bwMode="auto">
            <a:xfrm>
              <a:off x="1371600" y="1600200"/>
              <a:ext cx="533400" cy="152400"/>
            </a:xfrm>
            <a:prstGeom prst="flowChartTerminator">
              <a:avLst/>
            </a:prstGeom>
            <a:solidFill>
              <a:srgbClr val="FFC00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59460" name="Flowchart: Terminator 93"/>
            <p:cNvSpPr>
              <a:spLocks noChangeArrowheads="1"/>
            </p:cNvSpPr>
            <p:nvPr/>
          </p:nvSpPr>
          <p:spPr bwMode="auto">
            <a:xfrm>
              <a:off x="1981200" y="1828800"/>
              <a:ext cx="533400" cy="152400"/>
            </a:xfrm>
            <a:prstGeom prst="flowChartTerminator">
              <a:avLst/>
            </a:prstGeom>
            <a:solidFill>
              <a:srgbClr val="9191B5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95" name="Flowchart: Process 94"/>
            <p:cNvSpPr/>
            <p:nvPr/>
          </p:nvSpPr>
          <p:spPr bwMode="auto">
            <a:xfrm>
              <a:off x="1066800" y="2209800"/>
              <a:ext cx="1295400" cy="304800"/>
            </a:xfrm>
            <a:prstGeom prst="flowChartProcess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cxnSp>
          <p:nvCxnSpPr>
            <p:cNvPr id="59462" name="Straight Connector 95"/>
            <p:cNvCxnSpPr>
              <a:cxnSpLocks noChangeShapeType="1"/>
              <a:stCxn id="92" idx="2"/>
            </p:cNvCxnSpPr>
            <p:nvPr/>
          </p:nvCxnSpPr>
          <p:spPr bwMode="auto">
            <a:xfrm rot="16200000" flipH="1">
              <a:off x="1123950" y="2038350"/>
              <a:ext cx="228600" cy="1143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63" name="Straight Connector 96"/>
            <p:cNvCxnSpPr>
              <a:cxnSpLocks noChangeShapeType="1"/>
              <a:stCxn id="59459" idx="2"/>
              <a:endCxn id="95" idx="0"/>
            </p:cNvCxnSpPr>
            <p:nvPr/>
          </p:nvCxnSpPr>
          <p:spPr bwMode="auto">
            <a:xfrm rot="16200000" flipH="1">
              <a:off x="1447800" y="1943100"/>
              <a:ext cx="457200" cy="762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64" name="Straight Connector 97"/>
            <p:cNvCxnSpPr>
              <a:cxnSpLocks noChangeShapeType="1"/>
              <a:stCxn id="59460" idx="2"/>
            </p:cNvCxnSpPr>
            <p:nvPr/>
          </p:nvCxnSpPr>
          <p:spPr bwMode="auto">
            <a:xfrm rot="5400000">
              <a:off x="2038350" y="2000250"/>
              <a:ext cx="228600" cy="1905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0" name="Flowchart: Terminator 99"/>
          <p:cNvSpPr/>
          <p:nvPr/>
        </p:nvSpPr>
        <p:spPr bwMode="auto">
          <a:xfrm>
            <a:off x="3352800" y="1219200"/>
            <a:ext cx="533400" cy="152400"/>
          </a:xfrm>
          <a:prstGeom prst="flowChartTerminator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100" dirty="0">
                <a:latin typeface="Calibri" pitchFamily="34" charset="0"/>
              </a:rPr>
              <a:t>PKEY</a:t>
            </a:r>
          </a:p>
        </p:txBody>
      </p:sp>
      <p:sp>
        <p:nvSpPr>
          <p:cNvPr id="101" name="Flowchart: Terminator 100"/>
          <p:cNvSpPr/>
          <p:nvPr/>
        </p:nvSpPr>
        <p:spPr bwMode="auto">
          <a:xfrm>
            <a:off x="3810000" y="990600"/>
            <a:ext cx="533400" cy="152400"/>
          </a:xfrm>
          <a:prstGeom prst="flowChartTerminator">
            <a:avLst/>
          </a:prstGeom>
          <a:solidFill>
            <a:schemeClr val="accent5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59399" name="Flowchart: Terminator 101"/>
          <p:cNvSpPr>
            <a:spLocks noChangeArrowheads="1"/>
          </p:cNvSpPr>
          <p:nvPr/>
        </p:nvSpPr>
        <p:spPr bwMode="auto">
          <a:xfrm>
            <a:off x="4419600" y="1219200"/>
            <a:ext cx="533400" cy="152400"/>
          </a:xfrm>
          <a:prstGeom prst="flowChartTerminator">
            <a:avLst/>
          </a:prstGeom>
          <a:solidFill>
            <a:schemeClr val="accent2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3" name="Flowchart: Process 102"/>
          <p:cNvSpPr/>
          <p:nvPr/>
        </p:nvSpPr>
        <p:spPr bwMode="auto">
          <a:xfrm>
            <a:off x="3505200" y="1600200"/>
            <a:ext cx="1295400" cy="304800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cxnSp>
        <p:nvCxnSpPr>
          <p:cNvPr id="59401" name="Straight Connector 103"/>
          <p:cNvCxnSpPr>
            <a:cxnSpLocks noChangeShapeType="1"/>
            <a:stCxn id="100" idx="2"/>
          </p:cNvCxnSpPr>
          <p:nvPr/>
        </p:nvCxnSpPr>
        <p:spPr bwMode="auto">
          <a:xfrm rot="16200000" flipH="1">
            <a:off x="3562350" y="1428750"/>
            <a:ext cx="228600" cy="1143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02" name="Straight Connector 104"/>
          <p:cNvCxnSpPr>
            <a:cxnSpLocks noChangeShapeType="1"/>
            <a:stCxn id="101" idx="2"/>
            <a:endCxn id="103" idx="0"/>
          </p:cNvCxnSpPr>
          <p:nvPr/>
        </p:nvCxnSpPr>
        <p:spPr bwMode="auto">
          <a:xfrm rot="16200000" flipH="1">
            <a:off x="3886200" y="1333500"/>
            <a:ext cx="457200" cy="762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03" name="Straight Connector 105"/>
          <p:cNvCxnSpPr>
            <a:cxnSpLocks noChangeShapeType="1"/>
            <a:stCxn id="59399" idx="2"/>
          </p:cNvCxnSpPr>
          <p:nvPr/>
        </p:nvCxnSpPr>
        <p:spPr bwMode="auto">
          <a:xfrm rot="5400000">
            <a:off x="4476750" y="1390650"/>
            <a:ext cx="228600" cy="1905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7" name="Diamond 106"/>
          <p:cNvSpPr/>
          <p:nvPr/>
        </p:nvSpPr>
        <p:spPr bwMode="auto">
          <a:xfrm>
            <a:off x="1600200" y="2133600"/>
            <a:ext cx="914400" cy="609600"/>
          </a:xfrm>
          <a:prstGeom prst="diamond">
            <a:avLst/>
          </a:prstGeom>
          <a:solidFill>
            <a:schemeClr val="bg1">
              <a:lumMod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59405" name="Flowchart: Terminator 164"/>
          <p:cNvSpPr>
            <a:spLocks noChangeArrowheads="1"/>
          </p:cNvSpPr>
          <p:nvPr/>
        </p:nvSpPr>
        <p:spPr bwMode="auto">
          <a:xfrm>
            <a:off x="2362200" y="3429000"/>
            <a:ext cx="533400" cy="152400"/>
          </a:xfrm>
          <a:prstGeom prst="flowChartTerminator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algn="ctr" eaLnBrk="0" hangingPunct="0"/>
            <a:r>
              <a:rPr lang="en-US" sz="1400">
                <a:latin typeface="Calibri" pitchFamily="34" charset="0"/>
              </a:rPr>
              <a:t>KEY</a:t>
            </a:r>
          </a:p>
        </p:txBody>
      </p:sp>
      <p:sp>
        <p:nvSpPr>
          <p:cNvPr id="59406" name="Flowchart: Terminator 165"/>
          <p:cNvSpPr>
            <a:spLocks noChangeArrowheads="1"/>
          </p:cNvSpPr>
          <p:nvPr/>
        </p:nvSpPr>
        <p:spPr bwMode="auto">
          <a:xfrm>
            <a:off x="3048000" y="3429000"/>
            <a:ext cx="533400" cy="152400"/>
          </a:xfrm>
          <a:prstGeom prst="flowChartTerminator">
            <a:avLst/>
          </a:prstGeom>
          <a:solidFill>
            <a:srgbClr val="00FFCC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67" name="Flowchart: Process 166"/>
          <p:cNvSpPr/>
          <p:nvPr/>
        </p:nvSpPr>
        <p:spPr bwMode="auto">
          <a:xfrm>
            <a:off x="2286000" y="2895600"/>
            <a:ext cx="1295400" cy="304800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cxnSp>
        <p:nvCxnSpPr>
          <p:cNvPr id="59408" name="Straight Connector 168"/>
          <p:cNvCxnSpPr>
            <a:cxnSpLocks noChangeShapeType="1"/>
            <a:stCxn id="59405" idx="0"/>
          </p:cNvCxnSpPr>
          <p:nvPr/>
        </p:nvCxnSpPr>
        <p:spPr bwMode="auto">
          <a:xfrm rot="5400000" flipH="1" flipV="1">
            <a:off x="2571750" y="3257550"/>
            <a:ext cx="228600" cy="1143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09" name="Straight Connector 169"/>
          <p:cNvCxnSpPr>
            <a:cxnSpLocks noChangeShapeType="1"/>
            <a:endCxn id="59406" idx="0"/>
          </p:cNvCxnSpPr>
          <p:nvPr/>
        </p:nvCxnSpPr>
        <p:spPr bwMode="auto">
          <a:xfrm rot="16200000" flipH="1">
            <a:off x="3143250" y="3257550"/>
            <a:ext cx="228600" cy="1143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0" name="Diamond 189"/>
          <p:cNvSpPr/>
          <p:nvPr/>
        </p:nvSpPr>
        <p:spPr bwMode="auto">
          <a:xfrm>
            <a:off x="3352800" y="2133600"/>
            <a:ext cx="914400" cy="609600"/>
          </a:xfrm>
          <a:prstGeom prst="diamond">
            <a:avLst/>
          </a:prstGeom>
          <a:solidFill>
            <a:schemeClr val="bg1">
              <a:lumMod val="90000"/>
            </a:schemeClr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cxnSp>
        <p:nvCxnSpPr>
          <p:cNvPr id="59411" name="Straight Arrow Connector 201"/>
          <p:cNvCxnSpPr>
            <a:cxnSpLocks noChangeShapeType="1"/>
          </p:cNvCxnSpPr>
          <p:nvPr/>
        </p:nvCxnSpPr>
        <p:spPr bwMode="auto">
          <a:xfrm rot="16200000" flipV="1">
            <a:off x="2286000" y="2590800"/>
            <a:ext cx="304800" cy="304800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12" name="Straight Arrow Connector 203"/>
          <p:cNvCxnSpPr>
            <a:cxnSpLocks noChangeShapeType="1"/>
            <a:stCxn id="103" idx="2"/>
          </p:cNvCxnSpPr>
          <p:nvPr/>
        </p:nvCxnSpPr>
        <p:spPr bwMode="auto">
          <a:xfrm rot="5400000">
            <a:off x="3905250" y="2038350"/>
            <a:ext cx="381000" cy="114300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13" name="Straight Connector 205"/>
          <p:cNvCxnSpPr>
            <a:cxnSpLocks noChangeShapeType="1"/>
          </p:cNvCxnSpPr>
          <p:nvPr/>
        </p:nvCxnSpPr>
        <p:spPr bwMode="auto">
          <a:xfrm rot="5400000">
            <a:off x="3276600" y="2590800"/>
            <a:ext cx="304800" cy="3048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14" name="Straight Connector 207"/>
          <p:cNvCxnSpPr>
            <a:cxnSpLocks noChangeShapeType="1"/>
            <a:endCxn id="95" idx="2"/>
          </p:cNvCxnSpPr>
          <p:nvPr/>
        </p:nvCxnSpPr>
        <p:spPr bwMode="auto">
          <a:xfrm rot="16200000" flipV="1">
            <a:off x="1466850" y="1924050"/>
            <a:ext cx="381000" cy="3429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3" name="Curved Right Arrow 212"/>
          <p:cNvSpPr/>
          <p:nvPr/>
        </p:nvSpPr>
        <p:spPr bwMode="auto">
          <a:xfrm rot="13372049">
            <a:off x="4214813" y="1851025"/>
            <a:ext cx="731837" cy="1927225"/>
          </a:xfrm>
          <a:prstGeom prst="curvedRightArrow">
            <a:avLst/>
          </a:prstGeom>
          <a:solidFill>
            <a:schemeClr val="accent4">
              <a:lumMod val="10000"/>
              <a:lumOff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grpSp>
        <p:nvGrpSpPr>
          <p:cNvPr id="3" name="Group 282"/>
          <p:cNvGrpSpPr>
            <a:grpSpLocks/>
          </p:cNvGrpSpPr>
          <p:nvPr/>
        </p:nvGrpSpPr>
        <p:grpSpPr bwMode="auto">
          <a:xfrm>
            <a:off x="5334000" y="1371600"/>
            <a:ext cx="1981200" cy="838200"/>
            <a:chOff x="5334000" y="1371600"/>
            <a:chExt cx="1981200" cy="838200"/>
          </a:xfrm>
        </p:grpSpPr>
        <p:sp>
          <p:nvSpPr>
            <p:cNvPr id="216" name="Cloud Callout 215"/>
            <p:cNvSpPr/>
            <p:nvPr/>
          </p:nvSpPr>
          <p:spPr bwMode="auto">
            <a:xfrm>
              <a:off x="5334000" y="1371600"/>
              <a:ext cx="1981200" cy="838200"/>
            </a:xfrm>
            <a:prstGeom prst="cloudCallout">
              <a:avLst>
                <a:gd name="adj1" fmla="val -74323"/>
                <a:gd name="adj2" fmla="val -6934"/>
              </a:avLst>
            </a:prstGeom>
            <a:solidFill>
              <a:schemeClr val="accent3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Calibri" pitchFamily="34" charset="0"/>
                </a:rPr>
                <a:t>Primary key:</a:t>
              </a:r>
            </a:p>
            <a:p>
              <a:pPr eaLnBrk="0" hangingPunct="0">
                <a:defRPr/>
              </a:pPr>
              <a:r>
                <a:rPr lang="en-US" sz="1600" b="1" dirty="0">
                  <a:latin typeface="Calibri" pitchFamily="34" charset="0"/>
                </a:rPr>
                <a:t>                        </a:t>
              </a:r>
            </a:p>
          </p:txBody>
        </p:sp>
        <p:sp>
          <p:nvSpPr>
            <p:cNvPr id="59456" name="Flowchart: Terminator 217"/>
            <p:cNvSpPr>
              <a:spLocks noChangeArrowheads="1"/>
            </p:cNvSpPr>
            <p:nvPr/>
          </p:nvSpPr>
          <p:spPr bwMode="auto">
            <a:xfrm>
              <a:off x="5943600" y="1828800"/>
              <a:ext cx="533400" cy="152400"/>
            </a:xfrm>
            <a:prstGeom prst="flowChartTerminator">
              <a:avLst/>
            </a:prstGeom>
            <a:solidFill>
              <a:srgbClr val="FFFF0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eaLnBrk="0" hangingPunct="0"/>
              <a:r>
                <a:rPr lang="en-US" sz="1400">
                  <a:latin typeface="Calibri" pitchFamily="34" charset="0"/>
                </a:rPr>
                <a:t>KEY</a:t>
              </a:r>
            </a:p>
          </p:txBody>
        </p:sp>
        <p:sp>
          <p:nvSpPr>
            <p:cNvPr id="219" name="Flowchart: Terminator 218"/>
            <p:cNvSpPr/>
            <p:nvPr/>
          </p:nvSpPr>
          <p:spPr bwMode="auto">
            <a:xfrm>
              <a:off x="6477000" y="1828800"/>
              <a:ext cx="533400" cy="152400"/>
            </a:xfrm>
            <a:prstGeom prst="flowChartTerminator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1100" dirty="0">
                  <a:latin typeface="Calibri" pitchFamily="34" charset="0"/>
                </a:rPr>
                <a:t>PKEY</a:t>
              </a:r>
            </a:p>
          </p:txBody>
        </p:sp>
      </p:grpSp>
      <p:grpSp>
        <p:nvGrpSpPr>
          <p:cNvPr id="4" name="Group 279"/>
          <p:cNvGrpSpPr>
            <a:grpSpLocks/>
          </p:cNvGrpSpPr>
          <p:nvPr/>
        </p:nvGrpSpPr>
        <p:grpSpPr bwMode="auto">
          <a:xfrm>
            <a:off x="533400" y="3544888"/>
            <a:ext cx="5638800" cy="2590800"/>
            <a:chOff x="533400" y="3545626"/>
            <a:chExt cx="5638800" cy="2590800"/>
          </a:xfrm>
        </p:grpSpPr>
        <p:grpSp>
          <p:nvGrpSpPr>
            <p:cNvPr id="59429" name="Group 90"/>
            <p:cNvGrpSpPr>
              <a:grpSpLocks/>
            </p:cNvGrpSpPr>
            <p:nvPr/>
          </p:nvGrpSpPr>
          <p:grpSpPr bwMode="auto">
            <a:xfrm>
              <a:off x="533400" y="4841026"/>
              <a:ext cx="1600200" cy="914400"/>
              <a:chOff x="914400" y="1600200"/>
              <a:chExt cx="1600200" cy="914400"/>
            </a:xfrm>
          </p:grpSpPr>
          <p:sp>
            <p:nvSpPr>
              <p:cNvPr id="256" name="Flowchart: Terminator 255"/>
              <p:cNvSpPr/>
              <p:nvPr/>
            </p:nvSpPr>
            <p:spPr bwMode="auto">
              <a:xfrm>
                <a:off x="914400" y="1828800"/>
                <a:ext cx="533400" cy="152400"/>
              </a:xfrm>
              <a:prstGeom prst="flowChartTerminator">
                <a:avLst/>
              </a:prstGeom>
              <a:solidFill>
                <a:schemeClr val="accent4">
                  <a:lumMod val="25000"/>
                  <a:lumOff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1400" dirty="0">
                    <a:latin typeface="Calibri" pitchFamily="34" charset="0"/>
                  </a:rPr>
                  <a:t>KEY</a:t>
                </a:r>
              </a:p>
            </p:txBody>
          </p:sp>
          <p:sp>
            <p:nvSpPr>
              <p:cNvPr id="59449" name="Flowchart: Terminator 256"/>
              <p:cNvSpPr>
                <a:spLocks noChangeArrowheads="1"/>
              </p:cNvSpPr>
              <p:nvPr/>
            </p:nvSpPr>
            <p:spPr bwMode="auto">
              <a:xfrm>
                <a:off x="1371600" y="1600200"/>
                <a:ext cx="533400" cy="152400"/>
              </a:xfrm>
              <a:prstGeom prst="flowChartTerminator">
                <a:avLst/>
              </a:prstGeom>
              <a:solidFill>
                <a:srgbClr val="FFC00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9450" name="Flowchart: Terminator 257"/>
              <p:cNvSpPr>
                <a:spLocks noChangeArrowheads="1"/>
              </p:cNvSpPr>
              <p:nvPr/>
            </p:nvSpPr>
            <p:spPr bwMode="auto">
              <a:xfrm>
                <a:off x="1981200" y="1828800"/>
                <a:ext cx="533400" cy="152400"/>
              </a:xfrm>
              <a:prstGeom prst="flowChartTerminator">
                <a:avLst/>
              </a:prstGeom>
              <a:solidFill>
                <a:srgbClr val="9191B5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59" name="Flowchart: Process 258"/>
              <p:cNvSpPr/>
              <p:nvPr/>
            </p:nvSpPr>
            <p:spPr bwMode="auto">
              <a:xfrm>
                <a:off x="1066800" y="2209800"/>
                <a:ext cx="1295400" cy="304800"/>
              </a:xfrm>
              <a:prstGeom prst="flowChartProcess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cxnSp>
            <p:nvCxnSpPr>
              <p:cNvPr id="59452" name="Straight Connector 259"/>
              <p:cNvCxnSpPr>
                <a:cxnSpLocks noChangeShapeType="1"/>
                <a:stCxn id="256" idx="2"/>
              </p:cNvCxnSpPr>
              <p:nvPr/>
            </p:nvCxnSpPr>
            <p:spPr bwMode="auto">
              <a:xfrm rot="16200000" flipH="1">
                <a:off x="1123950" y="2038350"/>
                <a:ext cx="228600" cy="1143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9453" name="Straight Connector 260"/>
              <p:cNvCxnSpPr>
                <a:cxnSpLocks noChangeShapeType="1"/>
                <a:stCxn id="59449" idx="2"/>
                <a:endCxn id="259" idx="0"/>
              </p:cNvCxnSpPr>
              <p:nvPr/>
            </p:nvCxnSpPr>
            <p:spPr bwMode="auto">
              <a:xfrm rot="16200000" flipH="1">
                <a:off x="1447800" y="1943100"/>
                <a:ext cx="457200" cy="762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9454" name="Straight Connector 261"/>
              <p:cNvCxnSpPr>
                <a:cxnSpLocks noChangeShapeType="1"/>
                <a:stCxn id="59450" idx="2"/>
              </p:cNvCxnSpPr>
              <p:nvPr/>
            </p:nvCxnSpPr>
            <p:spPr bwMode="auto">
              <a:xfrm rot="5400000">
                <a:off x="2038350" y="2000250"/>
                <a:ext cx="228600" cy="1905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25" name="Flowchart: Terminator 224"/>
            <p:cNvSpPr/>
            <p:nvPr/>
          </p:nvSpPr>
          <p:spPr bwMode="auto">
            <a:xfrm>
              <a:off x="4572000" y="3774226"/>
              <a:ext cx="533400" cy="152400"/>
            </a:xfrm>
            <a:prstGeom prst="flowChartTerminator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1100" dirty="0">
                  <a:latin typeface="Calibri" pitchFamily="34" charset="0"/>
                </a:rPr>
                <a:t>PKEY</a:t>
              </a:r>
            </a:p>
          </p:txBody>
        </p:sp>
        <p:sp>
          <p:nvSpPr>
            <p:cNvPr id="226" name="Flowchart: Terminator 225"/>
            <p:cNvSpPr/>
            <p:nvPr/>
          </p:nvSpPr>
          <p:spPr bwMode="auto">
            <a:xfrm>
              <a:off x="5029200" y="3545626"/>
              <a:ext cx="533400" cy="152400"/>
            </a:xfrm>
            <a:prstGeom prst="flowChartTerminator">
              <a:avLst/>
            </a:prstGeom>
            <a:solidFill>
              <a:schemeClr val="accent5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59432" name="Flowchart: Terminator 226"/>
            <p:cNvSpPr>
              <a:spLocks noChangeArrowheads="1"/>
            </p:cNvSpPr>
            <p:nvPr/>
          </p:nvSpPr>
          <p:spPr bwMode="auto">
            <a:xfrm>
              <a:off x="5638800" y="3774226"/>
              <a:ext cx="533400" cy="152400"/>
            </a:xfrm>
            <a:prstGeom prst="flowChartTerminator">
              <a:avLst/>
            </a:prstGeom>
            <a:solidFill>
              <a:schemeClr val="accent2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29" name="Flowchart: Process 228"/>
            <p:cNvSpPr/>
            <p:nvPr/>
          </p:nvSpPr>
          <p:spPr bwMode="auto">
            <a:xfrm>
              <a:off x="4724400" y="4155226"/>
              <a:ext cx="1295400" cy="304800"/>
            </a:xfrm>
            <a:prstGeom prst="flowChartProcess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cxnSp>
          <p:nvCxnSpPr>
            <p:cNvPr id="59434" name="Straight Connector 229"/>
            <p:cNvCxnSpPr>
              <a:cxnSpLocks noChangeShapeType="1"/>
              <a:stCxn id="225" idx="2"/>
            </p:cNvCxnSpPr>
            <p:nvPr/>
          </p:nvCxnSpPr>
          <p:spPr bwMode="auto">
            <a:xfrm rot="16200000" flipH="1">
              <a:off x="4781550" y="3983776"/>
              <a:ext cx="228600" cy="1143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35" name="Straight Connector 230"/>
            <p:cNvCxnSpPr>
              <a:cxnSpLocks noChangeShapeType="1"/>
              <a:stCxn id="226" idx="2"/>
              <a:endCxn id="229" idx="0"/>
            </p:cNvCxnSpPr>
            <p:nvPr/>
          </p:nvCxnSpPr>
          <p:spPr bwMode="auto">
            <a:xfrm rot="16200000" flipH="1">
              <a:off x="5105400" y="3888526"/>
              <a:ext cx="457200" cy="762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36" name="Straight Connector 231"/>
            <p:cNvCxnSpPr>
              <a:cxnSpLocks noChangeShapeType="1"/>
              <a:stCxn id="59432" idx="2"/>
            </p:cNvCxnSpPr>
            <p:nvPr/>
          </p:nvCxnSpPr>
          <p:spPr bwMode="auto">
            <a:xfrm rot="5400000">
              <a:off x="5695950" y="3945676"/>
              <a:ext cx="228600" cy="1905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3" name="Diamond 232"/>
            <p:cNvSpPr/>
            <p:nvPr/>
          </p:nvSpPr>
          <p:spPr bwMode="auto">
            <a:xfrm>
              <a:off x="2286000" y="5298226"/>
              <a:ext cx="914400" cy="609600"/>
            </a:xfrm>
            <a:prstGeom prst="diamond">
              <a:avLst/>
            </a:prstGeom>
            <a:solidFill>
              <a:schemeClr val="bg1">
                <a:lumMod val="90000"/>
              </a:schemeClr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59438" name="Flowchart: Terminator 233"/>
            <p:cNvSpPr>
              <a:spLocks noChangeArrowheads="1"/>
            </p:cNvSpPr>
            <p:nvPr/>
          </p:nvSpPr>
          <p:spPr bwMode="auto">
            <a:xfrm>
              <a:off x="3581400" y="5984026"/>
              <a:ext cx="533400" cy="152400"/>
            </a:xfrm>
            <a:prstGeom prst="flowChartTerminator">
              <a:avLst/>
            </a:prstGeom>
            <a:solidFill>
              <a:srgbClr val="FFFF0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eaLnBrk="0" hangingPunct="0"/>
              <a:r>
                <a:rPr lang="en-US" sz="1100">
                  <a:latin typeface="Calibri" pitchFamily="34" charset="0"/>
                </a:rPr>
                <a:t>P</a:t>
              </a:r>
              <a:r>
                <a:rPr lang="en-US" sz="1200">
                  <a:latin typeface="Calibri" pitchFamily="34" charset="0"/>
                </a:rPr>
                <a:t>KEY</a:t>
              </a:r>
            </a:p>
          </p:txBody>
        </p:sp>
        <p:sp>
          <p:nvSpPr>
            <p:cNvPr id="59439" name="Flowchart: Terminator 234"/>
            <p:cNvSpPr>
              <a:spLocks noChangeArrowheads="1"/>
            </p:cNvSpPr>
            <p:nvPr/>
          </p:nvSpPr>
          <p:spPr bwMode="auto">
            <a:xfrm>
              <a:off x="4267200" y="5984026"/>
              <a:ext cx="533400" cy="152400"/>
            </a:xfrm>
            <a:prstGeom prst="flowChartTerminator">
              <a:avLst/>
            </a:prstGeom>
            <a:solidFill>
              <a:srgbClr val="00FFCC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36" name="Flowchart: Process 235"/>
            <p:cNvSpPr/>
            <p:nvPr/>
          </p:nvSpPr>
          <p:spPr bwMode="auto">
            <a:xfrm>
              <a:off x="3505200" y="5450626"/>
              <a:ext cx="1295400" cy="304800"/>
            </a:xfrm>
            <a:prstGeom prst="flowChartProcess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cxnSp>
          <p:nvCxnSpPr>
            <p:cNvPr id="59441" name="Straight Connector 236"/>
            <p:cNvCxnSpPr>
              <a:cxnSpLocks noChangeShapeType="1"/>
              <a:stCxn id="59438" idx="0"/>
            </p:cNvCxnSpPr>
            <p:nvPr/>
          </p:nvCxnSpPr>
          <p:spPr bwMode="auto">
            <a:xfrm rot="5400000" flipH="1" flipV="1">
              <a:off x="3790950" y="5812576"/>
              <a:ext cx="228600" cy="1143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42" name="Straight Connector 237"/>
            <p:cNvCxnSpPr>
              <a:cxnSpLocks noChangeShapeType="1"/>
              <a:endCxn id="59439" idx="0"/>
            </p:cNvCxnSpPr>
            <p:nvPr/>
          </p:nvCxnSpPr>
          <p:spPr bwMode="auto">
            <a:xfrm rot="16200000" flipH="1">
              <a:off x="4362450" y="5812576"/>
              <a:ext cx="228600" cy="1143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7" name="Diamond 246"/>
            <p:cNvSpPr/>
            <p:nvPr/>
          </p:nvSpPr>
          <p:spPr bwMode="auto">
            <a:xfrm>
              <a:off x="4572000" y="4688626"/>
              <a:ext cx="914400" cy="609600"/>
            </a:xfrm>
            <a:prstGeom prst="diamond">
              <a:avLst/>
            </a:prstGeom>
            <a:solidFill>
              <a:schemeClr val="bg1">
                <a:lumMod val="90000"/>
              </a:schemeClr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cxnSp>
          <p:nvCxnSpPr>
            <p:cNvPr id="59444" name="Straight Arrow Connector 247"/>
            <p:cNvCxnSpPr>
              <a:cxnSpLocks noChangeShapeType="1"/>
              <a:endCxn id="233" idx="3"/>
            </p:cNvCxnSpPr>
            <p:nvPr/>
          </p:nvCxnSpPr>
          <p:spPr bwMode="auto">
            <a:xfrm rot="10800000">
              <a:off x="3200400" y="5603026"/>
              <a:ext cx="304800" cy="1588"/>
            </a:xfrm>
            <a:prstGeom prst="straightConnector1">
              <a:avLst/>
            </a:prstGeom>
            <a:noFill/>
            <a:ln w="31750" algn="ctr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45" name="Straight Arrow Connector 248"/>
            <p:cNvCxnSpPr>
              <a:cxnSpLocks noChangeShapeType="1"/>
              <a:stCxn id="229" idx="2"/>
            </p:cNvCxnSpPr>
            <p:nvPr/>
          </p:nvCxnSpPr>
          <p:spPr bwMode="auto">
            <a:xfrm rot="5400000">
              <a:off x="5124450" y="4593376"/>
              <a:ext cx="381000" cy="114300"/>
            </a:xfrm>
            <a:prstGeom prst="straightConnector1">
              <a:avLst/>
            </a:prstGeom>
            <a:noFill/>
            <a:ln w="31750" algn="ctr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46" name="Straight Connector 249"/>
            <p:cNvCxnSpPr>
              <a:cxnSpLocks noChangeShapeType="1"/>
            </p:cNvCxnSpPr>
            <p:nvPr/>
          </p:nvCxnSpPr>
          <p:spPr bwMode="auto">
            <a:xfrm rot="5400000">
              <a:off x="4495800" y="5145826"/>
              <a:ext cx="304800" cy="3048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47" name="Straight Connector 250"/>
            <p:cNvCxnSpPr>
              <a:cxnSpLocks noChangeShapeType="1"/>
              <a:stCxn id="233" idx="1"/>
            </p:cNvCxnSpPr>
            <p:nvPr/>
          </p:nvCxnSpPr>
          <p:spPr bwMode="auto">
            <a:xfrm rot="10800000">
              <a:off x="1981200" y="5603026"/>
              <a:ext cx="304800" cy="158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52" name="Curved Right Arrow 251"/>
          <p:cNvSpPr/>
          <p:nvPr/>
        </p:nvSpPr>
        <p:spPr bwMode="auto">
          <a:xfrm rot="13372049">
            <a:off x="5434013" y="4406900"/>
            <a:ext cx="731837" cy="1925638"/>
          </a:xfrm>
          <a:prstGeom prst="curvedRightArrow">
            <a:avLst/>
          </a:prstGeom>
          <a:solidFill>
            <a:schemeClr val="accent4">
              <a:lumMod val="10000"/>
              <a:lumOff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63" name="Curved Right Arrow 262"/>
          <p:cNvSpPr/>
          <p:nvPr/>
        </p:nvSpPr>
        <p:spPr bwMode="auto">
          <a:xfrm rot="16200000">
            <a:off x="2151062" y="4879976"/>
            <a:ext cx="569913" cy="2392362"/>
          </a:xfrm>
          <a:prstGeom prst="curvedRightArrow">
            <a:avLst/>
          </a:prstGeom>
          <a:solidFill>
            <a:schemeClr val="accent4">
              <a:lumMod val="10000"/>
              <a:lumOff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grpSp>
        <p:nvGrpSpPr>
          <p:cNvPr id="6" name="Group 281"/>
          <p:cNvGrpSpPr>
            <a:grpSpLocks/>
          </p:cNvGrpSpPr>
          <p:nvPr/>
        </p:nvGrpSpPr>
        <p:grpSpPr bwMode="auto">
          <a:xfrm>
            <a:off x="6324600" y="3505200"/>
            <a:ext cx="2362200" cy="1066800"/>
            <a:chOff x="6324600" y="3505200"/>
            <a:chExt cx="2362200" cy="1066800"/>
          </a:xfrm>
        </p:grpSpPr>
        <p:sp>
          <p:nvSpPr>
            <p:cNvPr id="253" name="Cloud Callout 252"/>
            <p:cNvSpPr/>
            <p:nvPr/>
          </p:nvSpPr>
          <p:spPr bwMode="auto">
            <a:xfrm>
              <a:off x="6324600" y="3505200"/>
              <a:ext cx="2362200" cy="1066800"/>
            </a:xfrm>
            <a:prstGeom prst="cloudCallout">
              <a:avLst>
                <a:gd name="adj1" fmla="val -60109"/>
                <a:gd name="adj2" fmla="val 24540"/>
              </a:avLst>
            </a:prstGeom>
            <a:solidFill>
              <a:schemeClr val="accent3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Calibri" pitchFamily="34" charset="0"/>
                </a:rPr>
                <a:t>Primary key:</a:t>
              </a:r>
            </a:p>
            <a:p>
              <a:pPr eaLnBrk="0" hangingPunct="0">
                <a:defRPr/>
              </a:pPr>
              <a:r>
                <a:rPr lang="en-US" sz="1600" b="1" dirty="0">
                  <a:latin typeface="Calibri" pitchFamily="34" charset="0"/>
                </a:rPr>
                <a:t>                        </a:t>
              </a:r>
            </a:p>
          </p:txBody>
        </p:sp>
        <p:sp>
          <p:nvSpPr>
            <p:cNvPr id="59426" name="Flowchart: Terminator 253"/>
            <p:cNvSpPr>
              <a:spLocks noChangeArrowheads="1"/>
            </p:cNvSpPr>
            <p:nvPr/>
          </p:nvSpPr>
          <p:spPr bwMode="auto">
            <a:xfrm>
              <a:off x="7315200" y="4038600"/>
              <a:ext cx="533400" cy="152400"/>
            </a:xfrm>
            <a:prstGeom prst="flowChartTerminator">
              <a:avLst/>
            </a:prstGeom>
            <a:solidFill>
              <a:srgbClr val="FFFF0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eaLnBrk="0" hangingPunct="0"/>
              <a:r>
                <a:rPr lang="en-US" sz="1100">
                  <a:latin typeface="Calibri" pitchFamily="34" charset="0"/>
                </a:rPr>
                <a:t>PKEY</a:t>
              </a:r>
            </a:p>
          </p:txBody>
        </p:sp>
        <p:sp>
          <p:nvSpPr>
            <p:cNvPr id="255" name="Flowchart: Terminator 254"/>
            <p:cNvSpPr/>
            <p:nvPr/>
          </p:nvSpPr>
          <p:spPr bwMode="auto">
            <a:xfrm>
              <a:off x="7848600" y="4038600"/>
              <a:ext cx="533400" cy="152400"/>
            </a:xfrm>
            <a:prstGeom prst="flowChartTerminator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1100" dirty="0">
                  <a:latin typeface="Calibri" pitchFamily="34" charset="0"/>
                </a:rPr>
                <a:t>PKEY</a:t>
              </a:r>
            </a:p>
          </p:txBody>
        </p:sp>
        <p:sp>
          <p:nvSpPr>
            <p:cNvPr id="274" name="Flowchart: Terminator 273"/>
            <p:cNvSpPr/>
            <p:nvPr/>
          </p:nvSpPr>
          <p:spPr bwMode="auto">
            <a:xfrm>
              <a:off x="6781800" y="4038600"/>
              <a:ext cx="533400" cy="152400"/>
            </a:xfrm>
            <a:prstGeom prst="flowChartTerminator">
              <a:avLst/>
            </a:prstGeom>
            <a:solidFill>
              <a:schemeClr val="accent4">
                <a:lumMod val="25000"/>
                <a:lumOff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1400" dirty="0">
                  <a:latin typeface="Calibri" pitchFamily="34" charset="0"/>
                </a:rPr>
                <a:t>KEY</a:t>
              </a:r>
            </a:p>
          </p:txBody>
        </p:sp>
      </p:grpSp>
      <p:grpSp>
        <p:nvGrpSpPr>
          <p:cNvPr id="7" name="Group 280"/>
          <p:cNvGrpSpPr>
            <a:grpSpLocks/>
          </p:cNvGrpSpPr>
          <p:nvPr/>
        </p:nvGrpSpPr>
        <p:grpSpPr bwMode="auto">
          <a:xfrm>
            <a:off x="2133600" y="4114800"/>
            <a:ext cx="1905000" cy="838200"/>
            <a:chOff x="2133600" y="4114800"/>
            <a:chExt cx="1905000" cy="838200"/>
          </a:xfrm>
        </p:grpSpPr>
        <p:sp>
          <p:nvSpPr>
            <p:cNvPr id="276" name="Cloud Callout 275"/>
            <p:cNvSpPr/>
            <p:nvPr/>
          </p:nvSpPr>
          <p:spPr bwMode="auto">
            <a:xfrm>
              <a:off x="2133600" y="4114800"/>
              <a:ext cx="1905000" cy="838200"/>
            </a:xfrm>
            <a:prstGeom prst="cloudCallout">
              <a:avLst>
                <a:gd name="adj1" fmla="val 28258"/>
                <a:gd name="adj2" fmla="val 103010"/>
              </a:avLst>
            </a:prstGeom>
            <a:solidFill>
              <a:schemeClr val="accent3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Calibri" pitchFamily="34" charset="0"/>
                </a:rPr>
                <a:t>Primary key:</a:t>
              </a:r>
            </a:p>
            <a:p>
              <a:pPr eaLnBrk="0" hangingPunct="0">
                <a:defRPr/>
              </a:pPr>
              <a:r>
                <a:rPr lang="en-US" sz="1600" b="1" dirty="0">
                  <a:latin typeface="Calibri" pitchFamily="34" charset="0"/>
                </a:rPr>
                <a:t>                        </a:t>
              </a:r>
            </a:p>
          </p:txBody>
        </p:sp>
        <p:sp>
          <p:nvSpPr>
            <p:cNvPr id="59423" name="Flowchart: Terminator 276"/>
            <p:cNvSpPr>
              <a:spLocks noChangeArrowheads="1"/>
            </p:cNvSpPr>
            <p:nvPr/>
          </p:nvSpPr>
          <p:spPr bwMode="auto">
            <a:xfrm>
              <a:off x="3048000" y="4572000"/>
              <a:ext cx="533400" cy="152400"/>
            </a:xfrm>
            <a:prstGeom prst="flowChartTerminator">
              <a:avLst/>
            </a:prstGeom>
            <a:solidFill>
              <a:srgbClr val="FFFF0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eaLnBrk="0" hangingPunct="0"/>
              <a:r>
                <a:rPr lang="en-US" sz="1100">
                  <a:latin typeface="Calibri" pitchFamily="34" charset="0"/>
                </a:rPr>
                <a:t>PKEY</a:t>
              </a:r>
            </a:p>
          </p:txBody>
        </p:sp>
        <p:sp>
          <p:nvSpPr>
            <p:cNvPr id="279" name="Flowchart: Terminator 278"/>
            <p:cNvSpPr/>
            <p:nvPr/>
          </p:nvSpPr>
          <p:spPr bwMode="auto">
            <a:xfrm>
              <a:off x="2514600" y="4572000"/>
              <a:ext cx="533400" cy="152400"/>
            </a:xfrm>
            <a:prstGeom prst="flowChartTerminator">
              <a:avLst/>
            </a:prstGeom>
            <a:solidFill>
              <a:schemeClr val="accent4">
                <a:lumMod val="25000"/>
                <a:lumOff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1400" dirty="0">
                  <a:latin typeface="Calibri" pitchFamily="34" charset="0"/>
                </a:rPr>
                <a:t>KEY</a:t>
              </a:r>
            </a:p>
          </p:txBody>
        </p:sp>
      </p:grp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393C9E1-B810-4261-8DFC-06F26DAE1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A930-7C6B-4941-8436-E5955A08FBBE}" type="datetime1">
              <a:rPr lang="en-US" smtClean="0"/>
              <a:t>9/11/2024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74DCEB-8BCC-4358-B1F8-6CDB5B1D8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D7F5-7323-4990-94E9-6AF33DDF4934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6696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0" animBg="1"/>
      <p:bldP spid="252" grpId="0" animBg="1"/>
      <p:bldP spid="26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SQL Query Language</a:t>
            </a:r>
          </a:p>
        </p:txBody>
      </p:sp>
      <p:sp>
        <p:nvSpPr>
          <p:cNvPr id="2055" name="Rectangle 4"/>
          <p:cNvSpPr>
            <a:spLocks noChangeArrowheads="1"/>
          </p:cNvSpPr>
          <p:nvPr/>
        </p:nvSpPr>
        <p:spPr bwMode="auto">
          <a:xfrm>
            <a:off x="4572000" y="2986814"/>
            <a:ext cx="3594100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dirty="0">
                <a:latin typeface="Calibri" pitchFamily="34" charset="0"/>
              </a:rPr>
              <a:t>SELECT  S.name, </a:t>
            </a:r>
            <a:r>
              <a:rPr lang="en-US" sz="2800" dirty="0" err="1">
                <a:latin typeface="Calibri" pitchFamily="34" charset="0"/>
              </a:rPr>
              <a:t>S.login</a:t>
            </a:r>
            <a:endParaRPr lang="en-US" sz="2800" dirty="0">
              <a:latin typeface="Calibri" pitchFamily="34" charset="0"/>
            </a:endParaRPr>
          </a:p>
          <a:p>
            <a:pPr eaLnBrk="0" hangingPunct="0"/>
            <a:r>
              <a:rPr lang="en-US" sz="2800" dirty="0">
                <a:latin typeface="Calibri" pitchFamily="34" charset="0"/>
              </a:rPr>
              <a:t>FROM  Students S</a:t>
            </a:r>
          </a:p>
          <a:p>
            <a:pPr eaLnBrk="0" hangingPunct="0"/>
            <a:r>
              <a:rPr lang="en-US" sz="2800" dirty="0">
                <a:latin typeface="Calibri" pitchFamily="34" charset="0"/>
              </a:rPr>
              <a:t>WHERE  </a:t>
            </a:r>
            <a:r>
              <a:rPr lang="en-US" sz="2800" dirty="0" err="1">
                <a:latin typeface="Calibri" pitchFamily="34" charset="0"/>
              </a:rPr>
              <a:t>S.age</a:t>
            </a:r>
            <a:r>
              <a:rPr lang="en-US" sz="2800" dirty="0">
                <a:latin typeface="Calibri" pitchFamily="34" charset="0"/>
              </a:rPr>
              <a:t>=18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50DEF7D-9620-4714-B1E3-22CD12480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1FDAB-7AAE-48FA-81C9-9141CE432D63}" type="datetime1">
              <a:rPr lang="en-US" smtClean="0"/>
              <a:t>9/11/2024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5B10C7-25C3-49DE-8E22-854B678CA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D7F5-7323-4990-94E9-6AF33DDF4934}" type="slidenum">
              <a:rPr lang="en-US" smtClean="0"/>
              <a:t>7</a:t>
            </a:fld>
            <a:endParaRPr lang="en-US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091E0964-020A-42E5-BD93-6D9D728E63B0}"/>
              </a:ext>
            </a:extLst>
          </p:cNvPr>
          <p:cNvSpPr/>
          <p:nvPr/>
        </p:nvSpPr>
        <p:spPr>
          <a:xfrm>
            <a:off x="1236797" y="4946242"/>
            <a:ext cx="2765500" cy="1127531"/>
          </a:xfrm>
          <a:prstGeom prst="wedgeRoundRectCallout">
            <a:avLst>
              <a:gd name="adj1" fmla="val 71775"/>
              <a:gd name="adj2" fmla="val -110630"/>
              <a:gd name="adj3" fmla="val 16667"/>
            </a:avLst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Horizontal filtering </a:t>
            </a:r>
            <a:r>
              <a:rPr lang="en-US" sz="2000" dirty="0"/>
              <a:t>Selecting rows</a:t>
            </a:r>
            <a:endParaRPr lang="en-US" dirty="0"/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4FF34F83-1852-451B-B9ED-4878E010CF57}"/>
              </a:ext>
            </a:extLst>
          </p:cNvPr>
          <p:cNvSpPr/>
          <p:nvPr/>
        </p:nvSpPr>
        <p:spPr>
          <a:xfrm>
            <a:off x="829418" y="1747638"/>
            <a:ext cx="2765500" cy="1127531"/>
          </a:xfrm>
          <a:prstGeom prst="wedgeRoundRectCallout">
            <a:avLst>
              <a:gd name="adj1" fmla="val 85083"/>
              <a:gd name="adj2" fmla="val 73578"/>
              <a:gd name="adj3" fmla="val 16667"/>
            </a:avLst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Vertical filtering </a:t>
            </a:r>
            <a:r>
              <a:rPr lang="en-US" sz="2000" dirty="0"/>
              <a:t>Selecting columns</a:t>
            </a:r>
            <a:endParaRPr lang="en-US" dirty="0"/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59B15486-F434-DF6C-FB1A-647724EA836A}"/>
              </a:ext>
            </a:extLst>
          </p:cNvPr>
          <p:cNvSpPr/>
          <p:nvPr/>
        </p:nvSpPr>
        <p:spPr>
          <a:xfrm>
            <a:off x="2312126" y="3429000"/>
            <a:ext cx="1769736" cy="653483"/>
          </a:xfrm>
          <a:prstGeom prst="wedgeRoundRectCallout">
            <a:avLst>
              <a:gd name="adj1" fmla="val 79178"/>
              <a:gd name="adj2" fmla="val -12377"/>
              <a:gd name="adj3" fmla="val 16667"/>
            </a:avLst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 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25131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041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 to Relational Mapping (6)</a:t>
            </a:r>
          </a:p>
        </p:txBody>
      </p:sp>
      <p:sp>
        <p:nvSpPr>
          <p:cNvPr id="60420" name="Flowchart: Terminator 54"/>
          <p:cNvSpPr>
            <a:spLocks noChangeArrowheads="1"/>
          </p:cNvSpPr>
          <p:nvPr/>
        </p:nvSpPr>
        <p:spPr bwMode="auto">
          <a:xfrm>
            <a:off x="2133600" y="1979613"/>
            <a:ext cx="533400" cy="152400"/>
          </a:xfrm>
          <a:prstGeom prst="flowChartTerminator">
            <a:avLst/>
          </a:prstGeom>
          <a:solidFill>
            <a:srgbClr val="FFC0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7" name="Flowchart: Process 56"/>
          <p:cNvSpPr/>
          <p:nvPr/>
        </p:nvSpPr>
        <p:spPr bwMode="auto">
          <a:xfrm>
            <a:off x="1600200" y="2436813"/>
            <a:ext cx="1295400" cy="304800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cxnSp>
        <p:nvCxnSpPr>
          <p:cNvPr id="60422" name="Straight Connector 57"/>
          <p:cNvCxnSpPr>
            <a:cxnSpLocks noChangeShapeType="1"/>
            <a:stCxn id="54" idx="2"/>
          </p:cNvCxnSpPr>
          <p:nvPr/>
        </p:nvCxnSpPr>
        <p:spPr bwMode="auto">
          <a:xfrm rot="16200000" flipH="1">
            <a:off x="1657350" y="2265363"/>
            <a:ext cx="228600" cy="1143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23" name="Straight Connector 58"/>
          <p:cNvCxnSpPr>
            <a:cxnSpLocks noChangeShapeType="1"/>
            <a:stCxn id="60420" idx="2"/>
            <a:endCxn id="57" idx="0"/>
          </p:cNvCxnSpPr>
          <p:nvPr/>
        </p:nvCxnSpPr>
        <p:spPr bwMode="auto">
          <a:xfrm rot="5400000">
            <a:off x="2171700" y="2208213"/>
            <a:ext cx="304800" cy="1524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24" name="Flowchart: Terminator 63"/>
          <p:cNvSpPr>
            <a:spLocks noChangeArrowheads="1"/>
          </p:cNvSpPr>
          <p:nvPr/>
        </p:nvSpPr>
        <p:spPr bwMode="auto">
          <a:xfrm>
            <a:off x="5029200" y="2055813"/>
            <a:ext cx="533400" cy="152400"/>
          </a:xfrm>
          <a:prstGeom prst="flowChartTerminator">
            <a:avLst/>
          </a:prstGeom>
          <a:solidFill>
            <a:srgbClr val="C000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5" name="Flowchart: Process 64"/>
          <p:cNvSpPr/>
          <p:nvPr/>
        </p:nvSpPr>
        <p:spPr bwMode="auto">
          <a:xfrm>
            <a:off x="4267200" y="2436813"/>
            <a:ext cx="1295400" cy="304800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cxnSp>
        <p:nvCxnSpPr>
          <p:cNvPr id="60426" name="Straight Connector 65"/>
          <p:cNvCxnSpPr>
            <a:cxnSpLocks noChangeShapeType="1"/>
            <a:stCxn id="62" idx="2"/>
          </p:cNvCxnSpPr>
          <p:nvPr/>
        </p:nvCxnSpPr>
        <p:spPr bwMode="auto">
          <a:xfrm rot="16200000" flipH="1">
            <a:off x="4476750" y="2265363"/>
            <a:ext cx="228600" cy="1143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27" name="Straight Connector 67"/>
          <p:cNvCxnSpPr>
            <a:cxnSpLocks noChangeShapeType="1"/>
            <a:stCxn id="60424" idx="2"/>
          </p:cNvCxnSpPr>
          <p:nvPr/>
        </p:nvCxnSpPr>
        <p:spPr bwMode="auto">
          <a:xfrm rot="5400000">
            <a:off x="5086350" y="2227263"/>
            <a:ext cx="228600" cy="1905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28" name="Diamond 68"/>
          <p:cNvSpPr>
            <a:spLocks noChangeArrowheads="1"/>
          </p:cNvSpPr>
          <p:nvPr/>
        </p:nvSpPr>
        <p:spPr bwMode="auto">
          <a:xfrm>
            <a:off x="3124200" y="2284413"/>
            <a:ext cx="914400" cy="609600"/>
          </a:xfrm>
          <a:prstGeom prst="diamond">
            <a:avLst/>
          </a:prstGeom>
          <a:solidFill>
            <a:srgbClr val="00FFCC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cxnSp>
        <p:nvCxnSpPr>
          <p:cNvPr id="60429" name="Straight Connector 70"/>
          <p:cNvCxnSpPr>
            <a:cxnSpLocks noChangeShapeType="1"/>
            <a:stCxn id="60428" idx="3"/>
          </p:cNvCxnSpPr>
          <p:nvPr/>
        </p:nvCxnSpPr>
        <p:spPr bwMode="auto">
          <a:xfrm>
            <a:off x="4038600" y="2589213"/>
            <a:ext cx="228600" cy="15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30" name="Straight Connector 76"/>
          <p:cNvCxnSpPr>
            <a:cxnSpLocks noChangeShapeType="1"/>
            <a:endCxn id="60428" idx="1"/>
          </p:cNvCxnSpPr>
          <p:nvPr/>
        </p:nvCxnSpPr>
        <p:spPr bwMode="auto">
          <a:xfrm>
            <a:off x="2895600" y="2589213"/>
            <a:ext cx="228600" cy="15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31" name="Flowchart: Terminator 77"/>
          <p:cNvSpPr>
            <a:spLocks noChangeArrowheads="1"/>
          </p:cNvSpPr>
          <p:nvPr/>
        </p:nvSpPr>
        <p:spPr bwMode="auto">
          <a:xfrm>
            <a:off x="3276600" y="1827213"/>
            <a:ext cx="533400" cy="152400"/>
          </a:xfrm>
          <a:prstGeom prst="flowChartTerminator">
            <a:avLst/>
          </a:prstGeom>
          <a:solidFill>
            <a:srgbClr val="66CCFF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algn="ctr" eaLnBrk="0" hangingPunct="0"/>
            <a:endParaRPr lang="en-US" sz="1200">
              <a:latin typeface="Calibri" pitchFamily="34" charset="0"/>
            </a:endParaRPr>
          </a:p>
        </p:txBody>
      </p:sp>
      <p:cxnSp>
        <p:nvCxnSpPr>
          <p:cNvPr id="60432" name="Straight Connector 79"/>
          <p:cNvCxnSpPr>
            <a:cxnSpLocks noChangeShapeType="1"/>
            <a:stCxn id="60431" idx="2"/>
            <a:endCxn id="60428" idx="0"/>
          </p:cNvCxnSpPr>
          <p:nvPr/>
        </p:nvCxnSpPr>
        <p:spPr bwMode="auto">
          <a:xfrm rot="16200000" flipH="1">
            <a:off x="3409950" y="2112963"/>
            <a:ext cx="304800" cy="381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0" name="Down Arrow 89"/>
          <p:cNvSpPr>
            <a:spLocks noChangeArrowheads="1"/>
          </p:cNvSpPr>
          <p:nvPr/>
        </p:nvSpPr>
        <p:spPr bwMode="auto">
          <a:xfrm rot="-2179581">
            <a:off x="4951413" y="3343275"/>
            <a:ext cx="381000" cy="1403350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005EA4"/>
          </a:solidFill>
          <a:ln w="12700" algn="ctr">
            <a:noFill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043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grpSp>
        <p:nvGrpSpPr>
          <p:cNvPr id="2" name="Group 131"/>
          <p:cNvGrpSpPr>
            <a:grpSpLocks/>
          </p:cNvGrpSpPr>
          <p:nvPr/>
        </p:nvGrpSpPr>
        <p:grpSpPr bwMode="auto">
          <a:xfrm>
            <a:off x="4648200" y="5027613"/>
            <a:ext cx="2895600" cy="915987"/>
            <a:chOff x="5181600" y="5029200"/>
            <a:chExt cx="2895600" cy="915195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grpSp>
          <p:nvGrpSpPr>
            <p:cNvPr id="60445" name="Group 122"/>
            <p:cNvGrpSpPr>
              <a:grpSpLocks/>
            </p:cNvGrpSpPr>
            <p:nvPr/>
          </p:nvGrpSpPr>
          <p:grpSpPr bwMode="auto">
            <a:xfrm>
              <a:off x="5181600" y="5029200"/>
              <a:ext cx="2895600" cy="915194"/>
              <a:chOff x="5638800" y="5028406"/>
              <a:chExt cx="2895600" cy="915194"/>
            </a:xfrm>
          </p:grpSpPr>
          <p:grpSp>
            <p:nvGrpSpPr>
              <p:cNvPr id="60447" name="Group 112"/>
              <p:cNvGrpSpPr>
                <a:grpSpLocks/>
              </p:cNvGrpSpPr>
              <p:nvPr/>
            </p:nvGrpSpPr>
            <p:grpSpPr bwMode="auto">
              <a:xfrm>
                <a:off x="5638800" y="5028406"/>
                <a:ext cx="2895600" cy="915194"/>
                <a:chOff x="5486400" y="1905000"/>
                <a:chExt cx="2702560" cy="915194"/>
              </a:xfrm>
            </p:grpSpPr>
            <p:sp>
              <p:nvSpPr>
                <p:cNvPr id="60449" name="Rectangle 113"/>
                <p:cNvSpPr>
                  <a:spLocks noChangeArrowheads="1"/>
                </p:cNvSpPr>
                <p:nvPr/>
              </p:nvSpPr>
              <p:spPr bwMode="auto">
                <a:xfrm>
                  <a:off x="5486400" y="1905000"/>
                  <a:ext cx="2702560" cy="914400"/>
                </a:xfrm>
                <a:prstGeom prst="rect">
                  <a:avLst/>
                </a:prstGeom>
                <a:solidFill>
                  <a:srgbClr val="00FFCC"/>
                </a:solidFill>
                <a:ln w="12700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cxnSp>
              <p:nvCxnSpPr>
                <p:cNvPr id="60450" name="Straight Connector 114"/>
                <p:cNvCxnSpPr>
                  <a:cxnSpLocks noChangeShapeType="1"/>
                </p:cNvCxnSpPr>
                <p:nvPr/>
              </p:nvCxnSpPr>
              <p:spPr bwMode="auto">
                <a:xfrm>
                  <a:off x="5486400" y="2133600"/>
                  <a:ext cx="2057400" cy="1588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451" name="Straight Connector 11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5715000" y="2362200"/>
                  <a:ext cx="914400" cy="1588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452" name="Straight Connector 11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6400006" y="2361406"/>
                  <a:ext cx="914400" cy="1588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18" name="Flowchart: Process 117"/>
                <p:cNvSpPr/>
                <p:nvPr/>
              </p:nvSpPr>
              <p:spPr bwMode="auto">
                <a:xfrm>
                  <a:off x="5486400" y="1905000"/>
                  <a:ext cx="686012" cy="228402"/>
                </a:xfrm>
                <a:prstGeom prst="flowChartProcess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</a:rPr>
                    <a:t>KEY</a:t>
                  </a:r>
                </a:p>
              </p:txBody>
            </p:sp>
            <p:sp>
              <p:nvSpPr>
                <p:cNvPr id="119" name="Flowchart: Process 118"/>
                <p:cNvSpPr/>
                <p:nvPr/>
              </p:nvSpPr>
              <p:spPr bwMode="auto">
                <a:xfrm>
                  <a:off x="6172412" y="1905000"/>
                  <a:ext cx="686011" cy="228402"/>
                </a:xfrm>
                <a:prstGeom prst="flowChartProcess">
                  <a:avLst/>
                </a:prstGeom>
                <a:solidFill>
                  <a:srgbClr val="9B9BBB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</a:rPr>
                    <a:t>KEY</a:t>
                  </a:r>
                </a:p>
              </p:txBody>
            </p:sp>
            <p:sp>
              <p:nvSpPr>
                <p:cNvPr id="120" name="Flowchart: Process 119"/>
                <p:cNvSpPr/>
                <p:nvPr/>
              </p:nvSpPr>
              <p:spPr bwMode="auto">
                <a:xfrm>
                  <a:off x="6858423" y="1905000"/>
                  <a:ext cx="686012" cy="228402"/>
                </a:xfrm>
                <a:prstGeom prst="flowChartProcess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</a:rPr>
                    <a:t>KEY</a:t>
                  </a:r>
                </a:p>
              </p:txBody>
            </p:sp>
          </p:grpSp>
          <p:sp>
            <p:nvSpPr>
              <p:cNvPr id="60448" name="Flowchart: Process 120"/>
              <p:cNvSpPr>
                <a:spLocks noChangeArrowheads="1"/>
              </p:cNvSpPr>
              <p:nvPr/>
            </p:nvSpPr>
            <p:spPr bwMode="auto">
              <a:xfrm>
                <a:off x="7848600" y="5029200"/>
                <a:ext cx="685800" cy="228600"/>
              </a:xfrm>
              <a:prstGeom prst="flowChartProcess">
                <a:avLst/>
              </a:prstGeom>
              <a:solidFill>
                <a:srgbClr val="00B0F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</p:grpSp>
        <p:cxnSp>
          <p:nvCxnSpPr>
            <p:cNvPr id="60446" name="Straight Connector 123"/>
            <p:cNvCxnSpPr>
              <a:cxnSpLocks noChangeShapeType="1"/>
            </p:cNvCxnSpPr>
            <p:nvPr/>
          </p:nvCxnSpPr>
          <p:spPr bwMode="auto">
            <a:xfrm rot="5400000">
              <a:off x="6933349" y="5486344"/>
              <a:ext cx="914400" cy="1701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Group 137"/>
          <p:cNvGrpSpPr>
            <a:grpSpLocks/>
          </p:cNvGrpSpPr>
          <p:nvPr/>
        </p:nvGrpSpPr>
        <p:grpSpPr bwMode="auto">
          <a:xfrm>
            <a:off x="1447800" y="2055813"/>
            <a:ext cx="3352800" cy="1752600"/>
            <a:chOff x="1447800" y="2055811"/>
            <a:chExt cx="3352800" cy="1753394"/>
          </a:xfrm>
        </p:grpSpPr>
        <p:sp>
          <p:nvSpPr>
            <p:cNvPr id="54" name="Flowchart: Terminator 53"/>
            <p:cNvSpPr/>
            <p:nvPr/>
          </p:nvSpPr>
          <p:spPr bwMode="auto">
            <a:xfrm>
              <a:off x="1447800" y="2055811"/>
              <a:ext cx="533400" cy="152469"/>
            </a:xfrm>
            <a:prstGeom prst="flowChartTerminator">
              <a:avLst/>
            </a:prstGeom>
            <a:solidFill>
              <a:schemeClr val="accent4">
                <a:lumMod val="25000"/>
                <a:lumOff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1200" dirty="0">
                  <a:latin typeface="Calibri" pitchFamily="34" charset="0"/>
                </a:rPr>
                <a:t>KEY</a:t>
              </a:r>
            </a:p>
          </p:txBody>
        </p:sp>
        <p:sp>
          <p:nvSpPr>
            <p:cNvPr id="62" name="Flowchart: Terminator 61"/>
            <p:cNvSpPr/>
            <p:nvPr/>
          </p:nvSpPr>
          <p:spPr bwMode="auto">
            <a:xfrm>
              <a:off x="4267200" y="2055811"/>
              <a:ext cx="533400" cy="152469"/>
            </a:xfrm>
            <a:prstGeom prst="flowChartTerminator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1200" dirty="0">
                  <a:latin typeface="Calibri" pitchFamily="34" charset="0"/>
                </a:rPr>
                <a:t>KEY</a:t>
              </a:r>
            </a:p>
          </p:txBody>
        </p:sp>
        <p:sp>
          <p:nvSpPr>
            <p:cNvPr id="99" name="Flowchart: Terminator 98"/>
            <p:cNvSpPr/>
            <p:nvPr/>
          </p:nvSpPr>
          <p:spPr bwMode="auto">
            <a:xfrm>
              <a:off x="2895600" y="3656736"/>
              <a:ext cx="533400" cy="152469"/>
            </a:xfrm>
            <a:prstGeom prst="flowChartTerminator">
              <a:avLst/>
            </a:prstGeom>
            <a:solidFill>
              <a:schemeClr val="accent3">
                <a:lumMod val="9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1200" dirty="0">
                  <a:latin typeface="Calibri" pitchFamily="34" charset="0"/>
                </a:rPr>
                <a:t>KEY</a:t>
              </a:r>
            </a:p>
          </p:txBody>
        </p:sp>
      </p:grpSp>
      <p:sp>
        <p:nvSpPr>
          <p:cNvPr id="60437" name="Flowchart: Terminator 122"/>
          <p:cNvSpPr>
            <a:spLocks noChangeArrowheads="1"/>
          </p:cNvSpPr>
          <p:nvPr/>
        </p:nvSpPr>
        <p:spPr bwMode="auto">
          <a:xfrm>
            <a:off x="3810000" y="3656013"/>
            <a:ext cx="533400" cy="152400"/>
          </a:xfrm>
          <a:prstGeom prst="flowChartTerminator">
            <a:avLst/>
          </a:prstGeom>
          <a:solidFill>
            <a:srgbClr val="9191B5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27" name="Flowchart: Process 126"/>
          <p:cNvSpPr/>
          <p:nvPr/>
        </p:nvSpPr>
        <p:spPr bwMode="auto">
          <a:xfrm>
            <a:off x="2971800" y="3122613"/>
            <a:ext cx="1295400" cy="304800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cxnSp>
        <p:nvCxnSpPr>
          <p:cNvPr id="60439" name="Straight Connector 127"/>
          <p:cNvCxnSpPr>
            <a:cxnSpLocks noChangeShapeType="1"/>
          </p:cNvCxnSpPr>
          <p:nvPr/>
        </p:nvCxnSpPr>
        <p:spPr bwMode="auto">
          <a:xfrm rot="5400000" flipH="1" flipV="1">
            <a:off x="3200400" y="3427413"/>
            <a:ext cx="228600" cy="2286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40" name="Straight Connector 129"/>
          <p:cNvCxnSpPr>
            <a:cxnSpLocks noChangeShapeType="1"/>
          </p:cNvCxnSpPr>
          <p:nvPr/>
        </p:nvCxnSpPr>
        <p:spPr bwMode="auto">
          <a:xfrm rot="16200000" flipV="1">
            <a:off x="3867150" y="3446463"/>
            <a:ext cx="228600" cy="1905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41" name="Straight Connector 135"/>
          <p:cNvCxnSpPr>
            <a:cxnSpLocks noChangeShapeType="1"/>
            <a:stCxn id="60428" idx="2"/>
            <a:endCxn id="127" idx="0"/>
          </p:cNvCxnSpPr>
          <p:nvPr/>
        </p:nvCxnSpPr>
        <p:spPr bwMode="auto">
          <a:xfrm rot="16200000" flipH="1">
            <a:off x="3486150" y="2989263"/>
            <a:ext cx="228600" cy="381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FFB24CF-EC16-4D8B-9ACA-1DE92104E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1420-13DA-4512-B8E1-36B9DE2D74ED}" type="datetime1">
              <a:rPr lang="en-US" smtClean="0"/>
              <a:t>9/11/2024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AD547E-EF64-427C-BB05-6EFF84B6E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D7F5-7323-4990-94E9-6AF33DDF4934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7336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2"/>
          <p:cNvSpPr>
            <a:spLocks noChangeArrowheads="1"/>
          </p:cNvSpPr>
          <p:nvPr/>
        </p:nvSpPr>
        <p:spPr bwMode="auto">
          <a:xfrm>
            <a:off x="1219200" y="1371600"/>
            <a:ext cx="6172200" cy="1295400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1443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914400"/>
          </a:xfrm>
        </p:spPr>
        <p:txBody>
          <a:bodyPr/>
          <a:lstStyle/>
          <a:p>
            <a:r>
              <a:rPr lang="en-US" b="1" dirty="0"/>
              <a:t>Mapping Example – ER Design</a:t>
            </a:r>
          </a:p>
        </p:txBody>
      </p:sp>
      <p:sp>
        <p:nvSpPr>
          <p:cNvPr id="61444" name="Freeform 9"/>
          <p:cNvSpPr>
            <a:spLocks/>
          </p:cNvSpPr>
          <p:nvPr/>
        </p:nvSpPr>
        <p:spPr bwMode="auto">
          <a:xfrm>
            <a:off x="1558925" y="1495425"/>
            <a:ext cx="10572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5" name="Freeform 14"/>
          <p:cNvSpPr>
            <a:spLocks/>
          </p:cNvSpPr>
          <p:nvPr/>
        </p:nvSpPr>
        <p:spPr bwMode="auto">
          <a:xfrm>
            <a:off x="1558925" y="2122488"/>
            <a:ext cx="1249363" cy="331787"/>
          </a:xfrm>
          <a:custGeom>
            <a:avLst/>
            <a:gdLst>
              <a:gd name="T0" fmla="*/ 2147483647 w 787"/>
              <a:gd name="T1" fmla="*/ 2147483647 h 209"/>
              <a:gd name="T2" fmla="*/ 2147483647 w 787"/>
              <a:gd name="T3" fmla="*/ 0 h 209"/>
              <a:gd name="T4" fmla="*/ 0 w 787"/>
              <a:gd name="T5" fmla="*/ 0 h 209"/>
              <a:gd name="T6" fmla="*/ 0 w 787"/>
              <a:gd name="T7" fmla="*/ 2147483647 h 209"/>
              <a:gd name="T8" fmla="*/ 2147483647 w 787"/>
              <a:gd name="T9" fmla="*/ 2147483647 h 2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7"/>
              <a:gd name="T16" fmla="*/ 0 h 209"/>
              <a:gd name="T17" fmla="*/ 787 w 787"/>
              <a:gd name="T18" fmla="*/ 209 h 2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7" h="209">
                <a:moveTo>
                  <a:pt x="786" y="208"/>
                </a:moveTo>
                <a:lnTo>
                  <a:pt x="786" y="0"/>
                </a:lnTo>
                <a:lnTo>
                  <a:pt x="0" y="0"/>
                </a:lnTo>
                <a:lnTo>
                  <a:pt x="0" y="208"/>
                </a:lnTo>
                <a:lnTo>
                  <a:pt x="786" y="20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6" name="Freeform 15"/>
          <p:cNvSpPr>
            <a:spLocks/>
          </p:cNvSpPr>
          <p:nvPr/>
        </p:nvSpPr>
        <p:spPr bwMode="auto">
          <a:xfrm>
            <a:off x="5715000" y="1504950"/>
            <a:ext cx="1309688" cy="371475"/>
          </a:xfrm>
          <a:custGeom>
            <a:avLst/>
            <a:gdLst>
              <a:gd name="T0" fmla="*/ 2147483647 w 667"/>
              <a:gd name="T1" fmla="*/ 2147483647 h 234"/>
              <a:gd name="T2" fmla="*/ 2147483647 w 667"/>
              <a:gd name="T3" fmla="*/ 2147483647 h 234"/>
              <a:gd name="T4" fmla="*/ 2147483647 w 667"/>
              <a:gd name="T5" fmla="*/ 2147483647 h 234"/>
              <a:gd name="T6" fmla="*/ 2147483647 w 667"/>
              <a:gd name="T7" fmla="*/ 2147483647 h 234"/>
              <a:gd name="T8" fmla="*/ 2147483647 w 667"/>
              <a:gd name="T9" fmla="*/ 2147483647 h 234"/>
              <a:gd name="T10" fmla="*/ 2147483647 w 667"/>
              <a:gd name="T11" fmla="*/ 2147483647 h 234"/>
              <a:gd name="T12" fmla="*/ 2147483647 w 667"/>
              <a:gd name="T13" fmla="*/ 2147483647 h 234"/>
              <a:gd name="T14" fmla="*/ 2147483647 w 667"/>
              <a:gd name="T15" fmla="*/ 2147483647 h 234"/>
              <a:gd name="T16" fmla="*/ 2147483647 w 667"/>
              <a:gd name="T17" fmla="*/ 2147483647 h 234"/>
              <a:gd name="T18" fmla="*/ 2147483647 w 667"/>
              <a:gd name="T19" fmla="*/ 2147483647 h 234"/>
              <a:gd name="T20" fmla="*/ 2147483647 w 667"/>
              <a:gd name="T21" fmla="*/ 2147483647 h 234"/>
              <a:gd name="T22" fmla="*/ 2147483647 w 667"/>
              <a:gd name="T23" fmla="*/ 2147483647 h 234"/>
              <a:gd name="T24" fmla="*/ 2147483647 w 667"/>
              <a:gd name="T25" fmla="*/ 2147483647 h 234"/>
              <a:gd name="T26" fmla="*/ 2147483647 w 667"/>
              <a:gd name="T27" fmla="*/ 2147483647 h 234"/>
              <a:gd name="T28" fmla="*/ 2147483647 w 667"/>
              <a:gd name="T29" fmla="*/ 2147483647 h 234"/>
              <a:gd name="T30" fmla="*/ 2147483647 w 667"/>
              <a:gd name="T31" fmla="*/ 2147483647 h 234"/>
              <a:gd name="T32" fmla="*/ 2147483647 w 667"/>
              <a:gd name="T33" fmla="*/ 2147483647 h 234"/>
              <a:gd name="T34" fmla="*/ 2147483647 w 667"/>
              <a:gd name="T35" fmla="*/ 2147483647 h 234"/>
              <a:gd name="T36" fmla="*/ 2147483647 w 667"/>
              <a:gd name="T37" fmla="*/ 2147483647 h 234"/>
              <a:gd name="T38" fmla="*/ 2147483647 w 667"/>
              <a:gd name="T39" fmla="*/ 2147483647 h 234"/>
              <a:gd name="T40" fmla="*/ 2147483647 w 667"/>
              <a:gd name="T41" fmla="*/ 2147483647 h 234"/>
              <a:gd name="T42" fmla="*/ 2147483647 w 667"/>
              <a:gd name="T43" fmla="*/ 2147483647 h 234"/>
              <a:gd name="T44" fmla="*/ 2147483647 w 667"/>
              <a:gd name="T45" fmla="*/ 2147483647 h 234"/>
              <a:gd name="T46" fmla="*/ 2147483647 w 667"/>
              <a:gd name="T47" fmla="*/ 2147483647 h 234"/>
              <a:gd name="T48" fmla="*/ 2147483647 w 667"/>
              <a:gd name="T49" fmla="*/ 2147483647 h 234"/>
              <a:gd name="T50" fmla="*/ 2147483647 w 667"/>
              <a:gd name="T51" fmla="*/ 2147483647 h 234"/>
              <a:gd name="T52" fmla="*/ 2147483647 w 667"/>
              <a:gd name="T53" fmla="*/ 2147483647 h 234"/>
              <a:gd name="T54" fmla="*/ 2147483647 w 667"/>
              <a:gd name="T55" fmla="*/ 2147483647 h 234"/>
              <a:gd name="T56" fmla="*/ 2147483647 w 667"/>
              <a:gd name="T57" fmla="*/ 2147483647 h 234"/>
              <a:gd name="T58" fmla="*/ 2147483647 w 667"/>
              <a:gd name="T59" fmla="*/ 2147483647 h 234"/>
              <a:gd name="T60" fmla="*/ 2147483647 w 667"/>
              <a:gd name="T61" fmla="*/ 2147483647 h 234"/>
              <a:gd name="T62" fmla="*/ 2147483647 w 667"/>
              <a:gd name="T63" fmla="*/ 2147483647 h 234"/>
              <a:gd name="T64" fmla="*/ 2147483647 w 667"/>
              <a:gd name="T65" fmla="*/ 2147483647 h 234"/>
              <a:gd name="T66" fmla="*/ 2147483647 w 667"/>
              <a:gd name="T67" fmla="*/ 2147483647 h 234"/>
              <a:gd name="T68" fmla="*/ 2147483647 w 667"/>
              <a:gd name="T69" fmla="*/ 2147483647 h 234"/>
              <a:gd name="T70" fmla="*/ 2147483647 w 667"/>
              <a:gd name="T71" fmla="*/ 2147483647 h 2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7"/>
              <a:gd name="T109" fmla="*/ 0 h 234"/>
              <a:gd name="T110" fmla="*/ 667 w 667"/>
              <a:gd name="T111" fmla="*/ 234 h 2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7" h="234">
                <a:moveTo>
                  <a:pt x="666" y="116"/>
                </a:moveTo>
                <a:lnTo>
                  <a:pt x="664" y="107"/>
                </a:lnTo>
                <a:lnTo>
                  <a:pt x="661" y="96"/>
                </a:lnTo>
                <a:lnTo>
                  <a:pt x="655" y="86"/>
                </a:lnTo>
                <a:lnTo>
                  <a:pt x="646" y="77"/>
                </a:lnTo>
                <a:lnTo>
                  <a:pt x="634" y="67"/>
                </a:lnTo>
                <a:lnTo>
                  <a:pt x="621" y="58"/>
                </a:lnTo>
                <a:lnTo>
                  <a:pt x="606" y="50"/>
                </a:lnTo>
                <a:lnTo>
                  <a:pt x="588" y="42"/>
                </a:lnTo>
                <a:lnTo>
                  <a:pt x="568" y="35"/>
                </a:lnTo>
                <a:lnTo>
                  <a:pt x="547" y="28"/>
                </a:lnTo>
                <a:lnTo>
                  <a:pt x="524" y="21"/>
                </a:lnTo>
                <a:lnTo>
                  <a:pt x="499" y="16"/>
                </a:lnTo>
                <a:lnTo>
                  <a:pt x="474" y="11"/>
                </a:lnTo>
                <a:lnTo>
                  <a:pt x="447" y="7"/>
                </a:lnTo>
                <a:lnTo>
                  <a:pt x="419" y="4"/>
                </a:lnTo>
                <a:lnTo>
                  <a:pt x="391" y="2"/>
                </a:lnTo>
                <a:lnTo>
                  <a:pt x="362" y="1"/>
                </a:lnTo>
                <a:lnTo>
                  <a:pt x="333" y="0"/>
                </a:lnTo>
                <a:lnTo>
                  <a:pt x="304" y="1"/>
                </a:lnTo>
                <a:lnTo>
                  <a:pt x="275" y="2"/>
                </a:lnTo>
                <a:lnTo>
                  <a:pt x="247" y="4"/>
                </a:lnTo>
                <a:lnTo>
                  <a:pt x="219" y="7"/>
                </a:lnTo>
                <a:lnTo>
                  <a:pt x="192" y="11"/>
                </a:lnTo>
                <a:lnTo>
                  <a:pt x="167" y="16"/>
                </a:lnTo>
                <a:lnTo>
                  <a:pt x="143" y="21"/>
                </a:lnTo>
                <a:lnTo>
                  <a:pt x="120" y="28"/>
                </a:lnTo>
                <a:lnTo>
                  <a:pt x="98" y="35"/>
                </a:lnTo>
                <a:lnTo>
                  <a:pt x="78" y="42"/>
                </a:lnTo>
                <a:lnTo>
                  <a:pt x="60" y="50"/>
                </a:lnTo>
                <a:lnTo>
                  <a:pt x="46" y="58"/>
                </a:lnTo>
                <a:lnTo>
                  <a:pt x="31" y="67"/>
                </a:lnTo>
                <a:lnTo>
                  <a:pt x="20" y="77"/>
                </a:lnTo>
                <a:lnTo>
                  <a:pt x="12" y="86"/>
                </a:lnTo>
                <a:lnTo>
                  <a:pt x="6" y="96"/>
                </a:lnTo>
                <a:lnTo>
                  <a:pt x="2" y="107"/>
                </a:lnTo>
                <a:lnTo>
                  <a:pt x="0" y="116"/>
                </a:lnTo>
                <a:lnTo>
                  <a:pt x="2" y="127"/>
                </a:lnTo>
                <a:lnTo>
                  <a:pt x="6" y="137"/>
                </a:lnTo>
                <a:lnTo>
                  <a:pt x="12" y="147"/>
                </a:lnTo>
                <a:lnTo>
                  <a:pt x="20" y="156"/>
                </a:lnTo>
                <a:lnTo>
                  <a:pt x="31" y="166"/>
                </a:lnTo>
                <a:lnTo>
                  <a:pt x="46" y="175"/>
                </a:lnTo>
                <a:lnTo>
                  <a:pt x="60" y="183"/>
                </a:lnTo>
                <a:lnTo>
                  <a:pt x="78" y="191"/>
                </a:lnTo>
                <a:lnTo>
                  <a:pt x="98" y="199"/>
                </a:lnTo>
                <a:lnTo>
                  <a:pt x="120" y="206"/>
                </a:lnTo>
                <a:lnTo>
                  <a:pt x="143" y="212"/>
                </a:lnTo>
                <a:lnTo>
                  <a:pt x="167" y="217"/>
                </a:lnTo>
                <a:lnTo>
                  <a:pt x="192" y="222"/>
                </a:lnTo>
                <a:lnTo>
                  <a:pt x="219" y="226"/>
                </a:lnTo>
                <a:lnTo>
                  <a:pt x="247" y="229"/>
                </a:lnTo>
                <a:lnTo>
                  <a:pt x="275" y="231"/>
                </a:lnTo>
                <a:lnTo>
                  <a:pt x="304" y="232"/>
                </a:lnTo>
                <a:lnTo>
                  <a:pt x="333" y="233"/>
                </a:lnTo>
                <a:lnTo>
                  <a:pt x="362" y="232"/>
                </a:lnTo>
                <a:lnTo>
                  <a:pt x="391" y="231"/>
                </a:lnTo>
                <a:lnTo>
                  <a:pt x="419" y="229"/>
                </a:lnTo>
                <a:lnTo>
                  <a:pt x="447" y="226"/>
                </a:lnTo>
                <a:lnTo>
                  <a:pt x="474" y="222"/>
                </a:lnTo>
                <a:lnTo>
                  <a:pt x="499" y="217"/>
                </a:lnTo>
                <a:lnTo>
                  <a:pt x="524" y="212"/>
                </a:lnTo>
                <a:lnTo>
                  <a:pt x="547" y="206"/>
                </a:lnTo>
                <a:lnTo>
                  <a:pt x="568" y="199"/>
                </a:lnTo>
                <a:lnTo>
                  <a:pt x="588" y="191"/>
                </a:lnTo>
                <a:lnTo>
                  <a:pt x="606" y="183"/>
                </a:lnTo>
                <a:lnTo>
                  <a:pt x="621" y="175"/>
                </a:lnTo>
                <a:lnTo>
                  <a:pt x="634" y="166"/>
                </a:lnTo>
                <a:lnTo>
                  <a:pt x="646" y="156"/>
                </a:lnTo>
                <a:lnTo>
                  <a:pt x="655" y="147"/>
                </a:lnTo>
                <a:lnTo>
                  <a:pt x="661" y="137"/>
                </a:lnTo>
                <a:lnTo>
                  <a:pt x="664" y="127"/>
                </a:lnTo>
                <a:lnTo>
                  <a:pt x="666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7" name="Freeform 17"/>
          <p:cNvSpPr>
            <a:spLocks/>
          </p:cNvSpPr>
          <p:nvPr/>
        </p:nvSpPr>
        <p:spPr bwMode="auto">
          <a:xfrm>
            <a:off x="5715000" y="2132013"/>
            <a:ext cx="1309688" cy="361950"/>
          </a:xfrm>
          <a:custGeom>
            <a:avLst/>
            <a:gdLst>
              <a:gd name="T0" fmla="*/ 2147483647 w 929"/>
              <a:gd name="T1" fmla="*/ 2147483647 h 228"/>
              <a:gd name="T2" fmla="*/ 2147483647 w 929"/>
              <a:gd name="T3" fmla="*/ 0 h 228"/>
              <a:gd name="T4" fmla="*/ 0 w 929"/>
              <a:gd name="T5" fmla="*/ 0 h 228"/>
              <a:gd name="T6" fmla="*/ 0 w 929"/>
              <a:gd name="T7" fmla="*/ 2147483647 h 228"/>
              <a:gd name="T8" fmla="*/ 2147483647 w 929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9"/>
              <a:gd name="T16" fmla="*/ 0 h 228"/>
              <a:gd name="T17" fmla="*/ 929 w 929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9" h="228">
                <a:moveTo>
                  <a:pt x="928" y="227"/>
                </a:moveTo>
                <a:lnTo>
                  <a:pt x="928" y="0"/>
                </a:lnTo>
                <a:lnTo>
                  <a:pt x="0" y="0"/>
                </a:lnTo>
                <a:lnTo>
                  <a:pt x="0" y="227"/>
                </a:lnTo>
                <a:lnTo>
                  <a:pt x="928" y="22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8" name="Rectangle 19"/>
          <p:cNvSpPr>
            <a:spLocks noChangeArrowheads="1"/>
          </p:cNvSpPr>
          <p:nvPr/>
        </p:nvSpPr>
        <p:spPr bwMode="auto">
          <a:xfrm>
            <a:off x="1600200" y="1473200"/>
            <a:ext cx="968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>
                <a:solidFill>
                  <a:srgbClr val="000000"/>
                </a:solidFill>
                <a:latin typeface="Arial" pitchFamily="34" charset="0"/>
              </a:rPr>
              <a:t>address</a:t>
            </a:r>
          </a:p>
        </p:txBody>
      </p:sp>
      <p:grpSp>
        <p:nvGrpSpPr>
          <p:cNvPr id="61450" name="Group 85"/>
          <p:cNvGrpSpPr>
            <a:grpSpLocks/>
          </p:cNvGrpSpPr>
          <p:nvPr/>
        </p:nvGrpSpPr>
        <p:grpSpPr bwMode="auto">
          <a:xfrm>
            <a:off x="3616325" y="1981200"/>
            <a:ext cx="1176338" cy="609600"/>
            <a:chOff x="3768725" y="1600200"/>
            <a:chExt cx="1176338" cy="609600"/>
          </a:xfrm>
        </p:grpSpPr>
        <p:sp>
          <p:nvSpPr>
            <p:cNvPr id="61528" name="Freeform 13"/>
            <p:cNvSpPr>
              <a:spLocks/>
            </p:cNvSpPr>
            <p:nvPr/>
          </p:nvSpPr>
          <p:spPr bwMode="auto">
            <a:xfrm>
              <a:off x="3768725" y="1600200"/>
              <a:ext cx="1176338" cy="609600"/>
            </a:xfrm>
            <a:custGeom>
              <a:avLst/>
              <a:gdLst>
                <a:gd name="T0" fmla="*/ 0 w 741"/>
                <a:gd name="T1" fmla="*/ 2147483647 h 384"/>
                <a:gd name="T2" fmla="*/ 2147483647 w 741"/>
                <a:gd name="T3" fmla="*/ 0 h 384"/>
                <a:gd name="T4" fmla="*/ 2147483647 w 741"/>
                <a:gd name="T5" fmla="*/ 2147483647 h 384"/>
                <a:gd name="T6" fmla="*/ 2147483647 w 741"/>
                <a:gd name="T7" fmla="*/ 2147483647 h 384"/>
                <a:gd name="T8" fmla="*/ 0 w 741"/>
                <a:gd name="T9" fmla="*/ 2147483647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384"/>
                <a:gd name="T17" fmla="*/ 741 w 741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384">
                  <a:moveTo>
                    <a:pt x="0" y="191"/>
                  </a:moveTo>
                  <a:lnTo>
                    <a:pt x="365" y="0"/>
                  </a:lnTo>
                  <a:lnTo>
                    <a:pt x="740" y="198"/>
                  </a:lnTo>
                  <a:lnTo>
                    <a:pt x="365" y="383"/>
                  </a:lnTo>
                  <a:lnTo>
                    <a:pt x="0" y="19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9" name="Rectangle 29"/>
            <p:cNvSpPr>
              <a:spLocks noChangeArrowheads="1"/>
            </p:cNvSpPr>
            <p:nvPr/>
          </p:nvSpPr>
          <p:spPr bwMode="auto">
            <a:xfrm>
              <a:off x="3973839" y="1739900"/>
              <a:ext cx="751810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Home</a:t>
              </a:r>
            </a:p>
          </p:txBody>
        </p:sp>
      </p:grpSp>
      <p:sp>
        <p:nvSpPr>
          <p:cNvPr id="61451" name="Rectangle 31"/>
          <p:cNvSpPr>
            <a:spLocks noChangeArrowheads="1"/>
          </p:cNvSpPr>
          <p:nvPr/>
        </p:nvSpPr>
        <p:spPr bwMode="auto">
          <a:xfrm>
            <a:off x="5753204" y="2135890"/>
            <a:ext cx="1192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dirty="0">
                <a:solidFill>
                  <a:srgbClr val="000000"/>
                </a:solidFill>
                <a:latin typeface="Arial" pitchFamily="34" charset="0"/>
              </a:rPr>
              <a:t>Telephone</a:t>
            </a:r>
          </a:p>
        </p:txBody>
      </p:sp>
      <p:sp>
        <p:nvSpPr>
          <p:cNvPr id="61452" name="Rectangle 32"/>
          <p:cNvSpPr>
            <a:spLocks noChangeArrowheads="1"/>
          </p:cNvSpPr>
          <p:nvPr/>
        </p:nvSpPr>
        <p:spPr bwMode="auto">
          <a:xfrm>
            <a:off x="1828800" y="2120900"/>
            <a:ext cx="717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Place</a:t>
            </a:r>
          </a:p>
        </p:txBody>
      </p:sp>
      <p:sp>
        <p:nvSpPr>
          <p:cNvPr id="61453" name="Line 43"/>
          <p:cNvSpPr>
            <a:spLocks noChangeShapeType="1"/>
          </p:cNvSpPr>
          <p:nvPr/>
        </p:nvSpPr>
        <p:spPr bwMode="auto">
          <a:xfrm>
            <a:off x="4802188" y="2292350"/>
            <a:ext cx="9207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4" name="Line 44"/>
          <p:cNvSpPr>
            <a:spLocks noChangeShapeType="1"/>
          </p:cNvSpPr>
          <p:nvPr/>
        </p:nvSpPr>
        <p:spPr bwMode="auto">
          <a:xfrm flipH="1">
            <a:off x="2825749" y="2286000"/>
            <a:ext cx="794375" cy="63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1455" name="Straight Connector 39"/>
          <p:cNvCxnSpPr>
            <a:cxnSpLocks noChangeShapeType="1"/>
            <a:endCxn id="61451" idx="0"/>
          </p:cNvCxnSpPr>
          <p:nvPr/>
        </p:nvCxnSpPr>
        <p:spPr bwMode="auto">
          <a:xfrm>
            <a:off x="6348520" y="1876427"/>
            <a:ext cx="791" cy="259463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56" name="Straight Connector 41"/>
          <p:cNvCxnSpPr>
            <a:cxnSpLocks noChangeShapeType="1"/>
            <a:stCxn id="61452" idx="0"/>
          </p:cNvCxnSpPr>
          <p:nvPr/>
        </p:nvCxnSpPr>
        <p:spPr bwMode="auto">
          <a:xfrm rot="16200000" flipV="1">
            <a:off x="2016919" y="1950244"/>
            <a:ext cx="258762" cy="8255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1457" name="Group 47"/>
          <p:cNvGrpSpPr>
            <a:grpSpLocks/>
          </p:cNvGrpSpPr>
          <p:nvPr/>
        </p:nvGrpSpPr>
        <p:grpSpPr bwMode="auto">
          <a:xfrm>
            <a:off x="1524000" y="3581400"/>
            <a:ext cx="1309688" cy="373063"/>
            <a:chOff x="1693863" y="3429000"/>
            <a:chExt cx="1309687" cy="373063"/>
          </a:xfrm>
        </p:grpSpPr>
        <p:sp>
          <p:nvSpPr>
            <p:cNvPr id="61526" name="Freeform 17"/>
            <p:cNvSpPr>
              <a:spLocks/>
            </p:cNvSpPr>
            <p:nvPr/>
          </p:nvSpPr>
          <p:spPr bwMode="auto">
            <a:xfrm>
              <a:off x="1693863" y="3440113"/>
              <a:ext cx="1309687" cy="361950"/>
            </a:xfrm>
            <a:custGeom>
              <a:avLst/>
              <a:gdLst>
                <a:gd name="T0" fmla="*/ 2147483647 w 929"/>
                <a:gd name="T1" fmla="*/ 2147483647 h 228"/>
                <a:gd name="T2" fmla="*/ 2147483647 w 929"/>
                <a:gd name="T3" fmla="*/ 0 h 228"/>
                <a:gd name="T4" fmla="*/ 0 w 929"/>
                <a:gd name="T5" fmla="*/ 0 h 228"/>
                <a:gd name="T6" fmla="*/ 0 w 929"/>
                <a:gd name="T7" fmla="*/ 2147483647 h 228"/>
                <a:gd name="T8" fmla="*/ 2147483647 w 929"/>
                <a:gd name="T9" fmla="*/ 2147483647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9"/>
                <a:gd name="T16" fmla="*/ 0 h 228"/>
                <a:gd name="T17" fmla="*/ 929 w 929"/>
                <a:gd name="T18" fmla="*/ 228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9" h="228">
                  <a:moveTo>
                    <a:pt x="928" y="227"/>
                  </a:moveTo>
                  <a:lnTo>
                    <a:pt x="928" y="0"/>
                  </a:lnTo>
                  <a:lnTo>
                    <a:pt x="0" y="0"/>
                  </a:lnTo>
                  <a:lnTo>
                    <a:pt x="0" y="227"/>
                  </a:lnTo>
                  <a:lnTo>
                    <a:pt x="928" y="22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7" name="Rectangle 31"/>
            <p:cNvSpPr>
              <a:spLocks noChangeArrowheads="1"/>
            </p:cNvSpPr>
            <p:nvPr/>
          </p:nvSpPr>
          <p:spPr bwMode="auto">
            <a:xfrm>
              <a:off x="1796797" y="3429000"/>
              <a:ext cx="1175003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Musicians</a:t>
              </a:r>
            </a:p>
          </p:txBody>
        </p:sp>
      </p:grpSp>
      <p:sp>
        <p:nvSpPr>
          <p:cNvPr id="61458" name="Freeform 13"/>
          <p:cNvSpPr>
            <a:spLocks/>
          </p:cNvSpPr>
          <p:nvPr/>
        </p:nvSpPr>
        <p:spPr bwMode="auto">
          <a:xfrm>
            <a:off x="2590800" y="2819400"/>
            <a:ext cx="1176338" cy="609600"/>
          </a:xfrm>
          <a:custGeom>
            <a:avLst/>
            <a:gdLst>
              <a:gd name="T0" fmla="*/ 0 w 741"/>
              <a:gd name="T1" fmla="*/ 2147483647 h 384"/>
              <a:gd name="T2" fmla="*/ 2147483647 w 741"/>
              <a:gd name="T3" fmla="*/ 0 h 384"/>
              <a:gd name="T4" fmla="*/ 2147483647 w 741"/>
              <a:gd name="T5" fmla="*/ 2147483647 h 384"/>
              <a:gd name="T6" fmla="*/ 2147483647 w 741"/>
              <a:gd name="T7" fmla="*/ 2147483647 h 384"/>
              <a:gd name="T8" fmla="*/ 0 w 741"/>
              <a:gd name="T9" fmla="*/ 2147483647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1"/>
              <a:gd name="T16" fmla="*/ 0 h 384"/>
              <a:gd name="T17" fmla="*/ 741 w 741"/>
              <a:gd name="T18" fmla="*/ 384 h 3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1" h="384">
                <a:moveTo>
                  <a:pt x="0" y="191"/>
                </a:moveTo>
                <a:lnTo>
                  <a:pt x="365" y="0"/>
                </a:lnTo>
                <a:lnTo>
                  <a:pt x="740" y="198"/>
                </a:lnTo>
                <a:lnTo>
                  <a:pt x="365" y="383"/>
                </a:lnTo>
                <a:lnTo>
                  <a:pt x="0" y="19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9" name="Rectangle 29"/>
          <p:cNvSpPr>
            <a:spLocks noChangeArrowheads="1"/>
          </p:cNvSpPr>
          <p:nvPr/>
        </p:nvSpPr>
        <p:spPr bwMode="auto">
          <a:xfrm>
            <a:off x="2819400" y="2959100"/>
            <a:ext cx="706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Lives</a:t>
            </a:r>
          </a:p>
        </p:txBody>
      </p:sp>
      <p:cxnSp>
        <p:nvCxnSpPr>
          <p:cNvPr id="61460" name="Straight Connector 50"/>
          <p:cNvCxnSpPr>
            <a:cxnSpLocks noChangeShapeType="1"/>
            <a:stCxn id="61442" idx="2"/>
          </p:cNvCxnSpPr>
          <p:nvPr/>
        </p:nvCxnSpPr>
        <p:spPr bwMode="auto">
          <a:xfrm rot="5400000">
            <a:off x="3790950" y="2609850"/>
            <a:ext cx="457200" cy="5715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61" name="Straight Connector 52"/>
          <p:cNvCxnSpPr>
            <a:cxnSpLocks noChangeShapeType="1"/>
          </p:cNvCxnSpPr>
          <p:nvPr/>
        </p:nvCxnSpPr>
        <p:spPr bwMode="auto">
          <a:xfrm rot="5400000">
            <a:off x="2174082" y="3164681"/>
            <a:ext cx="457200" cy="37623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462" name="Freeform 9"/>
          <p:cNvSpPr>
            <a:spLocks/>
          </p:cNvSpPr>
          <p:nvPr/>
        </p:nvSpPr>
        <p:spPr bwMode="auto">
          <a:xfrm>
            <a:off x="1600200" y="2906713"/>
            <a:ext cx="752475" cy="369887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63" name="Rectangle 19"/>
          <p:cNvSpPr>
            <a:spLocks noChangeArrowheads="1"/>
          </p:cNvSpPr>
          <p:nvPr/>
        </p:nvSpPr>
        <p:spPr bwMode="auto">
          <a:xfrm>
            <a:off x="1644650" y="2884488"/>
            <a:ext cx="717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name</a:t>
            </a:r>
          </a:p>
        </p:txBody>
      </p:sp>
      <p:sp>
        <p:nvSpPr>
          <p:cNvPr id="61464" name="Freeform 9"/>
          <p:cNvSpPr>
            <a:spLocks/>
          </p:cNvSpPr>
          <p:nvPr/>
        </p:nvSpPr>
        <p:spPr bwMode="auto">
          <a:xfrm>
            <a:off x="838200" y="3059113"/>
            <a:ext cx="752475" cy="369887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65" name="Rectangle 19"/>
          <p:cNvSpPr>
            <a:spLocks noChangeArrowheads="1"/>
          </p:cNvSpPr>
          <p:nvPr/>
        </p:nvSpPr>
        <p:spPr bwMode="auto">
          <a:xfrm>
            <a:off x="989013" y="3036888"/>
            <a:ext cx="5349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>
                <a:solidFill>
                  <a:srgbClr val="000000"/>
                </a:solidFill>
                <a:latin typeface="Arial" pitchFamily="34" charset="0"/>
              </a:rPr>
              <a:t>ssn</a:t>
            </a:r>
          </a:p>
        </p:txBody>
      </p:sp>
      <p:cxnSp>
        <p:nvCxnSpPr>
          <p:cNvPr id="61466" name="Straight Connector 60"/>
          <p:cNvCxnSpPr>
            <a:cxnSpLocks noChangeShapeType="1"/>
          </p:cNvCxnSpPr>
          <p:nvPr/>
        </p:nvCxnSpPr>
        <p:spPr bwMode="auto">
          <a:xfrm rot="16200000" flipH="1">
            <a:off x="1866900" y="3390900"/>
            <a:ext cx="304800" cy="762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67" name="Straight Connector 62"/>
          <p:cNvCxnSpPr>
            <a:cxnSpLocks noChangeShapeType="1"/>
          </p:cNvCxnSpPr>
          <p:nvPr/>
        </p:nvCxnSpPr>
        <p:spPr bwMode="auto">
          <a:xfrm>
            <a:off x="1524000" y="3352800"/>
            <a:ext cx="304800" cy="2286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468" name="Freeform 13"/>
          <p:cNvSpPr>
            <a:spLocks/>
          </p:cNvSpPr>
          <p:nvPr/>
        </p:nvSpPr>
        <p:spPr bwMode="auto">
          <a:xfrm>
            <a:off x="3609975" y="3460750"/>
            <a:ext cx="1176338" cy="609600"/>
          </a:xfrm>
          <a:custGeom>
            <a:avLst/>
            <a:gdLst>
              <a:gd name="T0" fmla="*/ 0 w 741"/>
              <a:gd name="T1" fmla="*/ 2147483647 h 384"/>
              <a:gd name="T2" fmla="*/ 2147483647 w 741"/>
              <a:gd name="T3" fmla="*/ 0 h 384"/>
              <a:gd name="T4" fmla="*/ 2147483647 w 741"/>
              <a:gd name="T5" fmla="*/ 2147483647 h 384"/>
              <a:gd name="T6" fmla="*/ 2147483647 w 741"/>
              <a:gd name="T7" fmla="*/ 2147483647 h 384"/>
              <a:gd name="T8" fmla="*/ 0 w 741"/>
              <a:gd name="T9" fmla="*/ 2147483647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1"/>
              <a:gd name="T16" fmla="*/ 0 h 384"/>
              <a:gd name="T17" fmla="*/ 741 w 741"/>
              <a:gd name="T18" fmla="*/ 384 h 3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1" h="384">
                <a:moveTo>
                  <a:pt x="0" y="191"/>
                </a:moveTo>
                <a:lnTo>
                  <a:pt x="365" y="0"/>
                </a:lnTo>
                <a:lnTo>
                  <a:pt x="740" y="198"/>
                </a:lnTo>
                <a:lnTo>
                  <a:pt x="365" y="383"/>
                </a:lnTo>
                <a:lnTo>
                  <a:pt x="0" y="19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69" name="Freeform 15"/>
          <p:cNvSpPr>
            <a:spLocks/>
          </p:cNvSpPr>
          <p:nvPr/>
        </p:nvSpPr>
        <p:spPr bwMode="auto">
          <a:xfrm>
            <a:off x="5105400" y="2743200"/>
            <a:ext cx="1073150" cy="371475"/>
          </a:xfrm>
          <a:custGeom>
            <a:avLst/>
            <a:gdLst>
              <a:gd name="T0" fmla="*/ 2147483647 w 667"/>
              <a:gd name="T1" fmla="*/ 2147483647 h 234"/>
              <a:gd name="T2" fmla="*/ 2147483647 w 667"/>
              <a:gd name="T3" fmla="*/ 2147483647 h 234"/>
              <a:gd name="T4" fmla="*/ 2147483647 w 667"/>
              <a:gd name="T5" fmla="*/ 2147483647 h 234"/>
              <a:gd name="T6" fmla="*/ 2147483647 w 667"/>
              <a:gd name="T7" fmla="*/ 2147483647 h 234"/>
              <a:gd name="T8" fmla="*/ 2147483647 w 667"/>
              <a:gd name="T9" fmla="*/ 2147483647 h 234"/>
              <a:gd name="T10" fmla="*/ 2147483647 w 667"/>
              <a:gd name="T11" fmla="*/ 2147483647 h 234"/>
              <a:gd name="T12" fmla="*/ 2147483647 w 667"/>
              <a:gd name="T13" fmla="*/ 2147483647 h 234"/>
              <a:gd name="T14" fmla="*/ 2147483647 w 667"/>
              <a:gd name="T15" fmla="*/ 2147483647 h 234"/>
              <a:gd name="T16" fmla="*/ 2147483647 w 667"/>
              <a:gd name="T17" fmla="*/ 2147483647 h 234"/>
              <a:gd name="T18" fmla="*/ 2147483647 w 667"/>
              <a:gd name="T19" fmla="*/ 2147483647 h 234"/>
              <a:gd name="T20" fmla="*/ 2147483647 w 667"/>
              <a:gd name="T21" fmla="*/ 2147483647 h 234"/>
              <a:gd name="T22" fmla="*/ 2147483647 w 667"/>
              <a:gd name="T23" fmla="*/ 2147483647 h 234"/>
              <a:gd name="T24" fmla="*/ 2147483647 w 667"/>
              <a:gd name="T25" fmla="*/ 2147483647 h 234"/>
              <a:gd name="T26" fmla="*/ 2147483647 w 667"/>
              <a:gd name="T27" fmla="*/ 2147483647 h 234"/>
              <a:gd name="T28" fmla="*/ 2147483647 w 667"/>
              <a:gd name="T29" fmla="*/ 2147483647 h 234"/>
              <a:gd name="T30" fmla="*/ 2147483647 w 667"/>
              <a:gd name="T31" fmla="*/ 2147483647 h 234"/>
              <a:gd name="T32" fmla="*/ 2147483647 w 667"/>
              <a:gd name="T33" fmla="*/ 2147483647 h 234"/>
              <a:gd name="T34" fmla="*/ 2147483647 w 667"/>
              <a:gd name="T35" fmla="*/ 2147483647 h 234"/>
              <a:gd name="T36" fmla="*/ 2147483647 w 667"/>
              <a:gd name="T37" fmla="*/ 2147483647 h 234"/>
              <a:gd name="T38" fmla="*/ 2147483647 w 667"/>
              <a:gd name="T39" fmla="*/ 2147483647 h 234"/>
              <a:gd name="T40" fmla="*/ 2147483647 w 667"/>
              <a:gd name="T41" fmla="*/ 2147483647 h 234"/>
              <a:gd name="T42" fmla="*/ 2147483647 w 667"/>
              <a:gd name="T43" fmla="*/ 2147483647 h 234"/>
              <a:gd name="T44" fmla="*/ 2147483647 w 667"/>
              <a:gd name="T45" fmla="*/ 2147483647 h 234"/>
              <a:gd name="T46" fmla="*/ 2147483647 w 667"/>
              <a:gd name="T47" fmla="*/ 2147483647 h 234"/>
              <a:gd name="T48" fmla="*/ 2147483647 w 667"/>
              <a:gd name="T49" fmla="*/ 2147483647 h 234"/>
              <a:gd name="T50" fmla="*/ 2147483647 w 667"/>
              <a:gd name="T51" fmla="*/ 2147483647 h 234"/>
              <a:gd name="T52" fmla="*/ 2147483647 w 667"/>
              <a:gd name="T53" fmla="*/ 2147483647 h 234"/>
              <a:gd name="T54" fmla="*/ 2147483647 w 667"/>
              <a:gd name="T55" fmla="*/ 2147483647 h 234"/>
              <a:gd name="T56" fmla="*/ 2147483647 w 667"/>
              <a:gd name="T57" fmla="*/ 2147483647 h 234"/>
              <a:gd name="T58" fmla="*/ 2147483647 w 667"/>
              <a:gd name="T59" fmla="*/ 2147483647 h 234"/>
              <a:gd name="T60" fmla="*/ 2147483647 w 667"/>
              <a:gd name="T61" fmla="*/ 2147483647 h 234"/>
              <a:gd name="T62" fmla="*/ 2147483647 w 667"/>
              <a:gd name="T63" fmla="*/ 2147483647 h 234"/>
              <a:gd name="T64" fmla="*/ 2147483647 w 667"/>
              <a:gd name="T65" fmla="*/ 2147483647 h 234"/>
              <a:gd name="T66" fmla="*/ 2147483647 w 667"/>
              <a:gd name="T67" fmla="*/ 2147483647 h 234"/>
              <a:gd name="T68" fmla="*/ 2147483647 w 667"/>
              <a:gd name="T69" fmla="*/ 2147483647 h 234"/>
              <a:gd name="T70" fmla="*/ 2147483647 w 667"/>
              <a:gd name="T71" fmla="*/ 2147483647 h 2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7"/>
              <a:gd name="T109" fmla="*/ 0 h 234"/>
              <a:gd name="T110" fmla="*/ 667 w 667"/>
              <a:gd name="T111" fmla="*/ 234 h 2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7" h="234">
                <a:moveTo>
                  <a:pt x="666" y="116"/>
                </a:moveTo>
                <a:lnTo>
                  <a:pt x="664" y="107"/>
                </a:lnTo>
                <a:lnTo>
                  <a:pt x="661" y="96"/>
                </a:lnTo>
                <a:lnTo>
                  <a:pt x="655" y="86"/>
                </a:lnTo>
                <a:lnTo>
                  <a:pt x="646" y="77"/>
                </a:lnTo>
                <a:lnTo>
                  <a:pt x="634" y="67"/>
                </a:lnTo>
                <a:lnTo>
                  <a:pt x="621" y="58"/>
                </a:lnTo>
                <a:lnTo>
                  <a:pt x="606" y="50"/>
                </a:lnTo>
                <a:lnTo>
                  <a:pt x="588" y="42"/>
                </a:lnTo>
                <a:lnTo>
                  <a:pt x="568" y="35"/>
                </a:lnTo>
                <a:lnTo>
                  <a:pt x="547" y="28"/>
                </a:lnTo>
                <a:lnTo>
                  <a:pt x="524" y="21"/>
                </a:lnTo>
                <a:lnTo>
                  <a:pt x="499" y="16"/>
                </a:lnTo>
                <a:lnTo>
                  <a:pt x="474" y="11"/>
                </a:lnTo>
                <a:lnTo>
                  <a:pt x="447" y="7"/>
                </a:lnTo>
                <a:lnTo>
                  <a:pt x="419" y="4"/>
                </a:lnTo>
                <a:lnTo>
                  <a:pt x="391" y="2"/>
                </a:lnTo>
                <a:lnTo>
                  <a:pt x="362" y="1"/>
                </a:lnTo>
                <a:lnTo>
                  <a:pt x="333" y="0"/>
                </a:lnTo>
                <a:lnTo>
                  <a:pt x="304" y="1"/>
                </a:lnTo>
                <a:lnTo>
                  <a:pt x="275" y="2"/>
                </a:lnTo>
                <a:lnTo>
                  <a:pt x="247" y="4"/>
                </a:lnTo>
                <a:lnTo>
                  <a:pt x="219" y="7"/>
                </a:lnTo>
                <a:lnTo>
                  <a:pt x="192" y="11"/>
                </a:lnTo>
                <a:lnTo>
                  <a:pt x="167" y="16"/>
                </a:lnTo>
                <a:lnTo>
                  <a:pt x="143" y="21"/>
                </a:lnTo>
                <a:lnTo>
                  <a:pt x="120" y="28"/>
                </a:lnTo>
                <a:lnTo>
                  <a:pt x="98" y="35"/>
                </a:lnTo>
                <a:lnTo>
                  <a:pt x="78" y="42"/>
                </a:lnTo>
                <a:lnTo>
                  <a:pt x="60" y="50"/>
                </a:lnTo>
                <a:lnTo>
                  <a:pt x="46" y="58"/>
                </a:lnTo>
                <a:lnTo>
                  <a:pt x="31" y="67"/>
                </a:lnTo>
                <a:lnTo>
                  <a:pt x="20" y="77"/>
                </a:lnTo>
                <a:lnTo>
                  <a:pt x="12" y="86"/>
                </a:lnTo>
                <a:lnTo>
                  <a:pt x="6" y="96"/>
                </a:lnTo>
                <a:lnTo>
                  <a:pt x="2" y="107"/>
                </a:lnTo>
                <a:lnTo>
                  <a:pt x="0" y="116"/>
                </a:lnTo>
                <a:lnTo>
                  <a:pt x="2" y="127"/>
                </a:lnTo>
                <a:lnTo>
                  <a:pt x="6" y="137"/>
                </a:lnTo>
                <a:lnTo>
                  <a:pt x="12" y="147"/>
                </a:lnTo>
                <a:lnTo>
                  <a:pt x="20" y="156"/>
                </a:lnTo>
                <a:lnTo>
                  <a:pt x="31" y="166"/>
                </a:lnTo>
                <a:lnTo>
                  <a:pt x="46" y="175"/>
                </a:lnTo>
                <a:lnTo>
                  <a:pt x="60" y="183"/>
                </a:lnTo>
                <a:lnTo>
                  <a:pt x="78" y="191"/>
                </a:lnTo>
                <a:lnTo>
                  <a:pt x="98" y="199"/>
                </a:lnTo>
                <a:lnTo>
                  <a:pt x="120" y="206"/>
                </a:lnTo>
                <a:lnTo>
                  <a:pt x="143" y="212"/>
                </a:lnTo>
                <a:lnTo>
                  <a:pt x="167" y="217"/>
                </a:lnTo>
                <a:lnTo>
                  <a:pt x="192" y="222"/>
                </a:lnTo>
                <a:lnTo>
                  <a:pt x="219" y="226"/>
                </a:lnTo>
                <a:lnTo>
                  <a:pt x="247" y="229"/>
                </a:lnTo>
                <a:lnTo>
                  <a:pt x="275" y="231"/>
                </a:lnTo>
                <a:lnTo>
                  <a:pt x="304" y="232"/>
                </a:lnTo>
                <a:lnTo>
                  <a:pt x="333" y="233"/>
                </a:lnTo>
                <a:lnTo>
                  <a:pt x="362" y="232"/>
                </a:lnTo>
                <a:lnTo>
                  <a:pt x="391" y="231"/>
                </a:lnTo>
                <a:lnTo>
                  <a:pt x="419" y="229"/>
                </a:lnTo>
                <a:lnTo>
                  <a:pt x="447" y="226"/>
                </a:lnTo>
                <a:lnTo>
                  <a:pt x="474" y="222"/>
                </a:lnTo>
                <a:lnTo>
                  <a:pt x="499" y="217"/>
                </a:lnTo>
                <a:lnTo>
                  <a:pt x="524" y="212"/>
                </a:lnTo>
                <a:lnTo>
                  <a:pt x="547" y="206"/>
                </a:lnTo>
                <a:lnTo>
                  <a:pt x="568" y="199"/>
                </a:lnTo>
                <a:lnTo>
                  <a:pt x="588" y="191"/>
                </a:lnTo>
                <a:lnTo>
                  <a:pt x="606" y="183"/>
                </a:lnTo>
                <a:lnTo>
                  <a:pt x="621" y="175"/>
                </a:lnTo>
                <a:lnTo>
                  <a:pt x="634" y="166"/>
                </a:lnTo>
                <a:lnTo>
                  <a:pt x="646" y="156"/>
                </a:lnTo>
                <a:lnTo>
                  <a:pt x="655" y="147"/>
                </a:lnTo>
                <a:lnTo>
                  <a:pt x="661" y="137"/>
                </a:lnTo>
                <a:lnTo>
                  <a:pt x="664" y="127"/>
                </a:lnTo>
                <a:lnTo>
                  <a:pt x="666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0" name="Freeform 17"/>
          <p:cNvSpPr>
            <a:spLocks/>
          </p:cNvSpPr>
          <p:nvPr/>
        </p:nvSpPr>
        <p:spPr bwMode="auto">
          <a:xfrm>
            <a:off x="5770563" y="3611563"/>
            <a:ext cx="1309687" cy="361950"/>
          </a:xfrm>
          <a:custGeom>
            <a:avLst/>
            <a:gdLst>
              <a:gd name="T0" fmla="*/ 2147483647 w 929"/>
              <a:gd name="T1" fmla="*/ 2147483647 h 228"/>
              <a:gd name="T2" fmla="*/ 2147483647 w 929"/>
              <a:gd name="T3" fmla="*/ 0 h 228"/>
              <a:gd name="T4" fmla="*/ 0 w 929"/>
              <a:gd name="T5" fmla="*/ 0 h 228"/>
              <a:gd name="T6" fmla="*/ 0 w 929"/>
              <a:gd name="T7" fmla="*/ 2147483647 h 228"/>
              <a:gd name="T8" fmla="*/ 2147483647 w 929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9"/>
              <a:gd name="T16" fmla="*/ 0 h 228"/>
              <a:gd name="T17" fmla="*/ 929 w 929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9" h="228">
                <a:moveTo>
                  <a:pt x="928" y="227"/>
                </a:moveTo>
                <a:lnTo>
                  <a:pt x="928" y="0"/>
                </a:lnTo>
                <a:lnTo>
                  <a:pt x="0" y="0"/>
                </a:lnTo>
                <a:lnTo>
                  <a:pt x="0" y="227"/>
                </a:lnTo>
                <a:lnTo>
                  <a:pt x="928" y="22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1" name="Rectangle 20"/>
          <p:cNvSpPr>
            <a:spLocks noChangeArrowheads="1"/>
          </p:cNvSpPr>
          <p:nvPr/>
        </p:nvSpPr>
        <p:spPr bwMode="auto">
          <a:xfrm>
            <a:off x="5181600" y="2743200"/>
            <a:ext cx="9921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>
                <a:solidFill>
                  <a:srgbClr val="000000"/>
                </a:solidFill>
                <a:latin typeface="Arial" pitchFamily="34" charset="0"/>
              </a:rPr>
              <a:t>albumID</a:t>
            </a:r>
          </a:p>
        </p:txBody>
      </p:sp>
      <p:sp>
        <p:nvSpPr>
          <p:cNvPr id="61472" name="Rectangle 29"/>
          <p:cNvSpPr>
            <a:spLocks noChangeArrowheads="1"/>
          </p:cNvSpPr>
          <p:nvPr/>
        </p:nvSpPr>
        <p:spPr bwMode="auto">
          <a:xfrm>
            <a:off x="3657600" y="3581400"/>
            <a:ext cx="1082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Producer</a:t>
            </a:r>
          </a:p>
        </p:txBody>
      </p:sp>
      <p:sp>
        <p:nvSpPr>
          <p:cNvPr id="61473" name="Rectangle 31"/>
          <p:cNvSpPr>
            <a:spLocks noChangeArrowheads="1"/>
          </p:cNvSpPr>
          <p:nvPr/>
        </p:nvSpPr>
        <p:spPr bwMode="auto">
          <a:xfrm>
            <a:off x="6037263" y="3625850"/>
            <a:ext cx="8207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Album</a:t>
            </a:r>
          </a:p>
        </p:txBody>
      </p:sp>
      <p:sp>
        <p:nvSpPr>
          <p:cNvPr id="61474" name="Line 43"/>
          <p:cNvSpPr>
            <a:spLocks noChangeShapeType="1"/>
          </p:cNvSpPr>
          <p:nvPr/>
        </p:nvSpPr>
        <p:spPr bwMode="auto">
          <a:xfrm flipV="1">
            <a:off x="4795837" y="3762531"/>
            <a:ext cx="975375" cy="9369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5" name="Line 44"/>
          <p:cNvSpPr>
            <a:spLocks noChangeShapeType="1"/>
          </p:cNvSpPr>
          <p:nvPr/>
        </p:nvSpPr>
        <p:spPr bwMode="auto">
          <a:xfrm flipH="1">
            <a:off x="2819400" y="3771900"/>
            <a:ext cx="766763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1476" name="Straight Connector 71"/>
          <p:cNvCxnSpPr>
            <a:cxnSpLocks noChangeShapeType="1"/>
            <a:endCxn id="61473" idx="0"/>
          </p:cNvCxnSpPr>
          <p:nvPr/>
        </p:nvCxnSpPr>
        <p:spPr bwMode="auto">
          <a:xfrm rot="16200000" flipH="1">
            <a:off x="6309519" y="3486944"/>
            <a:ext cx="215900" cy="61912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477" name="Freeform 9"/>
          <p:cNvSpPr>
            <a:spLocks/>
          </p:cNvSpPr>
          <p:nvPr/>
        </p:nvSpPr>
        <p:spPr bwMode="auto">
          <a:xfrm>
            <a:off x="7543800" y="3200400"/>
            <a:ext cx="7524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8" name="Rectangle 19"/>
          <p:cNvSpPr>
            <a:spLocks noChangeArrowheads="1"/>
          </p:cNvSpPr>
          <p:nvPr/>
        </p:nvSpPr>
        <p:spPr bwMode="auto">
          <a:xfrm>
            <a:off x="7680325" y="3200400"/>
            <a:ext cx="549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title</a:t>
            </a:r>
          </a:p>
        </p:txBody>
      </p:sp>
      <p:sp>
        <p:nvSpPr>
          <p:cNvPr id="61479" name="Freeform 9"/>
          <p:cNvSpPr>
            <a:spLocks/>
          </p:cNvSpPr>
          <p:nvPr/>
        </p:nvSpPr>
        <p:spPr bwMode="auto">
          <a:xfrm>
            <a:off x="7010400" y="2819400"/>
            <a:ext cx="7524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80" name="Rectangle 19"/>
          <p:cNvSpPr>
            <a:spLocks noChangeArrowheads="1"/>
          </p:cNvSpPr>
          <p:nvPr/>
        </p:nvSpPr>
        <p:spPr bwMode="auto">
          <a:xfrm>
            <a:off x="7010400" y="2819400"/>
            <a:ext cx="774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speed</a:t>
            </a:r>
          </a:p>
        </p:txBody>
      </p:sp>
      <p:sp>
        <p:nvSpPr>
          <p:cNvPr id="61481" name="Freeform 15"/>
          <p:cNvSpPr>
            <a:spLocks/>
          </p:cNvSpPr>
          <p:nvPr/>
        </p:nvSpPr>
        <p:spPr bwMode="auto">
          <a:xfrm>
            <a:off x="5803900" y="3048000"/>
            <a:ext cx="1309688" cy="371475"/>
          </a:xfrm>
          <a:custGeom>
            <a:avLst/>
            <a:gdLst>
              <a:gd name="T0" fmla="*/ 2147483647 w 667"/>
              <a:gd name="T1" fmla="*/ 2147483647 h 234"/>
              <a:gd name="T2" fmla="*/ 2147483647 w 667"/>
              <a:gd name="T3" fmla="*/ 2147483647 h 234"/>
              <a:gd name="T4" fmla="*/ 2147483647 w 667"/>
              <a:gd name="T5" fmla="*/ 2147483647 h 234"/>
              <a:gd name="T6" fmla="*/ 2147483647 w 667"/>
              <a:gd name="T7" fmla="*/ 2147483647 h 234"/>
              <a:gd name="T8" fmla="*/ 2147483647 w 667"/>
              <a:gd name="T9" fmla="*/ 2147483647 h 234"/>
              <a:gd name="T10" fmla="*/ 2147483647 w 667"/>
              <a:gd name="T11" fmla="*/ 2147483647 h 234"/>
              <a:gd name="T12" fmla="*/ 2147483647 w 667"/>
              <a:gd name="T13" fmla="*/ 2147483647 h 234"/>
              <a:gd name="T14" fmla="*/ 2147483647 w 667"/>
              <a:gd name="T15" fmla="*/ 2147483647 h 234"/>
              <a:gd name="T16" fmla="*/ 2147483647 w 667"/>
              <a:gd name="T17" fmla="*/ 2147483647 h 234"/>
              <a:gd name="T18" fmla="*/ 2147483647 w 667"/>
              <a:gd name="T19" fmla="*/ 2147483647 h 234"/>
              <a:gd name="T20" fmla="*/ 2147483647 w 667"/>
              <a:gd name="T21" fmla="*/ 2147483647 h 234"/>
              <a:gd name="T22" fmla="*/ 2147483647 w 667"/>
              <a:gd name="T23" fmla="*/ 2147483647 h 234"/>
              <a:gd name="T24" fmla="*/ 2147483647 w 667"/>
              <a:gd name="T25" fmla="*/ 2147483647 h 234"/>
              <a:gd name="T26" fmla="*/ 2147483647 w 667"/>
              <a:gd name="T27" fmla="*/ 2147483647 h 234"/>
              <a:gd name="T28" fmla="*/ 2147483647 w 667"/>
              <a:gd name="T29" fmla="*/ 2147483647 h 234"/>
              <a:gd name="T30" fmla="*/ 2147483647 w 667"/>
              <a:gd name="T31" fmla="*/ 2147483647 h 234"/>
              <a:gd name="T32" fmla="*/ 2147483647 w 667"/>
              <a:gd name="T33" fmla="*/ 2147483647 h 234"/>
              <a:gd name="T34" fmla="*/ 2147483647 w 667"/>
              <a:gd name="T35" fmla="*/ 2147483647 h 234"/>
              <a:gd name="T36" fmla="*/ 2147483647 w 667"/>
              <a:gd name="T37" fmla="*/ 2147483647 h 234"/>
              <a:gd name="T38" fmla="*/ 2147483647 w 667"/>
              <a:gd name="T39" fmla="*/ 2147483647 h 234"/>
              <a:gd name="T40" fmla="*/ 2147483647 w 667"/>
              <a:gd name="T41" fmla="*/ 2147483647 h 234"/>
              <a:gd name="T42" fmla="*/ 2147483647 w 667"/>
              <a:gd name="T43" fmla="*/ 2147483647 h 234"/>
              <a:gd name="T44" fmla="*/ 2147483647 w 667"/>
              <a:gd name="T45" fmla="*/ 2147483647 h 234"/>
              <a:gd name="T46" fmla="*/ 2147483647 w 667"/>
              <a:gd name="T47" fmla="*/ 2147483647 h 234"/>
              <a:gd name="T48" fmla="*/ 2147483647 w 667"/>
              <a:gd name="T49" fmla="*/ 2147483647 h 234"/>
              <a:gd name="T50" fmla="*/ 2147483647 w 667"/>
              <a:gd name="T51" fmla="*/ 2147483647 h 234"/>
              <a:gd name="T52" fmla="*/ 2147483647 w 667"/>
              <a:gd name="T53" fmla="*/ 2147483647 h 234"/>
              <a:gd name="T54" fmla="*/ 2147483647 w 667"/>
              <a:gd name="T55" fmla="*/ 2147483647 h 234"/>
              <a:gd name="T56" fmla="*/ 2147483647 w 667"/>
              <a:gd name="T57" fmla="*/ 2147483647 h 234"/>
              <a:gd name="T58" fmla="*/ 2147483647 w 667"/>
              <a:gd name="T59" fmla="*/ 2147483647 h 234"/>
              <a:gd name="T60" fmla="*/ 2147483647 w 667"/>
              <a:gd name="T61" fmla="*/ 2147483647 h 234"/>
              <a:gd name="T62" fmla="*/ 2147483647 w 667"/>
              <a:gd name="T63" fmla="*/ 2147483647 h 234"/>
              <a:gd name="T64" fmla="*/ 2147483647 w 667"/>
              <a:gd name="T65" fmla="*/ 2147483647 h 234"/>
              <a:gd name="T66" fmla="*/ 2147483647 w 667"/>
              <a:gd name="T67" fmla="*/ 2147483647 h 234"/>
              <a:gd name="T68" fmla="*/ 2147483647 w 667"/>
              <a:gd name="T69" fmla="*/ 2147483647 h 234"/>
              <a:gd name="T70" fmla="*/ 2147483647 w 667"/>
              <a:gd name="T71" fmla="*/ 2147483647 h 2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7"/>
              <a:gd name="T109" fmla="*/ 0 h 234"/>
              <a:gd name="T110" fmla="*/ 667 w 667"/>
              <a:gd name="T111" fmla="*/ 234 h 2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7" h="234">
                <a:moveTo>
                  <a:pt x="666" y="116"/>
                </a:moveTo>
                <a:lnTo>
                  <a:pt x="664" y="107"/>
                </a:lnTo>
                <a:lnTo>
                  <a:pt x="661" y="96"/>
                </a:lnTo>
                <a:lnTo>
                  <a:pt x="655" y="86"/>
                </a:lnTo>
                <a:lnTo>
                  <a:pt x="646" y="77"/>
                </a:lnTo>
                <a:lnTo>
                  <a:pt x="634" y="67"/>
                </a:lnTo>
                <a:lnTo>
                  <a:pt x="621" y="58"/>
                </a:lnTo>
                <a:lnTo>
                  <a:pt x="606" y="50"/>
                </a:lnTo>
                <a:lnTo>
                  <a:pt x="588" y="42"/>
                </a:lnTo>
                <a:lnTo>
                  <a:pt x="568" y="35"/>
                </a:lnTo>
                <a:lnTo>
                  <a:pt x="547" y="28"/>
                </a:lnTo>
                <a:lnTo>
                  <a:pt x="524" y="21"/>
                </a:lnTo>
                <a:lnTo>
                  <a:pt x="499" y="16"/>
                </a:lnTo>
                <a:lnTo>
                  <a:pt x="474" y="11"/>
                </a:lnTo>
                <a:lnTo>
                  <a:pt x="447" y="7"/>
                </a:lnTo>
                <a:lnTo>
                  <a:pt x="419" y="4"/>
                </a:lnTo>
                <a:lnTo>
                  <a:pt x="391" y="2"/>
                </a:lnTo>
                <a:lnTo>
                  <a:pt x="362" y="1"/>
                </a:lnTo>
                <a:lnTo>
                  <a:pt x="333" y="0"/>
                </a:lnTo>
                <a:lnTo>
                  <a:pt x="304" y="1"/>
                </a:lnTo>
                <a:lnTo>
                  <a:pt x="275" y="2"/>
                </a:lnTo>
                <a:lnTo>
                  <a:pt x="247" y="4"/>
                </a:lnTo>
                <a:lnTo>
                  <a:pt x="219" y="7"/>
                </a:lnTo>
                <a:lnTo>
                  <a:pt x="192" y="11"/>
                </a:lnTo>
                <a:lnTo>
                  <a:pt x="167" y="16"/>
                </a:lnTo>
                <a:lnTo>
                  <a:pt x="143" y="21"/>
                </a:lnTo>
                <a:lnTo>
                  <a:pt x="120" y="28"/>
                </a:lnTo>
                <a:lnTo>
                  <a:pt x="98" y="35"/>
                </a:lnTo>
                <a:lnTo>
                  <a:pt x="78" y="42"/>
                </a:lnTo>
                <a:lnTo>
                  <a:pt x="60" y="50"/>
                </a:lnTo>
                <a:lnTo>
                  <a:pt x="46" y="58"/>
                </a:lnTo>
                <a:lnTo>
                  <a:pt x="31" y="67"/>
                </a:lnTo>
                <a:lnTo>
                  <a:pt x="20" y="77"/>
                </a:lnTo>
                <a:lnTo>
                  <a:pt x="12" y="86"/>
                </a:lnTo>
                <a:lnTo>
                  <a:pt x="6" y="96"/>
                </a:lnTo>
                <a:lnTo>
                  <a:pt x="2" y="107"/>
                </a:lnTo>
                <a:lnTo>
                  <a:pt x="0" y="116"/>
                </a:lnTo>
                <a:lnTo>
                  <a:pt x="2" y="127"/>
                </a:lnTo>
                <a:lnTo>
                  <a:pt x="6" y="137"/>
                </a:lnTo>
                <a:lnTo>
                  <a:pt x="12" y="147"/>
                </a:lnTo>
                <a:lnTo>
                  <a:pt x="20" y="156"/>
                </a:lnTo>
                <a:lnTo>
                  <a:pt x="31" y="166"/>
                </a:lnTo>
                <a:lnTo>
                  <a:pt x="46" y="175"/>
                </a:lnTo>
                <a:lnTo>
                  <a:pt x="60" y="183"/>
                </a:lnTo>
                <a:lnTo>
                  <a:pt x="78" y="191"/>
                </a:lnTo>
                <a:lnTo>
                  <a:pt x="98" y="199"/>
                </a:lnTo>
                <a:lnTo>
                  <a:pt x="120" y="206"/>
                </a:lnTo>
                <a:lnTo>
                  <a:pt x="143" y="212"/>
                </a:lnTo>
                <a:lnTo>
                  <a:pt x="167" y="217"/>
                </a:lnTo>
                <a:lnTo>
                  <a:pt x="192" y="222"/>
                </a:lnTo>
                <a:lnTo>
                  <a:pt x="219" y="226"/>
                </a:lnTo>
                <a:lnTo>
                  <a:pt x="247" y="229"/>
                </a:lnTo>
                <a:lnTo>
                  <a:pt x="275" y="231"/>
                </a:lnTo>
                <a:lnTo>
                  <a:pt x="304" y="232"/>
                </a:lnTo>
                <a:lnTo>
                  <a:pt x="333" y="233"/>
                </a:lnTo>
                <a:lnTo>
                  <a:pt x="362" y="232"/>
                </a:lnTo>
                <a:lnTo>
                  <a:pt x="391" y="231"/>
                </a:lnTo>
                <a:lnTo>
                  <a:pt x="419" y="229"/>
                </a:lnTo>
                <a:lnTo>
                  <a:pt x="447" y="226"/>
                </a:lnTo>
                <a:lnTo>
                  <a:pt x="474" y="222"/>
                </a:lnTo>
                <a:lnTo>
                  <a:pt x="499" y="217"/>
                </a:lnTo>
                <a:lnTo>
                  <a:pt x="524" y="212"/>
                </a:lnTo>
                <a:lnTo>
                  <a:pt x="547" y="206"/>
                </a:lnTo>
                <a:lnTo>
                  <a:pt x="568" y="199"/>
                </a:lnTo>
                <a:lnTo>
                  <a:pt x="588" y="191"/>
                </a:lnTo>
                <a:lnTo>
                  <a:pt x="606" y="183"/>
                </a:lnTo>
                <a:lnTo>
                  <a:pt x="621" y="175"/>
                </a:lnTo>
                <a:lnTo>
                  <a:pt x="634" y="166"/>
                </a:lnTo>
                <a:lnTo>
                  <a:pt x="646" y="156"/>
                </a:lnTo>
                <a:lnTo>
                  <a:pt x="655" y="147"/>
                </a:lnTo>
                <a:lnTo>
                  <a:pt x="661" y="137"/>
                </a:lnTo>
                <a:lnTo>
                  <a:pt x="664" y="127"/>
                </a:lnTo>
                <a:lnTo>
                  <a:pt x="666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82" name="Rectangle 20"/>
          <p:cNvSpPr>
            <a:spLocks noChangeArrowheads="1"/>
          </p:cNvSpPr>
          <p:nvPr/>
        </p:nvSpPr>
        <p:spPr bwMode="auto">
          <a:xfrm>
            <a:off x="5768715" y="3062990"/>
            <a:ext cx="1384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 b="1" dirty="0" err="1">
                <a:solidFill>
                  <a:srgbClr val="000000"/>
                </a:solidFill>
                <a:latin typeface="Arial" pitchFamily="34" charset="0"/>
              </a:rPr>
              <a:t>copyrightDate</a:t>
            </a:r>
            <a:endParaRPr lang="en-US" sz="1400" b="1" dirty="0">
              <a:solidFill>
                <a:srgbClr val="000000"/>
              </a:solidFill>
              <a:latin typeface="Arial" pitchFamily="34" charset="0"/>
            </a:endParaRPr>
          </a:p>
        </p:txBody>
      </p:sp>
      <p:cxnSp>
        <p:nvCxnSpPr>
          <p:cNvPr id="61483" name="Straight Connector 80"/>
          <p:cNvCxnSpPr>
            <a:cxnSpLocks noChangeShapeType="1"/>
          </p:cNvCxnSpPr>
          <p:nvPr/>
        </p:nvCxnSpPr>
        <p:spPr bwMode="auto">
          <a:xfrm rot="16200000" flipH="1">
            <a:off x="5562600" y="3276600"/>
            <a:ext cx="457200" cy="1524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84" name="Straight Connector 82"/>
          <p:cNvCxnSpPr>
            <a:cxnSpLocks noChangeShapeType="1"/>
          </p:cNvCxnSpPr>
          <p:nvPr/>
        </p:nvCxnSpPr>
        <p:spPr bwMode="auto">
          <a:xfrm rot="5400000" flipH="1" flipV="1">
            <a:off x="6896100" y="3238500"/>
            <a:ext cx="381000" cy="3048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85" name="Straight Connector 84"/>
          <p:cNvCxnSpPr>
            <a:cxnSpLocks noChangeShapeType="1"/>
          </p:cNvCxnSpPr>
          <p:nvPr/>
        </p:nvCxnSpPr>
        <p:spPr bwMode="auto">
          <a:xfrm rot="10800000" flipV="1">
            <a:off x="7086600" y="3429000"/>
            <a:ext cx="457200" cy="2286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1486" name="Group 86"/>
          <p:cNvGrpSpPr>
            <a:grpSpLocks/>
          </p:cNvGrpSpPr>
          <p:nvPr/>
        </p:nvGrpSpPr>
        <p:grpSpPr bwMode="auto">
          <a:xfrm>
            <a:off x="1600200" y="4191000"/>
            <a:ext cx="1176338" cy="609600"/>
            <a:chOff x="3768725" y="1600200"/>
            <a:chExt cx="1176338" cy="609600"/>
          </a:xfrm>
        </p:grpSpPr>
        <p:sp>
          <p:nvSpPr>
            <p:cNvPr id="61524" name="Freeform 13"/>
            <p:cNvSpPr>
              <a:spLocks/>
            </p:cNvSpPr>
            <p:nvPr/>
          </p:nvSpPr>
          <p:spPr bwMode="auto">
            <a:xfrm>
              <a:off x="3768725" y="1600200"/>
              <a:ext cx="1176338" cy="609600"/>
            </a:xfrm>
            <a:custGeom>
              <a:avLst/>
              <a:gdLst>
                <a:gd name="T0" fmla="*/ 0 w 741"/>
                <a:gd name="T1" fmla="*/ 2147483647 h 384"/>
                <a:gd name="T2" fmla="*/ 2147483647 w 741"/>
                <a:gd name="T3" fmla="*/ 0 h 384"/>
                <a:gd name="T4" fmla="*/ 2147483647 w 741"/>
                <a:gd name="T5" fmla="*/ 2147483647 h 384"/>
                <a:gd name="T6" fmla="*/ 2147483647 w 741"/>
                <a:gd name="T7" fmla="*/ 2147483647 h 384"/>
                <a:gd name="T8" fmla="*/ 0 w 741"/>
                <a:gd name="T9" fmla="*/ 2147483647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384"/>
                <a:gd name="T17" fmla="*/ 741 w 741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384">
                  <a:moveTo>
                    <a:pt x="0" y="191"/>
                  </a:moveTo>
                  <a:lnTo>
                    <a:pt x="365" y="0"/>
                  </a:lnTo>
                  <a:lnTo>
                    <a:pt x="740" y="198"/>
                  </a:lnTo>
                  <a:lnTo>
                    <a:pt x="365" y="383"/>
                  </a:lnTo>
                  <a:lnTo>
                    <a:pt x="0" y="19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5" name="Rectangle 29"/>
            <p:cNvSpPr>
              <a:spLocks noChangeArrowheads="1"/>
            </p:cNvSpPr>
            <p:nvPr/>
          </p:nvSpPr>
          <p:spPr bwMode="auto">
            <a:xfrm>
              <a:off x="3997325" y="1721411"/>
              <a:ext cx="718146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Plays</a:t>
              </a:r>
            </a:p>
          </p:txBody>
        </p:sp>
      </p:grpSp>
      <p:grpSp>
        <p:nvGrpSpPr>
          <p:cNvPr id="61487" name="Group 89"/>
          <p:cNvGrpSpPr>
            <a:grpSpLocks/>
          </p:cNvGrpSpPr>
          <p:nvPr/>
        </p:nvGrpSpPr>
        <p:grpSpPr bwMode="auto">
          <a:xfrm>
            <a:off x="5867400" y="4191000"/>
            <a:ext cx="1176338" cy="609600"/>
            <a:chOff x="3768725" y="1600200"/>
            <a:chExt cx="1176338" cy="609600"/>
          </a:xfrm>
        </p:grpSpPr>
        <p:sp>
          <p:nvSpPr>
            <p:cNvPr id="61522" name="Freeform 13"/>
            <p:cNvSpPr>
              <a:spLocks/>
            </p:cNvSpPr>
            <p:nvPr/>
          </p:nvSpPr>
          <p:spPr bwMode="auto">
            <a:xfrm>
              <a:off x="3768725" y="1600200"/>
              <a:ext cx="1176338" cy="609600"/>
            </a:xfrm>
            <a:custGeom>
              <a:avLst/>
              <a:gdLst>
                <a:gd name="T0" fmla="*/ 0 w 741"/>
                <a:gd name="T1" fmla="*/ 2147483647 h 384"/>
                <a:gd name="T2" fmla="*/ 2147483647 w 741"/>
                <a:gd name="T3" fmla="*/ 0 h 384"/>
                <a:gd name="T4" fmla="*/ 2147483647 w 741"/>
                <a:gd name="T5" fmla="*/ 2147483647 h 384"/>
                <a:gd name="T6" fmla="*/ 2147483647 w 741"/>
                <a:gd name="T7" fmla="*/ 2147483647 h 384"/>
                <a:gd name="T8" fmla="*/ 0 w 741"/>
                <a:gd name="T9" fmla="*/ 2147483647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384"/>
                <a:gd name="T17" fmla="*/ 741 w 741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384">
                  <a:moveTo>
                    <a:pt x="0" y="191"/>
                  </a:moveTo>
                  <a:lnTo>
                    <a:pt x="365" y="0"/>
                  </a:lnTo>
                  <a:lnTo>
                    <a:pt x="740" y="198"/>
                  </a:lnTo>
                  <a:lnTo>
                    <a:pt x="365" y="383"/>
                  </a:lnTo>
                  <a:lnTo>
                    <a:pt x="0" y="19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3" name="Rectangle 29"/>
            <p:cNvSpPr>
              <a:spLocks noChangeArrowheads="1"/>
            </p:cNvSpPr>
            <p:nvPr/>
          </p:nvSpPr>
          <p:spPr bwMode="auto">
            <a:xfrm>
              <a:off x="3909847" y="1721411"/>
              <a:ext cx="1001878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Appears</a:t>
              </a:r>
            </a:p>
          </p:txBody>
        </p:sp>
      </p:grpSp>
      <p:grpSp>
        <p:nvGrpSpPr>
          <p:cNvPr id="61488" name="Group 92"/>
          <p:cNvGrpSpPr>
            <a:grpSpLocks/>
          </p:cNvGrpSpPr>
          <p:nvPr/>
        </p:nvGrpSpPr>
        <p:grpSpPr bwMode="auto">
          <a:xfrm>
            <a:off x="3657600" y="4343400"/>
            <a:ext cx="1176338" cy="609600"/>
            <a:chOff x="3768725" y="1600200"/>
            <a:chExt cx="1176338" cy="609600"/>
          </a:xfrm>
        </p:grpSpPr>
        <p:sp>
          <p:nvSpPr>
            <p:cNvPr id="61520" name="Freeform 13"/>
            <p:cNvSpPr>
              <a:spLocks/>
            </p:cNvSpPr>
            <p:nvPr/>
          </p:nvSpPr>
          <p:spPr bwMode="auto">
            <a:xfrm>
              <a:off x="3768725" y="1600200"/>
              <a:ext cx="1176338" cy="609600"/>
            </a:xfrm>
            <a:custGeom>
              <a:avLst/>
              <a:gdLst>
                <a:gd name="T0" fmla="*/ 0 w 741"/>
                <a:gd name="T1" fmla="*/ 2147483647 h 384"/>
                <a:gd name="T2" fmla="*/ 2147483647 w 741"/>
                <a:gd name="T3" fmla="*/ 0 h 384"/>
                <a:gd name="T4" fmla="*/ 2147483647 w 741"/>
                <a:gd name="T5" fmla="*/ 2147483647 h 384"/>
                <a:gd name="T6" fmla="*/ 2147483647 w 741"/>
                <a:gd name="T7" fmla="*/ 2147483647 h 384"/>
                <a:gd name="T8" fmla="*/ 0 w 741"/>
                <a:gd name="T9" fmla="*/ 2147483647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384"/>
                <a:gd name="T17" fmla="*/ 741 w 741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384">
                  <a:moveTo>
                    <a:pt x="0" y="191"/>
                  </a:moveTo>
                  <a:lnTo>
                    <a:pt x="365" y="0"/>
                  </a:lnTo>
                  <a:lnTo>
                    <a:pt x="740" y="198"/>
                  </a:lnTo>
                  <a:lnTo>
                    <a:pt x="365" y="383"/>
                  </a:lnTo>
                  <a:lnTo>
                    <a:pt x="0" y="19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1" name="Rectangle 29"/>
            <p:cNvSpPr>
              <a:spLocks noChangeArrowheads="1"/>
            </p:cNvSpPr>
            <p:nvPr/>
          </p:nvSpPr>
          <p:spPr bwMode="auto">
            <a:xfrm>
              <a:off x="3865707" y="1739900"/>
              <a:ext cx="969818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Perform</a:t>
              </a:r>
            </a:p>
          </p:txBody>
        </p:sp>
      </p:grpSp>
      <p:grpSp>
        <p:nvGrpSpPr>
          <p:cNvPr id="61489" name="Group 95"/>
          <p:cNvGrpSpPr>
            <a:grpSpLocks/>
          </p:cNvGrpSpPr>
          <p:nvPr/>
        </p:nvGrpSpPr>
        <p:grpSpPr bwMode="auto">
          <a:xfrm>
            <a:off x="1524000" y="5105400"/>
            <a:ext cx="1309688" cy="373063"/>
            <a:chOff x="1693863" y="3429000"/>
            <a:chExt cx="1309687" cy="373063"/>
          </a:xfrm>
        </p:grpSpPr>
        <p:sp>
          <p:nvSpPr>
            <p:cNvPr id="61518" name="Freeform 17"/>
            <p:cNvSpPr>
              <a:spLocks/>
            </p:cNvSpPr>
            <p:nvPr/>
          </p:nvSpPr>
          <p:spPr bwMode="auto">
            <a:xfrm>
              <a:off x="1693863" y="3440113"/>
              <a:ext cx="1309687" cy="361950"/>
            </a:xfrm>
            <a:custGeom>
              <a:avLst/>
              <a:gdLst>
                <a:gd name="T0" fmla="*/ 2147483647 w 929"/>
                <a:gd name="T1" fmla="*/ 2147483647 h 228"/>
                <a:gd name="T2" fmla="*/ 2147483647 w 929"/>
                <a:gd name="T3" fmla="*/ 0 h 228"/>
                <a:gd name="T4" fmla="*/ 0 w 929"/>
                <a:gd name="T5" fmla="*/ 0 h 228"/>
                <a:gd name="T6" fmla="*/ 0 w 929"/>
                <a:gd name="T7" fmla="*/ 2147483647 h 228"/>
                <a:gd name="T8" fmla="*/ 2147483647 w 929"/>
                <a:gd name="T9" fmla="*/ 2147483647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9"/>
                <a:gd name="T16" fmla="*/ 0 h 228"/>
                <a:gd name="T17" fmla="*/ 929 w 929"/>
                <a:gd name="T18" fmla="*/ 228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9" h="228">
                  <a:moveTo>
                    <a:pt x="928" y="227"/>
                  </a:moveTo>
                  <a:lnTo>
                    <a:pt x="928" y="0"/>
                  </a:lnTo>
                  <a:lnTo>
                    <a:pt x="0" y="0"/>
                  </a:lnTo>
                  <a:lnTo>
                    <a:pt x="0" y="227"/>
                  </a:lnTo>
                  <a:lnTo>
                    <a:pt x="928" y="22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9" name="Rectangle 31"/>
            <p:cNvSpPr>
              <a:spLocks noChangeArrowheads="1"/>
            </p:cNvSpPr>
            <p:nvPr/>
          </p:nvSpPr>
          <p:spPr bwMode="auto">
            <a:xfrm>
              <a:off x="1745332" y="3429000"/>
              <a:ext cx="1243931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Instrument</a:t>
              </a:r>
            </a:p>
          </p:txBody>
        </p:sp>
      </p:grpSp>
      <p:sp>
        <p:nvSpPr>
          <p:cNvPr id="61490" name="Freeform 9"/>
          <p:cNvSpPr>
            <a:spLocks/>
          </p:cNvSpPr>
          <p:nvPr/>
        </p:nvSpPr>
        <p:spPr bwMode="auto">
          <a:xfrm>
            <a:off x="1905000" y="5813425"/>
            <a:ext cx="7524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1" name="Rectangle 19"/>
          <p:cNvSpPr>
            <a:spLocks noChangeArrowheads="1"/>
          </p:cNvSpPr>
          <p:nvPr/>
        </p:nvSpPr>
        <p:spPr bwMode="auto">
          <a:xfrm>
            <a:off x="1900238" y="5791200"/>
            <a:ext cx="8429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dname</a:t>
            </a:r>
          </a:p>
        </p:txBody>
      </p:sp>
      <p:sp>
        <p:nvSpPr>
          <p:cNvPr id="61492" name="Freeform 9"/>
          <p:cNvSpPr>
            <a:spLocks/>
          </p:cNvSpPr>
          <p:nvPr/>
        </p:nvSpPr>
        <p:spPr bwMode="auto">
          <a:xfrm>
            <a:off x="1066800" y="5715000"/>
            <a:ext cx="8286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3" name="Rectangle 19"/>
          <p:cNvSpPr>
            <a:spLocks noChangeArrowheads="1"/>
          </p:cNvSpPr>
          <p:nvPr/>
        </p:nvSpPr>
        <p:spPr bwMode="auto">
          <a:xfrm>
            <a:off x="1066800" y="5692775"/>
            <a:ext cx="833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>
                <a:solidFill>
                  <a:srgbClr val="000000"/>
                </a:solidFill>
                <a:latin typeface="Arial" pitchFamily="34" charset="0"/>
              </a:rPr>
              <a:t>instrID</a:t>
            </a:r>
          </a:p>
        </p:txBody>
      </p:sp>
      <p:sp>
        <p:nvSpPr>
          <p:cNvPr id="61494" name="Freeform 9"/>
          <p:cNvSpPr>
            <a:spLocks/>
          </p:cNvSpPr>
          <p:nvPr/>
        </p:nvSpPr>
        <p:spPr bwMode="auto">
          <a:xfrm>
            <a:off x="2671763" y="5638800"/>
            <a:ext cx="7524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5" name="Rectangle 19"/>
          <p:cNvSpPr>
            <a:spLocks noChangeArrowheads="1"/>
          </p:cNvSpPr>
          <p:nvPr/>
        </p:nvSpPr>
        <p:spPr bwMode="auto">
          <a:xfrm>
            <a:off x="2752725" y="5638800"/>
            <a:ext cx="523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key</a:t>
            </a:r>
          </a:p>
        </p:txBody>
      </p:sp>
      <p:cxnSp>
        <p:nvCxnSpPr>
          <p:cNvPr id="61496" name="Straight Connector 108"/>
          <p:cNvCxnSpPr>
            <a:cxnSpLocks noChangeShapeType="1"/>
            <a:endCxn id="61493" idx="0"/>
          </p:cNvCxnSpPr>
          <p:nvPr/>
        </p:nvCxnSpPr>
        <p:spPr bwMode="auto">
          <a:xfrm rot="5400000">
            <a:off x="1477169" y="5493544"/>
            <a:ext cx="206375" cy="1920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97" name="Straight Connector 110"/>
          <p:cNvCxnSpPr>
            <a:cxnSpLocks noChangeShapeType="1"/>
          </p:cNvCxnSpPr>
          <p:nvPr/>
        </p:nvCxnSpPr>
        <p:spPr bwMode="auto">
          <a:xfrm>
            <a:off x="2209800" y="5486400"/>
            <a:ext cx="111128" cy="32702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98" name="Straight Connector 112"/>
          <p:cNvCxnSpPr>
            <a:cxnSpLocks noChangeShapeType="1"/>
          </p:cNvCxnSpPr>
          <p:nvPr/>
        </p:nvCxnSpPr>
        <p:spPr bwMode="auto">
          <a:xfrm rot="16200000" flipH="1">
            <a:off x="2667000" y="5486400"/>
            <a:ext cx="152400" cy="1524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1499" name="Group 113"/>
          <p:cNvGrpSpPr>
            <a:grpSpLocks/>
          </p:cNvGrpSpPr>
          <p:nvPr/>
        </p:nvGrpSpPr>
        <p:grpSpPr bwMode="auto">
          <a:xfrm>
            <a:off x="5791200" y="5105400"/>
            <a:ext cx="1309688" cy="373063"/>
            <a:chOff x="1693863" y="3429000"/>
            <a:chExt cx="1309687" cy="373063"/>
          </a:xfrm>
        </p:grpSpPr>
        <p:sp>
          <p:nvSpPr>
            <p:cNvPr id="61516" name="Freeform 17"/>
            <p:cNvSpPr>
              <a:spLocks/>
            </p:cNvSpPr>
            <p:nvPr/>
          </p:nvSpPr>
          <p:spPr bwMode="auto">
            <a:xfrm>
              <a:off x="1693863" y="3440113"/>
              <a:ext cx="1309687" cy="361950"/>
            </a:xfrm>
            <a:custGeom>
              <a:avLst/>
              <a:gdLst>
                <a:gd name="T0" fmla="*/ 2147483647 w 929"/>
                <a:gd name="T1" fmla="*/ 2147483647 h 228"/>
                <a:gd name="T2" fmla="*/ 2147483647 w 929"/>
                <a:gd name="T3" fmla="*/ 0 h 228"/>
                <a:gd name="T4" fmla="*/ 0 w 929"/>
                <a:gd name="T5" fmla="*/ 0 h 228"/>
                <a:gd name="T6" fmla="*/ 0 w 929"/>
                <a:gd name="T7" fmla="*/ 2147483647 h 228"/>
                <a:gd name="T8" fmla="*/ 2147483647 w 929"/>
                <a:gd name="T9" fmla="*/ 2147483647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9"/>
                <a:gd name="T16" fmla="*/ 0 h 228"/>
                <a:gd name="T17" fmla="*/ 929 w 929"/>
                <a:gd name="T18" fmla="*/ 228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9" h="228">
                  <a:moveTo>
                    <a:pt x="928" y="227"/>
                  </a:moveTo>
                  <a:lnTo>
                    <a:pt x="928" y="0"/>
                  </a:lnTo>
                  <a:lnTo>
                    <a:pt x="0" y="0"/>
                  </a:lnTo>
                  <a:lnTo>
                    <a:pt x="0" y="227"/>
                  </a:lnTo>
                  <a:lnTo>
                    <a:pt x="928" y="22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7" name="Rectangle 31"/>
            <p:cNvSpPr>
              <a:spLocks noChangeArrowheads="1"/>
            </p:cNvSpPr>
            <p:nvPr/>
          </p:nvSpPr>
          <p:spPr bwMode="auto">
            <a:xfrm>
              <a:off x="1998663" y="3429000"/>
              <a:ext cx="807914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Songs</a:t>
              </a:r>
            </a:p>
          </p:txBody>
        </p:sp>
      </p:grpSp>
      <p:sp>
        <p:nvSpPr>
          <p:cNvPr id="61500" name="Freeform 9"/>
          <p:cNvSpPr>
            <a:spLocks/>
          </p:cNvSpPr>
          <p:nvPr/>
        </p:nvSpPr>
        <p:spPr bwMode="auto">
          <a:xfrm>
            <a:off x="6172200" y="5813425"/>
            <a:ext cx="7524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01" name="Rectangle 19"/>
          <p:cNvSpPr>
            <a:spLocks noChangeArrowheads="1"/>
          </p:cNvSpPr>
          <p:nvPr/>
        </p:nvSpPr>
        <p:spPr bwMode="auto">
          <a:xfrm>
            <a:off x="6308725" y="5791200"/>
            <a:ext cx="549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title</a:t>
            </a:r>
          </a:p>
        </p:txBody>
      </p:sp>
      <p:sp>
        <p:nvSpPr>
          <p:cNvPr id="61502" name="Freeform 9"/>
          <p:cNvSpPr>
            <a:spLocks/>
          </p:cNvSpPr>
          <p:nvPr/>
        </p:nvSpPr>
        <p:spPr bwMode="auto">
          <a:xfrm>
            <a:off x="5334000" y="5715000"/>
            <a:ext cx="8286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03" name="Rectangle 19"/>
          <p:cNvSpPr>
            <a:spLocks noChangeArrowheads="1"/>
          </p:cNvSpPr>
          <p:nvPr/>
        </p:nvSpPr>
        <p:spPr bwMode="auto">
          <a:xfrm>
            <a:off x="5334000" y="5692775"/>
            <a:ext cx="876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>
                <a:solidFill>
                  <a:srgbClr val="000000"/>
                </a:solidFill>
                <a:latin typeface="Arial" pitchFamily="34" charset="0"/>
              </a:rPr>
              <a:t>songID</a:t>
            </a:r>
          </a:p>
        </p:txBody>
      </p:sp>
      <p:sp>
        <p:nvSpPr>
          <p:cNvPr id="61504" name="Freeform 9"/>
          <p:cNvSpPr>
            <a:spLocks/>
          </p:cNvSpPr>
          <p:nvPr/>
        </p:nvSpPr>
        <p:spPr bwMode="auto">
          <a:xfrm>
            <a:off x="6938963" y="5638800"/>
            <a:ext cx="7524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05" name="Rectangle 19"/>
          <p:cNvSpPr>
            <a:spLocks noChangeArrowheads="1"/>
          </p:cNvSpPr>
          <p:nvPr/>
        </p:nvSpPr>
        <p:spPr bwMode="auto">
          <a:xfrm>
            <a:off x="6934200" y="5638800"/>
            <a:ext cx="820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author</a:t>
            </a:r>
          </a:p>
        </p:txBody>
      </p:sp>
      <p:cxnSp>
        <p:nvCxnSpPr>
          <p:cNvPr id="61506" name="Straight Connector 122"/>
          <p:cNvCxnSpPr>
            <a:cxnSpLocks noChangeShapeType="1"/>
            <a:endCxn id="61503" idx="0"/>
          </p:cNvCxnSpPr>
          <p:nvPr/>
        </p:nvCxnSpPr>
        <p:spPr bwMode="auto">
          <a:xfrm rot="5400000">
            <a:off x="5754687" y="5503863"/>
            <a:ext cx="206375" cy="17145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07" name="Straight Connector 123"/>
          <p:cNvCxnSpPr>
            <a:cxnSpLocks noChangeShapeType="1"/>
            <a:endCxn id="61501" idx="0"/>
          </p:cNvCxnSpPr>
          <p:nvPr/>
        </p:nvCxnSpPr>
        <p:spPr bwMode="auto">
          <a:xfrm rot="16200000" flipH="1">
            <a:off x="6415882" y="5623718"/>
            <a:ext cx="304800" cy="30163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08" name="Straight Connector 124"/>
          <p:cNvCxnSpPr>
            <a:cxnSpLocks noChangeShapeType="1"/>
          </p:cNvCxnSpPr>
          <p:nvPr/>
        </p:nvCxnSpPr>
        <p:spPr bwMode="auto">
          <a:xfrm rot="16200000" flipH="1">
            <a:off x="6934200" y="5486400"/>
            <a:ext cx="152400" cy="1524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09" name="Straight Connector 127"/>
          <p:cNvCxnSpPr>
            <a:cxnSpLocks noChangeShapeType="1"/>
            <a:stCxn id="61475" idx="1"/>
          </p:cNvCxnSpPr>
          <p:nvPr/>
        </p:nvCxnSpPr>
        <p:spPr bwMode="auto">
          <a:xfrm rot="16200000" flipH="1">
            <a:off x="3028950" y="3562350"/>
            <a:ext cx="723900" cy="11430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10" name="Straight Connector 130"/>
          <p:cNvCxnSpPr>
            <a:cxnSpLocks noChangeShapeType="1"/>
          </p:cNvCxnSpPr>
          <p:nvPr/>
        </p:nvCxnSpPr>
        <p:spPr bwMode="auto">
          <a:xfrm>
            <a:off x="4525108" y="4818185"/>
            <a:ext cx="1266092" cy="43961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11" name="Straight Connector 132"/>
          <p:cNvCxnSpPr>
            <a:cxnSpLocks noChangeShapeType="1"/>
          </p:cNvCxnSpPr>
          <p:nvPr/>
        </p:nvCxnSpPr>
        <p:spPr bwMode="auto">
          <a:xfrm rot="5400000">
            <a:off x="2095501" y="4076700"/>
            <a:ext cx="228600" cy="317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12" name="Straight Connector 134"/>
          <p:cNvCxnSpPr>
            <a:cxnSpLocks noChangeShapeType="1"/>
          </p:cNvCxnSpPr>
          <p:nvPr/>
        </p:nvCxnSpPr>
        <p:spPr bwMode="auto">
          <a:xfrm flipH="1">
            <a:off x="2197100" y="4800600"/>
            <a:ext cx="335" cy="3048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13" name="Straight Arrow Connector 136"/>
          <p:cNvCxnSpPr>
            <a:cxnSpLocks noChangeShapeType="1"/>
          </p:cNvCxnSpPr>
          <p:nvPr/>
        </p:nvCxnSpPr>
        <p:spPr bwMode="auto">
          <a:xfrm rot="16200000" flipV="1">
            <a:off x="6313487" y="4941887"/>
            <a:ext cx="304800" cy="2222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14" name="Straight Connector 138"/>
          <p:cNvCxnSpPr>
            <a:cxnSpLocks noChangeShapeType="1"/>
            <a:endCxn id="61473" idx="2"/>
          </p:cNvCxnSpPr>
          <p:nvPr/>
        </p:nvCxnSpPr>
        <p:spPr bwMode="auto">
          <a:xfrm rot="16200000" flipV="1">
            <a:off x="6347619" y="4061619"/>
            <a:ext cx="228600" cy="30162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5363" name="Picture 3" descr="C:\Users\Kien\AppData\Local\Microsoft\Windows\Temporary Internet Files\Content.IE5\6M1LC4DB\MC90008891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689" y="3718256"/>
            <a:ext cx="1663823" cy="174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Rectangle 20"/>
          <p:cNvSpPr>
            <a:spLocks noChangeArrowheads="1"/>
          </p:cNvSpPr>
          <p:nvPr/>
        </p:nvSpPr>
        <p:spPr bwMode="auto">
          <a:xfrm>
            <a:off x="5988166" y="1492298"/>
            <a:ext cx="796694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 dirty="0">
                <a:solidFill>
                  <a:srgbClr val="000000"/>
                </a:solidFill>
                <a:latin typeface="Arial" pitchFamily="34" charset="0"/>
              </a:rPr>
              <a:t>phone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07DF8-9986-4724-BD5C-FBDBC22F4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A4C5-688A-455C-A329-FCB11BDFE570}" type="datetime1">
              <a:rPr lang="en-US" smtClean="0"/>
              <a:t>9/11/2024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A57560-91EA-41C1-9E22-57D33E691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D7F5-7323-4990-94E9-6AF33DDF4934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25567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2"/>
          <p:cNvSpPr>
            <a:spLocks noChangeArrowheads="1"/>
          </p:cNvSpPr>
          <p:nvPr/>
        </p:nvSpPr>
        <p:spPr bwMode="auto">
          <a:xfrm>
            <a:off x="1219200" y="1371600"/>
            <a:ext cx="6172200" cy="1295400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2467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914400"/>
          </a:xfrm>
        </p:spPr>
        <p:txBody>
          <a:bodyPr/>
          <a:lstStyle/>
          <a:p>
            <a:r>
              <a:rPr lang="en-US"/>
              <a:t>Mapping Example</a:t>
            </a:r>
          </a:p>
        </p:txBody>
      </p:sp>
      <p:sp>
        <p:nvSpPr>
          <p:cNvPr id="62468" name="Freeform 9"/>
          <p:cNvSpPr>
            <a:spLocks/>
          </p:cNvSpPr>
          <p:nvPr/>
        </p:nvSpPr>
        <p:spPr bwMode="auto">
          <a:xfrm>
            <a:off x="1558925" y="1495425"/>
            <a:ext cx="10572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69" name="Freeform 14"/>
          <p:cNvSpPr>
            <a:spLocks/>
          </p:cNvSpPr>
          <p:nvPr/>
        </p:nvSpPr>
        <p:spPr bwMode="auto">
          <a:xfrm>
            <a:off x="1558925" y="2122488"/>
            <a:ext cx="1249363" cy="331787"/>
          </a:xfrm>
          <a:custGeom>
            <a:avLst/>
            <a:gdLst>
              <a:gd name="T0" fmla="*/ 2147483647 w 787"/>
              <a:gd name="T1" fmla="*/ 2147483647 h 209"/>
              <a:gd name="T2" fmla="*/ 2147483647 w 787"/>
              <a:gd name="T3" fmla="*/ 0 h 209"/>
              <a:gd name="T4" fmla="*/ 0 w 787"/>
              <a:gd name="T5" fmla="*/ 0 h 209"/>
              <a:gd name="T6" fmla="*/ 0 w 787"/>
              <a:gd name="T7" fmla="*/ 2147483647 h 209"/>
              <a:gd name="T8" fmla="*/ 2147483647 w 787"/>
              <a:gd name="T9" fmla="*/ 2147483647 h 2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7"/>
              <a:gd name="T16" fmla="*/ 0 h 209"/>
              <a:gd name="T17" fmla="*/ 787 w 787"/>
              <a:gd name="T18" fmla="*/ 209 h 2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7" h="209">
                <a:moveTo>
                  <a:pt x="786" y="208"/>
                </a:moveTo>
                <a:lnTo>
                  <a:pt x="786" y="0"/>
                </a:lnTo>
                <a:lnTo>
                  <a:pt x="0" y="0"/>
                </a:lnTo>
                <a:lnTo>
                  <a:pt x="0" y="208"/>
                </a:lnTo>
                <a:lnTo>
                  <a:pt x="786" y="20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0" name="Freeform 15"/>
          <p:cNvSpPr>
            <a:spLocks/>
          </p:cNvSpPr>
          <p:nvPr/>
        </p:nvSpPr>
        <p:spPr bwMode="auto">
          <a:xfrm>
            <a:off x="5715000" y="1504950"/>
            <a:ext cx="1309688" cy="371475"/>
          </a:xfrm>
          <a:custGeom>
            <a:avLst/>
            <a:gdLst>
              <a:gd name="T0" fmla="*/ 2147483647 w 667"/>
              <a:gd name="T1" fmla="*/ 2147483647 h 234"/>
              <a:gd name="T2" fmla="*/ 2147483647 w 667"/>
              <a:gd name="T3" fmla="*/ 2147483647 h 234"/>
              <a:gd name="T4" fmla="*/ 2147483647 w 667"/>
              <a:gd name="T5" fmla="*/ 2147483647 h 234"/>
              <a:gd name="T6" fmla="*/ 2147483647 w 667"/>
              <a:gd name="T7" fmla="*/ 2147483647 h 234"/>
              <a:gd name="T8" fmla="*/ 2147483647 w 667"/>
              <a:gd name="T9" fmla="*/ 2147483647 h 234"/>
              <a:gd name="T10" fmla="*/ 2147483647 w 667"/>
              <a:gd name="T11" fmla="*/ 2147483647 h 234"/>
              <a:gd name="T12" fmla="*/ 2147483647 w 667"/>
              <a:gd name="T13" fmla="*/ 2147483647 h 234"/>
              <a:gd name="T14" fmla="*/ 2147483647 w 667"/>
              <a:gd name="T15" fmla="*/ 2147483647 h 234"/>
              <a:gd name="T16" fmla="*/ 2147483647 w 667"/>
              <a:gd name="T17" fmla="*/ 2147483647 h 234"/>
              <a:gd name="T18" fmla="*/ 2147483647 w 667"/>
              <a:gd name="T19" fmla="*/ 2147483647 h 234"/>
              <a:gd name="T20" fmla="*/ 2147483647 w 667"/>
              <a:gd name="T21" fmla="*/ 2147483647 h 234"/>
              <a:gd name="T22" fmla="*/ 2147483647 w 667"/>
              <a:gd name="T23" fmla="*/ 2147483647 h 234"/>
              <a:gd name="T24" fmla="*/ 2147483647 w 667"/>
              <a:gd name="T25" fmla="*/ 2147483647 h 234"/>
              <a:gd name="T26" fmla="*/ 2147483647 w 667"/>
              <a:gd name="T27" fmla="*/ 2147483647 h 234"/>
              <a:gd name="T28" fmla="*/ 2147483647 w 667"/>
              <a:gd name="T29" fmla="*/ 2147483647 h 234"/>
              <a:gd name="T30" fmla="*/ 2147483647 w 667"/>
              <a:gd name="T31" fmla="*/ 2147483647 h 234"/>
              <a:gd name="T32" fmla="*/ 2147483647 w 667"/>
              <a:gd name="T33" fmla="*/ 2147483647 h 234"/>
              <a:gd name="T34" fmla="*/ 2147483647 w 667"/>
              <a:gd name="T35" fmla="*/ 2147483647 h 234"/>
              <a:gd name="T36" fmla="*/ 2147483647 w 667"/>
              <a:gd name="T37" fmla="*/ 2147483647 h 234"/>
              <a:gd name="T38" fmla="*/ 2147483647 w 667"/>
              <a:gd name="T39" fmla="*/ 2147483647 h 234"/>
              <a:gd name="T40" fmla="*/ 2147483647 w 667"/>
              <a:gd name="T41" fmla="*/ 2147483647 h 234"/>
              <a:gd name="T42" fmla="*/ 2147483647 w 667"/>
              <a:gd name="T43" fmla="*/ 2147483647 h 234"/>
              <a:gd name="T44" fmla="*/ 2147483647 w 667"/>
              <a:gd name="T45" fmla="*/ 2147483647 h 234"/>
              <a:gd name="T46" fmla="*/ 2147483647 w 667"/>
              <a:gd name="T47" fmla="*/ 2147483647 h 234"/>
              <a:gd name="T48" fmla="*/ 2147483647 w 667"/>
              <a:gd name="T49" fmla="*/ 2147483647 h 234"/>
              <a:gd name="T50" fmla="*/ 2147483647 w 667"/>
              <a:gd name="T51" fmla="*/ 2147483647 h 234"/>
              <a:gd name="T52" fmla="*/ 2147483647 w 667"/>
              <a:gd name="T53" fmla="*/ 2147483647 h 234"/>
              <a:gd name="T54" fmla="*/ 2147483647 w 667"/>
              <a:gd name="T55" fmla="*/ 2147483647 h 234"/>
              <a:gd name="T56" fmla="*/ 2147483647 w 667"/>
              <a:gd name="T57" fmla="*/ 2147483647 h 234"/>
              <a:gd name="T58" fmla="*/ 2147483647 w 667"/>
              <a:gd name="T59" fmla="*/ 2147483647 h 234"/>
              <a:gd name="T60" fmla="*/ 2147483647 w 667"/>
              <a:gd name="T61" fmla="*/ 2147483647 h 234"/>
              <a:gd name="T62" fmla="*/ 2147483647 w 667"/>
              <a:gd name="T63" fmla="*/ 2147483647 h 234"/>
              <a:gd name="T64" fmla="*/ 2147483647 w 667"/>
              <a:gd name="T65" fmla="*/ 2147483647 h 234"/>
              <a:gd name="T66" fmla="*/ 2147483647 w 667"/>
              <a:gd name="T67" fmla="*/ 2147483647 h 234"/>
              <a:gd name="T68" fmla="*/ 2147483647 w 667"/>
              <a:gd name="T69" fmla="*/ 2147483647 h 234"/>
              <a:gd name="T70" fmla="*/ 2147483647 w 667"/>
              <a:gd name="T71" fmla="*/ 2147483647 h 2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7"/>
              <a:gd name="T109" fmla="*/ 0 h 234"/>
              <a:gd name="T110" fmla="*/ 667 w 667"/>
              <a:gd name="T111" fmla="*/ 234 h 2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7" h="234">
                <a:moveTo>
                  <a:pt x="666" y="116"/>
                </a:moveTo>
                <a:lnTo>
                  <a:pt x="664" y="107"/>
                </a:lnTo>
                <a:lnTo>
                  <a:pt x="661" y="96"/>
                </a:lnTo>
                <a:lnTo>
                  <a:pt x="655" y="86"/>
                </a:lnTo>
                <a:lnTo>
                  <a:pt x="646" y="77"/>
                </a:lnTo>
                <a:lnTo>
                  <a:pt x="634" y="67"/>
                </a:lnTo>
                <a:lnTo>
                  <a:pt x="621" y="58"/>
                </a:lnTo>
                <a:lnTo>
                  <a:pt x="606" y="50"/>
                </a:lnTo>
                <a:lnTo>
                  <a:pt x="588" y="42"/>
                </a:lnTo>
                <a:lnTo>
                  <a:pt x="568" y="35"/>
                </a:lnTo>
                <a:lnTo>
                  <a:pt x="547" y="28"/>
                </a:lnTo>
                <a:lnTo>
                  <a:pt x="524" y="21"/>
                </a:lnTo>
                <a:lnTo>
                  <a:pt x="499" y="16"/>
                </a:lnTo>
                <a:lnTo>
                  <a:pt x="474" y="11"/>
                </a:lnTo>
                <a:lnTo>
                  <a:pt x="447" y="7"/>
                </a:lnTo>
                <a:lnTo>
                  <a:pt x="419" y="4"/>
                </a:lnTo>
                <a:lnTo>
                  <a:pt x="391" y="2"/>
                </a:lnTo>
                <a:lnTo>
                  <a:pt x="362" y="1"/>
                </a:lnTo>
                <a:lnTo>
                  <a:pt x="333" y="0"/>
                </a:lnTo>
                <a:lnTo>
                  <a:pt x="304" y="1"/>
                </a:lnTo>
                <a:lnTo>
                  <a:pt x="275" y="2"/>
                </a:lnTo>
                <a:lnTo>
                  <a:pt x="247" y="4"/>
                </a:lnTo>
                <a:lnTo>
                  <a:pt x="219" y="7"/>
                </a:lnTo>
                <a:lnTo>
                  <a:pt x="192" y="11"/>
                </a:lnTo>
                <a:lnTo>
                  <a:pt x="167" y="16"/>
                </a:lnTo>
                <a:lnTo>
                  <a:pt x="143" y="21"/>
                </a:lnTo>
                <a:lnTo>
                  <a:pt x="120" y="28"/>
                </a:lnTo>
                <a:lnTo>
                  <a:pt x="98" y="35"/>
                </a:lnTo>
                <a:lnTo>
                  <a:pt x="78" y="42"/>
                </a:lnTo>
                <a:lnTo>
                  <a:pt x="60" y="50"/>
                </a:lnTo>
                <a:lnTo>
                  <a:pt x="46" y="58"/>
                </a:lnTo>
                <a:lnTo>
                  <a:pt x="31" y="67"/>
                </a:lnTo>
                <a:lnTo>
                  <a:pt x="20" y="77"/>
                </a:lnTo>
                <a:lnTo>
                  <a:pt x="12" y="86"/>
                </a:lnTo>
                <a:lnTo>
                  <a:pt x="6" y="96"/>
                </a:lnTo>
                <a:lnTo>
                  <a:pt x="2" y="107"/>
                </a:lnTo>
                <a:lnTo>
                  <a:pt x="0" y="116"/>
                </a:lnTo>
                <a:lnTo>
                  <a:pt x="2" y="127"/>
                </a:lnTo>
                <a:lnTo>
                  <a:pt x="6" y="137"/>
                </a:lnTo>
                <a:lnTo>
                  <a:pt x="12" y="147"/>
                </a:lnTo>
                <a:lnTo>
                  <a:pt x="20" y="156"/>
                </a:lnTo>
                <a:lnTo>
                  <a:pt x="31" y="166"/>
                </a:lnTo>
                <a:lnTo>
                  <a:pt x="46" y="175"/>
                </a:lnTo>
                <a:lnTo>
                  <a:pt x="60" y="183"/>
                </a:lnTo>
                <a:lnTo>
                  <a:pt x="78" y="191"/>
                </a:lnTo>
                <a:lnTo>
                  <a:pt x="98" y="199"/>
                </a:lnTo>
                <a:lnTo>
                  <a:pt x="120" y="206"/>
                </a:lnTo>
                <a:lnTo>
                  <a:pt x="143" y="212"/>
                </a:lnTo>
                <a:lnTo>
                  <a:pt x="167" y="217"/>
                </a:lnTo>
                <a:lnTo>
                  <a:pt x="192" y="222"/>
                </a:lnTo>
                <a:lnTo>
                  <a:pt x="219" y="226"/>
                </a:lnTo>
                <a:lnTo>
                  <a:pt x="247" y="229"/>
                </a:lnTo>
                <a:lnTo>
                  <a:pt x="275" y="231"/>
                </a:lnTo>
                <a:lnTo>
                  <a:pt x="304" y="232"/>
                </a:lnTo>
                <a:lnTo>
                  <a:pt x="333" y="233"/>
                </a:lnTo>
                <a:lnTo>
                  <a:pt x="362" y="232"/>
                </a:lnTo>
                <a:lnTo>
                  <a:pt x="391" y="231"/>
                </a:lnTo>
                <a:lnTo>
                  <a:pt x="419" y="229"/>
                </a:lnTo>
                <a:lnTo>
                  <a:pt x="447" y="226"/>
                </a:lnTo>
                <a:lnTo>
                  <a:pt x="474" y="222"/>
                </a:lnTo>
                <a:lnTo>
                  <a:pt x="499" y="217"/>
                </a:lnTo>
                <a:lnTo>
                  <a:pt x="524" y="212"/>
                </a:lnTo>
                <a:lnTo>
                  <a:pt x="547" y="206"/>
                </a:lnTo>
                <a:lnTo>
                  <a:pt x="568" y="199"/>
                </a:lnTo>
                <a:lnTo>
                  <a:pt x="588" y="191"/>
                </a:lnTo>
                <a:lnTo>
                  <a:pt x="606" y="183"/>
                </a:lnTo>
                <a:lnTo>
                  <a:pt x="621" y="175"/>
                </a:lnTo>
                <a:lnTo>
                  <a:pt x="634" y="166"/>
                </a:lnTo>
                <a:lnTo>
                  <a:pt x="646" y="156"/>
                </a:lnTo>
                <a:lnTo>
                  <a:pt x="655" y="147"/>
                </a:lnTo>
                <a:lnTo>
                  <a:pt x="661" y="137"/>
                </a:lnTo>
                <a:lnTo>
                  <a:pt x="664" y="127"/>
                </a:lnTo>
                <a:lnTo>
                  <a:pt x="666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1" name="Rectangle 19"/>
          <p:cNvSpPr>
            <a:spLocks noChangeArrowheads="1"/>
          </p:cNvSpPr>
          <p:nvPr/>
        </p:nvSpPr>
        <p:spPr bwMode="auto">
          <a:xfrm>
            <a:off x="1600200" y="1473200"/>
            <a:ext cx="968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>
                <a:solidFill>
                  <a:srgbClr val="000000"/>
                </a:solidFill>
                <a:latin typeface="Arial" pitchFamily="34" charset="0"/>
              </a:rPr>
              <a:t>address</a:t>
            </a:r>
          </a:p>
        </p:txBody>
      </p:sp>
      <p:sp>
        <p:nvSpPr>
          <p:cNvPr id="62472" name="Rectangle 20"/>
          <p:cNvSpPr>
            <a:spLocks noChangeArrowheads="1"/>
          </p:cNvSpPr>
          <p:nvPr/>
        </p:nvSpPr>
        <p:spPr bwMode="auto">
          <a:xfrm>
            <a:off x="5988166" y="1492298"/>
            <a:ext cx="796694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 dirty="0">
                <a:solidFill>
                  <a:srgbClr val="000000"/>
                </a:solidFill>
                <a:latin typeface="Arial" pitchFamily="34" charset="0"/>
              </a:rPr>
              <a:t>phone</a:t>
            </a:r>
          </a:p>
        </p:txBody>
      </p:sp>
      <p:sp>
        <p:nvSpPr>
          <p:cNvPr id="62473" name="Rectangle 32"/>
          <p:cNvSpPr>
            <a:spLocks noChangeArrowheads="1"/>
          </p:cNvSpPr>
          <p:nvPr/>
        </p:nvSpPr>
        <p:spPr bwMode="auto">
          <a:xfrm>
            <a:off x="1828800" y="2120900"/>
            <a:ext cx="717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Place</a:t>
            </a:r>
          </a:p>
        </p:txBody>
      </p:sp>
      <p:grpSp>
        <p:nvGrpSpPr>
          <p:cNvPr id="2" name="Group 92"/>
          <p:cNvGrpSpPr>
            <a:grpSpLocks/>
          </p:cNvGrpSpPr>
          <p:nvPr/>
        </p:nvGrpSpPr>
        <p:grpSpPr bwMode="auto">
          <a:xfrm>
            <a:off x="3581400" y="1981200"/>
            <a:ext cx="3429000" cy="609600"/>
            <a:chOff x="3581400" y="1981200"/>
            <a:chExt cx="3429000" cy="609600"/>
          </a:xfrm>
        </p:grpSpPr>
        <p:sp>
          <p:nvSpPr>
            <p:cNvPr id="62550" name="Freeform 17"/>
            <p:cNvSpPr>
              <a:spLocks/>
            </p:cNvSpPr>
            <p:nvPr/>
          </p:nvSpPr>
          <p:spPr bwMode="auto">
            <a:xfrm>
              <a:off x="5700713" y="2132013"/>
              <a:ext cx="1309687" cy="361950"/>
            </a:xfrm>
            <a:custGeom>
              <a:avLst/>
              <a:gdLst>
                <a:gd name="T0" fmla="*/ 2147483647 w 929"/>
                <a:gd name="T1" fmla="*/ 2147483647 h 228"/>
                <a:gd name="T2" fmla="*/ 2147483647 w 929"/>
                <a:gd name="T3" fmla="*/ 0 h 228"/>
                <a:gd name="T4" fmla="*/ 0 w 929"/>
                <a:gd name="T5" fmla="*/ 0 h 228"/>
                <a:gd name="T6" fmla="*/ 0 w 929"/>
                <a:gd name="T7" fmla="*/ 2147483647 h 228"/>
                <a:gd name="T8" fmla="*/ 2147483647 w 929"/>
                <a:gd name="T9" fmla="*/ 2147483647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9"/>
                <a:gd name="T16" fmla="*/ 0 h 228"/>
                <a:gd name="T17" fmla="*/ 929 w 929"/>
                <a:gd name="T18" fmla="*/ 228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9" h="228">
                  <a:moveTo>
                    <a:pt x="928" y="227"/>
                  </a:moveTo>
                  <a:lnTo>
                    <a:pt x="928" y="0"/>
                  </a:lnTo>
                  <a:lnTo>
                    <a:pt x="0" y="0"/>
                  </a:lnTo>
                  <a:lnTo>
                    <a:pt x="0" y="227"/>
                  </a:lnTo>
                  <a:lnTo>
                    <a:pt x="928" y="22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51" name="Freeform 13"/>
            <p:cNvSpPr>
              <a:spLocks/>
            </p:cNvSpPr>
            <p:nvPr/>
          </p:nvSpPr>
          <p:spPr bwMode="auto">
            <a:xfrm>
              <a:off x="3581400" y="1981200"/>
              <a:ext cx="1176338" cy="609600"/>
            </a:xfrm>
            <a:custGeom>
              <a:avLst/>
              <a:gdLst>
                <a:gd name="T0" fmla="*/ 0 w 741"/>
                <a:gd name="T1" fmla="*/ 2147483647 h 384"/>
                <a:gd name="T2" fmla="*/ 2147483647 w 741"/>
                <a:gd name="T3" fmla="*/ 0 h 384"/>
                <a:gd name="T4" fmla="*/ 2147483647 w 741"/>
                <a:gd name="T5" fmla="*/ 2147483647 h 384"/>
                <a:gd name="T6" fmla="*/ 2147483647 w 741"/>
                <a:gd name="T7" fmla="*/ 2147483647 h 384"/>
                <a:gd name="T8" fmla="*/ 0 w 741"/>
                <a:gd name="T9" fmla="*/ 2147483647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384"/>
                <a:gd name="T17" fmla="*/ 741 w 741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384">
                  <a:moveTo>
                    <a:pt x="0" y="191"/>
                  </a:moveTo>
                  <a:lnTo>
                    <a:pt x="365" y="0"/>
                  </a:lnTo>
                  <a:lnTo>
                    <a:pt x="740" y="198"/>
                  </a:lnTo>
                  <a:lnTo>
                    <a:pt x="365" y="383"/>
                  </a:lnTo>
                  <a:lnTo>
                    <a:pt x="0" y="19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52" name="Rectangle 29"/>
            <p:cNvSpPr>
              <a:spLocks noChangeArrowheads="1"/>
            </p:cNvSpPr>
            <p:nvPr/>
          </p:nvSpPr>
          <p:spPr bwMode="auto">
            <a:xfrm>
              <a:off x="3809000" y="2120900"/>
              <a:ext cx="751810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Home</a:t>
              </a:r>
            </a:p>
          </p:txBody>
        </p:sp>
        <p:sp>
          <p:nvSpPr>
            <p:cNvPr id="62553" name="Rectangle 31"/>
            <p:cNvSpPr>
              <a:spLocks noChangeArrowheads="1"/>
            </p:cNvSpPr>
            <p:nvPr/>
          </p:nvSpPr>
          <p:spPr bwMode="auto">
            <a:xfrm>
              <a:off x="5748260" y="2135890"/>
              <a:ext cx="1191802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Telephone</a:t>
              </a:r>
            </a:p>
          </p:txBody>
        </p:sp>
        <p:sp>
          <p:nvSpPr>
            <p:cNvPr id="62554" name="Line 43"/>
            <p:cNvSpPr>
              <a:spLocks noChangeShapeType="1"/>
            </p:cNvSpPr>
            <p:nvPr/>
          </p:nvSpPr>
          <p:spPr bwMode="auto">
            <a:xfrm>
              <a:off x="4767263" y="2292350"/>
              <a:ext cx="920750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stealth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475" name="Line 44"/>
          <p:cNvSpPr>
            <a:spLocks noChangeShapeType="1"/>
          </p:cNvSpPr>
          <p:nvPr/>
        </p:nvSpPr>
        <p:spPr bwMode="auto">
          <a:xfrm flipH="1">
            <a:off x="2825750" y="2292350"/>
            <a:ext cx="766763" cy="0"/>
          </a:xfrm>
          <a:prstGeom prst="line">
            <a:avLst/>
          </a:prstGeom>
          <a:noFill/>
          <a:ln w="15875">
            <a:solidFill>
              <a:schemeClr val="tx2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2476" name="Straight Connector 41"/>
          <p:cNvCxnSpPr>
            <a:cxnSpLocks noChangeShapeType="1"/>
            <a:stCxn id="62473" idx="0"/>
          </p:cNvCxnSpPr>
          <p:nvPr/>
        </p:nvCxnSpPr>
        <p:spPr bwMode="auto">
          <a:xfrm flipH="1" flipV="1">
            <a:off x="2113613" y="1858780"/>
            <a:ext cx="73962" cy="26212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2477" name="Group 47"/>
          <p:cNvGrpSpPr>
            <a:grpSpLocks/>
          </p:cNvGrpSpPr>
          <p:nvPr/>
        </p:nvGrpSpPr>
        <p:grpSpPr bwMode="auto">
          <a:xfrm>
            <a:off x="1524000" y="3581400"/>
            <a:ext cx="1309688" cy="373063"/>
            <a:chOff x="1693863" y="3429000"/>
            <a:chExt cx="1309687" cy="373063"/>
          </a:xfrm>
        </p:grpSpPr>
        <p:sp>
          <p:nvSpPr>
            <p:cNvPr id="62548" name="Freeform 17"/>
            <p:cNvSpPr>
              <a:spLocks/>
            </p:cNvSpPr>
            <p:nvPr/>
          </p:nvSpPr>
          <p:spPr bwMode="auto">
            <a:xfrm>
              <a:off x="1693863" y="3440113"/>
              <a:ext cx="1309687" cy="361950"/>
            </a:xfrm>
            <a:custGeom>
              <a:avLst/>
              <a:gdLst>
                <a:gd name="T0" fmla="*/ 2147483647 w 929"/>
                <a:gd name="T1" fmla="*/ 2147483647 h 228"/>
                <a:gd name="T2" fmla="*/ 2147483647 w 929"/>
                <a:gd name="T3" fmla="*/ 0 h 228"/>
                <a:gd name="T4" fmla="*/ 0 w 929"/>
                <a:gd name="T5" fmla="*/ 0 h 228"/>
                <a:gd name="T6" fmla="*/ 0 w 929"/>
                <a:gd name="T7" fmla="*/ 2147483647 h 228"/>
                <a:gd name="T8" fmla="*/ 2147483647 w 929"/>
                <a:gd name="T9" fmla="*/ 2147483647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9"/>
                <a:gd name="T16" fmla="*/ 0 h 228"/>
                <a:gd name="T17" fmla="*/ 929 w 929"/>
                <a:gd name="T18" fmla="*/ 228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9" h="228">
                  <a:moveTo>
                    <a:pt x="928" y="227"/>
                  </a:moveTo>
                  <a:lnTo>
                    <a:pt x="928" y="0"/>
                  </a:lnTo>
                  <a:lnTo>
                    <a:pt x="0" y="0"/>
                  </a:lnTo>
                  <a:lnTo>
                    <a:pt x="0" y="227"/>
                  </a:lnTo>
                  <a:lnTo>
                    <a:pt x="928" y="22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49" name="Rectangle 31"/>
            <p:cNvSpPr>
              <a:spLocks noChangeArrowheads="1"/>
            </p:cNvSpPr>
            <p:nvPr/>
          </p:nvSpPr>
          <p:spPr bwMode="auto">
            <a:xfrm>
              <a:off x="1796797" y="3429000"/>
              <a:ext cx="1175003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Musicians</a:t>
              </a:r>
            </a:p>
          </p:txBody>
        </p:sp>
      </p:grpSp>
      <p:sp>
        <p:nvSpPr>
          <p:cNvPr id="62478" name="Freeform 13"/>
          <p:cNvSpPr>
            <a:spLocks/>
          </p:cNvSpPr>
          <p:nvPr/>
        </p:nvSpPr>
        <p:spPr bwMode="auto">
          <a:xfrm>
            <a:off x="2590800" y="2819400"/>
            <a:ext cx="1176338" cy="609600"/>
          </a:xfrm>
          <a:custGeom>
            <a:avLst/>
            <a:gdLst>
              <a:gd name="T0" fmla="*/ 0 w 741"/>
              <a:gd name="T1" fmla="*/ 2147483647 h 384"/>
              <a:gd name="T2" fmla="*/ 2147483647 w 741"/>
              <a:gd name="T3" fmla="*/ 0 h 384"/>
              <a:gd name="T4" fmla="*/ 2147483647 w 741"/>
              <a:gd name="T5" fmla="*/ 2147483647 h 384"/>
              <a:gd name="T6" fmla="*/ 2147483647 w 741"/>
              <a:gd name="T7" fmla="*/ 2147483647 h 384"/>
              <a:gd name="T8" fmla="*/ 0 w 741"/>
              <a:gd name="T9" fmla="*/ 2147483647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1"/>
              <a:gd name="T16" fmla="*/ 0 h 384"/>
              <a:gd name="T17" fmla="*/ 741 w 741"/>
              <a:gd name="T18" fmla="*/ 384 h 3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1" h="384">
                <a:moveTo>
                  <a:pt x="0" y="191"/>
                </a:moveTo>
                <a:lnTo>
                  <a:pt x="365" y="0"/>
                </a:lnTo>
                <a:lnTo>
                  <a:pt x="740" y="198"/>
                </a:lnTo>
                <a:lnTo>
                  <a:pt x="365" y="383"/>
                </a:lnTo>
                <a:lnTo>
                  <a:pt x="0" y="19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9" name="Rectangle 29"/>
          <p:cNvSpPr>
            <a:spLocks noChangeArrowheads="1"/>
          </p:cNvSpPr>
          <p:nvPr/>
        </p:nvSpPr>
        <p:spPr bwMode="auto">
          <a:xfrm>
            <a:off x="2819400" y="2959100"/>
            <a:ext cx="706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Lives</a:t>
            </a:r>
          </a:p>
        </p:txBody>
      </p:sp>
      <p:cxnSp>
        <p:nvCxnSpPr>
          <p:cNvPr id="62480" name="Straight Connector 50"/>
          <p:cNvCxnSpPr>
            <a:cxnSpLocks noChangeShapeType="1"/>
            <a:stCxn id="62466" idx="2"/>
          </p:cNvCxnSpPr>
          <p:nvPr/>
        </p:nvCxnSpPr>
        <p:spPr bwMode="auto">
          <a:xfrm rot="5400000">
            <a:off x="3790950" y="2609850"/>
            <a:ext cx="457200" cy="5715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81" name="Straight Connector 52"/>
          <p:cNvCxnSpPr>
            <a:cxnSpLocks noChangeShapeType="1"/>
          </p:cNvCxnSpPr>
          <p:nvPr/>
        </p:nvCxnSpPr>
        <p:spPr bwMode="auto">
          <a:xfrm rot="5400000">
            <a:off x="2174082" y="3164681"/>
            <a:ext cx="457200" cy="37623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482" name="Freeform 9"/>
          <p:cNvSpPr>
            <a:spLocks/>
          </p:cNvSpPr>
          <p:nvPr/>
        </p:nvSpPr>
        <p:spPr bwMode="auto">
          <a:xfrm>
            <a:off x="1600200" y="2906713"/>
            <a:ext cx="752475" cy="369887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3" name="Rectangle 19"/>
          <p:cNvSpPr>
            <a:spLocks noChangeArrowheads="1"/>
          </p:cNvSpPr>
          <p:nvPr/>
        </p:nvSpPr>
        <p:spPr bwMode="auto">
          <a:xfrm>
            <a:off x="1644650" y="2884488"/>
            <a:ext cx="717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name</a:t>
            </a:r>
          </a:p>
        </p:txBody>
      </p:sp>
      <p:sp>
        <p:nvSpPr>
          <p:cNvPr id="62484" name="Freeform 9"/>
          <p:cNvSpPr>
            <a:spLocks/>
          </p:cNvSpPr>
          <p:nvPr/>
        </p:nvSpPr>
        <p:spPr bwMode="auto">
          <a:xfrm>
            <a:off x="838200" y="3059113"/>
            <a:ext cx="752475" cy="369887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5" name="Rectangle 19"/>
          <p:cNvSpPr>
            <a:spLocks noChangeArrowheads="1"/>
          </p:cNvSpPr>
          <p:nvPr/>
        </p:nvSpPr>
        <p:spPr bwMode="auto">
          <a:xfrm>
            <a:off x="989013" y="3036888"/>
            <a:ext cx="5349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>
                <a:solidFill>
                  <a:srgbClr val="000000"/>
                </a:solidFill>
                <a:latin typeface="Arial" pitchFamily="34" charset="0"/>
              </a:rPr>
              <a:t>ssn</a:t>
            </a:r>
          </a:p>
        </p:txBody>
      </p:sp>
      <p:cxnSp>
        <p:nvCxnSpPr>
          <p:cNvPr id="62486" name="Straight Connector 60"/>
          <p:cNvCxnSpPr>
            <a:cxnSpLocks noChangeShapeType="1"/>
          </p:cNvCxnSpPr>
          <p:nvPr/>
        </p:nvCxnSpPr>
        <p:spPr bwMode="auto">
          <a:xfrm rot="16200000" flipH="1">
            <a:off x="1866900" y="3390900"/>
            <a:ext cx="304800" cy="762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87" name="Straight Connector 62"/>
          <p:cNvCxnSpPr>
            <a:cxnSpLocks noChangeShapeType="1"/>
          </p:cNvCxnSpPr>
          <p:nvPr/>
        </p:nvCxnSpPr>
        <p:spPr bwMode="auto">
          <a:xfrm>
            <a:off x="1524000" y="3352800"/>
            <a:ext cx="304800" cy="2286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488" name="Freeform 13"/>
          <p:cNvSpPr>
            <a:spLocks/>
          </p:cNvSpPr>
          <p:nvPr/>
        </p:nvSpPr>
        <p:spPr bwMode="auto">
          <a:xfrm>
            <a:off x="3609975" y="3460750"/>
            <a:ext cx="1176338" cy="609600"/>
          </a:xfrm>
          <a:custGeom>
            <a:avLst/>
            <a:gdLst>
              <a:gd name="T0" fmla="*/ 0 w 741"/>
              <a:gd name="T1" fmla="*/ 2147483647 h 384"/>
              <a:gd name="T2" fmla="*/ 2147483647 w 741"/>
              <a:gd name="T3" fmla="*/ 0 h 384"/>
              <a:gd name="T4" fmla="*/ 2147483647 w 741"/>
              <a:gd name="T5" fmla="*/ 2147483647 h 384"/>
              <a:gd name="T6" fmla="*/ 2147483647 w 741"/>
              <a:gd name="T7" fmla="*/ 2147483647 h 384"/>
              <a:gd name="T8" fmla="*/ 0 w 741"/>
              <a:gd name="T9" fmla="*/ 2147483647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1"/>
              <a:gd name="T16" fmla="*/ 0 h 384"/>
              <a:gd name="T17" fmla="*/ 741 w 741"/>
              <a:gd name="T18" fmla="*/ 384 h 3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1" h="384">
                <a:moveTo>
                  <a:pt x="0" y="191"/>
                </a:moveTo>
                <a:lnTo>
                  <a:pt x="365" y="0"/>
                </a:lnTo>
                <a:lnTo>
                  <a:pt x="740" y="198"/>
                </a:lnTo>
                <a:lnTo>
                  <a:pt x="365" y="383"/>
                </a:lnTo>
                <a:lnTo>
                  <a:pt x="0" y="19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9" name="Freeform 15"/>
          <p:cNvSpPr>
            <a:spLocks/>
          </p:cNvSpPr>
          <p:nvPr/>
        </p:nvSpPr>
        <p:spPr bwMode="auto">
          <a:xfrm>
            <a:off x="5105400" y="2743200"/>
            <a:ext cx="1073150" cy="371475"/>
          </a:xfrm>
          <a:custGeom>
            <a:avLst/>
            <a:gdLst>
              <a:gd name="T0" fmla="*/ 2147483647 w 667"/>
              <a:gd name="T1" fmla="*/ 2147483647 h 234"/>
              <a:gd name="T2" fmla="*/ 2147483647 w 667"/>
              <a:gd name="T3" fmla="*/ 2147483647 h 234"/>
              <a:gd name="T4" fmla="*/ 2147483647 w 667"/>
              <a:gd name="T5" fmla="*/ 2147483647 h 234"/>
              <a:gd name="T6" fmla="*/ 2147483647 w 667"/>
              <a:gd name="T7" fmla="*/ 2147483647 h 234"/>
              <a:gd name="T8" fmla="*/ 2147483647 w 667"/>
              <a:gd name="T9" fmla="*/ 2147483647 h 234"/>
              <a:gd name="T10" fmla="*/ 2147483647 w 667"/>
              <a:gd name="T11" fmla="*/ 2147483647 h 234"/>
              <a:gd name="T12" fmla="*/ 2147483647 w 667"/>
              <a:gd name="T13" fmla="*/ 2147483647 h 234"/>
              <a:gd name="T14" fmla="*/ 2147483647 w 667"/>
              <a:gd name="T15" fmla="*/ 2147483647 h 234"/>
              <a:gd name="T16" fmla="*/ 2147483647 w 667"/>
              <a:gd name="T17" fmla="*/ 2147483647 h 234"/>
              <a:gd name="T18" fmla="*/ 2147483647 w 667"/>
              <a:gd name="T19" fmla="*/ 2147483647 h 234"/>
              <a:gd name="T20" fmla="*/ 2147483647 w 667"/>
              <a:gd name="T21" fmla="*/ 2147483647 h 234"/>
              <a:gd name="T22" fmla="*/ 2147483647 w 667"/>
              <a:gd name="T23" fmla="*/ 2147483647 h 234"/>
              <a:gd name="T24" fmla="*/ 2147483647 w 667"/>
              <a:gd name="T25" fmla="*/ 2147483647 h 234"/>
              <a:gd name="T26" fmla="*/ 2147483647 w 667"/>
              <a:gd name="T27" fmla="*/ 2147483647 h 234"/>
              <a:gd name="T28" fmla="*/ 2147483647 w 667"/>
              <a:gd name="T29" fmla="*/ 2147483647 h 234"/>
              <a:gd name="T30" fmla="*/ 2147483647 w 667"/>
              <a:gd name="T31" fmla="*/ 2147483647 h 234"/>
              <a:gd name="T32" fmla="*/ 2147483647 w 667"/>
              <a:gd name="T33" fmla="*/ 2147483647 h 234"/>
              <a:gd name="T34" fmla="*/ 2147483647 w 667"/>
              <a:gd name="T35" fmla="*/ 2147483647 h 234"/>
              <a:gd name="T36" fmla="*/ 2147483647 w 667"/>
              <a:gd name="T37" fmla="*/ 2147483647 h 234"/>
              <a:gd name="T38" fmla="*/ 2147483647 w 667"/>
              <a:gd name="T39" fmla="*/ 2147483647 h 234"/>
              <a:gd name="T40" fmla="*/ 2147483647 w 667"/>
              <a:gd name="T41" fmla="*/ 2147483647 h 234"/>
              <a:gd name="T42" fmla="*/ 2147483647 w 667"/>
              <a:gd name="T43" fmla="*/ 2147483647 h 234"/>
              <a:gd name="T44" fmla="*/ 2147483647 w 667"/>
              <a:gd name="T45" fmla="*/ 2147483647 h 234"/>
              <a:gd name="T46" fmla="*/ 2147483647 w 667"/>
              <a:gd name="T47" fmla="*/ 2147483647 h 234"/>
              <a:gd name="T48" fmla="*/ 2147483647 w 667"/>
              <a:gd name="T49" fmla="*/ 2147483647 h 234"/>
              <a:gd name="T50" fmla="*/ 2147483647 w 667"/>
              <a:gd name="T51" fmla="*/ 2147483647 h 234"/>
              <a:gd name="T52" fmla="*/ 2147483647 w 667"/>
              <a:gd name="T53" fmla="*/ 2147483647 h 234"/>
              <a:gd name="T54" fmla="*/ 2147483647 w 667"/>
              <a:gd name="T55" fmla="*/ 2147483647 h 234"/>
              <a:gd name="T56" fmla="*/ 2147483647 w 667"/>
              <a:gd name="T57" fmla="*/ 2147483647 h 234"/>
              <a:gd name="T58" fmla="*/ 2147483647 w 667"/>
              <a:gd name="T59" fmla="*/ 2147483647 h 234"/>
              <a:gd name="T60" fmla="*/ 2147483647 w 667"/>
              <a:gd name="T61" fmla="*/ 2147483647 h 234"/>
              <a:gd name="T62" fmla="*/ 2147483647 w 667"/>
              <a:gd name="T63" fmla="*/ 2147483647 h 234"/>
              <a:gd name="T64" fmla="*/ 2147483647 w 667"/>
              <a:gd name="T65" fmla="*/ 2147483647 h 234"/>
              <a:gd name="T66" fmla="*/ 2147483647 w 667"/>
              <a:gd name="T67" fmla="*/ 2147483647 h 234"/>
              <a:gd name="T68" fmla="*/ 2147483647 w 667"/>
              <a:gd name="T69" fmla="*/ 2147483647 h 234"/>
              <a:gd name="T70" fmla="*/ 2147483647 w 667"/>
              <a:gd name="T71" fmla="*/ 2147483647 h 2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7"/>
              <a:gd name="T109" fmla="*/ 0 h 234"/>
              <a:gd name="T110" fmla="*/ 667 w 667"/>
              <a:gd name="T111" fmla="*/ 234 h 2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7" h="234">
                <a:moveTo>
                  <a:pt x="666" y="116"/>
                </a:moveTo>
                <a:lnTo>
                  <a:pt x="664" y="107"/>
                </a:lnTo>
                <a:lnTo>
                  <a:pt x="661" y="96"/>
                </a:lnTo>
                <a:lnTo>
                  <a:pt x="655" y="86"/>
                </a:lnTo>
                <a:lnTo>
                  <a:pt x="646" y="77"/>
                </a:lnTo>
                <a:lnTo>
                  <a:pt x="634" y="67"/>
                </a:lnTo>
                <a:lnTo>
                  <a:pt x="621" y="58"/>
                </a:lnTo>
                <a:lnTo>
                  <a:pt x="606" y="50"/>
                </a:lnTo>
                <a:lnTo>
                  <a:pt x="588" y="42"/>
                </a:lnTo>
                <a:lnTo>
                  <a:pt x="568" y="35"/>
                </a:lnTo>
                <a:lnTo>
                  <a:pt x="547" y="28"/>
                </a:lnTo>
                <a:lnTo>
                  <a:pt x="524" y="21"/>
                </a:lnTo>
                <a:lnTo>
                  <a:pt x="499" y="16"/>
                </a:lnTo>
                <a:lnTo>
                  <a:pt x="474" y="11"/>
                </a:lnTo>
                <a:lnTo>
                  <a:pt x="447" y="7"/>
                </a:lnTo>
                <a:lnTo>
                  <a:pt x="419" y="4"/>
                </a:lnTo>
                <a:lnTo>
                  <a:pt x="391" y="2"/>
                </a:lnTo>
                <a:lnTo>
                  <a:pt x="362" y="1"/>
                </a:lnTo>
                <a:lnTo>
                  <a:pt x="333" y="0"/>
                </a:lnTo>
                <a:lnTo>
                  <a:pt x="304" y="1"/>
                </a:lnTo>
                <a:lnTo>
                  <a:pt x="275" y="2"/>
                </a:lnTo>
                <a:lnTo>
                  <a:pt x="247" y="4"/>
                </a:lnTo>
                <a:lnTo>
                  <a:pt x="219" y="7"/>
                </a:lnTo>
                <a:lnTo>
                  <a:pt x="192" y="11"/>
                </a:lnTo>
                <a:lnTo>
                  <a:pt x="167" y="16"/>
                </a:lnTo>
                <a:lnTo>
                  <a:pt x="143" y="21"/>
                </a:lnTo>
                <a:lnTo>
                  <a:pt x="120" y="28"/>
                </a:lnTo>
                <a:lnTo>
                  <a:pt x="98" y="35"/>
                </a:lnTo>
                <a:lnTo>
                  <a:pt x="78" y="42"/>
                </a:lnTo>
                <a:lnTo>
                  <a:pt x="60" y="50"/>
                </a:lnTo>
                <a:lnTo>
                  <a:pt x="46" y="58"/>
                </a:lnTo>
                <a:lnTo>
                  <a:pt x="31" y="67"/>
                </a:lnTo>
                <a:lnTo>
                  <a:pt x="20" y="77"/>
                </a:lnTo>
                <a:lnTo>
                  <a:pt x="12" y="86"/>
                </a:lnTo>
                <a:lnTo>
                  <a:pt x="6" y="96"/>
                </a:lnTo>
                <a:lnTo>
                  <a:pt x="2" y="107"/>
                </a:lnTo>
                <a:lnTo>
                  <a:pt x="0" y="116"/>
                </a:lnTo>
                <a:lnTo>
                  <a:pt x="2" y="127"/>
                </a:lnTo>
                <a:lnTo>
                  <a:pt x="6" y="137"/>
                </a:lnTo>
                <a:lnTo>
                  <a:pt x="12" y="147"/>
                </a:lnTo>
                <a:lnTo>
                  <a:pt x="20" y="156"/>
                </a:lnTo>
                <a:lnTo>
                  <a:pt x="31" y="166"/>
                </a:lnTo>
                <a:lnTo>
                  <a:pt x="46" y="175"/>
                </a:lnTo>
                <a:lnTo>
                  <a:pt x="60" y="183"/>
                </a:lnTo>
                <a:lnTo>
                  <a:pt x="78" y="191"/>
                </a:lnTo>
                <a:lnTo>
                  <a:pt x="98" y="199"/>
                </a:lnTo>
                <a:lnTo>
                  <a:pt x="120" y="206"/>
                </a:lnTo>
                <a:lnTo>
                  <a:pt x="143" y="212"/>
                </a:lnTo>
                <a:lnTo>
                  <a:pt x="167" y="217"/>
                </a:lnTo>
                <a:lnTo>
                  <a:pt x="192" y="222"/>
                </a:lnTo>
                <a:lnTo>
                  <a:pt x="219" y="226"/>
                </a:lnTo>
                <a:lnTo>
                  <a:pt x="247" y="229"/>
                </a:lnTo>
                <a:lnTo>
                  <a:pt x="275" y="231"/>
                </a:lnTo>
                <a:lnTo>
                  <a:pt x="304" y="232"/>
                </a:lnTo>
                <a:lnTo>
                  <a:pt x="333" y="233"/>
                </a:lnTo>
                <a:lnTo>
                  <a:pt x="362" y="232"/>
                </a:lnTo>
                <a:lnTo>
                  <a:pt x="391" y="231"/>
                </a:lnTo>
                <a:lnTo>
                  <a:pt x="419" y="229"/>
                </a:lnTo>
                <a:lnTo>
                  <a:pt x="447" y="226"/>
                </a:lnTo>
                <a:lnTo>
                  <a:pt x="474" y="222"/>
                </a:lnTo>
                <a:lnTo>
                  <a:pt x="499" y="217"/>
                </a:lnTo>
                <a:lnTo>
                  <a:pt x="524" y="212"/>
                </a:lnTo>
                <a:lnTo>
                  <a:pt x="547" y="206"/>
                </a:lnTo>
                <a:lnTo>
                  <a:pt x="568" y="199"/>
                </a:lnTo>
                <a:lnTo>
                  <a:pt x="588" y="191"/>
                </a:lnTo>
                <a:lnTo>
                  <a:pt x="606" y="183"/>
                </a:lnTo>
                <a:lnTo>
                  <a:pt x="621" y="175"/>
                </a:lnTo>
                <a:lnTo>
                  <a:pt x="634" y="166"/>
                </a:lnTo>
                <a:lnTo>
                  <a:pt x="646" y="156"/>
                </a:lnTo>
                <a:lnTo>
                  <a:pt x="655" y="147"/>
                </a:lnTo>
                <a:lnTo>
                  <a:pt x="661" y="137"/>
                </a:lnTo>
                <a:lnTo>
                  <a:pt x="664" y="127"/>
                </a:lnTo>
                <a:lnTo>
                  <a:pt x="666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90" name="Freeform 17"/>
          <p:cNvSpPr>
            <a:spLocks/>
          </p:cNvSpPr>
          <p:nvPr/>
        </p:nvSpPr>
        <p:spPr bwMode="auto">
          <a:xfrm>
            <a:off x="5770563" y="3611563"/>
            <a:ext cx="1309687" cy="361950"/>
          </a:xfrm>
          <a:custGeom>
            <a:avLst/>
            <a:gdLst>
              <a:gd name="T0" fmla="*/ 2147483647 w 929"/>
              <a:gd name="T1" fmla="*/ 2147483647 h 228"/>
              <a:gd name="T2" fmla="*/ 2147483647 w 929"/>
              <a:gd name="T3" fmla="*/ 0 h 228"/>
              <a:gd name="T4" fmla="*/ 0 w 929"/>
              <a:gd name="T5" fmla="*/ 0 h 228"/>
              <a:gd name="T6" fmla="*/ 0 w 929"/>
              <a:gd name="T7" fmla="*/ 2147483647 h 228"/>
              <a:gd name="T8" fmla="*/ 2147483647 w 929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9"/>
              <a:gd name="T16" fmla="*/ 0 h 228"/>
              <a:gd name="T17" fmla="*/ 929 w 929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9" h="228">
                <a:moveTo>
                  <a:pt x="928" y="227"/>
                </a:moveTo>
                <a:lnTo>
                  <a:pt x="928" y="0"/>
                </a:lnTo>
                <a:lnTo>
                  <a:pt x="0" y="0"/>
                </a:lnTo>
                <a:lnTo>
                  <a:pt x="0" y="227"/>
                </a:lnTo>
                <a:lnTo>
                  <a:pt x="928" y="22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91" name="Rectangle 20"/>
          <p:cNvSpPr>
            <a:spLocks noChangeArrowheads="1"/>
          </p:cNvSpPr>
          <p:nvPr/>
        </p:nvSpPr>
        <p:spPr bwMode="auto">
          <a:xfrm>
            <a:off x="5181600" y="2743200"/>
            <a:ext cx="9921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>
                <a:solidFill>
                  <a:srgbClr val="000000"/>
                </a:solidFill>
                <a:latin typeface="Arial" pitchFamily="34" charset="0"/>
              </a:rPr>
              <a:t>albumID</a:t>
            </a:r>
          </a:p>
        </p:txBody>
      </p:sp>
      <p:sp>
        <p:nvSpPr>
          <p:cNvPr id="62492" name="Rectangle 29"/>
          <p:cNvSpPr>
            <a:spLocks noChangeArrowheads="1"/>
          </p:cNvSpPr>
          <p:nvPr/>
        </p:nvSpPr>
        <p:spPr bwMode="auto">
          <a:xfrm>
            <a:off x="3657600" y="3581400"/>
            <a:ext cx="1082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Producer</a:t>
            </a:r>
          </a:p>
        </p:txBody>
      </p:sp>
      <p:sp>
        <p:nvSpPr>
          <p:cNvPr id="62493" name="Rectangle 31"/>
          <p:cNvSpPr>
            <a:spLocks noChangeArrowheads="1"/>
          </p:cNvSpPr>
          <p:nvPr/>
        </p:nvSpPr>
        <p:spPr bwMode="auto">
          <a:xfrm>
            <a:off x="6037263" y="3625850"/>
            <a:ext cx="8207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Album</a:t>
            </a:r>
          </a:p>
        </p:txBody>
      </p:sp>
      <p:sp>
        <p:nvSpPr>
          <p:cNvPr id="62494" name="Line 43"/>
          <p:cNvSpPr>
            <a:spLocks noChangeShapeType="1"/>
          </p:cNvSpPr>
          <p:nvPr/>
        </p:nvSpPr>
        <p:spPr bwMode="auto">
          <a:xfrm>
            <a:off x="4795838" y="3771900"/>
            <a:ext cx="9207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95" name="Line 44"/>
          <p:cNvSpPr>
            <a:spLocks noChangeShapeType="1"/>
          </p:cNvSpPr>
          <p:nvPr/>
        </p:nvSpPr>
        <p:spPr bwMode="auto">
          <a:xfrm flipH="1">
            <a:off x="2819400" y="3771900"/>
            <a:ext cx="766763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2496" name="Straight Connector 71"/>
          <p:cNvCxnSpPr>
            <a:cxnSpLocks noChangeShapeType="1"/>
            <a:endCxn id="62493" idx="0"/>
          </p:cNvCxnSpPr>
          <p:nvPr/>
        </p:nvCxnSpPr>
        <p:spPr bwMode="auto">
          <a:xfrm rot="16200000" flipH="1">
            <a:off x="6309519" y="3486944"/>
            <a:ext cx="215900" cy="61912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497" name="Freeform 9"/>
          <p:cNvSpPr>
            <a:spLocks/>
          </p:cNvSpPr>
          <p:nvPr/>
        </p:nvSpPr>
        <p:spPr bwMode="auto">
          <a:xfrm>
            <a:off x="7543800" y="3200400"/>
            <a:ext cx="7524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98" name="Rectangle 19"/>
          <p:cNvSpPr>
            <a:spLocks noChangeArrowheads="1"/>
          </p:cNvSpPr>
          <p:nvPr/>
        </p:nvSpPr>
        <p:spPr bwMode="auto">
          <a:xfrm>
            <a:off x="7680325" y="3200400"/>
            <a:ext cx="549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title</a:t>
            </a:r>
          </a:p>
        </p:txBody>
      </p:sp>
      <p:sp>
        <p:nvSpPr>
          <p:cNvPr id="62499" name="Freeform 9"/>
          <p:cNvSpPr>
            <a:spLocks/>
          </p:cNvSpPr>
          <p:nvPr/>
        </p:nvSpPr>
        <p:spPr bwMode="auto">
          <a:xfrm>
            <a:off x="7010400" y="2819400"/>
            <a:ext cx="7524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00" name="Rectangle 19"/>
          <p:cNvSpPr>
            <a:spLocks noChangeArrowheads="1"/>
          </p:cNvSpPr>
          <p:nvPr/>
        </p:nvSpPr>
        <p:spPr bwMode="auto">
          <a:xfrm>
            <a:off x="7010400" y="2819400"/>
            <a:ext cx="774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speed</a:t>
            </a:r>
          </a:p>
        </p:txBody>
      </p:sp>
      <p:sp>
        <p:nvSpPr>
          <p:cNvPr id="62501" name="Freeform 15"/>
          <p:cNvSpPr>
            <a:spLocks/>
          </p:cNvSpPr>
          <p:nvPr/>
        </p:nvSpPr>
        <p:spPr bwMode="auto">
          <a:xfrm>
            <a:off x="5803900" y="3048000"/>
            <a:ext cx="1309688" cy="371475"/>
          </a:xfrm>
          <a:custGeom>
            <a:avLst/>
            <a:gdLst>
              <a:gd name="T0" fmla="*/ 2147483647 w 667"/>
              <a:gd name="T1" fmla="*/ 2147483647 h 234"/>
              <a:gd name="T2" fmla="*/ 2147483647 w 667"/>
              <a:gd name="T3" fmla="*/ 2147483647 h 234"/>
              <a:gd name="T4" fmla="*/ 2147483647 w 667"/>
              <a:gd name="T5" fmla="*/ 2147483647 h 234"/>
              <a:gd name="T6" fmla="*/ 2147483647 w 667"/>
              <a:gd name="T7" fmla="*/ 2147483647 h 234"/>
              <a:gd name="T8" fmla="*/ 2147483647 w 667"/>
              <a:gd name="T9" fmla="*/ 2147483647 h 234"/>
              <a:gd name="T10" fmla="*/ 2147483647 w 667"/>
              <a:gd name="T11" fmla="*/ 2147483647 h 234"/>
              <a:gd name="T12" fmla="*/ 2147483647 w 667"/>
              <a:gd name="T13" fmla="*/ 2147483647 h 234"/>
              <a:gd name="T14" fmla="*/ 2147483647 w 667"/>
              <a:gd name="T15" fmla="*/ 2147483647 h 234"/>
              <a:gd name="T16" fmla="*/ 2147483647 w 667"/>
              <a:gd name="T17" fmla="*/ 2147483647 h 234"/>
              <a:gd name="T18" fmla="*/ 2147483647 w 667"/>
              <a:gd name="T19" fmla="*/ 2147483647 h 234"/>
              <a:gd name="T20" fmla="*/ 2147483647 w 667"/>
              <a:gd name="T21" fmla="*/ 2147483647 h 234"/>
              <a:gd name="T22" fmla="*/ 2147483647 w 667"/>
              <a:gd name="T23" fmla="*/ 2147483647 h 234"/>
              <a:gd name="T24" fmla="*/ 2147483647 w 667"/>
              <a:gd name="T25" fmla="*/ 2147483647 h 234"/>
              <a:gd name="T26" fmla="*/ 2147483647 w 667"/>
              <a:gd name="T27" fmla="*/ 2147483647 h 234"/>
              <a:gd name="T28" fmla="*/ 2147483647 w 667"/>
              <a:gd name="T29" fmla="*/ 2147483647 h 234"/>
              <a:gd name="T30" fmla="*/ 2147483647 w 667"/>
              <a:gd name="T31" fmla="*/ 2147483647 h 234"/>
              <a:gd name="T32" fmla="*/ 2147483647 w 667"/>
              <a:gd name="T33" fmla="*/ 2147483647 h 234"/>
              <a:gd name="T34" fmla="*/ 2147483647 w 667"/>
              <a:gd name="T35" fmla="*/ 2147483647 h 234"/>
              <a:gd name="T36" fmla="*/ 2147483647 w 667"/>
              <a:gd name="T37" fmla="*/ 2147483647 h 234"/>
              <a:gd name="T38" fmla="*/ 2147483647 w 667"/>
              <a:gd name="T39" fmla="*/ 2147483647 h 234"/>
              <a:gd name="T40" fmla="*/ 2147483647 w 667"/>
              <a:gd name="T41" fmla="*/ 2147483647 h 234"/>
              <a:gd name="T42" fmla="*/ 2147483647 w 667"/>
              <a:gd name="T43" fmla="*/ 2147483647 h 234"/>
              <a:gd name="T44" fmla="*/ 2147483647 w 667"/>
              <a:gd name="T45" fmla="*/ 2147483647 h 234"/>
              <a:gd name="T46" fmla="*/ 2147483647 w 667"/>
              <a:gd name="T47" fmla="*/ 2147483647 h 234"/>
              <a:gd name="T48" fmla="*/ 2147483647 w 667"/>
              <a:gd name="T49" fmla="*/ 2147483647 h 234"/>
              <a:gd name="T50" fmla="*/ 2147483647 w 667"/>
              <a:gd name="T51" fmla="*/ 2147483647 h 234"/>
              <a:gd name="T52" fmla="*/ 2147483647 w 667"/>
              <a:gd name="T53" fmla="*/ 2147483647 h 234"/>
              <a:gd name="T54" fmla="*/ 2147483647 w 667"/>
              <a:gd name="T55" fmla="*/ 2147483647 h 234"/>
              <a:gd name="T56" fmla="*/ 2147483647 w 667"/>
              <a:gd name="T57" fmla="*/ 2147483647 h 234"/>
              <a:gd name="T58" fmla="*/ 2147483647 w 667"/>
              <a:gd name="T59" fmla="*/ 2147483647 h 234"/>
              <a:gd name="T60" fmla="*/ 2147483647 w 667"/>
              <a:gd name="T61" fmla="*/ 2147483647 h 234"/>
              <a:gd name="T62" fmla="*/ 2147483647 w 667"/>
              <a:gd name="T63" fmla="*/ 2147483647 h 234"/>
              <a:gd name="T64" fmla="*/ 2147483647 w 667"/>
              <a:gd name="T65" fmla="*/ 2147483647 h 234"/>
              <a:gd name="T66" fmla="*/ 2147483647 w 667"/>
              <a:gd name="T67" fmla="*/ 2147483647 h 234"/>
              <a:gd name="T68" fmla="*/ 2147483647 w 667"/>
              <a:gd name="T69" fmla="*/ 2147483647 h 234"/>
              <a:gd name="T70" fmla="*/ 2147483647 w 667"/>
              <a:gd name="T71" fmla="*/ 2147483647 h 2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7"/>
              <a:gd name="T109" fmla="*/ 0 h 234"/>
              <a:gd name="T110" fmla="*/ 667 w 667"/>
              <a:gd name="T111" fmla="*/ 234 h 2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7" h="234">
                <a:moveTo>
                  <a:pt x="666" y="116"/>
                </a:moveTo>
                <a:lnTo>
                  <a:pt x="664" y="107"/>
                </a:lnTo>
                <a:lnTo>
                  <a:pt x="661" y="96"/>
                </a:lnTo>
                <a:lnTo>
                  <a:pt x="655" y="86"/>
                </a:lnTo>
                <a:lnTo>
                  <a:pt x="646" y="77"/>
                </a:lnTo>
                <a:lnTo>
                  <a:pt x="634" y="67"/>
                </a:lnTo>
                <a:lnTo>
                  <a:pt x="621" y="58"/>
                </a:lnTo>
                <a:lnTo>
                  <a:pt x="606" y="50"/>
                </a:lnTo>
                <a:lnTo>
                  <a:pt x="588" y="42"/>
                </a:lnTo>
                <a:lnTo>
                  <a:pt x="568" y="35"/>
                </a:lnTo>
                <a:lnTo>
                  <a:pt x="547" y="28"/>
                </a:lnTo>
                <a:lnTo>
                  <a:pt x="524" y="21"/>
                </a:lnTo>
                <a:lnTo>
                  <a:pt x="499" y="16"/>
                </a:lnTo>
                <a:lnTo>
                  <a:pt x="474" y="11"/>
                </a:lnTo>
                <a:lnTo>
                  <a:pt x="447" y="7"/>
                </a:lnTo>
                <a:lnTo>
                  <a:pt x="419" y="4"/>
                </a:lnTo>
                <a:lnTo>
                  <a:pt x="391" y="2"/>
                </a:lnTo>
                <a:lnTo>
                  <a:pt x="362" y="1"/>
                </a:lnTo>
                <a:lnTo>
                  <a:pt x="333" y="0"/>
                </a:lnTo>
                <a:lnTo>
                  <a:pt x="304" y="1"/>
                </a:lnTo>
                <a:lnTo>
                  <a:pt x="275" y="2"/>
                </a:lnTo>
                <a:lnTo>
                  <a:pt x="247" y="4"/>
                </a:lnTo>
                <a:lnTo>
                  <a:pt x="219" y="7"/>
                </a:lnTo>
                <a:lnTo>
                  <a:pt x="192" y="11"/>
                </a:lnTo>
                <a:lnTo>
                  <a:pt x="167" y="16"/>
                </a:lnTo>
                <a:lnTo>
                  <a:pt x="143" y="21"/>
                </a:lnTo>
                <a:lnTo>
                  <a:pt x="120" y="28"/>
                </a:lnTo>
                <a:lnTo>
                  <a:pt x="98" y="35"/>
                </a:lnTo>
                <a:lnTo>
                  <a:pt x="78" y="42"/>
                </a:lnTo>
                <a:lnTo>
                  <a:pt x="60" y="50"/>
                </a:lnTo>
                <a:lnTo>
                  <a:pt x="46" y="58"/>
                </a:lnTo>
                <a:lnTo>
                  <a:pt x="31" y="67"/>
                </a:lnTo>
                <a:lnTo>
                  <a:pt x="20" y="77"/>
                </a:lnTo>
                <a:lnTo>
                  <a:pt x="12" y="86"/>
                </a:lnTo>
                <a:lnTo>
                  <a:pt x="6" y="96"/>
                </a:lnTo>
                <a:lnTo>
                  <a:pt x="2" y="107"/>
                </a:lnTo>
                <a:lnTo>
                  <a:pt x="0" y="116"/>
                </a:lnTo>
                <a:lnTo>
                  <a:pt x="2" y="127"/>
                </a:lnTo>
                <a:lnTo>
                  <a:pt x="6" y="137"/>
                </a:lnTo>
                <a:lnTo>
                  <a:pt x="12" y="147"/>
                </a:lnTo>
                <a:lnTo>
                  <a:pt x="20" y="156"/>
                </a:lnTo>
                <a:lnTo>
                  <a:pt x="31" y="166"/>
                </a:lnTo>
                <a:lnTo>
                  <a:pt x="46" y="175"/>
                </a:lnTo>
                <a:lnTo>
                  <a:pt x="60" y="183"/>
                </a:lnTo>
                <a:lnTo>
                  <a:pt x="78" y="191"/>
                </a:lnTo>
                <a:lnTo>
                  <a:pt x="98" y="199"/>
                </a:lnTo>
                <a:lnTo>
                  <a:pt x="120" y="206"/>
                </a:lnTo>
                <a:lnTo>
                  <a:pt x="143" y="212"/>
                </a:lnTo>
                <a:lnTo>
                  <a:pt x="167" y="217"/>
                </a:lnTo>
                <a:lnTo>
                  <a:pt x="192" y="222"/>
                </a:lnTo>
                <a:lnTo>
                  <a:pt x="219" y="226"/>
                </a:lnTo>
                <a:lnTo>
                  <a:pt x="247" y="229"/>
                </a:lnTo>
                <a:lnTo>
                  <a:pt x="275" y="231"/>
                </a:lnTo>
                <a:lnTo>
                  <a:pt x="304" y="232"/>
                </a:lnTo>
                <a:lnTo>
                  <a:pt x="333" y="233"/>
                </a:lnTo>
                <a:lnTo>
                  <a:pt x="362" y="232"/>
                </a:lnTo>
                <a:lnTo>
                  <a:pt x="391" y="231"/>
                </a:lnTo>
                <a:lnTo>
                  <a:pt x="419" y="229"/>
                </a:lnTo>
                <a:lnTo>
                  <a:pt x="447" y="226"/>
                </a:lnTo>
                <a:lnTo>
                  <a:pt x="474" y="222"/>
                </a:lnTo>
                <a:lnTo>
                  <a:pt x="499" y="217"/>
                </a:lnTo>
                <a:lnTo>
                  <a:pt x="524" y="212"/>
                </a:lnTo>
                <a:lnTo>
                  <a:pt x="547" y="206"/>
                </a:lnTo>
                <a:lnTo>
                  <a:pt x="568" y="199"/>
                </a:lnTo>
                <a:lnTo>
                  <a:pt x="588" y="191"/>
                </a:lnTo>
                <a:lnTo>
                  <a:pt x="606" y="183"/>
                </a:lnTo>
                <a:lnTo>
                  <a:pt x="621" y="175"/>
                </a:lnTo>
                <a:lnTo>
                  <a:pt x="634" y="166"/>
                </a:lnTo>
                <a:lnTo>
                  <a:pt x="646" y="156"/>
                </a:lnTo>
                <a:lnTo>
                  <a:pt x="655" y="147"/>
                </a:lnTo>
                <a:lnTo>
                  <a:pt x="661" y="137"/>
                </a:lnTo>
                <a:lnTo>
                  <a:pt x="664" y="127"/>
                </a:lnTo>
                <a:lnTo>
                  <a:pt x="666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02" name="Rectangle 20"/>
          <p:cNvSpPr>
            <a:spLocks noChangeArrowheads="1"/>
          </p:cNvSpPr>
          <p:nvPr/>
        </p:nvSpPr>
        <p:spPr bwMode="auto">
          <a:xfrm>
            <a:off x="5791200" y="3048000"/>
            <a:ext cx="1384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  <a:latin typeface="Arial" pitchFamily="34" charset="0"/>
              </a:rPr>
              <a:t>copyrightDate</a:t>
            </a:r>
          </a:p>
        </p:txBody>
      </p:sp>
      <p:cxnSp>
        <p:nvCxnSpPr>
          <p:cNvPr id="62503" name="Straight Connector 80"/>
          <p:cNvCxnSpPr>
            <a:cxnSpLocks noChangeShapeType="1"/>
          </p:cNvCxnSpPr>
          <p:nvPr/>
        </p:nvCxnSpPr>
        <p:spPr bwMode="auto">
          <a:xfrm rot="16200000" flipH="1">
            <a:off x="5562600" y="3276600"/>
            <a:ext cx="457200" cy="1524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504" name="Straight Connector 82"/>
          <p:cNvCxnSpPr>
            <a:cxnSpLocks noChangeShapeType="1"/>
          </p:cNvCxnSpPr>
          <p:nvPr/>
        </p:nvCxnSpPr>
        <p:spPr bwMode="auto">
          <a:xfrm rot="5400000" flipH="1" flipV="1">
            <a:off x="6896100" y="3238500"/>
            <a:ext cx="381000" cy="3048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505" name="Straight Connector 84"/>
          <p:cNvCxnSpPr>
            <a:cxnSpLocks noChangeShapeType="1"/>
          </p:cNvCxnSpPr>
          <p:nvPr/>
        </p:nvCxnSpPr>
        <p:spPr bwMode="auto">
          <a:xfrm rot="10800000" flipV="1">
            <a:off x="7086600" y="3429000"/>
            <a:ext cx="457200" cy="2286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2506" name="Group 86"/>
          <p:cNvGrpSpPr>
            <a:grpSpLocks/>
          </p:cNvGrpSpPr>
          <p:nvPr/>
        </p:nvGrpSpPr>
        <p:grpSpPr bwMode="auto">
          <a:xfrm>
            <a:off x="1600200" y="4191000"/>
            <a:ext cx="1176338" cy="609600"/>
            <a:chOff x="3768725" y="1600200"/>
            <a:chExt cx="1176338" cy="609600"/>
          </a:xfrm>
        </p:grpSpPr>
        <p:sp>
          <p:nvSpPr>
            <p:cNvPr id="62546" name="Freeform 13"/>
            <p:cNvSpPr>
              <a:spLocks/>
            </p:cNvSpPr>
            <p:nvPr/>
          </p:nvSpPr>
          <p:spPr bwMode="auto">
            <a:xfrm>
              <a:off x="3768725" y="1600200"/>
              <a:ext cx="1176338" cy="609600"/>
            </a:xfrm>
            <a:custGeom>
              <a:avLst/>
              <a:gdLst>
                <a:gd name="T0" fmla="*/ 0 w 741"/>
                <a:gd name="T1" fmla="*/ 2147483647 h 384"/>
                <a:gd name="T2" fmla="*/ 2147483647 w 741"/>
                <a:gd name="T3" fmla="*/ 0 h 384"/>
                <a:gd name="T4" fmla="*/ 2147483647 w 741"/>
                <a:gd name="T5" fmla="*/ 2147483647 h 384"/>
                <a:gd name="T6" fmla="*/ 2147483647 w 741"/>
                <a:gd name="T7" fmla="*/ 2147483647 h 384"/>
                <a:gd name="T8" fmla="*/ 0 w 741"/>
                <a:gd name="T9" fmla="*/ 2147483647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384"/>
                <a:gd name="T17" fmla="*/ 741 w 741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384">
                  <a:moveTo>
                    <a:pt x="0" y="191"/>
                  </a:moveTo>
                  <a:lnTo>
                    <a:pt x="365" y="0"/>
                  </a:lnTo>
                  <a:lnTo>
                    <a:pt x="740" y="198"/>
                  </a:lnTo>
                  <a:lnTo>
                    <a:pt x="365" y="383"/>
                  </a:lnTo>
                  <a:lnTo>
                    <a:pt x="0" y="19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47" name="Rectangle 29"/>
            <p:cNvSpPr>
              <a:spLocks noChangeArrowheads="1"/>
            </p:cNvSpPr>
            <p:nvPr/>
          </p:nvSpPr>
          <p:spPr bwMode="auto">
            <a:xfrm>
              <a:off x="3997325" y="1721411"/>
              <a:ext cx="718146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Plays</a:t>
              </a:r>
            </a:p>
          </p:txBody>
        </p:sp>
      </p:grpSp>
      <p:grpSp>
        <p:nvGrpSpPr>
          <p:cNvPr id="62507" name="Group 89"/>
          <p:cNvGrpSpPr>
            <a:grpSpLocks/>
          </p:cNvGrpSpPr>
          <p:nvPr/>
        </p:nvGrpSpPr>
        <p:grpSpPr bwMode="auto">
          <a:xfrm>
            <a:off x="5867400" y="4191000"/>
            <a:ext cx="1176338" cy="609600"/>
            <a:chOff x="3768725" y="1600200"/>
            <a:chExt cx="1176338" cy="609600"/>
          </a:xfrm>
        </p:grpSpPr>
        <p:sp>
          <p:nvSpPr>
            <p:cNvPr id="62544" name="Freeform 13"/>
            <p:cNvSpPr>
              <a:spLocks/>
            </p:cNvSpPr>
            <p:nvPr/>
          </p:nvSpPr>
          <p:spPr bwMode="auto">
            <a:xfrm>
              <a:off x="3768725" y="1600200"/>
              <a:ext cx="1176338" cy="609600"/>
            </a:xfrm>
            <a:custGeom>
              <a:avLst/>
              <a:gdLst>
                <a:gd name="T0" fmla="*/ 0 w 741"/>
                <a:gd name="T1" fmla="*/ 2147483647 h 384"/>
                <a:gd name="T2" fmla="*/ 2147483647 w 741"/>
                <a:gd name="T3" fmla="*/ 0 h 384"/>
                <a:gd name="T4" fmla="*/ 2147483647 w 741"/>
                <a:gd name="T5" fmla="*/ 2147483647 h 384"/>
                <a:gd name="T6" fmla="*/ 2147483647 w 741"/>
                <a:gd name="T7" fmla="*/ 2147483647 h 384"/>
                <a:gd name="T8" fmla="*/ 0 w 741"/>
                <a:gd name="T9" fmla="*/ 2147483647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384"/>
                <a:gd name="T17" fmla="*/ 741 w 741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384">
                  <a:moveTo>
                    <a:pt x="0" y="191"/>
                  </a:moveTo>
                  <a:lnTo>
                    <a:pt x="365" y="0"/>
                  </a:lnTo>
                  <a:lnTo>
                    <a:pt x="740" y="198"/>
                  </a:lnTo>
                  <a:lnTo>
                    <a:pt x="365" y="383"/>
                  </a:lnTo>
                  <a:lnTo>
                    <a:pt x="0" y="19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45" name="Rectangle 29"/>
            <p:cNvSpPr>
              <a:spLocks noChangeArrowheads="1"/>
            </p:cNvSpPr>
            <p:nvPr/>
          </p:nvSpPr>
          <p:spPr bwMode="auto">
            <a:xfrm>
              <a:off x="3909847" y="1721411"/>
              <a:ext cx="1001878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Appears</a:t>
              </a:r>
            </a:p>
          </p:txBody>
        </p:sp>
      </p:grpSp>
      <p:grpSp>
        <p:nvGrpSpPr>
          <p:cNvPr id="62508" name="Group 92"/>
          <p:cNvGrpSpPr>
            <a:grpSpLocks/>
          </p:cNvGrpSpPr>
          <p:nvPr/>
        </p:nvGrpSpPr>
        <p:grpSpPr bwMode="auto">
          <a:xfrm>
            <a:off x="3657600" y="4343400"/>
            <a:ext cx="1176338" cy="609600"/>
            <a:chOff x="3768725" y="1600200"/>
            <a:chExt cx="1176338" cy="609600"/>
          </a:xfrm>
        </p:grpSpPr>
        <p:sp>
          <p:nvSpPr>
            <p:cNvPr id="62542" name="Freeform 13"/>
            <p:cNvSpPr>
              <a:spLocks/>
            </p:cNvSpPr>
            <p:nvPr/>
          </p:nvSpPr>
          <p:spPr bwMode="auto">
            <a:xfrm>
              <a:off x="3768725" y="1600200"/>
              <a:ext cx="1176338" cy="609600"/>
            </a:xfrm>
            <a:custGeom>
              <a:avLst/>
              <a:gdLst>
                <a:gd name="T0" fmla="*/ 0 w 741"/>
                <a:gd name="T1" fmla="*/ 2147483647 h 384"/>
                <a:gd name="T2" fmla="*/ 2147483647 w 741"/>
                <a:gd name="T3" fmla="*/ 0 h 384"/>
                <a:gd name="T4" fmla="*/ 2147483647 w 741"/>
                <a:gd name="T5" fmla="*/ 2147483647 h 384"/>
                <a:gd name="T6" fmla="*/ 2147483647 w 741"/>
                <a:gd name="T7" fmla="*/ 2147483647 h 384"/>
                <a:gd name="T8" fmla="*/ 0 w 741"/>
                <a:gd name="T9" fmla="*/ 2147483647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384"/>
                <a:gd name="T17" fmla="*/ 741 w 741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384">
                  <a:moveTo>
                    <a:pt x="0" y="191"/>
                  </a:moveTo>
                  <a:lnTo>
                    <a:pt x="365" y="0"/>
                  </a:lnTo>
                  <a:lnTo>
                    <a:pt x="740" y="198"/>
                  </a:lnTo>
                  <a:lnTo>
                    <a:pt x="365" y="383"/>
                  </a:lnTo>
                  <a:lnTo>
                    <a:pt x="0" y="19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43" name="Rectangle 29"/>
            <p:cNvSpPr>
              <a:spLocks noChangeArrowheads="1"/>
            </p:cNvSpPr>
            <p:nvPr/>
          </p:nvSpPr>
          <p:spPr bwMode="auto">
            <a:xfrm>
              <a:off x="3865707" y="1739900"/>
              <a:ext cx="969818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Perform</a:t>
              </a:r>
            </a:p>
          </p:txBody>
        </p:sp>
      </p:grpSp>
      <p:grpSp>
        <p:nvGrpSpPr>
          <p:cNvPr id="62509" name="Group 95"/>
          <p:cNvGrpSpPr>
            <a:grpSpLocks/>
          </p:cNvGrpSpPr>
          <p:nvPr/>
        </p:nvGrpSpPr>
        <p:grpSpPr bwMode="auto">
          <a:xfrm>
            <a:off x="1524000" y="5105400"/>
            <a:ext cx="1309688" cy="373063"/>
            <a:chOff x="1693863" y="3429000"/>
            <a:chExt cx="1309687" cy="373063"/>
          </a:xfrm>
        </p:grpSpPr>
        <p:sp>
          <p:nvSpPr>
            <p:cNvPr id="62540" name="Freeform 17"/>
            <p:cNvSpPr>
              <a:spLocks/>
            </p:cNvSpPr>
            <p:nvPr/>
          </p:nvSpPr>
          <p:spPr bwMode="auto">
            <a:xfrm>
              <a:off x="1693863" y="3440113"/>
              <a:ext cx="1309687" cy="361950"/>
            </a:xfrm>
            <a:custGeom>
              <a:avLst/>
              <a:gdLst>
                <a:gd name="T0" fmla="*/ 2147483647 w 929"/>
                <a:gd name="T1" fmla="*/ 2147483647 h 228"/>
                <a:gd name="T2" fmla="*/ 2147483647 w 929"/>
                <a:gd name="T3" fmla="*/ 0 h 228"/>
                <a:gd name="T4" fmla="*/ 0 w 929"/>
                <a:gd name="T5" fmla="*/ 0 h 228"/>
                <a:gd name="T6" fmla="*/ 0 w 929"/>
                <a:gd name="T7" fmla="*/ 2147483647 h 228"/>
                <a:gd name="T8" fmla="*/ 2147483647 w 929"/>
                <a:gd name="T9" fmla="*/ 2147483647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9"/>
                <a:gd name="T16" fmla="*/ 0 h 228"/>
                <a:gd name="T17" fmla="*/ 929 w 929"/>
                <a:gd name="T18" fmla="*/ 228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9" h="228">
                  <a:moveTo>
                    <a:pt x="928" y="227"/>
                  </a:moveTo>
                  <a:lnTo>
                    <a:pt x="928" y="0"/>
                  </a:lnTo>
                  <a:lnTo>
                    <a:pt x="0" y="0"/>
                  </a:lnTo>
                  <a:lnTo>
                    <a:pt x="0" y="227"/>
                  </a:lnTo>
                  <a:lnTo>
                    <a:pt x="928" y="22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41" name="Rectangle 31"/>
            <p:cNvSpPr>
              <a:spLocks noChangeArrowheads="1"/>
            </p:cNvSpPr>
            <p:nvPr/>
          </p:nvSpPr>
          <p:spPr bwMode="auto">
            <a:xfrm>
              <a:off x="1745332" y="3429000"/>
              <a:ext cx="1243931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Instrument</a:t>
              </a:r>
            </a:p>
          </p:txBody>
        </p:sp>
      </p:grpSp>
      <p:sp>
        <p:nvSpPr>
          <p:cNvPr id="62510" name="Freeform 9"/>
          <p:cNvSpPr>
            <a:spLocks/>
          </p:cNvSpPr>
          <p:nvPr/>
        </p:nvSpPr>
        <p:spPr bwMode="auto">
          <a:xfrm>
            <a:off x="1905000" y="5813425"/>
            <a:ext cx="7524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11" name="Rectangle 19"/>
          <p:cNvSpPr>
            <a:spLocks noChangeArrowheads="1"/>
          </p:cNvSpPr>
          <p:nvPr/>
        </p:nvSpPr>
        <p:spPr bwMode="auto">
          <a:xfrm>
            <a:off x="1900238" y="5791200"/>
            <a:ext cx="8429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dname</a:t>
            </a:r>
          </a:p>
        </p:txBody>
      </p:sp>
      <p:sp>
        <p:nvSpPr>
          <p:cNvPr id="62512" name="Freeform 9"/>
          <p:cNvSpPr>
            <a:spLocks/>
          </p:cNvSpPr>
          <p:nvPr/>
        </p:nvSpPr>
        <p:spPr bwMode="auto">
          <a:xfrm>
            <a:off x="1066800" y="5715000"/>
            <a:ext cx="8286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13" name="Rectangle 19"/>
          <p:cNvSpPr>
            <a:spLocks noChangeArrowheads="1"/>
          </p:cNvSpPr>
          <p:nvPr/>
        </p:nvSpPr>
        <p:spPr bwMode="auto">
          <a:xfrm>
            <a:off x="1066800" y="5692775"/>
            <a:ext cx="833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>
                <a:solidFill>
                  <a:srgbClr val="000000"/>
                </a:solidFill>
                <a:latin typeface="Arial" pitchFamily="34" charset="0"/>
              </a:rPr>
              <a:t>instrID</a:t>
            </a:r>
          </a:p>
        </p:txBody>
      </p:sp>
      <p:sp>
        <p:nvSpPr>
          <p:cNvPr id="62514" name="Freeform 9"/>
          <p:cNvSpPr>
            <a:spLocks/>
          </p:cNvSpPr>
          <p:nvPr/>
        </p:nvSpPr>
        <p:spPr bwMode="auto">
          <a:xfrm>
            <a:off x="2671763" y="5638800"/>
            <a:ext cx="7524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15" name="Rectangle 19"/>
          <p:cNvSpPr>
            <a:spLocks noChangeArrowheads="1"/>
          </p:cNvSpPr>
          <p:nvPr/>
        </p:nvSpPr>
        <p:spPr bwMode="auto">
          <a:xfrm>
            <a:off x="2752725" y="5638800"/>
            <a:ext cx="523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key</a:t>
            </a:r>
          </a:p>
        </p:txBody>
      </p:sp>
      <p:cxnSp>
        <p:nvCxnSpPr>
          <p:cNvPr id="62516" name="Straight Connector 108"/>
          <p:cNvCxnSpPr>
            <a:cxnSpLocks noChangeShapeType="1"/>
            <a:endCxn id="62513" idx="0"/>
          </p:cNvCxnSpPr>
          <p:nvPr/>
        </p:nvCxnSpPr>
        <p:spPr bwMode="auto">
          <a:xfrm rot="5400000">
            <a:off x="1477169" y="5493544"/>
            <a:ext cx="206375" cy="1920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517" name="Straight Connector 110"/>
          <p:cNvCxnSpPr>
            <a:cxnSpLocks noChangeShapeType="1"/>
            <a:endCxn id="62511" idx="0"/>
          </p:cNvCxnSpPr>
          <p:nvPr/>
        </p:nvCxnSpPr>
        <p:spPr bwMode="auto">
          <a:xfrm rot="16200000" flipH="1">
            <a:off x="2112963" y="5583237"/>
            <a:ext cx="304800" cy="11112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518" name="Straight Connector 112"/>
          <p:cNvCxnSpPr>
            <a:cxnSpLocks noChangeShapeType="1"/>
          </p:cNvCxnSpPr>
          <p:nvPr/>
        </p:nvCxnSpPr>
        <p:spPr bwMode="auto">
          <a:xfrm rot="16200000" flipH="1">
            <a:off x="2667000" y="5486400"/>
            <a:ext cx="152400" cy="1524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2519" name="Group 113"/>
          <p:cNvGrpSpPr>
            <a:grpSpLocks/>
          </p:cNvGrpSpPr>
          <p:nvPr/>
        </p:nvGrpSpPr>
        <p:grpSpPr bwMode="auto">
          <a:xfrm>
            <a:off x="5791200" y="5105400"/>
            <a:ext cx="1309688" cy="373063"/>
            <a:chOff x="1693863" y="3429000"/>
            <a:chExt cx="1309687" cy="373063"/>
          </a:xfrm>
        </p:grpSpPr>
        <p:sp>
          <p:nvSpPr>
            <p:cNvPr id="62538" name="Freeform 17"/>
            <p:cNvSpPr>
              <a:spLocks/>
            </p:cNvSpPr>
            <p:nvPr/>
          </p:nvSpPr>
          <p:spPr bwMode="auto">
            <a:xfrm>
              <a:off x="1693863" y="3440113"/>
              <a:ext cx="1309687" cy="361950"/>
            </a:xfrm>
            <a:custGeom>
              <a:avLst/>
              <a:gdLst>
                <a:gd name="T0" fmla="*/ 2147483647 w 929"/>
                <a:gd name="T1" fmla="*/ 2147483647 h 228"/>
                <a:gd name="T2" fmla="*/ 2147483647 w 929"/>
                <a:gd name="T3" fmla="*/ 0 h 228"/>
                <a:gd name="T4" fmla="*/ 0 w 929"/>
                <a:gd name="T5" fmla="*/ 0 h 228"/>
                <a:gd name="T6" fmla="*/ 0 w 929"/>
                <a:gd name="T7" fmla="*/ 2147483647 h 228"/>
                <a:gd name="T8" fmla="*/ 2147483647 w 929"/>
                <a:gd name="T9" fmla="*/ 2147483647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9"/>
                <a:gd name="T16" fmla="*/ 0 h 228"/>
                <a:gd name="T17" fmla="*/ 929 w 929"/>
                <a:gd name="T18" fmla="*/ 228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9" h="228">
                  <a:moveTo>
                    <a:pt x="928" y="227"/>
                  </a:moveTo>
                  <a:lnTo>
                    <a:pt x="928" y="0"/>
                  </a:lnTo>
                  <a:lnTo>
                    <a:pt x="0" y="0"/>
                  </a:lnTo>
                  <a:lnTo>
                    <a:pt x="0" y="227"/>
                  </a:lnTo>
                  <a:lnTo>
                    <a:pt x="928" y="22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39" name="Rectangle 31"/>
            <p:cNvSpPr>
              <a:spLocks noChangeArrowheads="1"/>
            </p:cNvSpPr>
            <p:nvPr/>
          </p:nvSpPr>
          <p:spPr bwMode="auto">
            <a:xfrm>
              <a:off x="1998663" y="3429000"/>
              <a:ext cx="807914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Songs</a:t>
              </a:r>
            </a:p>
          </p:txBody>
        </p:sp>
      </p:grpSp>
      <p:sp>
        <p:nvSpPr>
          <p:cNvPr id="62520" name="Freeform 9"/>
          <p:cNvSpPr>
            <a:spLocks/>
          </p:cNvSpPr>
          <p:nvPr/>
        </p:nvSpPr>
        <p:spPr bwMode="auto">
          <a:xfrm>
            <a:off x="6172200" y="5813425"/>
            <a:ext cx="7524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21" name="Rectangle 19"/>
          <p:cNvSpPr>
            <a:spLocks noChangeArrowheads="1"/>
          </p:cNvSpPr>
          <p:nvPr/>
        </p:nvSpPr>
        <p:spPr bwMode="auto">
          <a:xfrm>
            <a:off x="6308725" y="5791200"/>
            <a:ext cx="549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title</a:t>
            </a:r>
          </a:p>
        </p:txBody>
      </p:sp>
      <p:sp>
        <p:nvSpPr>
          <p:cNvPr id="62522" name="Freeform 9"/>
          <p:cNvSpPr>
            <a:spLocks/>
          </p:cNvSpPr>
          <p:nvPr/>
        </p:nvSpPr>
        <p:spPr bwMode="auto">
          <a:xfrm>
            <a:off x="5334000" y="5715000"/>
            <a:ext cx="8286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23" name="Rectangle 19"/>
          <p:cNvSpPr>
            <a:spLocks noChangeArrowheads="1"/>
          </p:cNvSpPr>
          <p:nvPr/>
        </p:nvSpPr>
        <p:spPr bwMode="auto">
          <a:xfrm>
            <a:off x="5334000" y="5692775"/>
            <a:ext cx="876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>
                <a:solidFill>
                  <a:srgbClr val="000000"/>
                </a:solidFill>
                <a:latin typeface="Arial" pitchFamily="34" charset="0"/>
              </a:rPr>
              <a:t>songID</a:t>
            </a:r>
          </a:p>
        </p:txBody>
      </p:sp>
      <p:sp>
        <p:nvSpPr>
          <p:cNvPr id="62524" name="Freeform 9"/>
          <p:cNvSpPr>
            <a:spLocks/>
          </p:cNvSpPr>
          <p:nvPr/>
        </p:nvSpPr>
        <p:spPr bwMode="auto">
          <a:xfrm>
            <a:off x="6938963" y="5638800"/>
            <a:ext cx="7524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25" name="Rectangle 19"/>
          <p:cNvSpPr>
            <a:spLocks noChangeArrowheads="1"/>
          </p:cNvSpPr>
          <p:nvPr/>
        </p:nvSpPr>
        <p:spPr bwMode="auto">
          <a:xfrm>
            <a:off x="6934200" y="5638800"/>
            <a:ext cx="820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author</a:t>
            </a:r>
          </a:p>
        </p:txBody>
      </p:sp>
      <p:cxnSp>
        <p:nvCxnSpPr>
          <p:cNvPr id="62526" name="Straight Connector 122"/>
          <p:cNvCxnSpPr>
            <a:cxnSpLocks noChangeShapeType="1"/>
            <a:endCxn id="62523" idx="0"/>
          </p:cNvCxnSpPr>
          <p:nvPr/>
        </p:nvCxnSpPr>
        <p:spPr bwMode="auto">
          <a:xfrm rot="5400000">
            <a:off x="5754687" y="5503863"/>
            <a:ext cx="206375" cy="17145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527" name="Straight Connector 123"/>
          <p:cNvCxnSpPr>
            <a:cxnSpLocks noChangeShapeType="1"/>
            <a:endCxn id="62521" idx="0"/>
          </p:cNvCxnSpPr>
          <p:nvPr/>
        </p:nvCxnSpPr>
        <p:spPr bwMode="auto">
          <a:xfrm rot="16200000" flipH="1">
            <a:off x="6415882" y="5623718"/>
            <a:ext cx="304800" cy="30163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528" name="Straight Connector 124"/>
          <p:cNvCxnSpPr>
            <a:cxnSpLocks noChangeShapeType="1"/>
          </p:cNvCxnSpPr>
          <p:nvPr/>
        </p:nvCxnSpPr>
        <p:spPr bwMode="auto">
          <a:xfrm rot="16200000" flipH="1">
            <a:off x="6934200" y="5486400"/>
            <a:ext cx="152400" cy="1524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529" name="Straight Connector 127"/>
          <p:cNvCxnSpPr>
            <a:cxnSpLocks noChangeShapeType="1"/>
            <a:stCxn id="62495" idx="1"/>
          </p:cNvCxnSpPr>
          <p:nvPr/>
        </p:nvCxnSpPr>
        <p:spPr bwMode="auto">
          <a:xfrm rot="16200000" flipH="1">
            <a:off x="3028950" y="3562350"/>
            <a:ext cx="723900" cy="11430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530" name="Straight Connector 130"/>
          <p:cNvCxnSpPr>
            <a:cxnSpLocks noChangeShapeType="1"/>
          </p:cNvCxnSpPr>
          <p:nvPr/>
        </p:nvCxnSpPr>
        <p:spPr bwMode="auto">
          <a:xfrm>
            <a:off x="4495800" y="4800600"/>
            <a:ext cx="1295400" cy="4572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531" name="Straight Connector 132"/>
          <p:cNvCxnSpPr>
            <a:cxnSpLocks noChangeShapeType="1"/>
          </p:cNvCxnSpPr>
          <p:nvPr/>
        </p:nvCxnSpPr>
        <p:spPr bwMode="auto">
          <a:xfrm rot="5400000">
            <a:off x="2095501" y="4076700"/>
            <a:ext cx="228600" cy="317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532" name="Straight Connector 134"/>
          <p:cNvCxnSpPr>
            <a:cxnSpLocks noChangeShapeType="1"/>
          </p:cNvCxnSpPr>
          <p:nvPr/>
        </p:nvCxnSpPr>
        <p:spPr bwMode="auto">
          <a:xfrm rot="5400000">
            <a:off x="2051050" y="4946650"/>
            <a:ext cx="304800" cy="127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533" name="Straight Arrow Connector 136"/>
          <p:cNvCxnSpPr>
            <a:cxnSpLocks noChangeShapeType="1"/>
          </p:cNvCxnSpPr>
          <p:nvPr/>
        </p:nvCxnSpPr>
        <p:spPr bwMode="auto">
          <a:xfrm rot="16200000" flipV="1">
            <a:off x="6335713" y="4941887"/>
            <a:ext cx="304800" cy="22225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534" name="Straight Connector 138"/>
          <p:cNvCxnSpPr>
            <a:cxnSpLocks noChangeShapeType="1"/>
            <a:endCxn id="62493" idx="2"/>
          </p:cNvCxnSpPr>
          <p:nvPr/>
        </p:nvCxnSpPr>
        <p:spPr bwMode="auto">
          <a:xfrm rot="16200000" flipV="1">
            <a:off x="6347619" y="4061619"/>
            <a:ext cx="228600" cy="30162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2971800" y="3130090"/>
            <a:ext cx="5412059" cy="2012282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91440" anchor="ctr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lnSpc>
                <a:spcPts val="2400"/>
              </a:lnSpc>
            </a:pPr>
            <a:r>
              <a:rPr lang="en-US" sz="1800" dirty="0">
                <a:solidFill>
                  <a:srgbClr val="FFFF00"/>
                </a:solidFill>
                <a:latin typeface="Comic Sans MS" pitchFamily="66" charset="0"/>
              </a:rPr>
              <a:t>CREAT TABLE  </a:t>
            </a:r>
            <a:r>
              <a:rPr lang="en-US" sz="1800" dirty="0" err="1">
                <a:solidFill>
                  <a:srgbClr val="FFFF00"/>
                </a:solidFill>
                <a:latin typeface="Comic Sans MS" pitchFamily="66" charset="0"/>
              </a:rPr>
              <a:t>Home_Telephone</a:t>
            </a:r>
            <a:endParaRPr lang="en-US" sz="1800" dirty="0">
              <a:solidFill>
                <a:srgbClr val="FFFF00"/>
              </a:solidFill>
              <a:latin typeface="Comic Sans MS" pitchFamily="66" charset="0"/>
            </a:endParaRPr>
          </a:p>
          <a:p>
            <a:pPr eaLnBrk="1" hangingPunct="1">
              <a:lnSpc>
                <a:spcPts val="2400"/>
              </a:lnSpc>
            </a:pPr>
            <a:r>
              <a:rPr lang="en-US" sz="1800" dirty="0">
                <a:solidFill>
                  <a:srgbClr val="FFFF00"/>
                </a:solidFill>
                <a:latin typeface="Comic Sans MS" pitchFamily="66" charset="0"/>
              </a:rPr>
              <a:t>   ( phone	CHAR(11) ,</a:t>
            </a:r>
          </a:p>
          <a:p>
            <a:pPr eaLnBrk="1" hangingPunct="1">
              <a:lnSpc>
                <a:spcPts val="2400"/>
              </a:lnSpc>
            </a:pPr>
            <a:r>
              <a:rPr lang="en-US" sz="1800" dirty="0">
                <a:solidFill>
                  <a:srgbClr val="FFFF00"/>
                </a:solidFill>
                <a:latin typeface="Comic Sans MS" pitchFamily="66" charset="0"/>
              </a:rPr>
              <a:t>     address	CHAR(30)  NOT NULL,</a:t>
            </a:r>
          </a:p>
          <a:p>
            <a:pPr eaLnBrk="1" hangingPunct="1">
              <a:lnSpc>
                <a:spcPts val="2400"/>
              </a:lnSpc>
            </a:pPr>
            <a:r>
              <a:rPr lang="en-US" sz="1800" dirty="0">
                <a:solidFill>
                  <a:srgbClr val="FFFF00"/>
                </a:solidFill>
                <a:latin typeface="Comic Sans MS" pitchFamily="66" charset="0"/>
              </a:rPr>
              <a:t>     PRIMARY KEY  (phone),</a:t>
            </a:r>
          </a:p>
          <a:p>
            <a:pPr eaLnBrk="1" hangingPunct="1">
              <a:lnSpc>
                <a:spcPts val="2400"/>
              </a:lnSpc>
            </a:pPr>
            <a:r>
              <a:rPr lang="en-US" sz="1800" dirty="0">
                <a:solidFill>
                  <a:srgbClr val="FFFF00"/>
                </a:solidFill>
                <a:latin typeface="Comic Sans MS" pitchFamily="66" charset="0"/>
              </a:rPr>
              <a:t>     FOREIGN KEY  address  REFERENCES  Place</a:t>
            </a:r>
          </a:p>
          <a:p>
            <a:pPr eaLnBrk="1" hangingPunct="1">
              <a:lnSpc>
                <a:spcPts val="2400"/>
              </a:lnSpc>
            </a:pPr>
            <a:r>
              <a:rPr lang="en-US" sz="1800" dirty="0">
                <a:solidFill>
                  <a:srgbClr val="FFFF00"/>
                </a:solidFill>
                <a:latin typeface="Comic Sans MS" pitchFamily="66" charset="0"/>
              </a:rPr>
              <a:t>    )</a:t>
            </a:r>
          </a:p>
        </p:txBody>
      </p:sp>
      <p:cxnSp>
        <p:nvCxnSpPr>
          <p:cNvPr id="62536" name="Straight Connector 98"/>
          <p:cNvCxnSpPr>
            <a:cxnSpLocks noChangeShapeType="1"/>
            <a:endCxn id="62553" idx="0"/>
          </p:cNvCxnSpPr>
          <p:nvPr/>
        </p:nvCxnSpPr>
        <p:spPr bwMode="auto">
          <a:xfrm>
            <a:off x="6322021" y="1896417"/>
            <a:ext cx="22140" cy="239473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EB792-5C9A-417C-99E7-E7EBE0688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69776-CDFF-4CA0-BD67-4BB1CE6E616B}" type="datetime1">
              <a:rPr lang="en-US" smtClean="0"/>
              <a:t>9/11/2024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E6A89-3D3A-4069-B851-4B473F3EE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D7F5-7323-4990-94E9-6AF33DDF4934}" type="slidenum">
              <a:rPr lang="en-US" smtClean="0"/>
              <a:t>72</a:t>
            </a:fld>
            <a:endParaRPr lang="en-US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01DB3FD1-0B1E-4C0D-AD09-8F0C6F644881}"/>
              </a:ext>
            </a:extLst>
          </p:cNvPr>
          <p:cNvSpPr/>
          <p:nvPr/>
        </p:nvSpPr>
        <p:spPr>
          <a:xfrm>
            <a:off x="820739" y="3679264"/>
            <a:ext cx="1851024" cy="1067361"/>
          </a:xfrm>
          <a:prstGeom prst="wedgeRoundRectCallout">
            <a:avLst>
              <a:gd name="adj1" fmla="val 83093"/>
              <a:gd name="adj2" fmla="val 28556"/>
              <a:gd name="adj3" fmla="val 16667"/>
            </a:avLst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900"/>
              </a:lnSpc>
            </a:pP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Key constraint</a:t>
            </a:r>
          </a:p>
        </p:txBody>
      </p:sp>
      <p:sp>
        <p:nvSpPr>
          <p:cNvPr id="95" name="Speech Bubble: Rectangle with Corners Rounded 94">
            <a:extLst>
              <a:ext uri="{FF2B5EF4-FFF2-40B4-BE49-F238E27FC236}">
                <a16:creationId xmlns:a16="http://schemas.microsoft.com/office/drawing/2014/main" id="{F74EFE45-2CA9-4DC8-BE47-03572031687D}"/>
              </a:ext>
            </a:extLst>
          </p:cNvPr>
          <p:cNvSpPr/>
          <p:nvPr/>
        </p:nvSpPr>
        <p:spPr>
          <a:xfrm>
            <a:off x="6789738" y="2629414"/>
            <a:ext cx="2024061" cy="926586"/>
          </a:xfrm>
          <a:prstGeom prst="wedgeRoundRectCallout">
            <a:avLst>
              <a:gd name="adj1" fmla="val -35056"/>
              <a:gd name="adj2" fmla="val 76060"/>
              <a:gd name="adj3" fmla="val 16667"/>
            </a:avLst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>
              <a:lnSpc>
                <a:spcPts val="2900"/>
              </a:lnSpc>
            </a:pP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Total participation</a:t>
            </a:r>
          </a:p>
        </p:txBody>
      </p:sp>
    </p:spTree>
    <p:extLst>
      <p:ext uri="{BB962C8B-B14F-4D97-AF65-F5344CB8AC3E}">
        <p14:creationId xmlns:p14="http://schemas.microsoft.com/office/powerpoint/2010/main" val="22164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7" grpId="0" animBg="1"/>
      <p:bldP spid="95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2"/>
          <p:cNvSpPr>
            <a:spLocks noChangeArrowheads="1"/>
          </p:cNvSpPr>
          <p:nvPr/>
        </p:nvSpPr>
        <p:spPr bwMode="auto">
          <a:xfrm>
            <a:off x="1219200" y="1371600"/>
            <a:ext cx="6172200" cy="1295400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3491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914400"/>
          </a:xfrm>
        </p:spPr>
        <p:txBody>
          <a:bodyPr/>
          <a:lstStyle/>
          <a:p>
            <a:r>
              <a:rPr lang="en-US"/>
              <a:t>Mapping Example</a:t>
            </a:r>
          </a:p>
        </p:txBody>
      </p:sp>
      <p:sp>
        <p:nvSpPr>
          <p:cNvPr id="63492" name="Freeform 9"/>
          <p:cNvSpPr>
            <a:spLocks/>
          </p:cNvSpPr>
          <p:nvPr/>
        </p:nvSpPr>
        <p:spPr bwMode="auto">
          <a:xfrm>
            <a:off x="1558925" y="1495425"/>
            <a:ext cx="10572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3" name="Freeform 14"/>
          <p:cNvSpPr>
            <a:spLocks/>
          </p:cNvSpPr>
          <p:nvPr/>
        </p:nvSpPr>
        <p:spPr bwMode="auto">
          <a:xfrm>
            <a:off x="1558925" y="2122488"/>
            <a:ext cx="1249363" cy="331787"/>
          </a:xfrm>
          <a:custGeom>
            <a:avLst/>
            <a:gdLst>
              <a:gd name="T0" fmla="*/ 2147483647 w 787"/>
              <a:gd name="T1" fmla="*/ 2147483647 h 209"/>
              <a:gd name="T2" fmla="*/ 2147483647 w 787"/>
              <a:gd name="T3" fmla="*/ 0 h 209"/>
              <a:gd name="T4" fmla="*/ 0 w 787"/>
              <a:gd name="T5" fmla="*/ 0 h 209"/>
              <a:gd name="T6" fmla="*/ 0 w 787"/>
              <a:gd name="T7" fmla="*/ 2147483647 h 209"/>
              <a:gd name="T8" fmla="*/ 2147483647 w 787"/>
              <a:gd name="T9" fmla="*/ 2147483647 h 2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7"/>
              <a:gd name="T16" fmla="*/ 0 h 209"/>
              <a:gd name="T17" fmla="*/ 787 w 787"/>
              <a:gd name="T18" fmla="*/ 209 h 2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7" h="209">
                <a:moveTo>
                  <a:pt x="786" y="208"/>
                </a:moveTo>
                <a:lnTo>
                  <a:pt x="786" y="0"/>
                </a:lnTo>
                <a:lnTo>
                  <a:pt x="0" y="0"/>
                </a:lnTo>
                <a:lnTo>
                  <a:pt x="0" y="208"/>
                </a:lnTo>
                <a:lnTo>
                  <a:pt x="786" y="20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4" name="Freeform 15"/>
          <p:cNvSpPr>
            <a:spLocks/>
          </p:cNvSpPr>
          <p:nvPr/>
        </p:nvSpPr>
        <p:spPr bwMode="auto">
          <a:xfrm>
            <a:off x="5715000" y="1504950"/>
            <a:ext cx="1309688" cy="371475"/>
          </a:xfrm>
          <a:custGeom>
            <a:avLst/>
            <a:gdLst>
              <a:gd name="T0" fmla="*/ 2147483647 w 667"/>
              <a:gd name="T1" fmla="*/ 2147483647 h 234"/>
              <a:gd name="T2" fmla="*/ 2147483647 w 667"/>
              <a:gd name="T3" fmla="*/ 2147483647 h 234"/>
              <a:gd name="T4" fmla="*/ 2147483647 w 667"/>
              <a:gd name="T5" fmla="*/ 2147483647 h 234"/>
              <a:gd name="T6" fmla="*/ 2147483647 w 667"/>
              <a:gd name="T7" fmla="*/ 2147483647 h 234"/>
              <a:gd name="T8" fmla="*/ 2147483647 w 667"/>
              <a:gd name="T9" fmla="*/ 2147483647 h 234"/>
              <a:gd name="T10" fmla="*/ 2147483647 w 667"/>
              <a:gd name="T11" fmla="*/ 2147483647 h 234"/>
              <a:gd name="T12" fmla="*/ 2147483647 w 667"/>
              <a:gd name="T13" fmla="*/ 2147483647 h 234"/>
              <a:gd name="T14" fmla="*/ 2147483647 w 667"/>
              <a:gd name="T15" fmla="*/ 2147483647 h 234"/>
              <a:gd name="T16" fmla="*/ 2147483647 w 667"/>
              <a:gd name="T17" fmla="*/ 2147483647 h 234"/>
              <a:gd name="T18" fmla="*/ 2147483647 w 667"/>
              <a:gd name="T19" fmla="*/ 2147483647 h 234"/>
              <a:gd name="T20" fmla="*/ 2147483647 w 667"/>
              <a:gd name="T21" fmla="*/ 2147483647 h 234"/>
              <a:gd name="T22" fmla="*/ 2147483647 w 667"/>
              <a:gd name="T23" fmla="*/ 2147483647 h 234"/>
              <a:gd name="T24" fmla="*/ 2147483647 w 667"/>
              <a:gd name="T25" fmla="*/ 2147483647 h 234"/>
              <a:gd name="T26" fmla="*/ 2147483647 w 667"/>
              <a:gd name="T27" fmla="*/ 2147483647 h 234"/>
              <a:gd name="T28" fmla="*/ 2147483647 w 667"/>
              <a:gd name="T29" fmla="*/ 2147483647 h 234"/>
              <a:gd name="T30" fmla="*/ 2147483647 w 667"/>
              <a:gd name="T31" fmla="*/ 2147483647 h 234"/>
              <a:gd name="T32" fmla="*/ 2147483647 w 667"/>
              <a:gd name="T33" fmla="*/ 2147483647 h 234"/>
              <a:gd name="T34" fmla="*/ 2147483647 w 667"/>
              <a:gd name="T35" fmla="*/ 2147483647 h 234"/>
              <a:gd name="T36" fmla="*/ 2147483647 w 667"/>
              <a:gd name="T37" fmla="*/ 2147483647 h 234"/>
              <a:gd name="T38" fmla="*/ 2147483647 w 667"/>
              <a:gd name="T39" fmla="*/ 2147483647 h 234"/>
              <a:gd name="T40" fmla="*/ 2147483647 w 667"/>
              <a:gd name="T41" fmla="*/ 2147483647 h 234"/>
              <a:gd name="T42" fmla="*/ 2147483647 w 667"/>
              <a:gd name="T43" fmla="*/ 2147483647 h 234"/>
              <a:gd name="T44" fmla="*/ 2147483647 w 667"/>
              <a:gd name="T45" fmla="*/ 2147483647 h 234"/>
              <a:gd name="T46" fmla="*/ 2147483647 w 667"/>
              <a:gd name="T47" fmla="*/ 2147483647 h 234"/>
              <a:gd name="T48" fmla="*/ 2147483647 w 667"/>
              <a:gd name="T49" fmla="*/ 2147483647 h 234"/>
              <a:gd name="T50" fmla="*/ 2147483647 w 667"/>
              <a:gd name="T51" fmla="*/ 2147483647 h 234"/>
              <a:gd name="T52" fmla="*/ 2147483647 w 667"/>
              <a:gd name="T53" fmla="*/ 2147483647 h 234"/>
              <a:gd name="T54" fmla="*/ 2147483647 w 667"/>
              <a:gd name="T55" fmla="*/ 2147483647 h 234"/>
              <a:gd name="T56" fmla="*/ 2147483647 w 667"/>
              <a:gd name="T57" fmla="*/ 2147483647 h 234"/>
              <a:gd name="T58" fmla="*/ 2147483647 w 667"/>
              <a:gd name="T59" fmla="*/ 2147483647 h 234"/>
              <a:gd name="T60" fmla="*/ 2147483647 w 667"/>
              <a:gd name="T61" fmla="*/ 2147483647 h 234"/>
              <a:gd name="T62" fmla="*/ 2147483647 w 667"/>
              <a:gd name="T63" fmla="*/ 2147483647 h 234"/>
              <a:gd name="T64" fmla="*/ 2147483647 w 667"/>
              <a:gd name="T65" fmla="*/ 2147483647 h 234"/>
              <a:gd name="T66" fmla="*/ 2147483647 w 667"/>
              <a:gd name="T67" fmla="*/ 2147483647 h 234"/>
              <a:gd name="T68" fmla="*/ 2147483647 w 667"/>
              <a:gd name="T69" fmla="*/ 2147483647 h 234"/>
              <a:gd name="T70" fmla="*/ 2147483647 w 667"/>
              <a:gd name="T71" fmla="*/ 2147483647 h 2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7"/>
              <a:gd name="T109" fmla="*/ 0 h 234"/>
              <a:gd name="T110" fmla="*/ 667 w 667"/>
              <a:gd name="T111" fmla="*/ 234 h 2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7" h="234">
                <a:moveTo>
                  <a:pt x="666" y="116"/>
                </a:moveTo>
                <a:lnTo>
                  <a:pt x="664" y="107"/>
                </a:lnTo>
                <a:lnTo>
                  <a:pt x="661" y="96"/>
                </a:lnTo>
                <a:lnTo>
                  <a:pt x="655" y="86"/>
                </a:lnTo>
                <a:lnTo>
                  <a:pt x="646" y="77"/>
                </a:lnTo>
                <a:lnTo>
                  <a:pt x="634" y="67"/>
                </a:lnTo>
                <a:lnTo>
                  <a:pt x="621" y="58"/>
                </a:lnTo>
                <a:lnTo>
                  <a:pt x="606" y="50"/>
                </a:lnTo>
                <a:lnTo>
                  <a:pt x="588" y="42"/>
                </a:lnTo>
                <a:lnTo>
                  <a:pt x="568" y="35"/>
                </a:lnTo>
                <a:lnTo>
                  <a:pt x="547" y="28"/>
                </a:lnTo>
                <a:lnTo>
                  <a:pt x="524" y="21"/>
                </a:lnTo>
                <a:lnTo>
                  <a:pt x="499" y="16"/>
                </a:lnTo>
                <a:lnTo>
                  <a:pt x="474" y="11"/>
                </a:lnTo>
                <a:lnTo>
                  <a:pt x="447" y="7"/>
                </a:lnTo>
                <a:lnTo>
                  <a:pt x="419" y="4"/>
                </a:lnTo>
                <a:lnTo>
                  <a:pt x="391" y="2"/>
                </a:lnTo>
                <a:lnTo>
                  <a:pt x="362" y="1"/>
                </a:lnTo>
                <a:lnTo>
                  <a:pt x="333" y="0"/>
                </a:lnTo>
                <a:lnTo>
                  <a:pt x="304" y="1"/>
                </a:lnTo>
                <a:lnTo>
                  <a:pt x="275" y="2"/>
                </a:lnTo>
                <a:lnTo>
                  <a:pt x="247" y="4"/>
                </a:lnTo>
                <a:lnTo>
                  <a:pt x="219" y="7"/>
                </a:lnTo>
                <a:lnTo>
                  <a:pt x="192" y="11"/>
                </a:lnTo>
                <a:lnTo>
                  <a:pt x="167" y="16"/>
                </a:lnTo>
                <a:lnTo>
                  <a:pt x="143" y="21"/>
                </a:lnTo>
                <a:lnTo>
                  <a:pt x="120" y="28"/>
                </a:lnTo>
                <a:lnTo>
                  <a:pt x="98" y="35"/>
                </a:lnTo>
                <a:lnTo>
                  <a:pt x="78" y="42"/>
                </a:lnTo>
                <a:lnTo>
                  <a:pt x="60" y="50"/>
                </a:lnTo>
                <a:lnTo>
                  <a:pt x="46" y="58"/>
                </a:lnTo>
                <a:lnTo>
                  <a:pt x="31" y="67"/>
                </a:lnTo>
                <a:lnTo>
                  <a:pt x="20" y="77"/>
                </a:lnTo>
                <a:lnTo>
                  <a:pt x="12" y="86"/>
                </a:lnTo>
                <a:lnTo>
                  <a:pt x="6" y="96"/>
                </a:lnTo>
                <a:lnTo>
                  <a:pt x="2" y="107"/>
                </a:lnTo>
                <a:lnTo>
                  <a:pt x="0" y="116"/>
                </a:lnTo>
                <a:lnTo>
                  <a:pt x="2" y="127"/>
                </a:lnTo>
                <a:lnTo>
                  <a:pt x="6" y="137"/>
                </a:lnTo>
                <a:lnTo>
                  <a:pt x="12" y="147"/>
                </a:lnTo>
                <a:lnTo>
                  <a:pt x="20" y="156"/>
                </a:lnTo>
                <a:lnTo>
                  <a:pt x="31" y="166"/>
                </a:lnTo>
                <a:lnTo>
                  <a:pt x="46" y="175"/>
                </a:lnTo>
                <a:lnTo>
                  <a:pt x="60" y="183"/>
                </a:lnTo>
                <a:lnTo>
                  <a:pt x="78" y="191"/>
                </a:lnTo>
                <a:lnTo>
                  <a:pt x="98" y="199"/>
                </a:lnTo>
                <a:lnTo>
                  <a:pt x="120" y="206"/>
                </a:lnTo>
                <a:lnTo>
                  <a:pt x="143" y="212"/>
                </a:lnTo>
                <a:lnTo>
                  <a:pt x="167" y="217"/>
                </a:lnTo>
                <a:lnTo>
                  <a:pt x="192" y="222"/>
                </a:lnTo>
                <a:lnTo>
                  <a:pt x="219" y="226"/>
                </a:lnTo>
                <a:lnTo>
                  <a:pt x="247" y="229"/>
                </a:lnTo>
                <a:lnTo>
                  <a:pt x="275" y="231"/>
                </a:lnTo>
                <a:lnTo>
                  <a:pt x="304" y="232"/>
                </a:lnTo>
                <a:lnTo>
                  <a:pt x="333" y="233"/>
                </a:lnTo>
                <a:lnTo>
                  <a:pt x="362" y="232"/>
                </a:lnTo>
                <a:lnTo>
                  <a:pt x="391" y="231"/>
                </a:lnTo>
                <a:lnTo>
                  <a:pt x="419" y="229"/>
                </a:lnTo>
                <a:lnTo>
                  <a:pt x="447" y="226"/>
                </a:lnTo>
                <a:lnTo>
                  <a:pt x="474" y="222"/>
                </a:lnTo>
                <a:lnTo>
                  <a:pt x="499" y="217"/>
                </a:lnTo>
                <a:lnTo>
                  <a:pt x="524" y="212"/>
                </a:lnTo>
                <a:lnTo>
                  <a:pt x="547" y="206"/>
                </a:lnTo>
                <a:lnTo>
                  <a:pt x="568" y="199"/>
                </a:lnTo>
                <a:lnTo>
                  <a:pt x="588" y="191"/>
                </a:lnTo>
                <a:lnTo>
                  <a:pt x="606" y="183"/>
                </a:lnTo>
                <a:lnTo>
                  <a:pt x="621" y="175"/>
                </a:lnTo>
                <a:lnTo>
                  <a:pt x="634" y="166"/>
                </a:lnTo>
                <a:lnTo>
                  <a:pt x="646" y="156"/>
                </a:lnTo>
                <a:lnTo>
                  <a:pt x="655" y="147"/>
                </a:lnTo>
                <a:lnTo>
                  <a:pt x="661" y="137"/>
                </a:lnTo>
                <a:lnTo>
                  <a:pt x="664" y="127"/>
                </a:lnTo>
                <a:lnTo>
                  <a:pt x="666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5" name="Freeform 17"/>
          <p:cNvSpPr>
            <a:spLocks/>
          </p:cNvSpPr>
          <p:nvPr/>
        </p:nvSpPr>
        <p:spPr bwMode="auto">
          <a:xfrm>
            <a:off x="5715000" y="2132013"/>
            <a:ext cx="1309688" cy="361950"/>
          </a:xfrm>
          <a:custGeom>
            <a:avLst/>
            <a:gdLst>
              <a:gd name="T0" fmla="*/ 2147483647 w 929"/>
              <a:gd name="T1" fmla="*/ 2147483647 h 228"/>
              <a:gd name="T2" fmla="*/ 2147483647 w 929"/>
              <a:gd name="T3" fmla="*/ 0 h 228"/>
              <a:gd name="T4" fmla="*/ 0 w 929"/>
              <a:gd name="T5" fmla="*/ 0 h 228"/>
              <a:gd name="T6" fmla="*/ 0 w 929"/>
              <a:gd name="T7" fmla="*/ 2147483647 h 228"/>
              <a:gd name="T8" fmla="*/ 2147483647 w 929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9"/>
              <a:gd name="T16" fmla="*/ 0 h 228"/>
              <a:gd name="T17" fmla="*/ 929 w 929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9" h="228">
                <a:moveTo>
                  <a:pt x="928" y="227"/>
                </a:moveTo>
                <a:lnTo>
                  <a:pt x="928" y="0"/>
                </a:lnTo>
                <a:lnTo>
                  <a:pt x="0" y="0"/>
                </a:lnTo>
                <a:lnTo>
                  <a:pt x="0" y="227"/>
                </a:lnTo>
                <a:lnTo>
                  <a:pt x="928" y="22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6" name="Rectangle 19"/>
          <p:cNvSpPr>
            <a:spLocks noChangeArrowheads="1"/>
          </p:cNvSpPr>
          <p:nvPr/>
        </p:nvSpPr>
        <p:spPr bwMode="auto">
          <a:xfrm>
            <a:off x="1600200" y="1473200"/>
            <a:ext cx="968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>
                <a:solidFill>
                  <a:srgbClr val="000000"/>
                </a:solidFill>
                <a:latin typeface="Arial" pitchFamily="34" charset="0"/>
              </a:rPr>
              <a:t>address</a:t>
            </a:r>
          </a:p>
        </p:txBody>
      </p:sp>
      <p:sp>
        <p:nvSpPr>
          <p:cNvPr id="63497" name="Rectangle 20"/>
          <p:cNvSpPr>
            <a:spLocks noChangeArrowheads="1"/>
          </p:cNvSpPr>
          <p:nvPr/>
        </p:nvSpPr>
        <p:spPr bwMode="auto">
          <a:xfrm>
            <a:off x="5791200" y="1492250"/>
            <a:ext cx="1171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Phone_no</a:t>
            </a:r>
          </a:p>
        </p:txBody>
      </p:sp>
      <p:grpSp>
        <p:nvGrpSpPr>
          <p:cNvPr id="63498" name="Group 85"/>
          <p:cNvGrpSpPr>
            <a:grpSpLocks/>
          </p:cNvGrpSpPr>
          <p:nvPr/>
        </p:nvGrpSpPr>
        <p:grpSpPr bwMode="auto">
          <a:xfrm>
            <a:off x="3616325" y="1981200"/>
            <a:ext cx="1176338" cy="609600"/>
            <a:chOff x="3768725" y="1600200"/>
            <a:chExt cx="1176338" cy="609600"/>
          </a:xfrm>
        </p:grpSpPr>
        <p:sp>
          <p:nvSpPr>
            <p:cNvPr id="63588" name="Freeform 13"/>
            <p:cNvSpPr>
              <a:spLocks/>
            </p:cNvSpPr>
            <p:nvPr/>
          </p:nvSpPr>
          <p:spPr bwMode="auto">
            <a:xfrm>
              <a:off x="3768725" y="1600200"/>
              <a:ext cx="1176338" cy="609600"/>
            </a:xfrm>
            <a:custGeom>
              <a:avLst/>
              <a:gdLst>
                <a:gd name="T0" fmla="*/ 0 w 741"/>
                <a:gd name="T1" fmla="*/ 2147483647 h 384"/>
                <a:gd name="T2" fmla="*/ 2147483647 w 741"/>
                <a:gd name="T3" fmla="*/ 0 h 384"/>
                <a:gd name="T4" fmla="*/ 2147483647 w 741"/>
                <a:gd name="T5" fmla="*/ 2147483647 h 384"/>
                <a:gd name="T6" fmla="*/ 2147483647 w 741"/>
                <a:gd name="T7" fmla="*/ 2147483647 h 384"/>
                <a:gd name="T8" fmla="*/ 0 w 741"/>
                <a:gd name="T9" fmla="*/ 2147483647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384"/>
                <a:gd name="T17" fmla="*/ 741 w 741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384">
                  <a:moveTo>
                    <a:pt x="0" y="191"/>
                  </a:moveTo>
                  <a:lnTo>
                    <a:pt x="365" y="0"/>
                  </a:lnTo>
                  <a:lnTo>
                    <a:pt x="740" y="198"/>
                  </a:lnTo>
                  <a:lnTo>
                    <a:pt x="365" y="383"/>
                  </a:lnTo>
                  <a:lnTo>
                    <a:pt x="0" y="19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9" name="Rectangle 29"/>
            <p:cNvSpPr>
              <a:spLocks noChangeArrowheads="1"/>
            </p:cNvSpPr>
            <p:nvPr/>
          </p:nvSpPr>
          <p:spPr bwMode="auto">
            <a:xfrm>
              <a:off x="4048790" y="1739900"/>
              <a:ext cx="751810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Home</a:t>
              </a:r>
            </a:p>
          </p:txBody>
        </p:sp>
      </p:grpSp>
      <p:sp>
        <p:nvSpPr>
          <p:cNvPr id="63499" name="Rectangle 31"/>
          <p:cNvSpPr>
            <a:spLocks noChangeArrowheads="1"/>
          </p:cNvSpPr>
          <p:nvPr/>
        </p:nvSpPr>
        <p:spPr bwMode="auto">
          <a:xfrm>
            <a:off x="5791200" y="2120900"/>
            <a:ext cx="1192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Telephone</a:t>
            </a:r>
          </a:p>
        </p:txBody>
      </p:sp>
      <p:sp>
        <p:nvSpPr>
          <p:cNvPr id="63500" name="Rectangle 32"/>
          <p:cNvSpPr>
            <a:spLocks noChangeArrowheads="1"/>
          </p:cNvSpPr>
          <p:nvPr/>
        </p:nvSpPr>
        <p:spPr bwMode="auto">
          <a:xfrm>
            <a:off x="1828800" y="2120900"/>
            <a:ext cx="717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Place</a:t>
            </a:r>
          </a:p>
        </p:txBody>
      </p:sp>
      <p:sp>
        <p:nvSpPr>
          <p:cNvPr id="63501" name="Line 43"/>
          <p:cNvSpPr>
            <a:spLocks noChangeShapeType="1"/>
          </p:cNvSpPr>
          <p:nvPr/>
        </p:nvSpPr>
        <p:spPr bwMode="auto">
          <a:xfrm>
            <a:off x="4802188" y="2292350"/>
            <a:ext cx="9207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2" name="Line 44"/>
          <p:cNvSpPr>
            <a:spLocks noChangeShapeType="1"/>
          </p:cNvSpPr>
          <p:nvPr/>
        </p:nvSpPr>
        <p:spPr bwMode="auto">
          <a:xfrm flipH="1">
            <a:off x="2825750" y="2292350"/>
            <a:ext cx="766763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3503" name="Straight Connector 39"/>
          <p:cNvCxnSpPr>
            <a:cxnSpLocks noChangeShapeType="1"/>
            <a:endCxn id="63499" idx="0"/>
          </p:cNvCxnSpPr>
          <p:nvPr/>
        </p:nvCxnSpPr>
        <p:spPr bwMode="auto">
          <a:xfrm rot="16200000" flipH="1">
            <a:off x="6263482" y="1997868"/>
            <a:ext cx="215900" cy="30163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04" name="Straight Connector 41"/>
          <p:cNvCxnSpPr>
            <a:cxnSpLocks noChangeShapeType="1"/>
            <a:stCxn id="63500" idx="0"/>
          </p:cNvCxnSpPr>
          <p:nvPr/>
        </p:nvCxnSpPr>
        <p:spPr bwMode="auto">
          <a:xfrm rot="16200000" flipV="1">
            <a:off x="2052638" y="1985962"/>
            <a:ext cx="215900" cy="5397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3505" name="Group 47"/>
          <p:cNvGrpSpPr>
            <a:grpSpLocks/>
          </p:cNvGrpSpPr>
          <p:nvPr/>
        </p:nvGrpSpPr>
        <p:grpSpPr bwMode="auto">
          <a:xfrm>
            <a:off x="1524000" y="3581400"/>
            <a:ext cx="1309688" cy="373063"/>
            <a:chOff x="1693863" y="3429000"/>
            <a:chExt cx="1309687" cy="373063"/>
          </a:xfrm>
        </p:grpSpPr>
        <p:sp>
          <p:nvSpPr>
            <p:cNvPr id="63586" name="Freeform 17"/>
            <p:cNvSpPr>
              <a:spLocks/>
            </p:cNvSpPr>
            <p:nvPr/>
          </p:nvSpPr>
          <p:spPr bwMode="auto">
            <a:xfrm>
              <a:off x="1693863" y="3440113"/>
              <a:ext cx="1309687" cy="361950"/>
            </a:xfrm>
            <a:custGeom>
              <a:avLst/>
              <a:gdLst>
                <a:gd name="T0" fmla="*/ 2147483647 w 929"/>
                <a:gd name="T1" fmla="*/ 2147483647 h 228"/>
                <a:gd name="T2" fmla="*/ 2147483647 w 929"/>
                <a:gd name="T3" fmla="*/ 0 h 228"/>
                <a:gd name="T4" fmla="*/ 0 w 929"/>
                <a:gd name="T5" fmla="*/ 0 h 228"/>
                <a:gd name="T6" fmla="*/ 0 w 929"/>
                <a:gd name="T7" fmla="*/ 2147483647 h 228"/>
                <a:gd name="T8" fmla="*/ 2147483647 w 929"/>
                <a:gd name="T9" fmla="*/ 2147483647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9"/>
                <a:gd name="T16" fmla="*/ 0 h 228"/>
                <a:gd name="T17" fmla="*/ 929 w 929"/>
                <a:gd name="T18" fmla="*/ 228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9" h="228">
                  <a:moveTo>
                    <a:pt x="928" y="227"/>
                  </a:moveTo>
                  <a:lnTo>
                    <a:pt x="928" y="0"/>
                  </a:lnTo>
                  <a:lnTo>
                    <a:pt x="0" y="0"/>
                  </a:lnTo>
                  <a:lnTo>
                    <a:pt x="0" y="227"/>
                  </a:lnTo>
                  <a:lnTo>
                    <a:pt x="928" y="22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7" name="Rectangle 31"/>
            <p:cNvSpPr>
              <a:spLocks noChangeArrowheads="1"/>
            </p:cNvSpPr>
            <p:nvPr/>
          </p:nvSpPr>
          <p:spPr bwMode="auto">
            <a:xfrm>
              <a:off x="1796797" y="3429000"/>
              <a:ext cx="1175003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Musicians</a:t>
              </a:r>
            </a:p>
          </p:txBody>
        </p:sp>
      </p:grpSp>
      <p:sp>
        <p:nvSpPr>
          <p:cNvPr id="63506" name="Freeform 9"/>
          <p:cNvSpPr>
            <a:spLocks/>
          </p:cNvSpPr>
          <p:nvPr/>
        </p:nvSpPr>
        <p:spPr bwMode="auto">
          <a:xfrm>
            <a:off x="1600200" y="2906713"/>
            <a:ext cx="752475" cy="369887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7" name="Rectangle 19"/>
          <p:cNvSpPr>
            <a:spLocks noChangeArrowheads="1"/>
          </p:cNvSpPr>
          <p:nvPr/>
        </p:nvSpPr>
        <p:spPr bwMode="auto">
          <a:xfrm>
            <a:off x="1644650" y="2884488"/>
            <a:ext cx="717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name</a:t>
            </a:r>
          </a:p>
        </p:txBody>
      </p:sp>
      <p:sp>
        <p:nvSpPr>
          <p:cNvPr id="63508" name="Freeform 9"/>
          <p:cNvSpPr>
            <a:spLocks/>
          </p:cNvSpPr>
          <p:nvPr/>
        </p:nvSpPr>
        <p:spPr bwMode="auto">
          <a:xfrm>
            <a:off x="838200" y="3059113"/>
            <a:ext cx="752475" cy="369887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9" name="Rectangle 19"/>
          <p:cNvSpPr>
            <a:spLocks noChangeArrowheads="1"/>
          </p:cNvSpPr>
          <p:nvPr/>
        </p:nvSpPr>
        <p:spPr bwMode="auto">
          <a:xfrm>
            <a:off x="989013" y="3036888"/>
            <a:ext cx="5349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>
                <a:solidFill>
                  <a:srgbClr val="000000"/>
                </a:solidFill>
                <a:latin typeface="Arial" pitchFamily="34" charset="0"/>
              </a:rPr>
              <a:t>ssn</a:t>
            </a:r>
          </a:p>
        </p:txBody>
      </p:sp>
      <p:cxnSp>
        <p:nvCxnSpPr>
          <p:cNvPr id="63510" name="Straight Connector 60"/>
          <p:cNvCxnSpPr>
            <a:cxnSpLocks noChangeShapeType="1"/>
          </p:cNvCxnSpPr>
          <p:nvPr/>
        </p:nvCxnSpPr>
        <p:spPr bwMode="auto">
          <a:xfrm rot="16200000" flipH="1">
            <a:off x="1866900" y="3390900"/>
            <a:ext cx="304800" cy="762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11" name="Straight Connector 62"/>
          <p:cNvCxnSpPr>
            <a:cxnSpLocks noChangeShapeType="1"/>
          </p:cNvCxnSpPr>
          <p:nvPr/>
        </p:nvCxnSpPr>
        <p:spPr bwMode="auto">
          <a:xfrm>
            <a:off x="1524000" y="3352800"/>
            <a:ext cx="304800" cy="2286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512" name="Freeform 13"/>
          <p:cNvSpPr>
            <a:spLocks/>
          </p:cNvSpPr>
          <p:nvPr/>
        </p:nvSpPr>
        <p:spPr bwMode="auto">
          <a:xfrm>
            <a:off x="3609975" y="3460750"/>
            <a:ext cx="1176338" cy="609600"/>
          </a:xfrm>
          <a:custGeom>
            <a:avLst/>
            <a:gdLst>
              <a:gd name="T0" fmla="*/ 0 w 741"/>
              <a:gd name="T1" fmla="*/ 2147483647 h 384"/>
              <a:gd name="T2" fmla="*/ 2147483647 w 741"/>
              <a:gd name="T3" fmla="*/ 0 h 384"/>
              <a:gd name="T4" fmla="*/ 2147483647 w 741"/>
              <a:gd name="T5" fmla="*/ 2147483647 h 384"/>
              <a:gd name="T6" fmla="*/ 2147483647 w 741"/>
              <a:gd name="T7" fmla="*/ 2147483647 h 384"/>
              <a:gd name="T8" fmla="*/ 0 w 741"/>
              <a:gd name="T9" fmla="*/ 2147483647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1"/>
              <a:gd name="T16" fmla="*/ 0 h 384"/>
              <a:gd name="T17" fmla="*/ 741 w 741"/>
              <a:gd name="T18" fmla="*/ 384 h 3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1" h="384">
                <a:moveTo>
                  <a:pt x="0" y="191"/>
                </a:moveTo>
                <a:lnTo>
                  <a:pt x="365" y="0"/>
                </a:lnTo>
                <a:lnTo>
                  <a:pt x="740" y="198"/>
                </a:lnTo>
                <a:lnTo>
                  <a:pt x="365" y="383"/>
                </a:lnTo>
                <a:lnTo>
                  <a:pt x="0" y="19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3" name="Freeform 17"/>
          <p:cNvSpPr>
            <a:spLocks/>
          </p:cNvSpPr>
          <p:nvPr/>
        </p:nvSpPr>
        <p:spPr bwMode="auto">
          <a:xfrm>
            <a:off x="5770563" y="3611563"/>
            <a:ext cx="1309687" cy="361950"/>
          </a:xfrm>
          <a:custGeom>
            <a:avLst/>
            <a:gdLst>
              <a:gd name="T0" fmla="*/ 2147483647 w 929"/>
              <a:gd name="T1" fmla="*/ 2147483647 h 228"/>
              <a:gd name="T2" fmla="*/ 2147483647 w 929"/>
              <a:gd name="T3" fmla="*/ 0 h 228"/>
              <a:gd name="T4" fmla="*/ 0 w 929"/>
              <a:gd name="T5" fmla="*/ 0 h 228"/>
              <a:gd name="T6" fmla="*/ 0 w 929"/>
              <a:gd name="T7" fmla="*/ 2147483647 h 228"/>
              <a:gd name="T8" fmla="*/ 2147483647 w 929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9"/>
              <a:gd name="T16" fmla="*/ 0 h 228"/>
              <a:gd name="T17" fmla="*/ 929 w 929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9" h="228">
                <a:moveTo>
                  <a:pt x="928" y="227"/>
                </a:moveTo>
                <a:lnTo>
                  <a:pt x="928" y="0"/>
                </a:lnTo>
                <a:lnTo>
                  <a:pt x="0" y="0"/>
                </a:lnTo>
                <a:lnTo>
                  <a:pt x="0" y="227"/>
                </a:lnTo>
                <a:lnTo>
                  <a:pt x="928" y="22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4" name="Rectangle 20"/>
          <p:cNvSpPr>
            <a:spLocks noChangeArrowheads="1"/>
          </p:cNvSpPr>
          <p:nvPr/>
        </p:nvSpPr>
        <p:spPr bwMode="auto">
          <a:xfrm>
            <a:off x="5181600" y="2743200"/>
            <a:ext cx="9921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>
                <a:solidFill>
                  <a:srgbClr val="000000"/>
                </a:solidFill>
                <a:latin typeface="Arial" pitchFamily="34" charset="0"/>
              </a:rPr>
              <a:t>albumID</a:t>
            </a:r>
          </a:p>
        </p:txBody>
      </p:sp>
      <p:sp>
        <p:nvSpPr>
          <p:cNvPr id="63515" name="Rectangle 29"/>
          <p:cNvSpPr>
            <a:spLocks noChangeArrowheads="1"/>
          </p:cNvSpPr>
          <p:nvPr/>
        </p:nvSpPr>
        <p:spPr bwMode="auto">
          <a:xfrm>
            <a:off x="3657600" y="3581400"/>
            <a:ext cx="1082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Producer</a:t>
            </a:r>
          </a:p>
        </p:txBody>
      </p:sp>
      <p:sp>
        <p:nvSpPr>
          <p:cNvPr id="63516" name="Rectangle 31"/>
          <p:cNvSpPr>
            <a:spLocks noChangeArrowheads="1"/>
          </p:cNvSpPr>
          <p:nvPr/>
        </p:nvSpPr>
        <p:spPr bwMode="auto">
          <a:xfrm>
            <a:off x="6037263" y="3625850"/>
            <a:ext cx="8207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Album</a:t>
            </a:r>
          </a:p>
        </p:txBody>
      </p:sp>
      <p:sp>
        <p:nvSpPr>
          <p:cNvPr id="63517" name="Line 43"/>
          <p:cNvSpPr>
            <a:spLocks noChangeShapeType="1"/>
          </p:cNvSpPr>
          <p:nvPr/>
        </p:nvSpPr>
        <p:spPr bwMode="auto">
          <a:xfrm>
            <a:off x="4795838" y="3771900"/>
            <a:ext cx="9207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8" name="Line 44"/>
          <p:cNvSpPr>
            <a:spLocks noChangeShapeType="1"/>
          </p:cNvSpPr>
          <p:nvPr/>
        </p:nvSpPr>
        <p:spPr bwMode="auto">
          <a:xfrm flipH="1">
            <a:off x="2819400" y="3771900"/>
            <a:ext cx="766763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3519" name="Straight Connector 71"/>
          <p:cNvCxnSpPr>
            <a:cxnSpLocks noChangeShapeType="1"/>
            <a:endCxn id="63516" idx="0"/>
          </p:cNvCxnSpPr>
          <p:nvPr/>
        </p:nvCxnSpPr>
        <p:spPr bwMode="auto">
          <a:xfrm rot="16200000" flipH="1">
            <a:off x="6309519" y="3486944"/>
            <a:ext cx="215900" cy="61912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520" name="Freeform 9"/>
          <p:cNvSpPr>
            <a:spLocks/>
          </p:cNvSpPr>
          <p:nvPr/>
        </p:nvSpPr>
        <p:spPr bwMode="auto">
          <a:xfrm>
            <a:off x="7543800" y="3200400"/>
            <a:ext cx="7524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1" name="Rectangle 19"/>
          <p:cNvSpPr>
            <a:spLocks noChangeArrowheads="1"/>
          </p:cNvSpPr>
          <p:nvPr/>
        </p:nvSpPr>
        <p:spPr bwMode="auto">
          <a:xfrm>
            <a:off x="7680325" y="3200400"/>
            <a:ext cx="549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title</a:t>
            </a:r>
          </a:p>
        </p:txBody>
      </p:sp>
      <p:sp>
        <p:nvSpPr>
          <p:cNvPr id="63522" name="Freeform 9"/>
          <p:cNvSpPr>
            <a:spLocks/>
          </p:cNvSpPr>
          <p:nvPr/>
        </p:nvSpPr>
        <p:spPr bwMode="auto">
          <a:xfrm>
            <a:off x="7010400" y="2819400"/>
            <a:ext cx="7524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3" name="Rectangle 19"/>
          <p:cNvSpPr>
            <a:spLocks noChangeArrowheads="1"/>
          </p:cNvSpPr>
          <p:nvPr/>
        </p:nvSpPr>
        <p:spPr bwMode="auto">
          <a:xfrm>
            <a:off x="7010400" y="2819400"/>
            <a:ext cx="774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speed</a:t>
            </a:r>
          </a:p>
        </p:txBody>
      </p:sp>
      <p:sp>
        <p:nvSpPr>
          <p:cNvPr id="63524" name="Freeform 15"/>
          <p:cNvSpPr>
            <a:spLocks/>
          </p:cNvSpPr>
          <p:nvPr/>
        </p:nvSpPr>
        <p:spPr bwMode="auto">
          <a:xfrm>
            <a:off x="5803900" y="3048000"/>
            <a:ext cx="1309688" cy="371475"/>
          </a:xfrm>
          <a:custGeom>
            <a:avLst/>
            <a:gdLst>
              <a:gd name="T0" fmla="*/ 2147483647 w 667"/>
              <a:gd name="T1" fmla="*/ 2147483647 h 234"/>
              <a:gd name="T2" fmla="*/ 2147483647 w 667"/>
              <a:gd name="T3" fmla="*/ 2147483647 h 234"/>
              <a:gd name="T4" fmla="*/ 2147483647 w 667"/>
              <a:gd name="T5" fmla="*/ 2147483647 h 234"/>
              <a:gd name="T6" fmla="*/ 2147483647 w 667"/>
              <a:gd name="T7" fmla="*/ 2147483647 h 234"/>
              <a:gd name="T8" fmla="*/ 2147483647 w 667"/>
              <a:gd name="T9" fmla="*/ 2147483647 h 234"/>
              <a:gd name="T10" fmla="*/ 2147483647 w 667"/>
              <a:gd name="T11" fmla="*/ 2147483647 h 234"/>
              <a:gd name="T12" fmla="*/ 2147483647 w 667"/>
              <a:gd name="T13" fmla="*/ 2147483647 h 234"/>
              <a:gd name="T14" fmla="*/ 2147483647 w 667"/>
              <a:gd name="T15" fmla="*/ 2147483647 h 234"/>
              <a:gd name="T16" fmla="*/ 2147483647 w 667"/>
              <a:gd name="T17" fmla="*/ 2147483647 h 234"/>
              <a:gd name="T18" fmla="*/ 2147483647 w 667"/>
              <a:gd name="T19" fmla="*/ 2147483647 h 234"/>
              <a:gd name="T20" fmla="*/ 2147483647 w 667"/>
              <a:gd name="T21" fmla="*/ 2147483647 h 234"/>
              <a:gd name="T22" fmla="*/ 2147483647 w 667"/>
              <a:gd name="T23" fmla="*/ 2147483647 h 234"/>
              <a:gd name="T24" fmla="*/ 2147483647 w 667"/>
              <a:gd name="T25" fmla="*/ 2147483647 h 234"/>
              <a:gd name="T26" fmla="*/ 2147483647 w 667"/>
              <a:gd name="T27" fmla="*/ 2147483647 h 234"/>
              <a:gd name="T28" fmla="*/ 2147483647 w 667"/>
              <a:gd name="T29" fmla="*/ 2147483647 h 234"/>
              <a:gd name="T30" fmla="*/ 2147483647 w 667"/>
              <a:gd name="T31" fmla="*/ 2147483647 h 234"/>
              <a:gd name="T32" fmla="*/ 2147483647 w 667"/>
              <a:gd name="T33" fmla="*/ 2147483647 h 234"/>
              <a:gd name="T34" fmla="*/ 2147483647 w 667"/>
              <a:gd name="T35" fmla="*/ 2147483647 h 234"/>
              <a:gd name="T36" fmla="*/ 2147483647 w 667"/>
              <a:gd name="T37" fmla="*/ 2147483647 h 234"/>
              <a:gd name="T38" fmla="*/ 2147483647 w 667"/>
              <a:gd name="T39" fmla="*/ 2147483647 h 234"/>
              <a:gd name="T40" fmla="*/ 2147483647 w 667"/>
              <a:gd name="T41" fmla="*/ 2147483647 h 234"/>
              <a:gd name="T42" fmla="*/ 2147483647 w 667"/>
              <a:gd name="T43" fmla="*/ 2147483647 h 234"/>
              <a:gd name="T44" fmla="*/ 2147483647 w 667"/>
              <a:gd name="T45" fmla="*/ 2147483647 h 234"/>
              <a:gd name="T46" fmla="*/ 2147483647 w 667"/>
              <a:gd name="T47" fmla="*/ 2147483647 h 234"/>
              <a:gd name="T48" fmla="*/ 2147483647 w 667"/>
              <a:gd name="T49" fmla="*/ 2147483647 h 234"/>
              <a:gd name="T50" fmla="*/ 2147483647 w 667"/>
              <a:gd name="T51" fmla="*/ 2147483647 h 234"/>
              <a:gd name="T52" fmla="*/ 2147483647 w 667"/>
              <a:gd name="T53" fmla="*/ 2147483647 h 234"/>
              <a:gd name="T54" fmla="*/ 2147483647 w 667"/>
              <a:gd name="T55" fmla="*/ 2147483647 h 234"/>
              <a:gd name="T56" fmla="*/ 2147483647 w 667"/>
              <a:gd name="T57" fmla="*/ 2147483647 h 234"/>
              <a:gd name="T58" fmla="*/ 2147483647 w 667"/>
              <a:gd name="T59" fmla="*/ 2147483647 h 234"/>
              <a:gd name="T60" fmla="*/ 2147483647 w 667"/>
              <a:gd name="T61" fmla="*/ 2147483647 h 234"/>
              <a:gd name="T62" fmla="*/ 2147483647 w 667"/>
              <a:gd name="T63" fmla="*/ 2147483647 h 234"/>
              <a:gd name="T64" fmla="*/ 2147483647 w 667"/>
              <a:gd name="T65" fmla="*/ 2147483647 h 234"/>
              <a:gd name="T66" fmla="*/ 2147483647 w 667"/>
              <a:gd name="T67" fmla="*/ 2147483647 h 234"/>
              <a:gd name="T68" fmla="*/ 2147483647 w 667"/>
              <a:gd name="T69" fmla="*/ 2147483647 h 234"/>
              <a:gd name="T70" fmla="*/ 2147483647 w 667"/>
              <a:gd name="T71" fmla="*/ 2147483647 h 2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7"/>
              <a:gd name="T109" fmla="*/ 0 h 234"/>
              <a:gd name="T110" fmla="*/ 667 w 667"/>
              <a:gd name="T111" fmla="*/ 234 h 2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7" h="234">
                <a:moveTo>
                  <a:pt x="666" y="116"/>
                </a:moveTo>
                <a:lnTo>
                  <a:pt x="664" y="107"/>
                </a:lnTo>
                <a:lnTo>
                  <a:pt x="661" y="96"/>
                </a:lnTo>
                <a:lnTo>
                  <a:pt x="655" y="86"/>
                </a:lnTo>
                <a:lnTo>
                  <a:pt x="646" y="77"/>
                </a:lnTo>
                <a:lnTo>
                  <a:pt x="634" y="67"/>
                </a:lnTo>
                <a:lnTo>
                  <a:pt x="621" y="58"/>
                </a:lnTo>
                <a:lnTo>
                  <a:pt x="606" y="50"/>
                </a:lnTo>
                <a:lnTo>
                  <a:pt x="588" y="42"/>
                </a:lnTo>
                <a:lnTo>
                  <a:pt x="568" y="35"/>
                </a:lnTo>
                <a:lnTo>
                  <a:pt x="547" y="28"/>
                </a:lnTo>
                <a:lnTo>
                  <a:pt x="524" y="21"/>
                </a:lnTo>
                <a:lnTo>
                  <a:pt x="499" y="16"/>
                </a:lnTo>
                <a:lnTo>
                  <a:pt x="474" y="11"/>
                </a:lnTo>
                <a:lnTo>
                  <a:pt x="447" y="7"/>
                </a:lnTo>
                <a:lnTo>
                  <a:pt x="419" y="4"/>
                </a:lnTo>
                <a:lnTo>
                  <a:pt x="391" y="2"/>
                </a:lnTo>
                <a:lnTo>
                  <a:pt x="362" y="1"/>
                </a:lnTo>
                <a:lnTo>
                  <a:pt x="333" y="0"/>
                </a:lnTo>
                <a:lnTo>
                  <a:pt x="304" y="1"/>
                </a:lnTo>
                <a:lnTo>
                  <a:pt x="275" y="2"/>
                </a:lnTo>
                <a:lnTo>
                  <a:pt x="247" y="4"/>
                </a:lnTo>
                <a:lnTo>
                  <a:pt x="219" y="7"/>
                </a:lnTo>
                <a:lnTo>
                  <a:pt x="192" y="11"/>
                </a:lnTo>
                <a:lnTo>
                  <a:pt x="167" y="16"/>
                </a:lnTo>
                <a:lnTo>
                  <a:pt x="143" y="21"/>
                </a:lnTo>
                <a:lnTo>
                  <a:pt x="120" y="28"/>
                </a:lnTo>
                <a:lnTo>
                  <a:pt x="98" y="35"/>
                </a:lnTo>
                <a:lnTo>
                  <a:pt x="78" y="42"/>
                </a:lnTo>
                <a:lnTo>
                  <a:pt x="60" y="50"/>
                </a:lnTo>
                <a:lnTo>
                  <a:pt x="46" y="58"/>
                </a:lnTo>
                <a:lnTo>
                  <a:pt x="31" y="67"/>
                </a:lnTo>
                <a:lnTo>
                  <a:pt x="20" y="77"/>
                </a:lnTo>
                <a:lnTo>
                  <a:pt x="12" y="86"/>
                </a:lnTo>
                <a:lnTo>
                  <a:pt x="6" y="96"/>
                </a:lnTo>
                <a:lnTo>
                  <a:pt x="2" y="107"/>
                </a:lnTo>
                <a:lnTo>
                  <a:pt x="0" y="116"/>
                </a:lnTo>
                <a:lnTo>
                  <a:pt x="2" y="127"/>
                </a:lnTo>
                <a:lnTo>
                  <a:pt x="6" y="137"/>
                </a:lnTo>
                <a:lnTo>
                  <a:pt x="12" y="147"/>
                </a:lnTo>
                <a:lnTo>
                  <a:pt x="20" y="156"/>
                </a:lnTo>
                <a:lnTo>
                  <a:pt x="31" y="166"/>
                </a:lnTo>
                <a:lnTo>
                  <a:pt x="46" y="175"/>
                </a:lnTo>
                <a:lnTo>
                  <a:pt x="60" y="183"/>
                </a:lnTo>
                <a:lnTo>
                  <a:pt x="78" y="191"/>
                </a:lnTo>
                <a:lnTo>
                  <a:pt x="98" y="199"/>
                </a:lnTo>
                <a:lnTo>
                  <a:pt x="120" y="206"/>
                </a:lnTo>
                <a:lnTo>
                  <a:pt x="143" y="212"/>
                </a:lnTo>
                <a:lnTo>
                  <a:pt x="167" y="217"/>
                </a:lnTo>
                <a:lnTo>
                  <a:pt x="192" y="222"/>
                </a:lnTo>
                <a:lnTo>
                  <a:pt x="219" y="226"/>
                </a:lnTo>
                <a:lnTo>
                  <a:pt x="247" y="229"/>
                </a:lnTo>
                <a:lnTo>
                  <a:pt x="275" y="231"/>
                </a:lnTo>
                <a:lnTo>
                  <a:pt x="304" y="232"/>
                </a:lnTo>
                <a:lnTo>
                  <a:pt x="333" y="233"/>
                </a:lnTo>
                <a:lnTo>
                  <a:pt x="362" y="232"/>
                </a:lnTo>
                <a:lnTo>
                  <a:pt x="391" y="231"/>
                </a:lnTo>
                <a:lnTo>
                  <a:pt x="419" y="229"/>
                </a:lnTo>
                <a:lnTo>
                  <a:pt x="447" y="226"/>
                </a:lnTo>
                <a:lnTo>
                  <a:pt x="474" y="222"/>
                </a:lnTo>
                <a:lnTo>
                  <a:pt x="499" y="217"/>
                </a:lnTo>
                <a:lnTo>
                  <a:pt x="524" y="212"/>
                </a:lnTo>
                <a:lnTo>
                  <a:pt x="547" y="206"/>
                </a:lnTo>
                <a:lnTo>
                  <a:pt x="568" y="199"/>
                </a:lnTo>
                <a:lnTo>
                  <a:pt x="588" y="191"/>
                </a:lnTo>
                <a:lnTo>
                  <a:pt x="606" y="183"/>
                </a:lnTo>
                <a:lnTo>
                  <a:pt x="621" y="175"/>
                </a:lnTo>
                <a:lnTo>
                  <a:pt x="634" y="166"/>
                </a:lnTo>
                <a:lnTo>
                  <a:pt x="646" y="156"/>
                </a:lnTo>
                <a:lnTo>
                  <a:pt x="655" y="147"/>
                </a:lnTo>
                <a:lnTo>
                  <a:pt x="661" y="137"/>
                </a:lnTo>
                <a:lnTo>
                  <a:pt x="664" y="127"/>
                </a:lnTo>
                <a:lnTo>
                  <a:pt x="666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5" name="Rectangle 20"/>
          <p:cNvSpPr>
            <a:spLocks noChangeArrowheads="1"/>
          </p:cNvSpPr>
          <p:nvPr/>
        </p:nvSpPr>
        <p:spPr bwMode="auto">
          <a:xfrm>
            <a:off x="5791200" y="3048000"/>
            <a:ext cx="1384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  <a:latin typeface="Arial" pitchFamily="34" charset="0"/>
              </a:rPr>
              <a:t>copyrightDate</a:t>
            </a:r>
          </a:p>
        </p:txBody>
      </p:sp>
      <p:cxnSp>
        <p:nvCxnSpPr>
          <p:cNvPr id="63526" name="Straight Connector 80"/>
          <p:cNvCxnSpPr>
            <a:cxnSpLocks noChangeShapeType="1"/>
          </p:cNvCxnSpPr>
          <p:nvPr/>
        </p:nvCxnSpPr>
        <p:spPr bwMode="auto">
          <a:xfrm rot="16200000" flipH="1">
            <a:off x="5562600" y="3276600"/>
            <a:ext cx="457200" cy="1524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27" name="Straight Connector 82"/>
          <p:cNvCxnSpPr>
            <a:cxnSpLocks noChangeShapeType="1"/>
          </p:cNvCxnSpPr>
          <p:nvPr/>
        </p:nvCxnSpPr>
        <p:spPr bwMode="auto">
          <a:xfrm rot="5400000" flipH="1" flipV="1">
            <a:off x="6896100" y="3238500"/>
            <a:ext cx="381000" cy="3048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28" name="Straight Connector 84"/>
          <p:cNvCxnSpPr>
            <a:cxnSpLocks noChangeShapeType="1"/>
          </p:cNvCxnSpPr>
          <p:nvPr/>
        </p:nvCxnSpPr>
        <p:spPr bwMode="auto">
          <a:xfrm rot="10800000" flipV="1">
            <a:off x="7086600" y="3429000"/>
            <a:ext cx="457200" cy="2286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3529" name="Group 86"/>
          <p:cNvGrpSpPr>
            <a:grpSpLocks/>
          </p:cNvGrpSpPr>
          <p:nvPr/>
        </p:nvGrpSpPr>
        <p:grpSpPr bwMode="auto">
          <a:xfrm>
            <a:off x="1600200" y="4191000"/>
            <a:ext cx="1176338" cy="609600"/>
            <a:chOff x="3768725" y="1600200"/>
            <a:chExt cx="1176338" cy="609600"/>
          </a:xfrm>
        </p:grpSpPr>
        <p:sp>
          <p:nvSpPr>
            <p:cNvPr id="63584" name="Freeform 13"/>
            <p:cNvSpPr>
              <a:spLocks/>
            </p:cNvSpPr>
            <p:nvPr/>
          </p:nvSpPr>
          <p:spPr bwMode="auto">
            <a:xfrm>
              <a:off x="3768725" y="1600200"/>
              <a:ext cx="1176338" cy="609600"/>
            </a:xfrm>
            <a:custGeom>
              <a:avLst/>
              <a:gdLst>
                <a:gd name="T0" fmla="*/ 0 w 741"/>
                <a:gd name="T1" fmla="*/ 2147483647 h 384"/>
                <a:gd name="T2" fmla="*/ 2147483647 w 741"/>
                <a:gd name="T3" fmla="*/ 0 h 384"/>
                <a:gd name="T4" fmla="*/ 2147483647 w 741"/>
                <a:gd name="T5" fmla="*/ 2147483647 h 384"/>
                <a:gd name="T6" fmla="*/ 2147483647 w 741"/>
                <a:gd name="T7" fmla="*/ 2147483647 h 384"/>
                <a:gd name="T8" fmla="*/ 0 w 741"/>
                <a:gd name="T9" fmla="*/ 2147483647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384"/>
                <a:gd name="T17" fmla="*/ 741 w 741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384">
                  <a:moveTo>
                    <a:pt x="0" y="191"/>
                  </a:moveTo>
                  <a:lnTo>
                    <a:pt x="365" y="0"/>
                  </a:lnTo>
                  <a:lnTo>
                    <a:pt x="740" y="198"/>
                  </a:lnTo>
                  <a:lnTo>
                    <a:pt x="365" y="383"/>
                  </a:lnTo>
                  <a:lnTo>
                    <a:pt x="0" y="19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5" name="Rectangle 29"/>
            <p:cNvSpPr>
              <a:spLocks noChangeArrowheads="1"/>
            </p:cNvSpPr>
            <p:nvPr/>
          </p:nvSpPr>
          <p:spPr bwMode="auto">
            <a:xfrm>
              <a:off x="3997325" y="1721411"/>
              <a:ext cx="718146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Plays</a:t>
              </a:r>
            </a:p>
          </p:txBody>
        </p:sp>
      </p:grpSp>
      <p:grpSp>
        <p:nvGrpSpPr>
          <p:cNvPr id="63530" name="Group 89"/>
          <p:cNvGrpSpPr>
            <a:grpSpLocks/>
          </p:cNvGrpSpPr>
          <p:nvPr/>
        </p:nvGrpSpPr>
        <p:grpSpPr bwMode="auto">
          <a:xfrm>
            <a:off x="5867400" y="4191000"/>
            <a:ext cx="1176338" cy="609600"/>
            <a:chOff x="3768725" y="1600200"/>
            <a:chExt cx="1176338" cy="609600"/>
          </a:xfrm>
        </p:grpSpPr>
        <p:sp>
          <p:nvSpPr>
            <p:cNvPr id="63582" name="Freeform 13"/>
            <p:cNvSpPr>
              <a:spLocks/>
            </p:cNvSpPr>
            <p:nvPr/>
          </p:nvSpPr>
          <p:spPr bwMode="auto">
            <a:xfrm>
              <a:off x="3768725" y="1600200"/>
              <a:ext cx="1176338" cy="609600"/>
            </a:xfrm>
            <a:custGeom>
              <a:avLst/>
              <a:gdLst>
                <a:gd name="T0" fmla="*/ 0 w 741"/>
                <a:gd name="T1" fmla="*/ 2147483647 h 384"/>
                <a:gd name="T2" fmla="*/ 2147483647 w 741"/>
                <a:gd name="T3" fmla="*/ 0 h 384"/>
                <a:gd name="T4" fmla="*/ 2147483647 w 741"/>
                <a:gd name="T5" fmla="*/ 2147483647 h 384"/>
                <a:gd name="T6" fmla="*/ 2147483647 w 741"/>
                <a:gd name="T7" fmla="*/ 2147483647 h 384"/>
                <a:gd name="T8" fmla="*/ 0 w 741"/>
                <a:gd name="T9" fmla="*/ 2147483647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384"/>
                <a:gd name="T17" fmla="*/ 741 w 741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384">
                  <a:moveTo>
                    <a:pt x="0" y="191"/>
                  </a:moveTo>
                  <a:lnTo>
                    <a:pt x="365" y="0"/>
                  </a:lnTo>
                  <a:lnTo>
                    <a:pt x="740" y="198"/>
                  </a:lnTo>
                  <a:lnTo>
                    <a:pt x="365" y="383"/>
                  </a:lnTo>
                  <a:lnTo>
                    <a:pt x="0" y="19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3" name="Rectangle 29"/>
            <p:cNvSpPr>
              <a:spLocks noChangeArrowheads="1"/>
            </p:cNvSpPr>
            <p:nvPr/>
          </p:nvSpPr>
          <p:spPr bwMode="auto">
            <a:xfrm>
              <a:off x="3909847" y="1721411"/>
              <a:ext cx="1001878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Appears</a:t>
              </a:r>
            </a:p>
          </p:txBody>
        </p:sp>
      </p:grpSp>
      <p:grpSp>
        <p:nvGrpSpPr>
          <p:cNvPr id="63531" name="Group 92"/>
          <p:cNvGrpSpPr>
            <a:grpSpLocks/>
          </p:cNvGrpSpPr>
          <p:nvPr/>
        </p:nvGrpSpPr>
        <p:grpSpPr bwMode="auto">
          <a:xfrm>
            <a:off x="3657600" y="4343400"/>
            <a:ext cx="1176338" cy="609600"/>
            <a:chOff x="3768725" y="1600200"/>
            <a:chExt cx="1176338" cy="609600"/>
          </a:xfrm>
        </p:grpSpPr>
        <p:sp>
          <p:nvSpPr>
            <p:cNvPr id="63580" name="Freeform 13"/>
            <p:cNvSpPr>
              <a:spLocks/>
            </p:cNvSpPr>
            <p:nvPr/>
          </p:nvSpPr>
          <p:spPr bwMode="auto">
            <a:xfrm>
              <a:off x="3768725" y="1600200"/>
              <a:ext cx="1176338" cy="609600"/>
            </a:xfrm>
            <a:custGeom>
              <a:avLst/>
              <a:gdLst>
                <a:gd name="T0" fmla="*/ 0 w 741"/>
                <a:gd name="T1" fmla="*/ 2147483647 h 384"/>
                <a:gd name="T2" fmla="*/ 2147483647 w 741"/>
                <a:gd name="T3" fmla="*/ 0 h 384"/>
                <a:gd name="T4" fmla="*/ 2147483647 w 741"/>
                <a:gd name="T5" fmla="*/ 2147483647 h 384"/>
                <a:gd name="T6" fmla="*/ 2147483647 w 741"/>
                <a:gd name="T7" fmla="*/ 2147483647 h 384"/>
                <a:gd name="T8" fmla="*/ 0 w 741"/>
                <a:gd name="T9" fmla="*/ 2147483647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384"/>
                <a:gd name="T17" fmla="*/ 741 w 741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384">
                  <a:moveTo>
                    <a:pt x="0" y="191"/>
                  </a:moveTo>
                  <a:lnTo>
                    <a:pt x="365" y="0"/>
                  </a:lnTo>
                  <a:lnTo>
                    <a:pt x="740" y="198"/>
                  </a:lnTo>
                  <a:lnTo>
                    <a:pt x="365" y="383"/>
                  </a:lnTo>
                  <a:lnTo>
                    <a:pt x="0" y="19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1" name="Rectangle 29"/>
            <p:cNvSpPr>
              <a:spLocks noChangeArrowheads="1"/>
            </p:cNvSpPr>
            <p:nvPr/>
          </p:nvSpPr>
          <p:spPr bwMode="auto">
            <a:xfrm>
              <a:off x="3865707" y="1739900"/>
              <a:ext cx="969818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Perform</a:t>
              </a:r>
            </a:p>
          </p:txBody>
        </p:sp>
      </p:grpSp>
      <p:grpSp>
        <p:nvGrpSpPr>
          <p:cNvPr id="63532" name="Group 95"/>
          <p:cNvGrpSpPr>
            <a:grpSpLocks/>
          </p:cNvGrpSpPr>
          <p:nvPr/>
        </p:nvGrpSpPr>
        <p:grpSpPr bwMode="auto">
          <a:xfrm>
            <a:off x="1524000" y="5105400"/>
            <a:ext cx="1309688" cy="373063"/>
            <a:chOff x="1693863" y="3429000"/>
            <a:chExt cx="1309687" cy="373063"/>
          </a:xfrm>
        </p:grpSpPr>
        <p:sp>
          <p:nvSpPr>
            <p:cNvPr id="63578" name="Freeform 17"/>
            <p:cNvSpPr>
              <a:spLocks/>
            </p:cNvSpPr>
            <p:nvPr/>
          </p:nvSpPr>
          <p:spPr bwMode="auto">
            <a:xfrm>
              <a:off x="1693863" y="3440113"/>
              <a:ext cx="1309687" cy="361950"/>
            </a:xfrm>
            <a:custGeom>
              <a:avLst/>
              <a:gdLst>
                <a:gd name="T0" fmla="*/ 2147483647 w 929"/>
                <a:gd name="T1" fmla="*/ 2147483647 h 228"/>
                <a:gd name="T2" fmla="*/ 2147483647 w 929"/>
                <a:gd name="T3" fmla="*/ 0 h 228"/>
                <a:gd name="T4" fmla="*/ 0 w 929"/>
                <a:gd name="T5" fmla="*/ 0 h 228"/>
                <a:gd name="T6" fmla="*/ 0 w 929"/>
                <a:gd name="T7" fmla="*/ 2147483647 h 228"/>
                <a:gd name="T8" fmla="*/ 2147483647 w 929"/>
                <a:gd name="T9" fmla="*/ 2147483647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9"/>
                <a:gd name="T16" fmla="*/ 0 h 228"/>
                <a:gd name="T17" fmla="*/ 929 w 929"/>
                <a:gd name="T18" fmla="*/ 228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9" h="228">
                  <a:moveTo>
                    <a:pt x="928" y="227"/>
                  </a:moveTo>
                  <a:lnTo>
                    <a:pt x="928" y="0"/>
                  </a:lnTo>
                  <a:lnTo>
                    <a:pt x="0" y="0"/>
                  </a:lnTo>
                  <a:lnTo>
                    <a:pt x="0" y="227"/>
                  </a:lnTo>
                  <a:lnTo>
                    <a:pt x="928" y="22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79" name="Rectangle 31"/>
            <p:cNvSpPr>
              <a:spLocks noChangeArrowheads="1"/>
            </p:cNvSpPr>
            <p:nvPr/>
          </p:nvSpPr>
          <p:spPr bwMode="auto">
            <a:xfrm>
              <a:off x="1745332" y="3429000"/>
              <a:ext cx="1243931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Instrument</a:t>
              </a:r>
            </a:p>
          </p:txBody>
        </p:sp>
      </p:grpSp>
      <p:sp>
        <p:nvSpPr>
          <p:cNvPr id="63533" name="Freeform 9"/>
          <p:cNvSpPr>
            <a:spLocks/>
          </p:cNvSpPr>
          <p:nvPr/>
        </p:nvSpPr>
        <p:spPr bwMode="auto">
          <a:xfrm>
            <a:off x="1905000" y="5813425"/>
            <a:ext cx="7524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4" name="Rectangle 19"/>
          <p:cNvSpPr>
            <a:spLocks noChangeArrowheads="1"/>
          </p:cNvSpPr>
          <p:nvPr/>
        </p:nvSpPr>
        <p:spPr bwMode="auto">
          <a:xfrm>
            <a:off x="1900238" y="5791200"/>
            <a:ext cx="8429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dname</a:t>
            </a:r>
          </a:p>
        </p:txBody>
      </p:sp>
      <p:sp>
        <p:nvSpPr>
          <p:cNvPr id="63535" name="Freeform 9"/>
          <p:cNvSpPr>
            <a:spLocks/>
          </p:cNvSpPr>
          <p:nvPr/>
        </p:nvSpPr>
        <p:spPr bwMode="auto">
          <a:xfrm>
            <a:off x="1066800" y="5715000"/>
            <a:ext cx="8286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6" name="Rectangle 19"/>
          <p:cNvSpPr>
            <a:spLocks noChangeArrowheads="1"/>
          </p:cNvSpPr>
          <p:nvPr/>
        </p:nvSpPr>
        <p:spPr bwMode="auto">
          <a:xfrm>
            <a:off x="1066800" y="5692775"/>
            <a:ext cx="833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>
                <a:solidFill>
                  <a:srgbClr val="000000"/>
                </a:solidFill>
                <a:latin typeface="Arial" pitchFamily="34" charset="0"/>
              </a:rPr>
              <a:t>instrID</a:t>
            </a:r>
          </a:p>
        </p:txBody>
      </p:sp>
      <p:sp>
        <p:nvSpPr>
          <p:cNvPr id="63537" name="Freeform 9"/>
          <p:cNvSpPr>
            <a:spLocks/>
          </p:cNvSpPr>
          <p:nvPr/>
        </p:nvSpPr>
        <p:spPr bwMode="auto">
          <a:xfrm>
            <a:off x="2671763" y="5638800"/>
            <a:ext cx="7524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8" name="Rectangle 19"/>
          <p:cNvSpPr>
            <a:spLocks noChangeArrowheads="1"/>
          </p:cNvSpPr>
          <p:nvPr/>
        </p:nvSpPr>
        <p:spPr bwMode="auto">
          <a:xfrm>
            <a:off x="2752725" y="5638800"/>
            <a:ext cx="523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key</a:t>
            </a:r>
          </a:p>
        </p:txBody>
      </p:sp>
      <p:cxnSp>
        <p:nvCxnSpPr>
          <p:cNvPr id="63539" name="Straight Connector 108"/>
          <p:cNvCxnSpPr>
            <a:cxnSpLocks noChangeShapeType="1"/>
            <a:endCxn id="63536" idx="0"/>
          </p:cNvCxnSpPr>
          <p:nvPr/>
        </p:nvCxnSpPr>
        <p:spPr bwMode="auto">
          <a:xfrm rot="5400000">
            <a:off x="1477169" y="5493544"/>
            <a:ext cx="206375" cy="1920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40" name="Straight Connector 110"/>
          <p:cNvCxnSpPr>
            <a:cxnSpLocks noChangeShapeType="1"/>
            <a:endCxn id="63534" idx="0"/>
          </p:cNvCxnSpPr>
          <p:nvPr/>
        </p:nvCxnSpPr>
        <p:spPr bwMode="auto">
          <a:xfrm rot="16200000" flipH="1">
            <a:off x="2112963" y="5583237"/>
            <a:ext cx="304800" cy="11112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41" name="Straight Connector 112"/>
          <p:cNvCxnSpPr>
            <a:cxnSpLocks noChangeShapeType="1"/>
          </p:cNvCxnSpPr>
          <p:nvPr/>
        </p:nvCxnSpPr>
        <p:spPr bwMode="auto">
          <a:xfrm rot="16200000" flipH="1">
            <a:off x="2667000" y="5486400"/>
            <a:ext cx="152400" cy="1524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3542" name="Group 113"/>
          <p:cNvGrpSpPr>
            <a:grpSpLocks/>
          </p:cNvGrpSpPr>
          <p:nvPr/>
        </p:nvGrpSpPr>
        <p:grpSpPr bwMode="auto">
          <a:xfrm>
            <a:off x="5791200" y="5105400"/>
            <a:ext cx="1309688" cy="373063"/>
            <a:chOff x="1693863" y="3429000"/>
            <a:chExt cx="1309687" cy="373063"/>
          </a:xfrm>
        </p:grpSpPr>
        <p:sp>
          <p:nvSpPr>
            <p:cNvPr id="63576" name="Freeform 17"/>
            <p:cNvSpPr>
              <a:spLocks/>
            </p:cNvSpPr>
            <p:nvPr/>
          </p:nvSpPr>
          <p:spPr bwMode="auto">
            <a:xfrm>
              <a:off x="1693863" y="3440113"/>
              <a:ext cx="1309687" cy="361950"/>
            </a:xfrm>
            <a:custGeom>
              <a:avLst/>
              <a:gdLst>
                <a:gd name="T0" fmla="*/ 2147483647 w 929"/>
                <a:gd name="T1" fmla="*/ 2147483647 h 228"/>
                <a:gd name="T2" fmla="*/ 2147483647 w 929"/>
                <a:gd name="T3" fmla="*/ 0 h 228"/>
                <a:gd name="T4" fmla="*/ 0 w 929"/>
                <a:gd name="T5" fmla="*/ 0 h 228"/>
                <a:gd name="T6" fmla="*/ 0 w 929"/>
                <a:gd name="T7" fmla="*/ 2147483647 h 228"/>
                <a:gd name="T8" fmla="*/ 2147483647 w 929"/>
                <a:gd name="T9" fmla="*/ 2147483647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9"/>
                <a:gd name="T16" fmla="*/ 0 h 228"/>
                <a:gd name="T17" fmla="*/ 929 w 929"/>
                <a:gd name="T18" fmla="*/ 228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9" h="228">
                  <a:moveTo>
                    <a:pt x="928" y="227"/>
                  </a:moveTo>
                  <a:lnTo>
                    <a:pt x="928" y="0"/>
                  </a:lnTo>
                  <a:lnTo>
                    <a:pt x="0" y="0"/>
                  </a:lnTo>
                  <a:lnTo>
                    <a:pt x="0" y="227"/>
                  </a:lnTo>
                  <a:lnTo>
                    <a:pt x="928" y="22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77" name="Rectangle 31"/>
            <p:cNvSpPr>
              <a:spLocks noChangeArrowheads="1"/>
            </p:cNvSpPr>
            <p:nvPr/>
          </p:nvSpPr>
          <p:spPr bwMode="auto">
            <a:xfrm>
              <a:off x="1998663" y="3429000"/>
              <a:ext cx="807914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Songs</a:t>
              </a:r>
            </a:p>
          </p:txBody>
        </p:sp>
      </p:grpSp>
      <p:sp>
        <p:nvSpPr>
          <p:cNvPr id="63543" name="Freeform 9"/>
          <p:cNvSpPr>
            <a:spLocks/>
          </p:cNvSpPr>
          <p:nvPr/>
        </p:nvSpPr>
        <p:spPr bwMode="auto">
          <a:xfrm>
            <a:off x="6172200" y="5813425"/>
            <a:ext cx="7524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4" name="Rectangle 19"/>
          <p:cNvSpPr>
            <a:spLocks noChangeArrowheads="1"/>
          </p:cNvSpPr>
          <p:nvPr/>
        </p:nvSpPr>
        <p:spPr bwMode="auto">
          <a:xfrm>
            <a:off x="6308725" y="5791200"/>
            <a:ext cx="549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title</a:t>
            </a:r>
          </a:p>
        </p:txBody>
      </p:sp>
      <p:sp>
        <p:nvSpPr>
          <p:cNvPr id="63545" name="Freeform 9"/>
          <p:cNvSpPr>
            <a:spLocks/>
          </p:cNvSpPr>
          <p:nvPr/>
        </p:nvSpPr>
        <p:spPr bwMode="auto">
          <a:xfrm>
            <a:off x="5334000" y="5715000"/>
            <a:ext cx="8286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6" name="Rectangle 19"/>
          <p:cNvSpPr>
            <a:spLocks noChangeArrowheads="1"/>
          </p:cNvSpPr>
          <p:nvPr/>
        </p:nvSpPr>
        <p:spPr bwMode="auto">
          <a:xfrm>
            <a:off x="5334000" y="5692775"/>
            <a:ext cx="876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>
                <a:solidFill>
                  <a:srgbClr val="000000"/>
                </a:solidFill>
                <a:latin typeface="Arial" pitchFamily="34" charset="0"/>
              </a:rPr>
              <a:t>songID</a:t>
            </a:r>
          </a:p>
        </p:txBody>
      </p:sp>
      <p:sp>
        <p:nvSpPr>
          <p:cNvPr id="63547" name="Freeform 9"/>
          <p:cNvSpPr>
            <a:spLocks/>
          </p:cNvSpPr>
          <p:nvPr/>
        </p:nvSpPr>
        <p:spPr bwMode="auto">
          <a:xfrm>
            <a:off x="6938963" y="5638800"/>
            <a:ext cx="7524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8" name="Rectangle 19"/>
          <p:cNvSpPr>
            <a:spLocks noChangeArrowheads="1"/>
          </p:cNvSpPr>
          <p:nvPr/>
        </p:nvSpPr>
        <p:spPr bwMode="auto">
          <a:xfrm>
            <a:off x="6934200" y="5638800"/>
            <a:ext cx="820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author</a:t>
            </a:r>
          </a:p>
        </p:txBody>
      </p:sp>
      <p:cxnSp>
        <p:nvCxnSpPr>
          <p:cNvPr id="63549" name="Straight Connector 122"/>
          <p:cNvCxnSpPr>
            <a:cxnSpLocks noChangeShapeType="1"/>
            <a:endCxn id="63546" idx="0"/>
          </p:cNvCxnSpPr>
          <p:nvPr/>
        </p:nvCxnSpPr>
        <p:spPr bwMode="auto">
          <a:xfrm rot="5400000">
            <a:off x="5754687" y="5503863"/>
            <a:ext cx="206375" cy="17145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50" name="Straight Connector 123"/>
          <p:cNvCxnSpPr>
            <a:cxnSpLocks noChangeShapeType="1"/>
            <a:endCxn id="63544" idx="0"/>
          </p:cNvCxnSpPr>
          <p:nvPr/>
        </p:nvCxnSpPr>
        <p:spPr bwMode="auto">
          <a:xfrm rot="16200000" flipH="1">
            <a:off x="6415882" y="5623718"/>
            <a:ext cx="304800" cy="30163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51" name="Straight Connector 124"/>
          <p:cNvCxnSpPr>
            <a:cxnSpLocks noChangeShapeType="1"/>
          </p:cNvCxnSpPr>
          <p:nvPr/>
        </p:nvCxnSpPr>
        <p:spPr bwMode="auto">
          <a:xfrm rot="16200000" flipH="1">
            <a:off x="6934200" y="5486400"/>
            <a:ext cx="152400" cy="1524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52" name="Straight Connector 127"/>
          <p:cNvCxnSpPr>
            <a:cxnSpLocks noChangeShapeType="1"/>
            <a:stCxn id="63518" idx="1"/>
          </p:cNvCxnSpPr>
          <p:nvPr/>
        </p:nvCxnSpPr>
        <p:spPr bwMode="auto">
          <a:xfrm rot="16200000" flipH="1">
            <a:off x="3028950" y="3562350"/>
            <a:ext cx="723900" cy="11430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53" name="Straight Connector 130"/>
          <p:cNvCxnSpPr>
            <a:cxnSpLocks noChangeShapeType="1"/>
          </p:cNvCxnSpPr>
          <p:nvPr/>
        </p:nvCxnSpPr>
        <p:spPr bwMode="auto">
          <a:xfrm>
            <a:off x="4495800" y="4800600"/>
            <a:ext cx="1295400" cy="4572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54" name="Straight Connector 132"/>
          <p:cNvCxnSpPr>
            <a:cxnSpLocks noChangeShapeType="1"/>
          </p:cNvCxnSpPr>
          <p:nvPr/>
        </p:nvCxnSpPr>
        <p:spPr bwMode="auto">
          <a:xfrm rot="5400000">
            <a:off x="2095501" y="4076700"/>
            <a:ext cx="228600" cy="317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55" name="Straight Connector 134"/>
          <p:cNvCxnSpPr>
            <a:cxnSpLocks noChangeShapeType="1"/>
          </p:cNvCxnSpPr>
          <p:nvPr/>
        </p:nvCxnSpPr>
        <p:spPr bwMode="auto">
          <a:xfrm rot="5400000">
            <a:off x="2051050" y="4946650"/>
            <a:ext cx="304800" cy="127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56" name="Straight Arrow Connector 136"/>
          <p:cNvCxnSpPr>
            <a:cxnSpLocks noChangeShapeType="1"/>
          </p:cNvCxnSpPr>
          <p:nvPr/>
        </p:nvCxnSpPr>
        <p:spPr bwMode="auto">
          <a:xfrm rot="16200000" flipV="1">
            <a:off x="6335713" y="4941887"/>
            <a:ext cx="304800" cy="22225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57" name="Straight Connector 138"/>
          <p:cNvCxnSpPr>
            <a:cxnSpLocks noChangeShapeType="1"/>
            <a:endCxn id="63516" idx="2"/>
          </p:cNvCxnSpPr>
          <p:nvPr/>
        </p:nvCxnSpPr>
        <p:spPr bwMode="auto">
          <a:xfrm rot="16200000" flipV="1">
            <a:off x="6347619" y="4061619"/>
            <a:ext cx="228600" cy="30162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3" name="TextBox 92"/>
          <p:cNvSpPr txBox="1">
            <a:spLocks noChangeArrowheads="1"/>
          </p:cNvSpPr>
          <p:nvPr/>
        </p:nvSpPr>
        <p:spPr bwMode="auto">
          <a:xfrm>
            <a:off x="3143250" y="3651121"/>
            <a:ext cx="4867038" cy="2400657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91440" anchor="ctr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FF00"/>
                </a:solidFill>
                <a:latin typeface="Comic Sans MS" pitchFamily="66" charset="0"/>
              </a:rPr>
              <a:t>CREAT TABLE  Lives ( </a:t>
            </a:r>
          </a:p>
          <a:p>
            <a:pPr eaLnBrk="1" hangingPunct="1"/>
            <a:r>
              <a:rPr lang="en-US" sz="1800" dirty="0">
                <a:solidFill>
                  <a:srgbClr val="FFFF00"/>
                </a:solidFill>
                <a:latin typeface="Comic Sans MS" pitchFamily="66" charset="0"/>
              </a:rPr>
              <a:t>	</a:t>
            </a:r>
            <a:r>
              <a:rPr lang="en-US" sz="1800" dirty="0" err="1">
                <a:solidFill>
                  <a:srgbClr val="FFFF00"/>
                </a:solidFill>
                <a:latin typeface="Comic Sans MS" pitchFamily="66" charset="0"/>
              </a:rPr>
              <a:t>ssn</a:t>
            </a:r>
            <a:r>
              <a:rPr lang="en-US" sz="1800" dirty="0">
                <a:solidFill>
                  <a:srgbClr val="FFFF00"/>
                </a:solidFill>
                <a:latin typeface="Comic Sans MS" pitchFamily="66" charset="0"/>
              </a:rPr>
              <a:t>		CHAR(10),</a:t>
            </a:r>
          </a:p>
          <a:p>
            <a:pPr eaLnBrk="1" hangingPunct="1"/>
            <a:r>
              <a:rPr lang="en-US" sz="1800" dirty="0">
                <a:solidFill>
                  <a:srgbClr val="FFFF00"/>
                </a:solidFill>
                <a:latin typeface="Comic Sans MS" pitchFamily="66" charset="0"/>
              </a:rPr>
              <a:t>	phone  		CHAR(11),</a:t>
            </a:r>
          </a:p>
          <a:p>
            <a:pPr eaLnBrk="1" hangingPunct="1"/>
            <a:r>
              <a:rPr lang="en-US" sz="1800" dirty="0">
                <a:solidFill>
                  <a:srgbClr val="FFFF00"/>
                </a:solidFill>
                <a:latin typeface="Comic Sans MS" pitchFamily="66" charset="0"/>
              </a:rPr>
              <a:t>	PRIMARY KEY	(</a:t>
            </a:r>
            <a:r>
              <a:rPr lang="en-US" sz="1800" dirty="0" err="1">
                <a:solidFill>
                  <a:srgbClr val="FFFF00"/>
                </a:solidFill>
                <a:latin typeface="Comic Sans MS" pitchFamily="66" charset="0"/>
              </a:rPr>
              <a:t>ssn</a:t>
            </a:r>
            <a:r>
              <a:rPr lang="en-US" sz="1800" dirty="0">
                <a:solidFill>
                  <a:srgbClr val="FFFF00"/>
                </a:solidFill>
                <a:latin typeface="Comic Sans MS" pitchFamily="66" charset="0"/>
              </a:rPr>
              <a:t>, phone),</a:t>
            </a:r>
          </a:p>
          <a:p>
            <a:pPr eaLnBrk="1" hangingPunct="1"/>
            <a:r>
              <a:rPr lang="en-US" sz="1800" dirty="0">
                <a:solidFill>
                  <a:srgbClr val="FFFF00"/>
                </a:solidFill>
                <a:latin typeface="Comic Sans MS" pitchFamily="66" charset="0"/>
              </a:rPr>
              <a:t>	FOREIGN KEY	phone</a:t>
            </a:r>
          </a:p>
          <a:p>
            <a:pPr eaLnBrk="1" hangingPunct="1"/>
            <a:r>
              <a:rPr lang="en-US" sz="1800" dirty="0">
                <a:solidFill>
                  <a:srgbClr val="FFFF00"/>
                </a:solidFill>
                <a:latin typeface="Comic Sans MS" pitchFamily="66" charset="0"/>
              </a:rPr>
              <a:t>	  REFERENCES  	</a:t>
            </a:r>
            <a:r>
              <a:rPr lang="en-US" sz="1800" dirty="0" err="1">
                <a:solidFill>
                  <a:srgbClr val="FFFF00"/>
                </a:solidFill>
                <a:latin typeface="Comic Sans MS" pitchFamily="66" charset="0"/>
              </a:rPr>
              <a:t>Home_Telephone</a:t>
            </a:r>
            <a:r>
              <a:rPr lang="en-US" sz="1800" dirty="0">
                <a:solidFill>
                  <a:srgbClr val="FFFF00"/>
                </a:solidFill>
                <a:latin typeface="Comic Sans MS" pitchFamily="66" charset="0"/>
              </a:rPr>
              <a:t>,</a:t>
            </a:r>
          </a:p>
          <a:p>
            <a:pPr eaLnBrk="1" hangingPunct="1"/>
            <a:r>
              <a:rPr lang="en-US" sz="1800" dirty="0">
                <a:solidFill>
                  <a:srgbClr val="FFFF00"/>
                </a:solidFill>
                <a:latin typeface="Comic Sans MS" pitchFamily="66" charset="0"/>
              </a:rPr>
              <a:t>	FOREIGN KEY    </a:t>
            </a:r>
            <a:r>
              <a:rPr lang="en-US" sz="1800" dirty="0" err="1">
                <a:solidFill>
                  <a:srgbClr val="FFFF00"/>
                </a:solidFill>
                <a:latin typeface="Comic Sans MS" pitchFamily="66" charset="0"/>
              </a:rPr>
              <a:t>ssn</a:t>
            </a:r>
            <a:endParaRPr lang="en-US" sz="1800" dirty="0">
              <a:solidFill>
                <a:srgbClr val="FFFF00"/>
              </a:solidFill>
              <a:latin typeface="Comic Sans MS" pitchFamily="66" charset="0"/>
            </a:endParaRPr>
          </a:p>
          <a:p>
            <a:pPr eaLnBrk="1" hangingPunct="1"/>
            <a:r>
              <a:rPr lang="en-US" sz="1800" dirty="0">
                <a:solidFill>
                  <a:srgbClr val="FFFF00"/>
                </a:solidFill>
                <a:latin typeface="Comic Sans MS" pitchFamily="66" charset="0"/>
              </a:rPr>
              <a:t>	  REFERENCES 	Musicians )</a:t>
            </a: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1143000" y="1219200"/>
            <a:ext cx="6324600" cy="1524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prstDash val="dash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3560" name="Freeform 15"/>
          <p:cNvSpPr>
            <a:spLocks/>
          </p:cNvSpPr>
          <p:nvPr/>
        </p:nvSpPr>
        <p:spPr bwMode="auto">
          <a:xfrm>
            <a:off x="5105400" y="2743200"/>
            <a:ext cx="1073150" cy="371475"/>
          </a:xfrm>
          <a:custGeom>
            <a:avLst/>
            <a:gdLst>
              <a:gd name="T0" fmla="*/ 2147483647 w 667"/>
              <a:gd name="T1" fmla="*/ 2147483647 h 234"/>
              <a:gd name="T2" fmla="*/ 2147483647 w 667"/>
              <a:gd name="T3" fmla="*/ 2147483647 h 234"/>
              <a:gd name="T4" fmla="*/ 2147483647 w 667"/>
              <a:gd name="T5" fmla="*/ 2147483647 h 234"/>
              <a:gd name="T6" fmla="*/ 2147483647 w 667"/>
              <a:gd name="T7" fmla="*/ 2147483647 h 234"/>
              <a:gd name="T8" fmla="*/ 2147483647 w 667"/>
              <a:gd name="T9" fmla="*/ 2147483647 h 234"/>
              <a:gd name="T10" fmla="*/ 2147483647 w 667"/>
              <a:gd name="T11" fmla="*/ 2147483647 h 234"/>
              <a:gd name="T12" fmla="*/ 2147483647 w 667"/>
              <a:gd name="T13" fmla="*/ 2147483647 h 234"/>
              <a:gd name="T14" fmla="*/ 2147483647 w 667"/>
              <a:gd name="T15" fmla="*/ 2147483647 h 234"/>
              <a:gd name="T16" fmla="*/ 2147483647 w 667"/>
              <a:gd name="T17" fmla="*/ 2147483647 h 234"/>
              <a:gd name="T18" fmla="*/ 2147483647 w 667"/>
              <a:gd name="T19" fmla="*/ 2147483647 h 234"/>
              <a:gd name="T20" fmla="*/ 2147483647 w 667"/>
              <a:gd name="T21" fmla="*/ 2147483647 h 234"/>
              <a:gd name="T22" fmla="*/ 2147483647 w 667"/>
              <a:gd name="T23" fmla="*/ 2147483647 h 234"/>
              <a:gd name="T24" fmla="*/ 2147483647 w 667"/>
              <a:gd name="T25" fmla="*/ 2147483647 h 234"/>
              <a:gd name="T26" fmla="*/ 2147483647 w 667"/>
              <a:gd name="T27" fmla="*/ 2147483647 h 234"/>
              <a:gd name="T28" fmla="*/ 2147483647 w 667"/>
              <a:gd name="T29" fmla="*/ 2147483647 h 234"/>
              <a:gd name="T30" fmla="*/ 2147483647 w 667"/>
              <a:gd name="T31" fmla="*/ 2147483647 h 234"/>
              <a:gd name="T32" fmla="*/ 2147483647 w 667"/>
              <a:gd name="T33" fmla="*/ 2147483647 h 234"/>
              <a:gd name="T34" fmla="*/ 2147483647 w 667"/>
              <a:gd name="T35" fmla="*/ 2147483647 h 234"/>
              <a:gd name="T36" fmla="*/ 2147483647 w 667"/>
              <a:gd name="T37" fmla="*/ 2147483647 h 234"/>
              <a:gd name="T38" fmla="*/ 2147483647 w 667"/>
              <a:gd name="T39" fmla="*/ 2147483647 h 234"/>
              <a:gd name="T40" fmla="*/ 2147483647 w 667"/>
              <a:gd name="T41" fmla="*/ 2147483647 h 234"/>
              <a:gd name="T42" fmla="*/ 2147483647 w 667"/>
              <a:gd name="T43" fmla="*/ 2147483647 h 234"/>
              <a:gd name="T44" fmla="*/ 2147483647 w 667"/>
              <a:gd name="T45" fmla="*/ 2147483647 h 234"/>
              <a:gd name="T46" fmla="*/ 2147483647 w 667"/>
              <a:gd name="T47" fmla="*/ 2147483647 h 234"/>
              <a:gd name="T48" fmla="*/ 2147483647 w 667"/>
              <a:gd name="T49" fmla="*/ 2147483647 h 234"/>
              <a:gd name="T50" fmla="*/ 2147483647 w 667"/>
              <a:gd name="T51" fmla="*/ 2147483647 h 234"/>
              <a:gd name="T52" fmla="*/ 2147483647 w 667"/>
              <a:gd name="T53" fmla="*/ 2147483647 h 234"/>
              <a:gd name="T54" fmla="*/ 2147483647 w 667"/>
              <a:gd name="T55" fmla="*/ 2147483647 h 234"/>
              <a:gd name="T56" fmla="*/ 2147483647 w 667"/>
              <a:gd name="T57" fmla="*/ 2147483647 h 234"/>
              <a:gd name="T58" fmla="*/ 2147483647 w 667"/>
              <a:gd name="T59" fmla="*/ 2147483647 h 234"/>
              <a:gd name="T60" fmla="*/ 2147483647 w 667"/>
              <a:gd name="T61" fmla="*/ 2147483647 h 234"/>
              <a:gd name="T62" fmla="*/ 2147483647 w 667"/>
              <a:gd name="T63" fmla="*/ 2147483647 h 234"/>
              <a:gd name="T64" fmla="*/ 2147483647 w 667"/>
              <a:gd name="T65" fmla="*/ 2147483647 h 234"/>
              <a:gd name="T66" fmla="*/ 2147483647 w 667"/>
              <a:gd name="T67" fmla="*/ 2147483647 h 234"/>
              <a:gd name="T68" fmla="*/ 2147483647 w 667"/>
              <a:gd name="T69" fmla="*/ 2147483647 h 234"/>
              <a:gd name="T70" fmla="*/ 2147483647 w 667"/>
              <a:gd name="T71" fmla="*/ 2147483647 h 2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7"/>
              <a:gd name="T109" fmla="*/ 0 h 234"/>
              <a:gd name="T110" fmla="*/ 667 w 667"/>
              <a:gd name="T111" fmla="*/ 234 h 2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7" h="234">
                <a:moveTo>
                  <a:pt x="666" y="116"/>
                </a:moveTo>
                <a:lnTo>
                  <a:pt x="664" y="107"/>
                </a:lnTo>
                <a:lnTo>
                  <a:pt x="661" y="96"/>
                </a:lnTo>
                <a:lnTo>
                  <a:pt x="655" y="86"/>
                </a:lnTo>
                <a:lnTo>
                  <a:pt x="646" y="77"/>
                </a:lnTo>
                <a:lnTo>
                  <a:pt x="634" y="67"/>
                </a:lnTo>
                <a:lnTo>
                  <a:pt x="621" y="58"/>
                </a:lnTo>
                <a:lnTo>
                  <a:pt x="606" y="50"/>
                </a:lnTo>
                <a:lnTo>
                  <a:pt x="588" y="42"/>
                </a:lnTo>
                <a:lnTo>
                  <a:pt x="568" y="35"/>
                </a:lnTo>
                <a:lnTo>
                  <a:pt x="547" y="28"/>
                </a:lnTo>
                <a:lnTo>
                  <a:pt x="524" y="21"/>
                </a:lnTo>
                <a:lnTo>
                  <a:pt x="499" y="16"/>
                </a:lnTo>
                <a:lnTo>
                  <a:pt x="474" y="11"/>
                </a:lnTo>
                <a:lnTo>
                  <a:pt x="447" y="7"/>
                </a:lnTo>
                <a:lnTo>
                  <a:pt x="419" y="4"/>
                </a:lnTo>
                <a:lnTo>
                  <a:pt x="391" y="2"/>
                </a:lnTo>
                <a:lnTo>
                  <a:pt x="362" y="1"/>
                </a:lnTo>
                <a:lnTo>
                  <a:pt x="333" y="0"/>
                </a:lnTo>
                <a:lnTo>
                  <a:pt x="304" y="1"/>
                </a:lnTo>
                <a:lnTo>
                  <a:pt x="275" y="2"/>
                </a:lnTo>
                <a:lnTo>
                  <a:pt x="247" y="4"/>
                </a:lnTo>
                <a:lnTo>
                  <a:pt x="219" y="7"/>
                </a:lnTo>
                <a:lnTo>
                  <a:pt x="192" y="11"/>
                </a:lnTo>
                <a:lnTo>
                  <a:pt x="167" y="16"/>
                </a:lnTo>
                <a:lnTo>
                  <a:pt x="143" y="21"/>
                </a:lnTo>
                <a:lnTo>
                  <a:pt x="120" y="28"/>
                </a:lnTo>
                <a:lnTo>
                  <a:pt x="98" y="35"/>
                </a:lnTo>
                <a:lnTo>
                  <a:pt x="78" y="42"/>
                </a:lnTo>
                <a:lnTo>
                  <a:pt x="60" y="50"/>
                </a:lnTo>
                <a:lnTo>
                  <a:pt x="46" y="58"/>
                </a:lnTo>
                <a:lnTo>
                  <a:pt x="31" y="67"/>
                </a:lnTo>
                <a:lnTo>
                  <a:pt x="20" y="77"/>
                </a:lnTo>
                <a:lnTo>
                  <a:pt x="12" y="86"/>
                </a:lnTo>
                <a:lnTo>
                  <a:pt x="6" y="96"/>
                </a:lnTo>
                <a:lnTo>
                  <a:pt x="2" y="107"/>
                </a:lnTo>
                <a:lnTo>
                  <a:pt x="0" y="116"/>
                </a:lnTo>
                <a:lnTo>
                  <a:pt x="2" y="127"/>
                </a:lnTo>
                <a:lnTo>
                  <a:pt x="6" y="137"/>
                </a:lnTo>
                <a:lnTo>
                  <a:pt x="12" y="147"/>
                </a:lnTo>
                <a:lnTo>
                  <a:pt x="20" y="156"/>
                </a:lnTo>
                <a:lnTo>
                  <a:pt x="31" y="166"/>
                </a:lnTo>
                <a:lnTo>
                  <a:pt x="46" y="175"/>
                </a:lnTo>
                <a:lnTo>
                  <a:pt x="60" y="183"/>
                </a:lnTo>
                <a:lnTo>
                  <a:pt x="78" y="191"/>
                </a:lnTo>
                <a:lnTo>
                  <a:pt x="98" y="199"/>
                </a:lnTo>
                <a:lnTo>
                  <a:pt x="120" y="206"/>
                </a:lnTo>
                <a:lnTo>
                  <a:pt x="143" y="212"/>
                </a:lnTo>
                <a:lnTo>
                  <a:pt x="167" y="217"/>
                </a:lnTo>
                <a:lnTo>
                  <a:pt x="192" y="222"/>
                </a:lnTo>
                <a:lnTo>
                  <a:pt x="219" y="226"/>
                </a:lnTo>
                <a:lnTo>
                  <a:pt x="247" y="229"/>
                </a:lnTo>
                <a:lnTo>
                  <a:pt x="275" y="231"/>
                </a:lnTo>
                <a:lnTo>
                  <a:pt x="304" y="232"/>
                </a:lnTo>
                <a:lnTo>
                  <a:pt x="333" y="233"/>
                </a:lnTo>
                <a:lnTo>
                  <a:pt x="362" y="232"/>
                </a:lnTo>
                <a:lnTo>
                  <a:pt x="391" y="231"/>
                </a:lnTo>
                <a:lnTo>
                  <a:pt x="419" y="229"/>
                </a:lnTo>
                <a:lnTo>
                  <a:pt x="447" y="226"/>
                </a:lnTo>
                <a:lnTo>
                  <a:pt x="474" y="222"/>
                </a:lnTo>
                <a:lnTo>
                  <a:pt x="499" y="217"/>
                </a:lnTo>
                <a:lnTo>
                  <a:pt x="524" y="212"/>
                </a:lnTo>
                <a:lnTo>
                  <a:pt x="547" y="206"/>
                </a:lnTo>
                <a:lnTo>
                  <a:pt x="568" y="199"/>
                </a:lnTo>
                <a:lnTo>
                  <a:pt x="588" y="191"/>
                </a:lnTo>
                <a:lnTo>
                  <a:pt x="606" y="183"/>
                </a:lnTo>
                <a:lnTo>
                  <a:pt x="621" y="175"/>
                </a:lnTo>
                <a:lnTo>
                  <a:pt x="634" y="166"/>
                </a:lnTo>
                <a:lnTo>
                  <a:pt x="646" y="156"/>
                </a:lnTo>
                <a:lnTo>
                  <a:pt x="655" y="147"/>
                </a:lnTo>
                <a:lnTo>
                  <a:pt x="661" y="137"/>
                </a:lnTo>
                <a:lnTo>
                  <a:pt x="664" y="127"/>
                </a:lnTo>
                <a:lnTo>
                  <a:pt x="666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" name="Group 89"/>
          <p:cNvGrpSpPr>
            <a:grpSpLocks/>
          </p:cNvGrpSpPr>
          <p:nvPr/>
        </p:nvGrpSpPr>
        <p:grpSpPr bwMode="auto">
          <a:xfrm>
            <a:off x="2214563" y="2667000"/>
            <a:ext cx="2090737" cy="914400"/>
            <a:chOff x="2214436" y="2667000"/>
            <a:chExt cx="2090864" cy="914400"/>
          </a:xfrm>
        </p:grpSpPr>
        <p:sp>
          <p:nvSpPr>
            <p:cNvPr id="63572" name="Freeform 13"/>
            <p:cNvSpPr>
              <a:spLocks/>
            </p:cNvSpPr>
            <p:nvPr/>
          </p:nvSpPr>
          <p:spPr bwMode="auto">
            <a:xfrm>
              <a:off x="2590800" y="2819400"/>
              <a:ext cx="1176338" cy="609600"/>
            </a:xfrm>
            <a:custGeom>
              <a:avLst/>
              <a:gdLst>
                <a:gd name="T0" fmla="*/ 0 w 741"/>
                <a:gd name="T1" fmla="*/ 2147483647 h 384"/>
                <a:gd name="T2" fmla="*/ 2147483647 w 741"/>
                <a:gd name="T3" fmla="*/ 0 h 384"/>
                <a:gd name="T4" fmla="*/ 2147483647 w 741"/>
                <a:gd name="T5" fmla="*/ 2147483647 h 384"/>
                <a:gd name="T6" fmla="*/ 2147483647 w 741"/>
                <a:gd name="T7" fmla="*/ 2147483647 h 384"/>
                <a:gd name="T8" fmla="*/ 0 w 741"/>
                <a:gd name="T9" fmla="*/ 2147483647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384"/>
                <a:gd name="T17" fmla="*/ 741 w 741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384">
                  <a:moveTo>
                    <a:pt x="0" y="191"/>
                  </a:moveTo>
                  <a:lnTo>
                    <a:pt x="365" y="0"/>
                  </a:lnTo>
                  <a:lnTo>
                    <a:pt x="740" y="198"/>
                  </a:lnTo>
                  <a:lnTo>
                    <a:pt x="365" y="383"/>
                  </a:lnTo>
                  <a:lnTo>
                    <a:pt x="0" y="19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73" name="Rectangle 29"/>
            <p:cNvSpPr>
              <a:spLocks noChangeArrowheads="1"/>
            </p:cNvSpPr>
            <p:nvPr/>
          </p:nvSpPr>
          <p:spPr bwMode="auto">
            <a:xfrm>
              <a:off x="2819400" y="2959100"/>
              <a:ext cx="706926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Lives</a:t>
              </a:r>
            </a:p>
          </p:txBody>
        </p:sp>
        <p:cxnSp>
          <p:nvCxnSpPr>
            <p:cNvPr id="63574" name="Straight Connector 50"/>
            <p:cNvCxnSpPr>
              <a:cxnSpLocks noChangeShapeType="1"/>
              <a:stCxn id="63490" idx="2"/>
            </p:cNvCxnSpPr>
            <p:nvPr/>
          </p:nvCxnSpPr>
          <p:spPr bwMode="auto">
            <a:xfrm rot="5400000">
              <a:off x="3790950" y="2609850"/>
              <a:ext cx="457200" cy="5715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75" name="Straight Connector 52"/>
            <p:cNvCxnSpPr>
              <a:cxnSpLocks noChangeShapeType="1"/>
            </p:cNvCxnSpPr>
            <p:nvPr/>
          </p:nvCxnSpPr>
          <p:spPr bwMode="auto">
            <a:xfrm rot="5400000">
              <a:off x="2174018" y="3164618"/>
              <a:ext cx="457200" cy="376364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3563" name="Group 135"/>
          <p:cNvGrpSpPr>
            <a:grpSpLocks/>
          </p:cNvGrpSpPr>
          <p:nvPr/>
        </p:nvGrpSpPr>
        <p:grpSpPr bwMode="auto">
          <a:xfrm>
            <a:off x="2743200" y="1434175"/>
            <a:ext cx="2986088" cy="1232824"/>
            <a:chOff x="2895600" y="1282337"/>
            <a:chExt cx="2986087" cy="1232263"/>
          </a:xfrm>
        </p:grpSpPr>
        <p:sp>
          <p:nvSpPr>
            <p:cNvPr id="63565" name="Rectangle 98"/>
            <p:cNvSpPr>
              <a:spLocks noChangeArrowheads="1"/>
            </p:cNvSpPr>
            <p:nvPr/>
          </p:nvSpPr>
          <p:spPr bwMode="auto">
            <a:xfrm>
              <a:off x="3276600" y="1981200"/>
              <a:ext cx="2362200" cy="533400"/>
            </a:xfrm>
            <a:prstGeom prst="rect">
              <a:avLst/>
            </a:prstGeom>
            <a:solidFill>
              <a:schemeClr val="bg2"/>
            </a:solidFill>
            <a:ln w="12700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eaLnBrk="0" hangingPunct="0"/>
              <a:r>
                <a:rPr lang="en-US" sz="2000" b="1" dirty="0" err="1">
                  <a:latin typeface="Comic Sans MS" pitchFamily="66" charset="0"/>
                </a:rPr>
                <a:t>Home_Telephone</a:t>
              </a:r>
              <a:endParaRPr lang="en-US" sz="2000" b="1" dirty="0">
                <a:latin typeface="Comic Sans MS" pitchFamily="66" charset="0"/>
              </a:endParaRPr>
            </a:p>
          </p:txBody>
        </p:sp>
        <p:sp>
          <p:nvSpPr>
            <p:cNvPr id="63566" name="Freeform 9"/>
            <p:cNvSpPr>
              <a:spLocks/>
            </p:cNvSpPr>
            <p:nvPr/>
          </p:nvSpPr>
          <p:spPr bwMode="auto">
            <a:xfrm>
              <a:off x="2895600" y="1295400"/>
              <a:ext cx="1057275" cy="369888"/>
            </a:xfrm>
            <a:custGeom>
              <a:avLst/>
              <a:gdLst>
                <a:gd name="T0" fmla="*/ 2147483647 w 666"/>
                <a:gd name="T1" fmla="*/ 2147483647 h 233"/>
                <a:gd name="T2" fmla="*/ 2147483647 w 666"/>
                <a:gd name="T3" fmla="*/ 2147483647 h 233"/>
                <a:gd name="T4" fmla="*/ 2147483647 w 666"/>
                <a:gd name="T5" fmla="*/ 2147483647 h 233"/>
                <a:gd name="T6" fmla="*/ 2147483647 w 666"/>
                <a:gd name="T7" fmla="*/ 2147483647 h 233"/>
                <a:gd name="T8" fmla="*/ 2147483647 w 666"/>
                <a:gd name="T9" fmla="*/ 2147483647 h 233"/>
                <a:gd name="T10" fmla="*/ 2147483647 w 666"/>
                <a:gd name="T11" fmla="*/ 2147483647 h 233"/>
                <a:gd name="T12" fmla="*/ 2147483647 w 666"/>
                <a:gd name="T13" fmla="*/ 2147483647 h 233"/>
                <a:gd name="T14" fmla="*/ 2147483647 w 666"/>
                <a:gd name="T15" fmla="*/ 2147483647 h 233"/>
                <a:gd name="T16" fmla="*/ 2147483647 w 666"/>
                <a:gd name="T17" fmla="*/ 0 h 233"/>
                <a:gd name="T18" fmla="*/ 2147483647 w 666"/>
                <a:gd name="T19" fmla="*/ 0 h 233"/>
                <a:gd name="T20" fmla="*/ 2147483647 w 666"/>
                <a:gd name="T21" fmla="*/ 2147483647 h 233"/>
                <a:gd name="T22" fmla="*/ 2147483647 w 666"/>
                <a:gd name="T23" fmla="*/ 2147483647 h 233"/>
                <a:gd name="T24" fmla="*/ 2147483647 w 666"/>
                <a:gd name="T25" fmla="*/ 2147483647 h 233"/>
                <a:gd name="T26" fmla="*/ 2147483647 w 666"/>
                <a:gd name="T27" fmla="*/ 2147483647 h 233"/>
                <a:gd name="T28" fmla="*/ 2147483647 w 666"/>
                <a:gd name="T29" fmla="*/ 2147483647 h 233"/>
                <a:gd name="T30" fmla="*/ 2147483647 w 666"/>
                <a:gd name="T31" fmla="*/ 2147483647 h 233"/>
                <a:gd name="T32" fmla="*/ 2147483647 w 666"/>
                <a:gd name="T33" fmla="*/ 2147483647 h 233"/>
                <a:gd name="T34" fmla="*/ 2147483647 w 666"/>
                <a:gd name="T35" fmla="*/ 2147483647 h 233"/>
                <a:gd name="T36" fmla="*/ 2147483647 w 666"/>
                <a:gd name="T37" fmla="*/ 2147483647 h 233"/>
                <a:gd name="T38" fmla="*/ 2147483647 w 666"/>
                <a:gd name="T39" fmla="*/ 2147483647 h 233"/>
                <a:gd name="T40" fmla="*/ 2147483647 w 666"/>
                <a:gd name="T41" fmla="*/ 2147483647 h 233"/>
                <a:gd name="T42" fmla="*/ 2147483647 w 666"/>
                <a:gd name="T43" fmla="*/ 2147483647 h 233"/>
                <a:gd name="T44" fmla="*/ 2147483647 w 666"/>
                <a:gd name="T45" fmla="*/ 2147483647 h 233"/>
                <a:gd name="T46" fmla="*/ 2147483647 w 666"/>
                <a:gd name="T47" fmla="*/ 2147483647 h 233"/>
                <a:gd name="T48" fmla="*/ 2147483647 w 666"/>
                <a:gd name="T49" fmla="*/ 2147483647 h 233"/>
                <a:gd name="T50" fmla="*/ 2147483647 w 666"/>
                <a:gd name="T51" fmla="*/ 2147483647 h 233"/>
                <a:gd name="T52" fmla="*/ 2147483647 w 666"/>
                <a:gd name="T53" fmla="*/ 2147483647 h 233"/>
                <a:gd name="T54" fmla="*/ 2147483647 w 666"/>
                <a:gd name="T55" fmla="*/ 2147483647 h 233"/>
                <a:gd name="T56" fmla="*/ 2147483647 w 666"/>
                <a:gd name="T57" fmla="*/ 2147483647 h 233"/>
                <a:gd name="T58" fmla="*/ 2147483647 w 666"/>
                <a:gd name="T59" fmla="*/ 2147483647 h 233"/>
                <a:gd name="T60" fmla="*/ 2147483647 w 666"/>
                <a:gd name="T61" fmla="*/ 2147483647 h 233"/>
                <a:gd name="T62" fmla="*/ 2147483647 w 666"/>
                <a:gd name="T63" fmla="*/ 2147483647 h 233"/>
                <a:gd name="T64" fmla="*/ 2147483647 w 666"/>
                <a:gd name="T65" fmla="*/ 2147483647 h 233"/>
                <a:gd name="T66" fmla="*/ 2147483647 w 666"/>
                <a:gd name="T67" fmla="*/ 2147483647 h 233"/>
                <a:gd name="T68" fmla="*/ 2147483647 w 666"/>
                <a:gd name="T69" fmla="*/ 2147483647 h 233"/>
                <a:gd name="T70" fmla="*/ 2147483647 w 666"/>
                <a:gd name="T71" fmla="*/ 2147483647 h 23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6"/>
                <a:gd name="T109" fmla="*/ 0 h 233"/>
                <a:gd name="T110" fmla="*/ 666 w 666"/>
                <a:gd name="T111" fmla="*/ 233 h 23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6" h="233">
                  <a:moveTo>
                    <a:pt x="665" y="116"/>
                  </a:moveTo>
                  <a:lnTo>
                    <a:pt x="663" y="106"/>
                  </a:lnTo>
                  <a:lnTo>
                    <a:pt x="660" y="95"/>
                  </a:lnTo>
                  <a:lnTo>
                    <a:pt x="652" y="86"/>
                  </a:lnTo>
                  <a:lnTo>
                    <a:pt x="644" y="76"/>
                  </a:lnTo>
                  <a:lnTo>
                    <a:pt x="633" y="66"/>
                  </a:lnTo>
                  <a:lnTo>
                    <a:pt x="620" y="58"/>
                  </a:lnTo>
                  <a:lnTo>
                    <a:pt x="605" y="49"/>
                  </a:lnTo>
                  <a:lnTo>
                    <a:pt x="587" y="41"/>
                  </a:lnTo>
                  <a:lnTo>
                    <a:pt x="568" y="34"/>
                  </a:lnTo>
                  <a:lnTo>
                    <a:pt x="546" y="27"/>
                  </a:lnTo>
                  <a:lnTo>
                    <a:pt x="523" y="21"/>
                  </a:lnTo>
                  <a:lnTo>
                    <a:pt x="499" y="15"/>
                  </a:lnTo>
                  <a:lnTo>
                    <a:pt x="472" y="10"/>
                  </a:lnTo>
                  <a:lnTo>
                    <a:pt x="445" y="7"/>
                  </a:lnTo>
                  <a:lnTo>
                    <a:pt x="419" y="3"/>
                  </a:lnTo>
                  <a:lnTo>
                    <a:pt x="391" y="1"/>
                  </a:lnTo>
                  <a:lnTo>
                    <a:pt x="362" y="0"/>
                  </a:lnTo>
                  <a:lnTo>
                    <a:pt x="331" y="0"/>
                  </a:lnTo>
                  <a:lnTo>
                    <a:pt x="304" y="0"/>
                  </a:lnTo>
                  <a:lnTo>
                    <a:pt x="274" y="1"/>
                  </a:lnTo>
                  <a:lnTo>
                    <a:pt x="247" y="3"/>
                  </a:lnTo>
                  <a:lnTo>
                    <a:pt x="219" y="7"/>
                  </a:lnTo>
                  <a:lnTo>
                    <a:pt x="192" y="10"/>
                  </a:lnTo>
                  <a:lnTo>
                    <a:pt x="165" y="15"/>
                  </a:lnTo>
                  <a:lnTo>
                    <a:pt x="141" y="21"/>
                  </a:lnTo>
                  <a:lnTo>
                    <a:pt x="119" y="27"/>
                  </a:lnTo>
                  <a:lnTo>
                    <a:pt x="98" y="34"/>
                  </a:lnTo>
                  <a:lnTo>
                    <a:pt x="78" y="41"/>
                  </a:lnTo>
                  <a:lnTo>
                    <a:pt x="60" y="49"/>
                  </a:lnTo>
                  <a:lnTo>
                    <a:pt x="46" y="58"/>
                  </a:lnTo>
                  <a:lnTo>
                    <a:pt x="31" y="66"/>
                  </a:lnTo>
                  <a:lnTo>
                    <a:pt x="20" y="76"/>
                  </a:lnTo>
                  <a:lnTo>
                    <a:pt x="12" y="86"/>
                  </a:lnTo>
                  <a:lnTo>
                    <a:pt x="6" y="95"/>
                  </a:lnTo>
                  <a:lnTo>
                    <a:pt x="1" y="106"/>
                  </a:lnTo>
                  <a:lnTo>
                    <a:pt x="0" y="116"/>
                  </a:lnTo>
                  <a:lnTo>
                    <a:pt x="1" y="126"/>
                  </a:lnTo>
                  <a:lnTo>
                    <a:pt x="6" y="136"/>
                  </a:lnTo>
                  <a:lnTo>
                    <a:pt x="12" y="146"/>
                  </a:lnTo>
                  <a:lnTo>
                    <a:pt x="20" y="155"/>
                  </a:lnTo>
                  <a:lnTo>
                    <a:pt x="31" y="165"/>
                  </a:lnTo>
                  <a:lnTo>
                    <a:pt x="46" y="174"/>
                  </a:lnTo>
                  <a:lnTo>
                    <a:pt x="60" y="182"/>
                  </a:lnTo>
                  <a:lnTo>
                    <a:pt x="78" y="190"/>
                  </a:lnTo>
                  <a:lnTo>
                    <a:pt x="98" y="198"/>
                  </a:lnTo>
                  <a:lnTo>
                    <a:pt x="119" y="205"/>
                  </a:lnTo>
                  <a:lnTo>
                    <a:pt x="141" y="211"/>
                  </a:lnTo>
                  <a:lnTo>
                    <a:pt x="165" y="217"/>
                  </a:lnTo>
                  <a:lnTo>
                    <a:pt x="192" y="221"/>
                  </a:lnTo>
                  <a:lnTo>
                    <a:pt x="219" y="225"/>
                  </a:lnTo>
                  <a:lnTo>
                    <a:pt x="247" y="228"/>
                  </a:lnTo>
                  <a:lnTo>
                    <a:pt x="274" y="230"/>
                  </a:lnTo>
                  <a:lnTo>
                    <a:pt x="304" y="232"/>
                  </a:lnTo>
                  <a:lnTo>
                    <a:pt x="331" y="232"/>
                  </a:lnTo>
                  <a:lnTo>
                    <a:pt x="362" y="232"/>
                  </a:lnTo>
                  <a:lnTo>
                    <a:pt x="391" y="230"/>
                  </a:lnTo>
                  <a:lnTo>
                    <a:pt x="419" y="228"/>
                  </a:lnTo>
                  <a:lnTo>
                    <a:pt x="445" y="225"/>
                  </a:lnTo>
                  <a:lnTo>
                    <a:pt x="472" y="221"/>
                  </a:lnTo>
                  <a:lnTo>
                    <a:pt x="499" y="217"/>
                  </a:lnTo>
                  <a:lnTo>
                    <a:pt x="523" y="211"/>
                  </a:lnTo>
                  <a:lnTo>
                    <a:pt x="546" y="205"/>
                  </a:lnTo>
                  <a:lnTo>
                    <a:pt x="568" y="198"/>
                  </a:lnTo>
                  <a:lnTo>
                    <a:pt x="587" y="190"/>
                  </a:lnTo>
                  <a:lnTo>
                    <a:pt x="605" y="182"/>
                  </a:lnTo>
                  <a:lnTo>
                    <a:pt x="620" y="174"/>
                  </a:lnTo>
                  <a:lnTo>
                    <a:pt x="633" y="165"/>
                  </a:lnTo>
                  <a:lnTo>
                    <a:pt x="644" y="155"/>
                  </a:lnTo>
                  <a:lnTo>
                    <a:pt x="652" y="146"/>
                  </a:lnTo>
                  <a:lnTo>
                    <a:pt x="660" y="136"/>
                  </a:lnTo>
                  <a:lnTo>
                    <a:pt x="663" y="126"/>
                  </a:lnTo>
                  <a:lnTo>
                    <a:pt x="665" y="11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67" name="Freeform 15"/>
            <p:cNvSpPr>
              <a:spLocks/>
            </p:cNvSpPr>
            <p:nvPr/>
          </p:nvSpPr>
          <p:spPr bwMode="auto">
            <a:xfrm>
              <a:off x="4572000" y="1295400"/>
              <a:ext cx="1309687" cy="371475"/>
            </a:xfrm>
            <a:custGeom>
              <a:avLst/>
              <a:gdLst>
                <a:gd name="T0" fmla="*/ 2147483647 w 667"/>
                <a:gd name="T1" fmla="*/ 2147483647 h 234"/>
                <a:gd name="T2" fmla="*/ 2147483647 w 667"/>
                <a:gd name="T3" fmla="*/ 2147483647 h 234"/>
                <a:gd name="T4" fmla="*/ 2147483647 w 667"/>
                <a:gd name="T5" fmla="*/ 2147483647 h 234"/>
                <a:gd name="T6" fmla="*/ 2147483647 w 667"/>
                <a:gd name="T7" fmla="*/ 2147483647 h 234"/>
                <a:gd name="T8" fmla="*/ 2147483647 w 667"/>
                <a:gd name="T9" fmla="*/ 2147483647 h 234"/>
                <a:gd name="T10" fmla="*/ 2147483647 w 667"/>
                <a:gd name="T11" fmla="*/ 2147483647 h 234"/>
                <a:gd name="T12" fmla="*/ 2147483647 w 667"/>
                <a:gd name="T13" fmla="*/ 2147483647 h 234"/>
                <a:gd name="T14" fmla="*/ 2147483647 w 667"/>
                <a:gd name="T15" fmla="*/ 2147483647 h 234"/>
                <a:gd name="T16" fmla="*/ 2147483647 w 667"/>
                <a:gd name="T17" fmla="*/ 2147483647 h 234"/>
                <a:gd name="T18" fmla="*/ 2147483647 w 667"/>
                <a:gd name="T19" fmla="*/ 2147483647 h 234"/>
                <a:gd name="T20" fmla="*/ 2147483647 w 667"/>
                <a:gd name="T21" fmla="*/ 2147483647 h 234"/>
                <a:gd name="T22" fmla="*/ 2147483647 w 667"/>
                <a:gd name="T23" fmla="*/ 2147483647 h 234"/>
                <a:gd name="T24" fmla="*/ 2147483647 w 667"/>
                <a:gd name="T25" fmla="*/ 2147483647 h 234"/>
                <a:gd name="T26" fmla="*/ 2147483647 w 667"/>
                <a:gd name="T27" fmla="*/ 2147483647 h 234"/>
                <a:gd name="T28" fmla="*/ 2147483647 w 667"/>
                <a:gd name="T29" fmla="*/ 2147483647 h 234"/>
                <a:gd name="T30" fmla="*/ 2147483647 w 667"/>
                <a:gd name="T31" fmla="*/ 2147483647 h 234"/>
                <a:gd name="T32" fmla="*/ 2147483647 w 667"/>
                <a:gd name="T33" fmla="*/ 2147483647 h 234"/>
                <a:gd name="T34" fmla="*/ 2147483647 w 667"/>
                <a:gd name="T35" fmla="*/ 2147483647 h 234"/>
                <a:gd name="T36" fmla="*/ 2147483647 w 667"/>
                <a:gd name="T37" fmla="*/ 2147483647 h 234"/>
                <a:gd name="T38" fmla="*/ 2147483647 w 667"/>
                <a:gd name="T39" fmla="*/ 2147483647 h 234"/>
                <a:gd name="T40" fmla="*/ 2147483647 w 667"/>
                <a:gd name="T41" fmla="*/ 2147483647 h 234"/>
                <a:gd name="T42" fmla="*/ 2147483647 w 667"/>
                <a:gd name="T43" fmla="*/ 2147483647 h 234"/>
                <a:gd name="T44" fmla="*/ 2147483647 w 667"/>
                <a:gd name="T45" fmla="*/ 2147483647 h 234"/>
                <a:gd name="T46" fmla="*/ 2147483647 w 667"/>
                <a:gd name="T47" fmla="*/ 2147483647 h 234"/>
                <a:gd name="T48" fmla="*/ 2147483647 w 667"/>
                <a:gd name="T49" fmla="*/ 2147483647 h 234"/>
                <a:gd name="T50" fmla="*/ 2147483647 w 667"/>
                <a:gd name="T51" fmla="*/ 2147483647 h 234"/>
                <a:gd name="T52" fmla="*/ 2147483647 w 667"/>
                <a:gd name="T53" fmla="*/ 2147483647 h 234"/>
                <a:gd name="T54" fmla="*/ 2147483647 w 667"/>
                <a:gd name="T55" fmla="*/ 2147483647 h 234"/>
                <a:gd name="T56" fmla="*/ 2147483647 w 667"/>
                <a:gd name="T57" fmla="*/ 2147483647 h 234"/>
                <a:gd name="T58" fmla="*/ 2147483647 w 667"/>
                <a:gd name="T59" fmla="*/ 2147483647 h 234"/>
                <a:gd name="T60" fmla="*/ 2147483647 w 667"/>
                <a:gd name="T61" fmla="*/ 2147483647 h 234"/>
                <a:gd name="T62" fmla="*/ 2147483647 w 667"/>
                <a:gd name="T63" fmla="*/ 2147483647 h 234"/>
                <a:gd name="T64" fmla="*/ 2147483647 w 667"/>
                <a:gd name="T65" fmla="*/ 2147483647 h 234"/>
                <a:gd name="T66" fmla="*/ 2147483647 w 667"/>
                <a:gd name="T67" fmla="*/ 2147483647 h 234"/>
                <a:gd name="T68" fmla="*/ 2147483647 w 667"/>
                <a:gd name="T69" fmla="*/ 2147483647 h 234"/>
                <a:gd name="T70" fmla="*/ 2147483647 w 667"/>
                <a:gd name="T71" fmla="*/ 2147483647 h 2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7"/>
                <a:gd name="T109" fmla="*/ 0 h 234"/>
                <a:gd name="T110" fmla="*/ 667 w 667"/>
                <a:gd name="T111" fmla="*/ 234 h 23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7" h="234">
                  <a:moveTo>
                    <a:pt x="666" y="116"/>
                  </a:moveTo>
                  <a:lnTo>
                    <a:pt x="664" y="107"/>
                  </a:lnTo>
                  <a:lnTo>
                    <a:pt x="661" y="96"/>
                  </a:lnTo>
                  <a:lnTo>
                    <a:pt x="655" y="86"/>
                  </a:lnTo>
                  <a:lnTo>
                    <a:pt x="646" y="77"/>
                  </a:lnTo>
                  <a:lnTo>
                    <a:pt x="634" y="67"/>
                  </a:lnTo>
                  <a:lnTo>
                    <a:pt x="621" y="58"/>
                  </a:lnTo>
                  <a:lnTo>
                    <a:pt x="606" y="50"/>
                  </a:lnTo>
                  <a:lnTo>
                    <a:pt x="588" y="42"/>
                  </a:lnTo>
                  <a:lnTo>
                    <a:pt x="568" y="35"/>
                  </a:lnTo>
                  <a:lnTo>
                    <a:pt x="547" y="28"/>
                  </a:lnTo>
                  <a:lnTo>
                    <a:pt x="524" y="21"/>
                  </a:lnTo>
                  <a:lnTo>
                    <a:pt x="499" y="16"/>
                  </a:lnTo>
                  <a:lnTo>
                    <a:pt x="474" y="11"/>
                  </a:lnTo>
                  <a:lnTo>
                    <a:pt x="447" y="7"/>
                  </a:lnTo>
                  <a:lnTo>
                    <a:pt x="419" y="4"/>
                  </a:lnTo>
                  <a:lnTo>
                    <a:pt x="391" y="2"/>
                  </a:lnTo>
                  <a:lnTo>
                    <a:pt x="362" y="1"/>
                  </a:lnTo>
                  <a:lnTo>
                    <a:pt x="333" y="0"/>
                  </a:lnTo>
                  <a:lnTo>
                    <a:pt x="304" y="1"/>
                  </a:lnTo>
                  <a:lnTo>
                    <a:pt x="275" y="2"/>
                  </a:lnTo>
                  <a:lnTo>
                    <a:pt x="247" y="4"/>
                  </a:lnTo>
                  <a:lnTo>
                    <a:pt x="219" y="7"/>
                  </a:lnTo>
                  <a:lnTo>
                    <a:pt x="192" y="11"/>
                  </a:lnTo>
                  <a:lnTo>
                    <a:pt x="167" y="16"/>
                  </a:lnTo>
                  <a:lnTo>
                    <a:pt x="143" y="21"/>
                  </a:lnTo>
                  <a:lnTo>
                    <a:pt x="120" y="28"/>
                  </a:lnTo>
                  <a:lnTo>
                    <a:pt x="98" y="35"/>
                  </a:lnTo>
                  <a:lnTo>
                    <a:pt x="78" y="42"/>
                  </a:lnTo>
                  <a:lnTo>
                    <a:pt x="60" y="50"/>
                  </a:lnTo>
                  <a:lnTo>
                    <a:pt x="46" y="58"/>
                  </a:lnTo>
                  <a:lnTo>
                    <a:pt x="31" y="67"/>
                  </a:lnTo>
                  <a:lnTo>
                    <a:pt x="20" y="77"/>
                  </a:lnTo>
                  <a:lnTo>
                    <a:pt x="12" y="86"/>
                  </a:lnTo>
                  <a:lnTo>
                    <a:pt x="6" y="96"/>
                  </a:lnTo>
                  <a:lnTo>
                    <a:pt x="2" y="107"/>
                  </a:lnTo>
                  <a:lnTo>
                    <a:pt x="0" y="116"/>
                  </a:lnTo>
                  <a:lnTo>
                    <a:pt x="2" y="127"/>
                  </a:lnTo>
                  <a:lnTo>
                    <a:pt x="6" y="137"/>
                  </a:lnTo>
                  <a:lnTo>
                    <a:pt x="12" y="147"/>
                  </a:lnTo>
                  <a:lnTo>
                    <a:pt x="20" y="156"/>
                  </a:lnTo>
                  <a:lnTo>
                    <a:pt x="31" y="166"/>
                  </a:lnTo>
                  <a:lnTo>
                    <a:pt x="46" y="175"/>
                  </a:lnTo>
                  <a:lnTo>
                    <a:pt x="60" y="183"/>
                  </a:lnTo>
                  <a:lnTo>
                    <a:pt x="78" y="191"/>
                  </a:lnTo>
                  <a:lnTo>
                    <a:pt x="98" y="199"/>
                  </a:lnTo>
                  <a:lnTo>
                    <a:pt x="120" y="206"/>
                  </a:lnTo>
                  <a:lnTo>
                    <a:pt x="143" y="212"/>
                  </a:lnTo>
                  <a:lnTo>
                    <a:pt x="167" y="217"/>
                  </a:lnTo>
                  <a:lnTo>
                    <a:pt x="192" y="222"/>
                  </a:lnTo>
                  <a:lnTo>
                    <a:pt x="219" y="226"/>
                  </a:lnTo>
                  <a:lnTo>
                    <a:pt x="247" y="229"/>
                  </a:lnTo>
                  <a:lnTo>
                    <a:pt x="275" y="231"/>
                  </a:lnTo>
                  <a:lnTo>
                    <a:pt x="304" y="232"/>
                  </a:lnTo>
                  <a:lnTo>
                    <a:pt x="333" y="233"/>
                  </a:lnTo>
                  <a:lnTo>
                    <a:pt x="362" y="232"/>
                  </a:lnTo>
                  <a:lnTo>
                    <a:pt x="391" y="231"/>
                  </a:lnTo>
                  <a:lnTo>
                    <a:pt x="419" y="229"/>
                  </a:lnTo>
                  <a:lnTo>
                    <a:pt x="447" y="226"/>
                  </a:lnTo>
                  <a:lnTo>
                    <a:pt x="474" y="222"/>
                  </a:lnTo>
                  <a:lnTo>
                    <a:pt x="499" y="217"/>
                  </a:lnTo>
                  <a:lnTo>
                    <a:pt x="524" y="212"/>
                  </a:lnTo>
                  <a:lnTo>
                    <a:pt x="547" y="206"/>
                  </a:lnTo>
                  <a:lnTo>
                    <a:pt x="568" y="199"/>
                  </a:lnTo>
                  <a:lnTo>
                    <a:pt x="588" y="191"/>
                  </a:lnTo>
                  <a:lnTo>
                    <a:pt x="606" y="183"/>
                  </a:lnTo>
                  <a:lnTo>
                    <a:pt x="621" y="175"/>
                  </a:lnTo>
                  <a:lnTo>
                    <a:pt x="634" y="166"/>
                  </a:lnTo>
                  <a:lnTo>
                    <a:pt x="646" y="156"/>
                  </a:lnTo>
                  <a:lnTo>
                    <a:pt x="655" y="147"/>
                  </a:lnTo>
                  <a:lnTo>
                    <a:pt x="661" y="137"/>
                  </a:lnTo>
                  <a:lnTo>
                    <a:pt x="664" y="127"/>
                  </a:lnTo>
                  <a:lnTo>
                    <a:pt x="666" y="11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68" name="Rectangle 19"/>
            <p:cNvSpPr>
              <a:spLocks noChangeArrowheads="1"/>
            </p:cNvSpPr>
            <p:nvPr/>
          </p:nvSpPr>
          <p:spPr bwMode="auto">
            <a:xfrm>
              <a:off x="2936875" y="1295400"/>
              <a:ext cx="968215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address</a:t>
              </a:r>
            </a:p>
          </p:txBody>
        </p:sp>
        <p:sp>
          <p:nvSpPr>
            <p:cNvPr id="63569" name="Rectangle 20"/>
            <p:cNvSpPr>
              <a:spLocks noChangeArrowheads="1"/>
            </p:cNvSpPr>
            <p:nvPr/>
          </p:nvSpPr>
          <p:spPr bwMode="auto">
            <a:xfrm>
              <a:off x="4842106" y="1282337"/>
              <a:ext cx="796694" cy="335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u="sng" dirty="0">
                  <a:solidFill>
                    <a:srgbClr val="000000"/>
                  </a:solidFill>
                  <a:latin typeface="Arial" pitchFamily="34" charset="0"/>
                </a:rPr>
                <a:t>phone</a:t>
              </a:r>
            </a:p>
          </p:txBody>
        </p:sp>
        <p:cxnSp>
          <p:nvCxnSpPr>
            <p:cNvPr id="63570" name="Straight Connector 128"/>
            <p:cNvCxnSpPr>
              <a:cxnSpLocks noChangeShapeType="1"/>
            </p:cNvCxnSpPr>
            <p:nvPr/>
          </p:nvCxnSpPr>
          <p:spPr bwMode="auto">
            <a:xfrm rot="16200000" flipH="1">
              <a:off x="3467100" y="1714500"/>
              <a:ext cx="304800" cy="2286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71" name="Straight Connector 131"/>
            <p:cNvCxnSpPr>
              <a:cxnSpLocks noChangeShapeType="1"/>
            </p:cNvCxnSpPr>
            <p:nvPr/>
          </p:nvCxnSpPr>
          <p:spPr bwMode="auto">
            <a:xfrm rot="5400000">
              <a:off x="4953000" y="1676400"/>
              <a:ext cx="304800" cy="3048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80EFF-CB2F-4D38-BE77-607BDAAA1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A845-4A34-437E-85FA-FEA557878040}" type="datetime1">
              <a:rPr lang="en-US" smtClean="0"/>
              <a:t>9/11/2024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6CE9C5-A6D0-427E-9CA1-1ECBB85C9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D7F5-7323-4990-94E9-6AF33DDF4934}" type="slidenum">
              <a:rPr lang="en-US" smtClean="0"/>
              <a:t>73</a:t>
            </a:fld>
            <a:endParaRPr lang="en-US"/>
          </a:p>
        </p:txBody>
      </p:sp>
      <p:sp>
        <p:nvSpPr>
          <p:cNvPr id="104" name="Speech Bubble: Rectangle with Corners Rounded 103">
            <a:extLst>
              <a:ext uri="{FF2B5EF4-FFF2-40B4-BE49-F238E27FC236}">
                <a16:creationId xmlns:a16="http://schemas.microsoft.com/office/drawing/2014/main" id="{AB4E4250-FE80-4B8C-9277-014563ACD1DD}"/>
              </a:ext>
            </a:extLst>
          </p:cNvPr>
          <p:cNvSpPr/>
          <p:nvPr/>
        </p:nvSpPr>
        <p:spPr>
          <a:xfrm>
            <a:off x="7264969" y="3355136"/>
            <a:ext cx="1650999" cy="926586"/>
          </a:xfrm>
          <a:prstGeom prst="wedgeRoundRectCallout">
            <a:avLst>
              <a:gd name="adj1" fmla="val -49686"/>
              <a:gd name="adj2" fmla="val 86301"/>
              <a:gd name="adj3" fmla="val 16667"/>
            </a:avLst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>
              <a:lnSpc>
                <a:spcPts val="2900"/>
              </a:lnSpc>
            </a:pP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Many-to-many</a:t>
            </a:r>
          </a:p>
        </p:txBody>
      </p:sp>
    </p:spTree>
    <p:extLst>
      <p:ext uri="{BB962C8B-B14F-4D97-AF65-F5344CB8AC3E}">
        <p14:creationId xmlns:p14="http://schemas.microsoft.com/office/powerpoint/2010/main" val="247982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6" grpId="0" animBg="1"/>
      <p:bldP spid="104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2"/>
          <p:cNvSpPr>
            <a:spLocks noChangeArrowheads="1"/>
          </p:cNvSpPr>
          <p:nvPr/>
        </p:nvSpPr>
        <p:spPr bwMode="auto">
          <a:xfrm>
            <a:off x="1219200" y="1371600"/>
            <a:ext cx="6172200" cy="1295400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4515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914400"/>
          </a:xfrm>
        </p:spPr>
        <p:txBody>
          <a:bodyPr/>
          <a:lstStyle/>
          <a:p>
            <a:r>
              <a:rPr lang="en-US"/>
              <a:t>Mapping Example</a:t>
            </a:r>
          </a:p>
        </p:txBody>
      </p:sp>
      <p:sp>
        <p:nvSpPr>
          <p:cNvPr id="64516" name="Freeform 9"/>
          <p:cNvSpPr>
            <a:spLocks/>
          </p:cNvSpPr>
          <p:nvPr/>
        </p:nvSpPr>
        <p:spPr bwMode="auto">
          <a:xfrm>
            <a:off x="1558925" y="1495425"/>
            <a:ext cx="10572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7" name="Freeform 14"/>
          <p:cNvSpPr>
            <a:spLocks/>
          </p:cNvSpPr>
          <p:nvPr/>
        </p:nvSpPr>
        <p:spPr bwMode="auto">
          <a:xfrm>
            <a:off x="1558925" y="2122488"/>
            <a:ext cx="1249363" cy="331787"/>
          </a:xfrm>
          <a:custGeom>
            <a:avLst/>
            <a:gdLst>
              <a:gd name="T0" fmla="*/ 2147483647 w 787"/>
              <a:gd name="T1" fmla="*/ 2147483647 h 209"/>
              <a:gd name="T2" fmla="*/ 2147483647 w 787"/>
              <a:gd name="T3" fmla="*/ 0 h 209"/>
              <a:gd name="T4" fmla="*/ 0 w 787"/>
              <a:gd name="T5" fmla="*/ 0 h 209"/>
              <a:gd name="T6" fmla="*/ 0 w 787"/>
              <a:gd name="T7" fmla="*/ 2147483647 h 209"/>
              <a:gd name="T8" fmla="*/ 2147483647 w 787"/>
              <a:gd name="T9" fmla="*/ 2147483647 h 2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7"/>
              <a:gd name="T16" fmla="*/ 0 h 209"/>
              <a:gd name="T17" fmla="*/ 787 w 787"/>
              <a:gd name="T18" fmla="*/ 209 h 2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7" h="209">
                <a:moveTo>
                  <a:pt x="786" y="208"/>
                </a:moveTo>
                <a:lnTo>
                  <a:pt x="786" y="0"/>
                </a:lnTo>
                <a:lnTo>
                  <a:pt x="0" y="0"/>
                </a:lnTo>
                <a:lnTo>
                  <a:pt x="0" y="208"/>
                </a:lnTo>
                <a:lnTo>
                  <a:pt x="786" y="20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8" name="Freeform 15"/>
          <p:cNvSpPr>
            <a:spLocks/>
          </p:cNvSpPr>
          <p:nvPr/>
        </p:nvSpPr>
        <p:spPr bwMode="auto">
          <a:xfrm>
            <a:off x="5715000" y="1504950"/>
            <a:ext cx="1309688" cy="371475"/>
          </a:xfrm>
          <a:custGeom>
            <a:avLst/>
            <a:gdLst>
              <a:gd name="T0" fmla="*/ 2147483647 w 667"/>
              <a:gd name="T1" fmla="*/ 2147483647 h 234"/>
              <a:gd name="T2" fmla="*/ 2147483647 w 667"/>
              <a:gd name="T3" fmla="*/ 2147483647 h 234"/>
              <a:gd name="T4" fmla="*/ 2147483647 w 667"/>
              <a:gd name="T5" fmla="*/ 2147483647 h 234"/>
              <a:gd name="T6" fmla="*/ 2147483647 w 667"/>
              <a:gd name="T7" fmla="*/ 2147483647 h 234"/>
              <a:gd name="T8" fmla="*/ 2147483647 w 667"/>
              <a:gd name="T9" fmla="*/ 2147483647 h 234"/>
              <a:gd name="T10" fmla="*/ 2147483647 w 667"/>
              <a:gd name="T11" fmla="*/ 2147483647 h 234"/>
              <a:gd name="T12" fmla="*/ 2147483647 w 667"/>
              <a:gd name="T13" fmla="*/ 2147483647 h 234"/>
              <a:gd name="T14" fmla="*/ 2147483647 w 667"/>
              <a:gd name="T15" fmla="*/ 2147483647 h 234"/>
              <a:gd name="T16" fmla="*/ 2147483647 w 667"/>
              <a:gd name="T17" fmla="*/ 2147483647 h 234"/>
              <a:gd name="T18" fmla="*/ 2147483647 w 667"/>
              <a:gd name="T19" fmla="*/ 2147483647 h 234"/>
              <a:gd name="T20" fmla="*/ 2147483647 w 667"/>
              <a:gd name="T21" fmla="*/ 2147483647 h 234"/>
              <a:gd name="T22" fmla="*/ 2147483647 w 667"/>
              <a:gd name="T23" fmla="*/ 2147483647 h 234"/>
              <a:gd name="T24" fmla="*/ 2147483647 w 667"/>
              <a:gd name="T25" fmla="*/ 2147483647 h 234"/>
              <a:gd name="T26" fmla="*/ 2147483647 w 667"/>
              <a:gd name="T27" fmla="*/ 2147483647 h 234"/>
              <a:gd name="T28" fmla="*/ 2147483647 w 667"/>
              <a:gd name="T29" fmla="*/ 2147483647 h 234"/>
              <a:gd name="T30" fmla="*/ 2147483647 w 667"/>
              <a:gd name="T31" fmla="*/ 2147483647 h 234"/>
              <a:gd name="T32" fmla="*/ 2147483647 w 667"/>
              <a:gd name="T33" fmla="*/ 2147483647 h 234"/>
              <a:gd name="T34" fmla="*/ 2147483647 w 667"/>
              <a:gd name="T35" fmla="*/ 2147483647 h 234"/>
              <a:gd name="T36" fmla="*/ 2147483647 w 667"/>
              <a:gd name="T37" fmla="*/ 2147483647 h 234"/>
              <a:gd name="T38" fmla="*/ 2147483647 w 667"/>
              <a:gd name="T39" fmla="*/ 2147483647 h 234"/>
              <a:gd name="T40" fmla="*/ 2147483647 w 667"/>
              <a:gd name="T41" fmla="*/ 2147483647 h 234"/>
              <a:gd name="T42" fmla="*/ 2147483647 w 667"/>
              <a:gd name="T43" fmla="*/ 2147483647 h 234"/>
              <a:gd name="T44" fmla="*/ 2147483647 w 667"/>
              <a:gd name="T45" fmla="*/ 2147483647 h 234"/>
              <a:gd name="T46" fmla="*/ 2147483647 w 667"/>
              <a:gd name="T47" fmla="*/ 2147483647 h 234"/>
              <a:gd name="T48" fmla="*/ 2147483647 w 667"/>
              <a:gd name="T49" fmla="*/ 2147483647 h 234"/>
              <a:gd name="T50" fmla="*/ 2147483647 w 667"/>
              <a:gd name="T51" fmla="*/ 2147483647 h 234"/>
              <a:gd name="T52" fmla="*/ 2147483647 w 667"/>
              <a:gd name="T53" fmla="*/ 2147483647 h 234"/>
              <a:gd name="T54" fmla="*/ 2147483647 w 667"/>
              <a:gd name="T55" fmla="*/ 2147483647 h 234"/>
              <a:gd name="T56" fmla="*/ 2147483647 w 667"/>
              <a:gd name="T57" fmla="*/ 2147483647 h 234"/>
              <a:gd name="T58" fmla="*/ 2147483647 w 667"/>
              <a:gd name="T59" fmla="*/ 2147483647 h 234"/>
              <a:gd name="T60" fmla="*/ 2147483647 w 667"/>
              <a:gd name="T61" fmla="*/ 2147483647 h 234"/>
              <a:gd name="T62" fmla="*/ 2147483647 w 667"/>
              <a:gd name="T63" fmla="*/ 2147483647 h 234"/>
              <a:gd name="T64" fmla="*/ 2147483647 w 667"/>
              <a:gd name="T65" fmla="*/ 2147483647 h 234"/>
              <a:gd name="T66" fmla="*/ 2147483647 w 667"/>
              <a:gd name="T67" fmla="*/ 2147483647 h 234"/>
              <a:gd name="T68" fmla="*/ 2147483647 w 667"/>
              <a:gd name="T69" fmla="*/ 2147483647 h 234"/>
              <a:gd name="T70" fmla="*/ 2147483647 w 667"/>
              <a:gd name="T71" fmla="*/ 2147483647 h 2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7"/>
              <a:gd name="T109" fmla="*/ 0 h 234"/>
              <a:gd name="T110" fmla="*/ 667 w 667"/>
              <a:gd name="T111" fmla="*/ 234 h 2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7" h="234">
                <a:moveTo>
                  <a:pt x="666" y="116"/>
                </a:moveTo>
                <a:lnTo>
                  <a:pt x="664" y="107"/>
                </a:lnTo>
                <a:lnTo>
                  <a:pt x="661" y="96"/>
                </a:lnTo>
                <a:lnTo>
                  <a:pt x="655" y="86"/>
                </a:lnTo>
                <a:lnTo>
                  <a:pt x="646" y="77"/>
                </a:lnTo>
                <a:lnTo>
                  <a:pt x="634" y="67"/>
                </a:lnTo>
                <a:lnTo>
                  <a:pt x="621" y="58"/>
                </a:lnTo>
                <a:lnTo>
                  <a:pt x="606" y="50"/>
                </a:lnTo>
                <a:lnTo>
                  <a:pt x="588" y="42"/>
                </a:lnTo>
                <a:lnTo>
                  <a:pt x="568" y="35"/>
                </a:lnTo>
                <a:lnTo>
                  <a:pt x="547" y="28"/>
                </a:lnTo>
                <a:lnTo>
                  <a:pt x="524" y="21"/>
                </a:lnTo>
                <a:lnTo>
                  <a:pt x="499" y="16"/>
                </a:lnTo>
                <a:lnTo>
                  <a:pt x="474" y="11"/>
                </a:lnTo>
                <a:lnTo>
                  <a:pt x="447" y="7"/>
                </a:lnTo>
                <a:lnTo>
                  <a:pt x="419" y="4"/>
                </a:lnTo>
                <a:lnTo>
                  <a:pt x="391" y="2"/>
                </a:lnTo>
                <a:lnTo>
                  <a:pt x="362" y="1"/>
                </a:lnTo>
                <a:lnTo>
                  <a:pt x="333" y="0"/>
                </a:lnTo>
                <a:lnTo>
                  <a:pt x="304" y="1"/>
                </a:lnTo>
                <a:lnTo>
                  <a:pt x="275" y="2"/>
                </a:lnTo>
                <a:lnTo>
                  <a:pt x="247" y="4"/>
                </a:lnTo>
                <a:lnTo>
                  <a:pt x="219" y="7"/>
                </a:lnTo>
                <a:lnTo>
                  <a:pt x="192" y="11"/>
                </a:lnTo>
                <a:lnTo>
                  <a:pt x="167" y="16"/>
                </a:lnTo>
                <a:lnTo>
                  <a:pt x="143" y="21"/>
                </a:lnTo>
                <a:lnTo>
                  <a:pt x="120" y="28"/>
                </a:lnTo>
                <a:lnTo>
                  <a:pt x="98" y="35"/>
                </a:lnTo>
                <a:lnTo>
                  <a:pt x="78" y="42"/>
                </a:lnTo>
                <a:lnTo>
                  <a:pt x="60" y="50"/>
                </a:lnTo>
                <a:lnTo>
                  <a:pt x="46" y="58"/>
                </a:lnTo>
                <a:lnTo>
                  <a:pt x="31" y="67"/>
                </a:lnTo>
                <a:lnTo>
                  <a:pt x="20" y="77"/>
                </a:lnTo>
                <a:lnTo>
                  <a:pt x="12" y="86"/>
                </a:lnTo>
                <a:lnTo>
                  <a:pt x="6" y="96"/>
                </a:lnTo>
                <a:lnTo>
                  <a:pt x="2" y="107"/>
                </a:lnTo>
                <a:lnTo>
                  <a:pt x="0" y="116"/>
                </a:lnTo>
                <a:lnTo>
                  <a:pt x="2" y="127"/>
                </a:lnTo>
                <a:lnTo>
                  <a:pt x="6" y="137"/>
                </a:lnTo>
                <a:lnTo>
                  <a:pt x="12" y="147"/>
                </a:lnTo>
                <a:lnTo>
                  <a:pt x="20" y="156"/>
                </a:lnTo>
                <a:lnTo>
                  <a:pt x="31" y="166"/>
                </a:lnTo>
                <a:lnTo>
                  <a:pt x="46" y="175"/>
                </a:lnTo>
                <a:lnTo>
                  <a:pt x="60" y="183"/>
                </a:lnTo>
                <a:lnTo>
                  <a:pt x="78" y="191"/>
                </a:lnTo>
                <a:lnTo>
                  <a:pt x="98" y="199"/>
                </a:lnTo>
                <a:lnTo>
                  <a:pt x="120" y="206"/>
                </a:lnTo>
                <a:lnTo>
                  <a:pt x="143" y="212"/>
                </a:lnTo>
                <a:lnTo>
                  <a:pt x="167" y="217"/>
                </a:lnTo>
                <a:lnTo>
                  <a:pt x="192" y="222"/>
                </a:lnTo>
                <a:lnTo>
                  <a:pt x="219" y="226"/>
                </a:lnTo>
                <a:lnTo>
                  <a:pt x="247" y="229"/>
                </a:lnTo>
                <a:lnTo>
                  <a:pt x="275" y="231"/>
                </a:lnTo>
                <a:lnTo>
                  <a:pt x="304" y="232"/>
                </a:lnTo>
                <a:lnTo>
                  <a:pt x="333" y="233"/>
                </a:lnTo>
                <a:lnTo>
                  <a:pt x="362" y="232"/>
                </a:lnTo>
                <a:lnTo>
                  <a:pt x="391" y="231"/>
                </a:lnTo>
                <a:lnTo>
                  <a:pt x="419" y="229"/>
                </a:lnTo>
                <a:lnTo>
                  <a:pt x="447" y="226"/>
                </a:lnTo>
                <a:lnTo>
                  <a:pt x="474" y="222"/>
                </a:lnTo>
                <a:lnTo>
                  <a:pt x="499" y="217"/>
                </a:lnTo>
                <a:lnTo>
                  <a:pt x="524" y="212"/>
                </a:lnTo>
                <a:lnTo>
                  <a:pt x="547" y="206"/>
                </a:lnTo>
                <a:lnTo>
                  <a:pt x="568" y="199"/>
                </a:lnTo>
                <a:lnTo>
                  <a:pt x="588" y="191"/>
                </a:lnTo>
                <a:lnTo>
                  <a:pt x="606" y="183"/>
                </a:lnTo>
                <a:lnTo>
                  <a:pt x="621" y="175"/>
                </a:lnTo>
                <a:lnTo>
                  <a:pt x="634" y="166"/>
                </a:lnTo>
                <a:lnTo>
                  <a:pt x="646" y="156"/>
                </a:lnTo>
                <a:lnTo>
                  <a:pt x="655" y="147"/>
                </a:lnTo>
                <a:lnTo>
                  <a:pt x="661" y="137"/>
                </a:lnTo>
                <a:lnTo>
                  <a:pt x="664" y="127"/>
                </a:lnTo>
                <a:lnTo>
                  <a:pt x="666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9" name="Freeform 17"/>
          <p:cNvSpPr>
            <a:spLocks/>
          </p:cNvSpPr>
          <p:nvPr/>
        </p:nvSpPr>
        <p:spPr bwMode="auto">
          <a:xfrm>
            <a:off x="5715000" y="2132013"/>
            <a:ext cx="1309688" cy="361950"/>
          </a:xfrm>
          <a:custGeom>
            <a:avLst/>
            <a:gdLst>
              <a:gd name="T0" fmla="*/ 2147483647 w 929"/>
              <a:gd name="T1" fmla="*/ 2147483647 h 228"/>
              <a:gd name="T2" fmla="*/ 2147483647 w 929"/>
              <a:gd name="T3" fmla="*/ 0 h 228"/>
              <a:gd name="T4" fmla="*/ 0 w 929"/>
              <a:gd name="T5" fmla="*/ 0 h 228"/>
              <a:gd name="T6" fmla="*/ 0 w 929"/>
              <a:gd name="T7" fmla="*/ 2147483647 h 228"/>
              <a:gd name="T8" fmla="*/ 2147483647 w 929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9"/>
              <a:gd name="T16" fmla="*/ 0 h 228"/>
              <a:gd name="T17" fmla="*/ 929 w 929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9" h="228">
                <a:moveTo>
                  <a:pt x="928" y="227"/>
                </a:moveTo>
                <a:lnTo>
                  <a:pt x="928" y="0"/>
                </a:lnTo>
                <a:lnTo>
                  <a:pt x="0" y="0"/>
                </a:lnTo>
                <a:lnTo>
                  <a:pt x="0" y="227"/>
                </a:lnTo>
                <a:lnTo>
                  <a:pt x="928" y="22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0" name="Rectangle 19"/>
          <p:cNvSpPr>
            <a:spLocks noChangeArrowheads="1"/>
          </p:cNvSpPr>
          <p:nvPr/>
        </p:nvSpPr>
        <p:spPr bwMode="auto">
          <a:xfrm>
            <a:off x="1600200" y="1473200"/>
            <a:ext cx="968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>
                <a:solidFill>
                  <a:srgbClr val="000000"/>
                </a:solidFill>
                <a:latin typeface="Arial" pitchFamily="34" charset="0"/>
              </a:rPr>
              <a:t>address</a:t>
            </a:r>
          </a:p>
        </p:txBody>
      </p:sp>
      <p:grpSp>
        <p:nvGrpSpPr>
          <p:cNvPr id="64522" name="Group 85"/>
          <p:cNvGrpSpPr>
            <a:grpSpLocks/>
          </p:cNvGrpSpPr>
          <p:nvPr/>
        </p:nvGrpSpPr>
        <p:grpSpPr bwMode="auto">
          <a:xfrm>
            <a:off x="3616325" y="1981200"/>
            <a:ext cx="1176338" cy="609600"/>
            <a:chOff x="3768725" y="1600200"/>
            <a:chExt cx="1176338" cy="609600"/>
          </a:xfrm>
        </p:grpSpPr>
        <p:sp>
          <p:nvSpPr>
            <p:cNvPr id="64603" name="Freeform 13"/>
            <p:cNvSpPr>
              <a:spLocks/>
            </p:cNvSpPr>
            <p:nvPr/>
          </p:nvSpPr>
          <p:spPr bwMode="auto">
            <a:xfrm>
              <a:off x="3768725" y="1600200"/>
              <a:ext cx="1176338" cy="609600"/>
            </a:xfrm>
            <a:custGeom>
              <a:avLst/>
              <a:gdLst>
                <a:gd name="T0" fmla="*/ 0 w 741"/>
                <a:gd name="T1" fmla="*/ 2147483647 h 384"/>
                <a:gd name="T2" fmla="*/ 2147483647 w 741"/>
                <a:gd name="T3" fmla="*/ 0 h 384"/>
                <a:gd name="T4" fmla="*/ 2147483647 w 741"/>
                <a:gd name="T5" fmla="*/ 2147483647 h 384"/>
                <a:gd name="T6" fmla="*/ 2147483647 w 741"/>
                <a:gd name="T7" fmla="*/ 2147483647 h 384"/>
                <a:gd name="T8" fmla="*/ 0 w 741"/>
                <a:gd name="T9" fmla="*/ 2147483647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384"/>
                <a:gd name="T17" fmla="*/ 741 w 741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384">
                  <a:moveTo>
                    <a:pt x="0" y="191"/>
                  </a:moveTo>
                  <a:lnTo>
                    <a:pt x="365" y="0"/>
                  </a:lnTo>
                  <a:lnTo>
                    <a:pt x="740" y="198"/>
                  </a:lnTo>
                  <a:lnTo>
                    <a:pt x="365" y="383"/>
                  </a:lnTo>
                  <a:lnTo>
                    <a:pt x="0" y="19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04" name="Rectangle 29"/>
            <p:cNvSpPr>
              <a:spLocks noChangeArrowheads="1"/>
            </p:cNvSpPr>
            <p:nvPr/>
          </p:nvSpPr>
          <p:spPr bwMode="auto">
            <a:xfrm>
              <a:off x="3981335" y="1732405"/>
              <a:ext cx="751810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Home</a:t>
              </a:r>
            </a:p>
          </p:txBody>
        </p:sp>
      </p:grpSp>
      <p:sp>
        <p:nvSpPr>
          <p:cNvPr id="64523" name="Rectangle 31"/>
          <p:cNvSpPr>
            <a:spLocks noChangeArrowheads="1"/>
          </p:cNvSpPr>
          <p:nvPr/>
        </p:nvSpPr>
        <p:spPr bwMode="auto">
          <a:xfrm>
            <a:off x="5768714" y="2135890"/>
            <a:ext cx="1192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dirty="0">
                <a:solidFill>
                  <a:srgbClr val="000000"/>
                </a:solidFill>
                <a:latin typeface="Arial" pitchFamily="34" charset="0"/>
              </a:rPr>
              <a:t>Telephone</a:t>
            </a:r>
          </a:p>
        </p:txBody>
      </p:sp>
      <p:sp>
        <p:nvSpPr>
          <p:cNvPr id="64524" name="Rectangle 32"/>
          <p:cNvSpPr>
            <a:spLocks noChangeArrowheads="1"/>
          </p:cNvSpPr>
          <p:nvPr/>
        </p:nvSpPr>
        <p:spPr bwMode="auto">
          <a:xfrm>
            <a:off x="1828800" y="2120900"/>
            <a:ext cx="717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Place</a:t>
            </a:r>
          </a:p>
        </p:txBody>
      </p:sp>
      <p:sp>
        <p:nvSpPr>
          <p:cNvPr id="64525" name="Line 43"/>
          <p:cNvSpPr>
            <a:spLocks noChangeShapeType="1"/>
          </p:cNvSpPr>
          <p:nvPr/>
        </p:nvSpPr>
        <p:spPr bwMode="auto">
          <a:xfrm>
            <a:off x="4802188" y="2292350"/>
            <a:ext cx="9207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6" name="Line 44"/>
          <p:cNvSpPr>
            <a:spLocks noChangeShapeType="1"/>
          </p:cNvSpPr>
          <p:nvPr/>
        </p:nvSpPr>
        <p:spPr bwMode="auto">
          <a:xfrm flipH="1">
            <a:off x="2825750" y="2292350"/>
            <a:ext cx="766763" cy="0"/>
          </a:xfrm>
          <a:prstGeom prst="line">
            <a:avLst/>
          </a:prstGeom>
          <a:noFill/>
          <a:ln w="15875">
            <a:solidFill>
              <a:schemeClr val="tx2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4527" name="Straight Connector 39"/>
          <p:cNvCxnSpPr>
            <a:cxnSpLocks noChangeShapeType="1"/>
            <a:endCxn id="64523" idx="0"/>
          </p:cNvCxnSpPr>
          <p:nvPr/>
        </p:nvCxnSpPr>
        <p:spPr bwMode="auto">
          <a:xfrm rot="16200000" flipH="1">
            <a:off x="6240996" y="2012858"/>
            <a:ext cx="215900" cy="30163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28" name="Straight Connector 41"/>
          <p:cNvCxnSpPr>
            <a:cxnSpLocks noChangeShapeType="1"/>
            <a:stCxn id="64524" idx="0"/>
          </p:cNvCxnSpPr>
          <p:nvPr/>
        </p:nvCxnSpPr>
        <p:spPr bwMode="auto">
          <a:xfrm rot="16200000" flipV="1">
            <a:off x="2052638" y="1985962"/>
            <a:ext cx="215900" cy="5397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4529" name="Group 47"/>
          <p:cNvGrpSpPr>
            <a:grpSpLocks/>
          </p:cNvGrpSpPr>
          <p:nvPr/>
        </p:nvGrpSpPr>
        <p:grpSpPr bwMode="auto">
          <a:xfrm>
            <a:off x="1524000" y="3581400"/>
            <a:ext cx="1309688" cy="373063"/>
            <a:chOff x="1693863" y="3429000"/>
            <a:chExt cx="1309687" cy="373063"/>
          </a:xfrm>
        </p:grpSpPr>
        <p:sp>
          <p:nvSpPr>
            <p:cNvPr id="64601" name="Freeform 17"/>
            <p:cNvSpPr>
              <a:spLocks/>
            </p:cNvSpPr>
            <p:nvPr/>
          </p:nvSpPr>
          <p:spPr bwMode="auto">
            <a:xfrm>
              <a:off x="1693863" y="3440113"/>
              <a:ext cx="1309687" cy="361950"/>
            </a:xfrm>
            <a:custGeom>
              <a:avLst/>
              <a:gdLst>
                <a:gd name="T0" fmla="*/ 2147483647 w 929"/>
                <a:gd name="T1" fmla="*/ 2147483647 h 228"/>
                <a:gd name="T2" fmla="*/ 2147483647 w 929"/>
                <a:gd name="T3" fmla="*/ 0 h 228"/>
                <a:gd name="T4" fmla="*/ 0 w 929"/>
                <a:gd name="T5" fmla="*/ 0 h 228"/>
                <a:gd name="T6" fmla="*/ 0 w 929"/>
                <a:gd name="T7" fmla="*/ 2147483647 h 228"/>
                <a:gd name="T8" fmla="*/ 2147483647 w 929"/>
                <a:gd name="T9" fmla="*/ 2147483647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9"/>
                <a:gd name="T16" fmla="*/ 0 h 228"/>
                <a:gd name="T17" fmla="*/ 929 w 929"/>
                <a:gd name="T18" fmla="*/ 228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9" h="228">
                  <a:moveTo>
                    <a:pt x="928" y="227"/>
                  </a:moveTo>
                  <a:lnTo>
                    <a:pt x="928" y="0"/>
                  </a:lnTo>
                  <a:lnTo>
                    <a:pt x="0" y="0"/>
                  </a:lnTo>
                  <a:lnTo>
                    <a:pt x="0" y="227"/>
                  </a:lnTo>
                  <a:lnTo>
                    <a:pt x="928" y="22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02" name="Rectangle 31"/>
            <p:cNvSpPr>
              <a:spLocks noChangeArrowheads="1"/>
            </p:cNvSpPr>
            <p:nvPr/>
          </p:nvSpPr>
          <p:spPr bwMode="auto">
            <a:xfrm>
              <a:off x="1796797" y="3429000"/>
              <a:ext cx="1175003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Musicians</a:t>
              </a:r>
            </a:p>
          </p:txBody>
        </p:sp>
      </p:grpSp>
      <p:grpSp>
        <p:nvGrpSpPr>
          <p:cNvPr id="64530" name="Group 89"/>
          <p:cNvGrpSpPr>
            <a:grpSpLocks/>
          </p:cNvGrpSpPr>
          <p:nvPr/>
        </p:nvGrpSpPr>
        <p:grpSpPr bwMode="auto">
          <a:xfrm>
            <a:off x="2214563" y="2667000"/>
            <a:ext cx="2090737" cy="914400"/>
            <a:chOff x="2214436" y="2667000"/>
            <a:chExt cx="2090864" cy="914400"/>
          </a:xfrm>
        </p:grpSpPr>
        <p:sp>
          <p:nvSpPr>
            <p:cNvPr id="64597" name="Freeform 13"/>
            <p:cNvSpPr>
              <a:spLocks/>
            </p:cNvSpPr>
            <p:nvPr/>
          </p:nvSpPr>
          <p:spPr bwMode="auto">
            <a:xfrm>
              <a:off x="2590800" y="2819400"/>
              <a:ext cx="1176338" cy="609600"/>
            </a:xfrm>
            <a:custGeom>
              <a:avLst/>
              <a:gdLst>
                <a:gd name="T0" fmla="*/ 0 w 741"/>
                <a:gd name="T1" fmla="*/ 2147483647 h 384"/>
                <a:gd name="T2" fmla="*/ 2147483647 w 741"/>
                <a:gd name="T3" fmla="*/ 0 h 384"/>
                <a:gd name="T4" fmla="*/ 2147483647 w 741"/>
                <a:gd name="T5" fmla="*/ 2147483647 h 384"/>
                <a:gd name="T6" fmla="*/ 2147483647 w 741"/>
                <a:gd name="T7" fmla="*/ 2147483647 h 384"/>
                <a:gd name="T8" fmla="*/ 0 w 741"/>
                <a:gd name="T9" fmla="*/ 2147483647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384"/>
                <a:gd name="T17" fmla="*/ 741 w 741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384">
                  <a:moveTo>
                    <a:pt x="0" y="191"/>
                  </a:moveTo>
                  <a:lnTo>
                    <a:pt x="365" y="0"/>
                  </a:lnTo>
                  <a:lnTo>
                    <a:pt x="740" y="198"/>
                  </a:lnTo>
                  <a:lnTo>
                    <a:pt x="365" y="383"/>
                  </a:lnTo>
                  <a:lnTo>
                    <a:pt x="0" y="19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98" name="Rectangle 29"/>
            <p:cNvSpPr>
              <a:spLocks noChangeArrowheads="1"/>
            </p:cNvSpPr>
            <p:nvPr/>
          </p:nvSpPr>
          <p:spPr bwMode="auto">
            <a:xfrm>
              <a:off x="2819400" y="2959100"/>
              <a:ext cx="706926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Lives</a:t>
              </a:r>
            </a:p>
          </p:txBody>
        </p:sp>
        <p:cxnSp>
          <p:nvCxnSpPr>
            <p:cNvPr id="64599" name="Straight Connector 50"/>
            <p:cNvCxnSpPr>
              <a:cxnSpLocks noChangeShapeType="1"/>
              <a:stCxn id="64514" idx="2"/>
            </p:cNvCxnSpPr>
            <p:nvPr/>
          </p:nvCxnSpPr>
          <p:spPr bwMode="auto">
            <a:xfrm rot="5400000">
              <a:off x="3790950" y="2609850"/>
              <a:ext cx="457200" cy="5715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600" name="Straight Connector 52"/>
            <p:cNvCxnSpPr>
              <a:cxnSpLocks noChangeShapeType="1"/>
            </p:cNvCxnSpPr>
            <p:nvPr/>
          </p:nvCxnSpPr>
          <p:spPr bwMode="auto">
            <a:xfrm rot="5400000">
              <a:off x="2174018" y="3164618"/>
              <a:ext cx="457200" cy="376364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4531" name="Freeform 9"/>
          <p:cNvSpPr>
            <a:spLocks/>
          </p:cNvSpPr>
          <p:nvPr/>
        </p:nvSpPr>
        <p:spPr bwMode="auto">
          <a:xfrm>
            <a:off x="1600200" y="2906713"/>
            <a:ext cx="752475" cy="369887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2" name="Rectangle 19"/>
          <p:cNvSpPr>
            <a:spLocks noChangeArrowheads="1"/>
          </p:cNvSpPr>
          <p:nvPr/>
        </p:nvSpPr>
        <p:spPr bwMode="auto">
          <a:xfrm>
            <a:off x="1644650" y="2884488"/>
            <a:ext cx="717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name</a:t>
            </a:r>
          </a:p>
        </p:txBody>
      </p:sp>
      <p:sp>
        <p:nvSpPr>
          <p:cNvPr id="64533" name="Freeform 9"/>
          <p:cNvSpPr>
            <a:spLocks/>
          </p:cNvSpPr>
          <p:nvPr/>
        </p:nvSpPr>
        <p:spPr bwMode="auto">
          <a:xfrm>
            <a:off x="838200" y="3059113"/>
            <a:ext cx="752475" cy="369887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4" name="Rectangle 19"/>
          <p:cNvSpPr>
            <a:spLocks noChangeArrowheads="1"/>
          </p:cNvSpPr>
          <p:nvPr/>
        </p:nvSpPr>
        <p:spPr bwMode="auto">
          <a:xfrm>
            <a:off x="989013" y="3036888"/>
            <a:ext cx="5349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>
                <a:solidFill>
                  <a:srgbClr val="000000"/>
                </a:solidFill>
                <a:latin typeface="Arial" pitchFamily="34" charset="0"/>
              </a:rPr>
              <a:t>ssn</a:t>
            </a:r>
          </a:p>
        </p:txBody>
      </p:sp>
      <p:cxnSp>
        <p:nvCxnSpPr>
          <p:cNvPr id="64535" name="Straight Connector 60"/>
          <p:cNvCxnSpPr>
            <a:cxnSpLocks noChangeShapeType="1"/>
          </p:cNvCxnSpPr>
          <p:nvPr/>
        </p:nvCxnSpPr>
        <p:spPr bwMode="auto">
          <a:xfrm rot="16200000" flipH="1">
            <a:off x="1866900" y="3390900"/>
            <a:ext cx="304800" cy="762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36" name="Straight Connector 62"/>
          <p:cNvCxnSpPr>
            <a:cxnSpLocks noChangeShapeType="1"/>
          </p:cNvCxnSpPr>
          <p:nvPr/>
        </p:nvCxnSpPr>
        <p:spPr bwMode="auto">
          <a:xfrm>
            <a:off x="1524000" y="3352800"/>
            <a:ext cx="304800" cy="2286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537" name="Freeform 13"/>
          <p:cNvSpPr>
            <a:spLocks/>
          </p:cNvSpPr>
          <p:nvPr/>
        </p:nvSpPr>
        <p:spPr bwMode="auto">
          <a:xfrm>
            <a:off x="3609975" y="3460750"/>
            <a:ext cx="1176338" cy="609600"/>
          </a:xfrm>
          <a:custGeom>
            <a:avLst/>
            <a:gdLst>
              <a:gd name="T0" fmla="*/ 0 w 741"/>
              <a:gd name="T1" fmla="*/ 2147483647 h 384"/>
              <a:gd name="T2" fmla="*/ 2147483647 w 741"/>
              <a:gd name="T3" fmla="*/ 0 h 384"/>
              <a:gd name="T4" fmla="*/ 2147483647 w 741"/>
              <a:gd name="T5" fmla="*/ 2147483647 h 384"/>
              <a:gd name="T6" fmla="*/ 2147483647 w 741"/>
              <a:gd name="T7" fmla="*/ 2147483647 h 384"/>
              <a:gd name="T8" fmla="*/ 0 w 741"/>
              <a:gd name="T9" fmla="*/ 2147483647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1"/>
              <a:gd name="T16" fmla="*/ 0 h 384"/>
              <a:gd name="T17" fmla="*/ 741 w 741"/>
              <a:gd name="T18" fmla="*/ 384 h 3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1" h="384">
                <a:moveTo>
                  <a:pt x="0" y="191"/>
                </a:moveTo>
                <a:lnTo>
                  <a:pt x="365" y="0"/>
                </a:lnTo>
                <a:lnTo>
                  <a:pt x="740" y="198"/>
                </a:lnTo>
                <a:lnTo>
                  <a:pt x="365" y="383"/>
                </a:lnTo>
                <a:lnTo>
                  <a:pt x="0" y="19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8" name="Freeform 15"/>
          <p:cNvSpPr>
            <a:spLocks/>
          </p:cNvSpPr>
          <p:nvPr/>
        </p:nvSpPr>
        <p:spPr bwMode="auto">
          <a:xfrm>
            <a:off x="5105400" y="2743200"/>
            <a:ext cx="1073150" cy="371475"/>
          </a:xfrm>
          <a:custGeom>
            <a:avLst/>
            <a:gdLst>
              <a:gd name="T0" fmla="*/ 2147483647 w 667"/>
              <a:gd name="T1" fmla="*/ 2147483647 h 234"/>
              <a:gd name="T2" fmla="*/ 2147483647 w 667"/>
              <a:gd name="T3" fmla="*/ 2147483647 h 234"/>
              <a:gd name="T4" fmla="*/ 2147483647 w 667"/>
              <a:gd name="T5" fmla="*/ 2147483647 h 234"/>
              <a:gd name="T6" fmla="*/ 2147483647 w 667"/>
              <a:gd name="T7" fmla="*/ 2147483647 h 234"/>
              <a:gd name="T8" fmla="*/ 2147483647 w 667"/>
              <a:gd name="T9" fmla="*/ 2147483647 h 234"/>
              <a:gd name="T10" fmla="*/ 2147483647 w 667"/>
              <a:gd name="T11" fmla="*/ 2147483647 h 234"/>
              <a:gd name="T12" fmla="*/ 2147483647 w 667"/>
              <a:gd name="T13" fmla="*/ 2147483647 h 234"/>
              <a:gd name="T14" fmla="*/ 2147483647 w 667"/>
              <a:gd name="T15" fmla="*/ 2147483647 h 234"/>
              <a:gd name="T16" fmla="*/ 2147483647 w 667"/>
              <a:gd name="T17" fmla="*/ 2147483647 h 234"/>
              <a:gd name="T18" fmla="*/ 2147483647 w 667"/>
              <a:gd name="T19" fmla="*/ 2147483647 h 234"/>
              <a:gd name="T20" fmla="*/ 2147483647 w 667"/>
              <a:gd name="T21" fmla="*/ 2147483647 h 234"/>
              <a:gd name="T22" fmla="*/ 2147483647 w 667"/>
              <a:gd name="T23" fmla="*/ 2147483647 h 234"/>
              <a:gd name="T24" fmla="*/ 2147483647 w 667"/>
              <a:gd name="T25" fmla="*/ 2147483647 h 234"/>
              <a:gd name="T26" fmla="*/ 2147483647 w 667"/>
              <a:gd name="T27" fmla="*/ 2147483647 h 234"/>
              <a:gd name="T28" fmla="*/ 2147483647 w 667"/>
              <a:gd name="T29" fmla="*/ 2147483647 h 234"/>
              <a:gd name="T30" fmla="*/ 2147483647 w 667"/>
              <a:gd name="T31" fmla="*/ 2147483647 h 234"/>
              <a:gd name="T32" fmla="*/ 2147483647 w 667"/>
              <a:gd name="T33" fmla="*/ 2147483647 h 234"/>
              <a:gd name="T34" fmla="*/ 2147483647 w 667"/>
              <a:gd name="T35" fmla="*/ 2147483647 h 234"/>
              <a:gd name="T36" fmla="*/ 2147483647 w 667"/>
              <a:gd name="T37" fmla="*/ 2147483647 h 234"/>
              <a:gd name="T38" fmla="*/ 2147483647 w 667"/>
              <a:gd name="T39" fmla="*/ 2147483647 h 234"/>
              <a:gd name="T40" fmla="*/ 2147483647 w 667"/>
              <a:gd name="T41" fmla="*/ 2147483647 h 234"/>
              <a:gd name="T42" fmla="*/ 2147483647 w 667"/>
              <a:gd name="T43" fmla="*/ 2147483647 h 234"/>
              <a:gd name="T44" fmla="*/ 2147483647 w 667"/>
              <a:gd name="T45" fmla="*/ 2147483647 h 234"/>
              <a:gd name="T46" fmla="*/ 2147483647 w 667"/>
              <a:gd name="T47" fmla="*/ 2147483647 h 234"/>
              <a:gd name="T48" fmla="*/ 2147483647 w 667"/>
              <a:gd name="T49" fmla="*/ 2147483647 h 234"/>
              <a:gd name="T50" fmla="*/ 2147483647 w 667"/>
              <a:gd name="T51" fmla="*/ 2147483647 h 234"/>
              <a:gd name="T52" fmla="*/ 2147483647 w 667"/>
              <a:gd name="T53" fmla="*/ 2147483647 h 234"/>
              <a:gd name="T54" fmla="*/ 2147483647 w 667"/>
              <a:gd name="T55" fmla="*/ 2147483647 h 234"/>
              <a:gd name="T56" fmla="*/ 2147483647 w 667"/>
              <a:gd name="T57" fmla="*/ 2147483647 h 234"/>
              <a:gd name="T58" fmla="*/ 2147483647 w 667"/>
              <a:gd name="T59" fmla="*/ 2147483647 h 234"/>
              <a:gd name="T60" fmla="*/ 2147483647 w 667"/>
              <a:gd name="T61" fmla="*/ 2147483647 h 234"/>
              <a:gd name="T62" fmla="*/ 2147483647 w 667"/>
              <a:gd name="T63" fmla="*/ 2147483647 h 234"/>
              <a:gd name="T64" fmla="*/ 2147483647 w 667"/>
              <a:gd name="T65" fmla="*/ 2147483647 h 234"/>
              <a:gd name="T66" fmla="*/ 2147483647 w 667"/>
              <a:gd name="T67" fmla="*/ 2147483647 h 234"/>
              <a:gd name="T68" fmla="*/ 2147483647 w 667"/>
              <a:gd name="T69" fmla="*/ 2147483647 h 234"/>
              <a:gd name="T70" fmla="*/ 2147483647 w 667"/>
              <a:gd name="T71" fmla="*/ 2147483647 h 2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7"/>
              <a:gd name="T109" fmla="*/ 0 h 234"/>
              <a:gd name="T110" fmla="*/ 667 w 667"/>
              <a:gd name="T111" fmla="*/ 234 h 2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7" h="234">
                <a:moveTo>
                  <a:pt x="666" y="116"/>
                </a:moveTo>
                <a:lnTo>
                  <a:pt x="664" y="107"/>
                </a:lnTo>
                <a:lnTo>
                  <a:pt x="661" y="96"/>
                </a:lnTo>
                <a:lnTo>
                  <a:pt x="655" y="86"/>
                </a:lnTo>
                <a:lnTo>
                  <a:pt x="646" y="77"/>
                </a:lnTo>
                <a:lnTo>
                  <a:pt x="634" y="67"/>
                </a:lnTo>
                <a:lnTo>
                  <a:pt x="621" y="58"/>
                </a:lnTo>
                <a:lnTo>
                  <a:pt x="606" y="50"/>
                </a:lnTo>
                <a:lnTo>
                  <a:pt x="588" y="42"/>
                </a:lnTo>
                <a:lnTo>
                  <a:pt x="568" y="35"/>
                </a:lnTo>
                <a:lnTo>
                  <a:pt x="547" y="28"/>
                </a:lnTo>
                <a:lnTo>
                  <a:pt x="524" y="21"/>
                </a:lnTo>
                <a:lnTo>
                  <a:pt x="499" y="16"/>
                </a:lnTo>
                <a:lnTo>
                  <a:pt x="474" y="11"/>
                </a:lnTo>
                <a:lnTo>
                  <a:pt x="447" y="7"/>
                </a:lnTo>
                <a:lnTo>
                  <a:pt x="419" y="4"/>
                </a:lnTo>
                <a:lnTo>
                  <a:pt x="391" y="2"/>
                </a:lnTo>
                <a:lnTo>
                  <a:pt x="362" y="1"/>
                </a:lnTo>
                <a:lnTo>
                  <a:pt x="333" y="0"/>
                </a:lnTo>
                <a:lnTo>
                  <a:pt x="304" y="1"/>
                </a:lnTo>
                <a:lnTo>
                  <a:pt x="275" y="2"/>
                </a:lnTo>
                <a:lnTo>
                  <a:pt x="247" y="4"/>
                </a:lnTo>
                <a:lnTo>
                  <a:pt x="219" y="7"/>
                </a:lnTo>
                <a:lnTo>
                  <a:pt x="192" y="11"/>
                </a:lnTo>
                <a:lnTo>
                  <a:pt x="167" y="16"/>
                </a:lnTo>
                <a:lnTo>
                  <a:pt x="143" y="21"/>
                </a:lnTo>
                <a:lnTo>
                  <a:pt x="120" y="28"/>
                </a:lnTo>
                <a:lnTo>
                  <a:pt x="98" y="35"/>
                </a:lnTo>
                <a:lnTo>
                  <a:pt x="78" y="42"/>
                </a:lnTo>
                <a:lnTo>
                  <a:pt x="60" y="50"/>
                </a:lnTo>
                <a:lnTo>
                  <a:pt x="46" y="58"/>
                </a:lnTo>
                <a:lnTo>
                  <a:pt x="31" y="67"/>
                </a:lnTo>
                <a:lnTo>
                  <a:pt x="20" y="77"/>
                </a:lnTo>
                <a:lnTo>
                  <a:pt x="12" y="86"/>
                </a:lnTo>
                <a:lnTo>
                  <a:pt x="6" y="96"/>
                </a:lnTo>
                <a:lnTo>
                  <a:pt x="2" y="107"/>
                </a:lnTo>
                <a:lnTo>
                  <a:pt x="0" y="116"/>
                </a:lnTo>
                <a:lnTo>
                  <a:pt x="2" y="127"/>
                </a:lnTo>
                <a:lnTo>
                  <a:pt x="6" y="137"/>
                </a:lnTo>
                <a:lnTo>
                  <a:pt x="12" y="147"/>
                </a:lnTo>
                <a:lnTo>
                  <a:pt x="20" y="156"/>
                </a:lnTo>
                <a:lnTo>
                  <a:pt x="31" y="166"/>
                </a:lnTo>
                <a:lnTo>
                  <a:pt x="46" y="175"/>
                </a:lnTo>
                <a:lnTo>
                  <a:pt x="60" y="183"/>
                </a:lnTo>
                <a:lnTo>
                  <a:pt x="78" y="191"/>
                </a:lnTo>
                <a:lnTo>
                  <a:pt x="98" y="199"/>
                </a:lnTo>
                <a:lnTo>
                  <a:pt x="120" y="206"/>
                </a:lnTo>
                <a:lnTo>
                  <a:pt x="143" y="212"/>
                </a:lnTo>
                <a:lnTo>
                  <a:pt x="167" y="217"/>
                </a:lnTo>
                <a:lnTo>
                  <a:pt x="192" y="222"/>
                </a:lnTo>
                <a:lnTo>
                  <a:pt x="219" y="226"/>
                </a:lnTo>
                <a:lnTo>
                  <a:pt x="247" y="229"/>
                </a:lnTo>
                <a:lnTo>
                  <a:pt x="275" y="231"/>
                </a:lnTo>
                <a:lnTo>
                  <a:pt x="304" y="232"/>
                </a:lnTo>
                <a:lnTo>
                  <a:pt x="333" y="233"/>
                </a:lnTo>
                <a:lnTo>
                  <a:pt x="362" y="232"/>
                </a:lnTo>
                <a:lnTo>
                  <a:pt x="391" y="231"/>
                </a:lnTo>
                <a:lnTo>
                  <a:pt x="419" y="229"/>
                </a:lnTo>
                <a:lnTo>
                  <a:pt x="447" y="226"/>
                </a:lnTo>
                <a:lnTo>
                  <a:pt x="474" y="222"/>
                </a:lnTo>
                <a:lnTo>
                  <a:pt x="499" y="217"/>
                </a:lnTo>
                <a:lnTo>
                  <a:pt x="524" y="212"/>
                </a:lnTo>
                <a:lnTo>
                  <a:pt x="547" y="206"/>
                </a:lnTo>
                <a:lnTo>
                  <a:pt x="568" y="199"/>
                </a:lnTo>
                <a:lnTo>
                  <a:pt x="588" y="191"/>
                </a:lnTo>
                <a:lnTo>
                  <a:pt x="606" y="183"/>
                </a:lnTo>
                <a:lnTo>
                  <a:pt x="621" y="175"/>
                </a:lnTo>
                <a:lnTo>
                  <a:pt x="634" y="166"/>
                </a:lnTo>
                <a:lnTo>
                  <a:pt x="646" y="156"/>
                </a:lnTo>
                <a:lnTo>
                  <a:pt x="655" y="147"/>
                </a:lnTo>
                <a:lnTo>
                  <a:pt x="661" y="137"/>
                </a:lnTo>
                <a:lnTo>
                  <a:pt x="664" y="127"/>
                </a:lnTo>
                <a:lnTo>
                  <a:pt x="666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9" name="Freeform 17"/>
          <p:cNvSpPr>
            <a:spLocks/>
          </p:cNvSpPr>
          <p:nvPr/>
        </p:nvSpPr>
        <p:spPr bwMode="auto">
          <a:xfrm>
            <a:off x="5770563" y="3611563"/>
            <a:ext cx="1309687" cy="361950"/>
          </a:xfrm>
          <a:custGeom>
            <a:avLst/>
            <a:gdLst>
              <a:gd name="T0" fmla="*/ 2147483647 w 929"/>
              <a:gd name="T1" fmla="*/ 2147483647 h 228"/>
              <a:gd name="T2" fmla="*/ 2147483647 w 929"/>
              <a:gd name="T3" fmla="*/ 0 h 228"/>
              <a:gd name="T4" fmla="*/ 0 w 929"/>
              <a:gd name="T5" fmla="*/ 0 h 228"/>
              <a:gd name="T6" fmla="*/ 0 w 929"/>
              <a:gd name="T7" fmla="*/ 2147483647 h 228"/>
              <a:gd name="T8" fmla="*/ 2147483647 w 929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9"/>
              <a:gd name="T16" fmla="*/ 0 h 228"/>
              <a:gd name="T17" fmla="*/ 929 w 929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9" h="228">
                <a:moveTo>
                  <a:pt x="928" y="227"/>
                </a:moveTo>
                <a:lnTo>
                  <a:pt x="928" y="0"/>
                </a:lnTo>
                <a:lnTo>
                  <a:pt x="0" y="0"/>
                </a:lnTo>
                <a:lnTo>
                  <a:pt x="0" y="227"/>
                </a:lnTo>
                <a:lnTo>
                  <a:pt x="928" y="22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40" name="Rectangle 20"/>
          <p:cNvSpPr>
            <a:spLocks noChangeArrowheads="1"/>
          </p:cNvSpPr>
          <p:nvPr/>
        </p:nvSpPr>
        <p:spPr bwMode="auto">
          <a:xfrm>
            <a:off x="5181600" y="2743200"/>
            <a:ext cx="9921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>
                <a:solidFill>
                  <a:srgbClr val="000000"/>
                </a:solidFill>
                <a:latin typeface="Arial" pitchFamily="34" charset="0"/>
              </a:rPr>
              <a:t>albumID</a:t>
            </a:r>
          </a:p>
        </p:txBody>
      </p:sp>
      <p:sp>
        <p:nvSpPr>
          <p:cNvPr id="64541" name="Rectangle 29"/>
          <p:cNvSpPr>
            <a:spLocks noChangeArrowheads="1"/>
          </p:cNvSpPr>
          <p:nvPr/>
        </p:nvSpPr>
        <p:spPr bwMode="auto">
          <a:xfrm>
            <a:off x="3657600" y="3581400"/>
            <a:ext cx="1082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Producer</a:t>
            </a:r>
          </a:p>
        </p:txBody>
      </p:sp>
      <p:sp>
        <p:nvSpPr>
          <p:cNvPr id="64542" name="Rectangle 31"/>
          <p:cNvSpPr>
            <a:spLocks noChangeArrowheads="1"/>
          </p:cNvSpPr>
          <p:nvPr/>
        </p:nvSpPr>
        <p:spPr bwMode="auto">
          <a:xfrm>
            <a:off x="6037263" y="3625850"/>
            <a:ext cx="8207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Album</a:t>
            </a:r>
          </a:p>
        </p:txBody>
      </p:sp>
      <p:sp>
        <p:nvSpPr>
          <p:cNvPr id="64543" name="Line 43"/>
          <p:cNvSpPr>
            <a:spLocks noChangeShapeType="1"/>
          </p:cNvSpPr>
          <p:nvPr/>
        </p:nvSpPr>
        <p:spPr bwMode="auto">
          <a:xfrm>
            <a:off x="4795838" y="3771900"/>
            <a:ext cx="9207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44" name="Line 44"/>
          <p:cNvSpPr>
            <a:spLocks noChangeShapeType="1"/>
          </p:cNvSpPr>
          <p:nvPr/>
        </p:nvSpPr>
        <p:spPr bwMode="auto">
          <a:xfrm flipH="1">
            <a:off x="2819400" y="3771900"/>
            <a:ext cx="766763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4545" name="Straight Connector 71"/>
          <p:cNvCxnSpPr>
            <a:cxnSpLocks noChangeShapeType="1"/>
            <a:endCxn id="64542" idx="0"/>
          </p:cNvCxnSpPr>
          <p:nvPr/>
        </p:nvCxnSpPr>
        <p:spPr bwMode="auto">
          <a:xfrm rot="16200000" flipH="1">
            <a:off x="6309519" y="3486944"/>
            <a:ext cx="215900" cy="61912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546" name="Freeform 9"/>
          <p:cNvSpPr>
            <a:spLocks/>
          </p:cNvSpPr>
          <p:nvPr/>
        </p:nvSpPr>
        <p:spPr bwMode="auto">
          <a:xfrm>
            <a:off x="7543800" y="3200400"/>
            <a:ext cx="7524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47" name="Rectangle 19"/>
          <p:cNvSpPr>
            <a:spLocks noChangeArrowheads="1"/>
          </p:cNvSpPr>
          <p:nvPr/>
        </p:nvSpPr>
        <p:spPr bwMode="auto">
          <a:xfrm>
            <a:off x="7680325" y="3200400"/>
            <a:ext cx="549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title</a:t>
            </a:r>
          </a:p>
        </p:txBody>
      </p:sp>
      <p:sp>
        <p:nvSpPr>
          <p:cNvPr id="64548" name="Freeform 9"/>
          <p:cNvSpPr>
            <a:spLocks/>
          </p:cNvSpPr>
          <p:nvPr/>
        </p:nvSpPr>
        <p:spPr bwMode="auto">
          <a:xfrm>
            <a:off x="7010400" y="2819400"/>
            <a:ext cx="7524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49" name="Rectangle 19"/>
          <p:cNvSpPr>
            <a:spLocks noChangeArrowheads="1"/>
          </p:cNvSpPr>
          <p:nvPr/>
        </p:nvSpPr>
        <p:spPr bwMode="auto">
          <a:xfrm>
            <a:off x="7010400" y="2819400"/>
            <a:ext cx="774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speed</a:t>
            </a:r>
          </a:p>
        </p:txBody>
      </p:sp>
      <p:sp>
        <p:nvSpPr>
          <p:cNvPr id="64550" name="Freeform 15"/>
          <p:cNvSpPr>
            <a:spLocks/>
          </p:cNvSpPr>
          <p:nvPr/>
        </p:nvSpPr>
        <p:spPr bwMode="auto">
          <a:xfrm>
            <a:off x="5803900" y="3048000"/>
            <a:ext cx="1309688" cy="371475"/>
          </a:xfrm>
          <a:custGeom>
            <a:avLst/>
            <a:gdLst>
              <a:gd name="T0" fmla="*/ 2147483647 w 667"/>
              <a:gd name="T1" fmla="*/ 2147483647 h 234"/>
              <a:gd name="T2" fmla="*/ 2147483647 w 667"/>
              <a:gd name="T3" fmla="*/ 2147483647 h 234"/>
              <a:gd name="T4" fmla="*/ 2147483647 w 667"/>
              <a:gd name="T5" fmla="*/ 2147483647 h 234"/>
              <a:gd name="T6" fmla="*/ 2147483647 w 667"/>
              <a:gd name="T7" fmla="*/ 2147483647 h 234"/>
              <a:gd name="T8" fmla="*/ 2147483647 w 667"/>
              <a:gd name="T9" fmla="*/ 2147483647 h 234"/>
              <a:gd name="T10" fmla="*/ 2147483647 w 667"/>
              <a:gd name="T11" fmla="*/ 2147483647 h 234"/>
              <a:gd name="T12" fmla="*/ 2147483647 w 667"/>
              <a:gd name="T13" fmla="*/ 2147483647 h 234"/>
              <a:gd name="T14" fmla="*/ 2147483647 w 667"/>
              <a:gd name="T15" fmla="*/ 2147483647 h 234"/>
              <a:gd name="T16" fmla="*/ 2147483647 w 667"/>
              <a:gd name="T17" fmla="*/ 2147483647 h 234"/>
              <a:gd name="T18" fmla="*/ 2147483647 w 667"/>
              <a:gd name="T19" fmla="*/ 2147483647 h 234"/>
              <a:gd name="T20" fmla="*/ 2147483647 w 667"/>
              <a:gd name="T21" fmla="*/ 2147483647 h 234"/>
              <a:gd name="T22" fmla="*/ 2147483647 w 667"/>
              <a:gd name="T23" fmla="*/ 2147483647 h 234"/>
              <a:gd name="T24" fmla="*/ 2147483647 w 667"/>
              <a:gd name="T25" fmla="*/ 2147483647 h 234"/>
              <a:gd name="T26" fmla="*/ 2147483647 w 667"/>
              <a:gd name="T27" fmla="*/ 2147483647 h 234"/>
              <a:gd name="T28" fmla="*/ 2147483647 w 667"/>
              <a:gd name="T29" fmla="*/ 2147483647 h 234"/>
              <a:gd name="T30" fmla="*/ 2147483647 w 667"/>
              <a:gd name="T31" fmla="*/ 2147483647 h 234"/>
              <a:gd name="T32" fmla="*/ 2147483647 w 667"/>
              <a:gd name="T33" fmla="*/ 2147483647 h 234"/>
              <a:gd name="T34" fmla="*/ 2147483647 w 667"/>
              <a:gd name="T35" fmla="*/ 2147483647 h 234"/>
              <a:gd name="T36" fmla="*/ 2147483647 w 667"/>
              <a:gd name="T37" fmla="*/ 2147483647 h 234"/>
              <a:gd name="T38" fmla="*/ 2147483647 w 667"/>
              <a:gd name="T39" fmla="*/ 2147483647 h 234"/>
              <a:gd name="T40" fmla="*/ 2147483647 w 667"/>
              <a:gd name="T41" fmla="*/ 2147483647 h 234"/>
              <a:gd name="T42" fmla="*/ 2147483647 w 667"/>
              <a:gd name="T43" fmla="*/ 2147483647 h 234"/>
              <a:gd name="T44" fmla="*/ 2147483647 w 667"/>
              <a:gd name="T45" fmla="*/ 2147483647 h 234"/>
              <a:gd name="T46" fmla="*/ 2147483647 w 667"/>
              <a:gd name="T47" fmla="*/ 2147483647 h 234"/>
              <a:gd name="T48" fmla="*/ 2147483647 w 667"/>
              <a:gd name="T49" fmla="*/ 2147483647 h 234"/>
              <a:gd name="T50" fmla="*/ 2147483647 w 667"/>
              <a:gd name="T51" fmla="*/ 2147483647 h 234"/>
              <a:gd name="T52" fmla="*/ 2147483647 w 667"/>
              <a:gd name="T53" fmla="*/ 2147483647 h 234"/>
              <a:gd name="T54" fmla="*/ 2147483647 w 667"/>
              <a:gd name="T55" fmla="*/ 2147483647 h 234"/>
              <a:gd name="T56" fmla="*/ 2147483647 w 667"/>
              <a:gd name="T57" fmla="*/ 2147483647 h 234"/>
              <a:gd name="T58" fmla="*/ 2147483647 w 667"/>
              <a:gd name="T59" fmla="*/ 2147483647 h 234"/>
              <a:gd name="T60" fmla="*/ 2147483647 w 667"/>
              <a:gd name="T61" fmla="*/ 2147483647 h 234"/>
              <a:gd name="T62" fmla="*/ 2147483647 w 667"/>
              <a:gd name="T63" fmla="*/ 2147483647 h 234"/>
              <a:gd name="T64" fmla="*/ 2147483647 w 667"/>
              <a:gd name="T65" fmla="*/ 2147483647 h 234"/>
              <a:gd name="T66" fmla="*/ 2147483647 w 667"/>
              <a:gd name="T67" fmla="*/ 2147483647 h 234"/>
              <a:gd name="T68" fmla="*/ 2147483647 w 667"/>
              <a:gd name="T69" fmla="*/ 2147483647 h 234"/>
              <a:gd name="T70" fmla="*/ 2147483647 w 667"/>
              <a:gd name="T71" fmla="*/ 2147483647 h 2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7"/>
              <a:gd name="T109" fmla="*/ 0 h 234"/>
              <a:gd name="T110" fmla="*/ 667 w 667"/>
              <a:gd name="T111" fmla="*/ 234 h 2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7" h="234">
                <a:moveTo>
                  <a:pt x="666" y="116"/>
                </a:moveTo>
                <a:lnTo>
                  <a:pt x="664" y="107"/>
                </a:lnTo>
                <a:lnTo>
                  <a:pt x="661" y="96"/>
                </a:lnTo>
                <a:lnTo>
                  <a:pt x="655" y="86"/>
                </a:lnTo>
                <a:lnTo>
                  <a:pt x="646" y="77"/>
                </a:lnTo>
                <a:lnTo>
                  <a:pt x="634" y="67"/>
                </a:lnTo>
                <a:lnTo>
                  <a:pt x="621" y="58"/>
                </a:lnTo>
                <a:lnTo>
                  <a:pt x="606" y="50"/>
                </a:lnTo>
                <a:lnTo>
                  <a:pt x="588" y="42"/>
                </a:lnTo>
                <a:lnTo>
                  <a:pt x="568" y="35"/>
                </a:lnTo>
                <a:lnTo>
                  <a:pt x="547" y="28"/>
                </a:lnTo>
                <a:lnTo>
                  <a:pt x="524" y="21"/>
                </a:lnTo>
                <a:lnTo>
                  <a:pt x="499" y="16"/>
                </a:lnTo>
                <a:lnTo>
                  <a:pt x="474" y="11"/>
                </a:lnTo>
                <a:lnTo>
                  <a:pt x="447" y="7"/>
                </a:lnTo>
                <a:lnTo>
                  <a:pt x="419" y="4"/>
                </a:lnTo>
                <a:lnTo>
                  <a:pt x="391" y="2"/>
                </a:lnTo>
                <a:lnTo>
                  <a:pt x="362" y="1"/>
                </a:lnTo>
                <a:lnTo>
                  <a:pt x="333" y="0"/>
                </a:lnTo>
                <a:lnTo>
                  <a:pt x="304" y="1"/>
                </a:lnTo>
                <a:lnTo>
                  <a:pt x="275" y="2"/>
                </a:lnTo>
                <a:lnTo>
                  <a:pt x="247" y="4"/>
                </a:lnTo>
                <a:lnTo>
                  <a:pt x="219" y="7"/>
                </a:lnTo>
                <a:lnTo>
                  <a:pt x="192" y="11"/>
                </a:lnTo>
                <a:lnTo>
                  <a:pt x="167" y="16"/>
                </a:lnTo>
                <a:lnTo>
                  <a:pt x="143" y="21"/>
                </a:lnTo>
                <a:lnTo>
                  <a:pt x="120" y="28"/>
                </a:lnTo>
                <a:lnTo>
                  <a:pt x="98" y="35"/>
                </a:lnTo>
                <a:lnTo>
                  <a:pt x="78" y="42"/>
                </a:lnTo>
                <a:lnTo>
                  <a:pt x="60" y="50"/>
                </a:lnTo>
                <a:lnTo>
                  <a:pt x="46" y="58"/>
                </a:lnTo>
                <a:lnTo>
                  <a:pt x="31" y="67"/>
                </a:lnTo>
                <a:lnTo>
                  <a:pt x="20" y="77"/>
                </a:lnTo>
                <a:lnTo>
                  <a:pt x="12" y="86"/>
                </a:lnTo>
                <a:lnTo>
                  <a:pt x="6" y="96"/>
                </a:lnTo>
                <a:lnTo>
                  <a:pt x="2" y="107"/>
                </a:lnTo>
                <a:lnTo>
                  <a:pt x="0" y="116"/>
                </a:lnTo>
                <a:lnTo>
                  <a:pt x="2" y="127"/>
                </a:lnTo>
                <a:lnTo>
                  <a:pt x="6" y="137"/>
                </a:lnTo>
                <a:lnTo>
                  <a:pt x="12" y="147"/>
                </a:lnTo>
                <a:lnTo>
                  <a:pt x="20" y="156"/>
                </a:lnTo>
                <a:lnTo>
                  <a:pt x="31" y="166"/>
                </a:lnTo>
                <a:lnTo>
                  <a:pt x="46" y="175"/>
                </a:lnTo>
                <a:lnTo>
                  <a:pt x="60" y="183"/>
                </a:lnTo>
                <a:lnTo>
                  <a:pt x="78" y="191"/>
                </a:lnTo>
                <a:lnTo>
                  <a:pt x="98" y="199"/>
                </a:lnTo>
                <a:lnTo>
                  <a:pt x="120" y="206"/>
                </a:lnTo>
                <a:lnTo>
                  <a:pt x="143" y="212"/>
                </a:lnTo>
                <a:lnTo>
                  <a:pt x="167" y="217"/>
                </a:lnTo>
                <a:lnTo>
                  <a:pt x="192" y="222"/>
                </a:lnTo>
                <a:lnTo>
                  <a:pt x="219" y="226"/>
                </a:lnTo>
                <a:lnTo>
                  <a:pt x="247" y="229"/>
                </a:lnTo>
                <a:lnTo>
                  <a:pt x="275" y="231"/>
                </a:lnTo>
                <a:lnTo>
                  <a:pt x="304" y="232"/>
                </a:lnTo>
                <a:lnTo>
                  <a:pt x="333" y="233"/>
                </a:lnTo>
                <a:lnTo>
                  <a:pt x="362" y="232"/>
                </a:lnTo>
                <a:lnTo>
                  <a:pt x="391" y="231"/>
                </a:lnTo>
                <a:lnTo>
                  <a:pt x="419" y="229"/>
                </a:lnTo>
                <a:lnTo>
                  <a:pt x="447" y="226"/>
                </a:lnTo>
                <a:lnTo>
                  <a:pt x="474" y="222"/>
                </a:lnTo>
                <a:lnTo>
                  <a:pt x="499" y="217"/>
                </a:lnTo>
                <a:lnTo>
                  <a:pt x="524" y="212"/>
                </a:lnTo>
                <a:lnTo>
                  <a:pt x="547" y="206"/>
                </a:lnTo>
                <a:lnTo>
                  <a:pt x="568" y="199"/>
                </a:lnTo>
                <a:lnTo>
                  <a:pt x="588" y="191"/>
                </a:lnTo>
                <a:lnTo>
                  <a:pt x="606" y="183"/>
                </a:lnTo>
                <a:lnTo>
                  <a:pt x="621" y="175"/>
                </a:lnTo>
                <a:lnTo>
                  <a:pt x="634" y="166"/>
                </a:lnTo>
                <a:lnTo>
                  <a:pt x="646" y="156"/>
                </a:lnTo>
                <a:lnTo>
                  <a:pt x="655" y="147"/>
                </a:lnTo>
                <a:lnTo>
                  <a:pt x="661" y="137"/>
                </a:lnTo>
                <a:lnTo>
                  <a:pt x="664" y="127"/>
                </a:lnTo>
                <a:lnTo>
                  <a:pt x="666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51" name="Rectangle 20"/>
          <p:cNvSpPr>
            <a:spLocks noChangeArrowheads="1"/>
          </p:cNvSpPr>
          <p:nvPr/>
        </p:nvSpPr>
        <p:spPr bwMode="auto">
          <a:xfrm>
            <a:off x="5791200" y="3048000"/>
            <a:ext cx="1384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  <a:latin typeface="Arial" pitchFamily="34" charset="0"/>
              </a:rPr>
              <a:t>copyrightDate</a:t>
            </a:r>
          </a:p>
        </p:txBody>
      </p:sp>
      <p:cxnSp>
        <p:nvCxnSpPr>
          <p:cNvPr id="64552" name="Straight Connector 80"/>
          <p:cNvCxnSpPr>
            <a:cxnSpLocks noChangeShapeType="1"/>
          </p:cNvCxnSpPr>
          <p:nvPr/>
        </p:nvCxnSpPr>
        <p:spPr bwMode="auto">
          <a:xfrm rot="16200000" flipH="1">
            <a:off x="5562600" y="3276600"/>
            <a:ext cx="457200" cy="1524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53" name="Straight Connector 82"/>
          <p:cNvCxnSpPr>
            <a:cxnSpLocks noChangeShapeType="1"/>
          </p:cNvCxnSpPr>
          <p:nvPr/>
        </p:nvCxnSpPr>
        <p:spPr bwMode="auto">
          <a:xfrm rot="5400000" flipH="1" flipV="1">
            <a:off x="6896100" y="3238500"/>
            <a:ext cx="381000" cy="3048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54" name="Straight Connector 84"/>
          <p:cNvCxnSpPr>
            <a:cxnSpLocks noChangeShapeType="1"/>
          </p:cNvCxnSpPr>
          <p:nvPr/>
        </p:nvCxnSpPr>
        <p:spPr bwMode="auto">
          <a:xfrm rot="10800000" flipV="1">
            <a:off x="7086600" y="3429000"/>
            <a:ext cx="457200" cy="2286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4555" name="Group 89"/>
          <p:cNvGrpSpPr>
            <a:grpSpLocks/>
          </p:cNvGrpSpPr>
          <p:nvPr/>
        </p:nvGrpSpPr>
        <p:grpSpPr bwMode="auto">
          <a:xfrm>
            <a:off x="5867400" y="4191000"/>
            <a:ext cx="1176338" cy="609600"/>
            <a:chOff x="3768725" y="1600200"/>
            <a:chExt cx="1176338" cy="609600"/>
          </a:xfrm>
        </p:grpSpPr>
        <p:sp>
          <p:nvSpPr>
            <p:cNvPr id="64595" name="Freeform 13"/>
            <p:cNvSpPr>
              <a:spLocks/>
            </p:cNvSpPr>
            <p:nvPr/>
          </p:nvSpPr>
          <p:spPr bwMode="auto">
            <a:xfrm>
              <a:off x="3768725" y="1600200"/>
              <a:ext cx="1176338" cy="609600"/>
            </a:xfrm>
            <a:custGeom>
              <a:avLst/>
              <a:gdLst>
                <a:gd name="T0" fmla="*/ 0 w 741"/>
                <a:gd name="T1" fmla="*/ 2147483647 h 384"/>
                <a:gd name="T2" fmla="*/ 2147483647 w 741"/>
                <a:gd name="T3" fmla="*/ 0 h 384"/>
                <a:gd name="T4" fmla="*/ 2147483647 w 741"/>
                <a:gd name="T5" fmla="*/ 2147483647 h 384"/>
                <a:gd name="T6" fmla="*/ 2147483647 w 741"/>
                <a:gd name="T7" fmla="*/ 2147483647 h 384"/>
                <a:gd name="T8" fmla="*/ 0 w 741"/>
                <a:gd name="T9" fmla="*/ 2147483647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384"/>
                <a:gd name="T17" fmla="*/ 741 w 741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384">
                  <a:moveTo>
                    <a:pt x="0" y="191"/>
                  </a:moveTo>
                  <a:lnTo>
                    <a:pt x="365" y="0"/>
                  </a:lnTo>
                  <a:lnTo>
                    <a:pt x="740" y="198"/>
                  </a:lnTo>
                  <a:lnTo>
                    <a:pt x="365" y="383"/>
                  </a:lnTo>
                  <a:lnTo>
                    <a:pt x="0" y="19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96" name="Rectangle 29"/>
            <p:cNvSpPr>
              <a:spLocks noChangeArrowheads="1"/>
            </p:cNvSpPr>
            <p:nvPr/>
          </p:nvSpPr>
          <p:spPr bwMode="auto">
            <a:xfrm>
              <a:off x="3909847" y="1721411"/>
              <a:ext cx="1001878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Appears</a:t>
              </a:r>
            </a:p>
          </p:txBody>
        </p:sp>
      </p:grpSp>
      <p:grpSp>
        <p:nvGrpSpPr>
          <p:cNvPr id="64556" name="Group 92"/>
          <p:cNvGrpSpPr>
            <a:grpSpLocks/>
          </p:cNvGrpSpPr>
          <p:nvPr/>
        </p:nvGrpSpPr>
        <p:grpSpPr bwMode="auto">
          <a:xfrm>
            <a:off x="3657600" y="4343400"/>
            <a:ext cx="1176338" cy="609600"/>
            <a:chOff x="3768725" y="1600200"/>
            <a:chExt cx="1176338" cy="609600"/>
          </a:xfrm>
        </p:grpSpPr>
        <p:sp>
          <p:nvSpPr>
            <p:cNvPr id="64593" name="Freeform 13"/>
            <p:cNvSpPr>
              <a:spLocks/>
            </p:cNvSpPr>
            <p:nvPr/>
          </p:nvSpPr>
          <p:spPr bwMode="auto">
            <a:xfrm>
              <a:off x="3768725" y="1600200"/>
              <a:ext cx="1176338" cy="609600"/>
            </a:xfrm>
            <a:custGeom>
              <a:avLst/>
              <a:gdLst>
                <a:gd name="T0" fmla="*/ 0 w 741"/>
                <a:gd name="T1" fmla="*/ 2147483647 h 384"/>
                <a:gd name="T2" fmla="*/ 2147483647 w 741"/>
                <a:gd name="T3" fmla="*/ 0 h 384"/>
                <a:gd name="T4" fmla="*/ 2147483647 w 741"/>
                <a:gd name="T5" fmla="*/ 2147483647 h 384"/>
                <a:gd name="T6" fmla="*/ 2147483647 w 741"/>
                <a:gd name="T7" fmla="*/ 2147483647 h 384"/>
                <a:gd name="T8" fmla="*/ 0 w 741"/>
                <a:gd name="T9" fmla="*/ 2147483647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384"/>
                <a:gd name="T17" fmla="*/ 741 w 741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384">
                  <a:moveTo>
                    <a:pt x="0" y="191"/>
                  </a:moveTo>
                  <a:lnTo>
                    <a:pt x="365" y="0"/>
                  </a:lnTo>
                  <a:lnTo>
                    <a:pt x="740" y="198"/>
                  </a:lnTo>
                  <a:lnTo>
                    <a:pt x="365" y="383"/>
                  </a:lnTo>
                  <a:lnTo>
                    <a:pt x="0" y="19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94" name="Rectangle 29"/>
            <p:cNvSpPr>
              <a:spLocks noChangeArrowheads="1"/>
            </p:cNvSpPr>
            <p:nvPr/>
          </p:nvSpPr>
          <p:spPr bwMode="auto">
            <a:xfrm>
              <a:off x="3865707" y="1739900"/>
              <a:ext cx="969818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Perform</a:t>
              </a:r>
            </a:p>
          </p:txBody>
        </p:sp>
      </p:grpSp>
      <p:grpSp>
        <p:nvGrpSpPr>
          <p:cNvPr id="64557" name="Group 95"/>
          <p:cNvGrpSpPr>
            <a:grpSpLocks/>
          </p:cNvGrpSpPr>
          <p:nvPr/>
        </p:nvGrpSpPr>
        <p:grpSpPr bwMode="auto">
          <a:xfrm>
            <a:off x="1524000" y="5105400"/>
            <a:ext cx="1309688" cy="373063"/>
            <a:chOff x="1693863" y="3429000"/>
            <a:chExt cx="1309687" cy="373063"/>
          </a:xfrm>
        </p:grpSpPr>
        <p:sp>
          <p:nvSpPr>
            <p:cNvPr id="64591" name="Freeform 17"/>
            <p:cNvSpPr>
              <a:spLocks/>
            </p:cNvSpPr>
            <p:nvPr/>
          </p:nvSpPr>
          <p:spPr bwMode="auto">
            <a:xfrm>
              <a:off x="1693863" y="3440113"/>
              <a:ext cx="1309687" cy="361950"/>
            </a:xfrm>
            <a:custGeom>
              <a:avLst/>
              <a:gdLst>
                <a:gd name="T0" fmla="*/ 2147483647 w 929"/>
                <a:gd name="T1" fmla="*/ 2147483647 h 228"/>
                <a:gd name="T2" fmla="*/ 2147483647 w 929"/>
                <a:gd name="T3" fmla="*/ 0 h 228"/>
                <a:gd name="T4" fmla="*/ 0 w 929"/>
                <a:gd name="T5" fmla="*/ 0 h 228"/>
                <a:gd name="T6" fmla="*/ 0 w 929"/>
                <a:gd name="T7" fmla="*/ 2147483647 h 228"/>
                <a:gd name="T8" fmla="*/ 2147483647 w 929"/>
                <a:gd name="T9" fmla="*/ 2147483647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9"/>
                <a:gd name="T16" fmla="*/ 0 h 228"/>
                <a:gd name="T17" fmla="*/ 929 w 929"/>
                <a:gd name="T18" fmla="*/ 228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9" h="228">
                  <a:moveTo>
                    <a:pt x="928" y="227"/>
                  </a:moveTo>
                  <a:lnTo>
                    <a:pt x="928" y="0"/>
                  </a:lnTo>
                  <a:lnTo>
                    <a:pt x="0" y="0"/>
                  </a:lnTo>
                  <a:lnTo>
                    <a:pt x="0" y="227"/>
                  </a:lnTo>
                  <a:lnTo>
                    <a:pt x="928" y="22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92" name="Rectangle 31"/>
            <p:cNvSpPr>
              <a:spLocks noChangeArrowheads="1"/>
            </p:cNvSpPr>
            <p:nvPr/>
          </p:nvSpPr>
          <p:spPr bwMode="auto">
            <a:xfrm>
              <a:off x="1745332" y="3429000"/>
              <a:ext cx="1243931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Instrument</a:t>
              </a:r>
            </a:p>
          </p:txBody>
        </p:sp>
      </p:grpSp>
      <p:sp>
        <p:nvSpPr>
          <p:cNvPr id="64558" name="Freeform 9"/>
          <p:cNvSpPr>
            <a:spLocks/>
          </p:cNvSpPr>
          <p:nvPr/>
        </p:nvSpPr>
        <p:spPr bwMode="auto">
          <a:xfrm>
            <a:off x="1905000" y="5813425"/>
            <a:ext cx="7524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59" name="Rectangle 19"/>
          <p:cNvSpPr>
            <a:spLocks noChangeArrowheads="1"/>
          </p:cNvSpPr>
          <p:nvPr/>
        </p:nvSpPr>
        <p:spPr bwMode="auto">
          <a:xfrm>
            <a:off x="1900238" y="5791200"/>
            <a:ext cx="8429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dname</a:t>
            </a:r>
          </a:p>
        </p:txBody>
      </p:sp>
      <p:sp>
        <p:nvSpPr>
          <p:cNvPr id="64560" name="Freeform 9"/>
          <p:cNvSpPr>
            <a:spLocks/>
          </p:cNvSpPr>
          <p:nvPr/>
        </p:nvSpPr>
        <p:spPr bwMode="auto">
          <a:xfrm>
            <a:off x="1066800" y="5715000"/>
            <a:ext cx="8286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61" name="Rectangle 19"/>
          <p:cNvSpPr>
            <a:spLocks noChangeArrowheads="1"/>
          </p:cNvSpPr>
          <p:nvPr/>
        </p:nvSpPr>
        <p:spPr bwMode="auto">
          <a:xfrm>
            <a:off x="1066800" y="5692775"/>
            <a:ext cx="833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>
                <a:solidFill>
                  <a:srgbClr val="000000"/>
                </a:solidFill>
                <a:latin typeface="Arial" pitchFamily="34" charset="0"/>
              </a:rPr>
              <a:t>instrID</a:t>
            </a:r>
          </a:p>
        </p:txBody>
      </p:sp>
      <p:sp>
        <p:nvSpPr>
          <p:cNvPr id="64562" name="Freeform 9"/>
          <p:cNvSpPr>
            <a:spLocks/>
          </p:cNvSpPr>
          <p:nvPr/>
        </p:nvSpPr>
        <p:spPr bwMode="auto">
          <a:xfrm>
            <a:off x="2671763" y="5638800"/>
            <a:ext cx="7524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63" name="Rectangle 19"/>
          <p:cNvSpPr>
            <a:spLocks noChangeArrowheads="1"/>
          </p:cNvSpPr>
          <p:nvPr/>
        </p:nvSpPr>
        <p:spPr bwMode="auto">
          <a:xfrm>
            <a:off x="2752725" y="5638800"/>
            <a:ext cx="523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key</a:t>
            </a:r>
          </a:p>
        </p:txBody>
      </p:sp>
      <p:cxnSp>
        <p:nvCxnSpPr>
          <p:cNvPr id="64564" name="Straight Connector 108"/>
          <p:cNvCxnSpPr>
            <a:cxnSpLocks noChangeShapeType="1"/>
            <a:endCxn id="64561" idx="0"/>
          </p:cNvCxnSpPr>
          <p:nvPr/>
        </p:nvCxnSpPr>
        <p:spPr bwMode="auto">
          <a:xfrm rot="5400000">
            <a:off x="1477169" y="5493544"/>
            <a:ext cx="206375" cy="1920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65" name="Straight Connector 110"/>
          <p:cNvCxnSpPr>
            <a:cxnSpLocks noChangeShapeType="1"/>
            <a:endCxn id="64559" idx="0"/>
          </p:cNvCxnSpPr>
          <p:nvPr/>
        </p:nvCxnSpPr>
        <p:spPr bwMode="auto">
          <a:xfrm rot="16200000" flipH="1">
            <a:off x="2112963" y="5583237"/>
            <a:ext cx="304800" cy="11112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66" name="Straight Connector 112"/>
          <p:cNvCxnSpPr>
            <a:cxnSpLocks noChangeShapeType="1"/>
          </p:cNvCxnSpPr>
          <p:nvPr/>
        </p:nvCxnSpPr>
        <p:spPr bwMode="auto">
          <a:xfrm rot="16200000" flipH="1">
            <a:off x="2667000" y="5486400"/>
            <a:ext cx="152400" cy="1524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4567" name="Group 113"/>
          <p:cNvGrpSpPr>
            <a:grpSpLocks/>
          </p:cNvGrpSpPr>
          <p:nvPr/>
        </p:nvGrpSpPr>
        <p:grpSpPr bwMode="auto">
          <a:xfrm>
            <a:off x="5791200" y="5105400"/>
            <a:ext cx="1309688" cy="373063"/>
            <a:chOff x="1693863" y="3429000"/>
            <a:chExt cx="1309687" cy="373063"/>
          </a:xfrm>
        </p:grpSpPr>
        <p:sp>
          <p:nvSpPr>
            <p:cNvPr id="64589" name="Freeform 17"/>
            <p:cNvSpPr>
              <a:spLocks/>
            </p:cNvSpPr>
            <p:nvPr/>
          </p:nvSpPr>
          <p:spPr bwMode="auto">
            <a:xfrm>
              <a:off x="1693863" y="3440113"/>
              <a:ext cx="1309687" cy="361950"/>
            </a:xfrm>
            <a:custGeom>
              <a:avLst/>
              <a:gdLst>
                <a:gd name="T0" fmla="*/ 2147483647 w 929"/>
                <a:gd name="T1" fmla="*/ 2147483647 h 228"/>
                <a:gd name="T2" fmla="*/ 2147483647 w 929"/>
                <a:gd name="T3" fmla="*/ 0 h 228"/>
                <a:gd name="T4" fmla="*/ 0 w 929"/>
                <a:gd name="T5" fmla="*/ 0 h 228"/>
                <a:gd name="T6" fmla="*/ 0 w 929"/>
                <a:gd name="T7" fmla="*/ 2147483647 h 228"/>
                <a:gd name="T8" fmla="*/ 2147483647 w 929"/>
                <a:gd name="T9" fmla="*/ 2147483647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9"/>
                <a:gd name="T16" fmla="*/ 0 h 228"/>
                <a:gd name="T17" fmla="*/ 929 w 929"/>
                <a:gd name="T18" fmla="*/ 228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9" h="228">
                  <a:moveTo>
                    <a:pt x="928" y="227"/>
                  </a:moveTo>
                  <a:lnTo>
                    <a:pt x="928" y="0"/>
                  </a:lnTo>
                  <a:lnTo>
                    <a:pt x="0" y="0"/>
                  </a:lnTo>
                  <a:lnTo>
                    <a:pt x="0" y="227"/>
                  </a:lnTo>
                  <a:lnTo>
                    <a:pt x="928" y="22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90" name="Rectangle 31"/>
            <p:cNvSpPr>
              <a:spLocks noChangeArrowheads="1"/>
            </p:cNvSpPr>
            <p:nvPr/>
          </p:nvSpPr>
          <p:spPr bwMode="auto">
            <a:xfrm>
              <a:off x="1998663" y="3429000"/>
              <a:ext cx="807914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Songs</a:t>
              </a:r>
            </a:p>
          </p:txBody>
        </p:sp>
      </p:grpSp>
      <p:sp>
        <p:nvSpPr>
          <p:cNvPr id="64568" name="Freeform 9"/>
          <p:cNvSpPr>
            <a:spLocks/>
          </p:cNvSpPr>
          <p:nvPr/>
        </p:nvSpPr>
        <p:spPr bwMode="auto">
          <a:xfrm>
            <a:off x="6172200" y="5813425"/>
            <a:ext cx="7524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69" name="Rectangle 19"/>
          <p:cNvSpPr>
            <a:spLocks noChangeArrowheads="1"/>
          </p:cNvSpPr>
          <p:nvPr/>
        </p:nvSpPr>
        <p:spPr bwMode="auto">
          <a:xfrm>
            <a:off x="6308725" y="5791200"/>
            <a:ext cx="549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title</a:t>
            </a:r>
          </a:p>
        </p:txBody>
      </p:sp>
      <p:sp>
        <p:nvSpPr>
          <p:cNvPr id="64570" name="Freeform 9"/>
          <p:cNvSpPr>
            <a:spLocks/>
          </p:cNvSpPr>
          <p:nvPr/>
        </p:nvSpPr>
        <p:spPr bwMode="auto">
          <a:xfrm>
            <a:off x="5334000" y="5715000"/>
            <a:ext cx="8286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71" name="Rectangle 19"/>
          <p:cNvSpPr>
            <a:spLocks noChangeArrowheads="1"/>
          </p:cNvSpPr>
          <p:nvPr/>
        </p:nvSpPr>
        <p:spPr bwMode="auto">
          <a:xfrm>
            <a:off x="5334000" y="5692775"/>
            <a:ext cx="876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>
                <a:solidFill>
                  <a:srgbClr val="000000"/>
                </a:solidFill>
                <a:latin typeface="Arial" pitchFamily="34" charset="0"/>
              </a:rPr>
              <a:t>songID</a:t>
            </a:r>
          </a:p>
        </p:txBody>
      </p:sp>
      <p:sp>
        <p:nvSpPr>
          <p:cNvPr id="64572" name="Freeform 9"/>
          <p:cNvSpPr>
            <a:spLocks/>
          </p:cNvSpPr>
          <p:nvPr/>
        </p:nvSpPr>
        <p:spPr bwMode="auto">
          <a:xfrm>
            <a:off x="6938963" y="5638800"/>
            <a:ext cx="7524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73" name="Rectangle 19"/>
          <p:cNvSpPr>
            <a:spLocks noChangeArrowheads="1"/>
          </p:cNvSpPr>
          <p:nvPr/>
        </p:nvSpPr>
        <p:spPr bwMode="auto">
          <a:xfrm>
            <a:off x="6934200" y="5638800"/>
            <a:ext cx="820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author</a:t>
            </a:r>
          </a:p>
        </p:txBody>
      </p:sp>
      <p:cxnSp>
        <p:nvCxnSpPr>
          <p:cNvPr id="64574" name="Straight Connector 122"/>
          <p:cNvCxnSpPr>
            <a:cxnSpLocks noChangeShapeType="1"/>
            <a:endCxn id="64571" idx="0"/>
          </p:cNvCxnSpPr>
          <p:nvPr/>
        </p:nvCxnSpPr>
        <p:spPr bwMode="auto">
          <a:xfrm rot="5400000">
            <a:off x="5754687" y="5503863"/>
            <a:ext cx="206375" cy="17145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75" name="Straight Connector 123"/>
          <p:cNvCxnSpPr>
            <a:cxnSpLocks noChangeShapeType="1"/>
            <a:endCxn id="64569" idx="0"/>
          </p:cNvCxnSpPr>
          <p:nvPr/>
        </p:nvCxnSpPr>
        <p:spPr bwMode="auto">
          <a:xfrm rot="16200000" flipH="1">
            <a:off x="6415882" y="5623718"/>
            <a:ext cx="304800" cy="30163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76" name="Straight Connector 124"/>
          <p:cNvCxnSpPr>
            <a:cxnSpLocks noChangeShapeType="1"/>
          </p:cNvCxnSpPr>
          <p:nvPr/>
        </p:nvCxnSpPr>
        <p:spPr bwMode="auto">
          <a:xfrm rot="16200000" flipH="1">
            <a:off x="6934200" y="5486400"/>
            <a:ext cx="152400" cy="1524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77" name="Straight Connector 127"/>
          <p:cNvCxnSpPr>
            <a:cxnSpLocks noChangeShapeType="1"/>
            <a:stCxn id="64544" idx="1"/>
          </p:cNvCxnSpPr>
          <p:nvPr/>
        </p:nvCxnSpPr>
        <p:spPr bwMode="auto">
          <a:xfrm rot="16200000" flipH="1">
            <a:off x="3028950" y="3562350"/>
            <a:ext cx="723900" cy="11430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78" name="Straight Connector 130"/>
          <p:cNvCxnSpPr>
            <a:cxnSpLocks noChangeShapeType="1"/>
          </p:cNvCxnSpPr>
          <p:nvPr/>
        </p:nvCxnSpPr>
        <p:spPr bwMode="auto">
          <a:xfrm>
            <a:off x="4495800" y="4800600"/>
            <a:ext cx="1295400" cy="4572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" name="Group 95"/>
          <p:cNvGrpSpPr>
            <a:grpSpLocks/>
          </p:cNvGrpSpPr>
          <p:nvPr/>
        </p:nvGrpSpPr>
        <p:grpSpPr bwMode="auto">
          <a:xfrm>
            <a:off x="1600200" y="3963988"/>
            <a:ext cx="1176338" cy="1141412"/>
            <a:chOff x="1600200" y="3963194"/>
            <a:chExt cx="1176338" cy="1142207"/>
          </a:xfrm>
        </p:grpSpPr>
        <p:grpSp>
          <p:nvGrpSpPr>
            <p:cNvPr id="64584" name="Group 86"/>
            <p:cNvGrpSpPr>
              <a:grpSpLocks/>
            </p:cNvGrpSpPr>
            <p:nvPr/>
          </p:nvGrpSpPr>
          <p:grpSpPr bwMode="auto">
            <a:xfrm>
              <a:off x="1600200" y="4191000"/>
              <a:ext cx="1176338" cy="609600"/>
              <a:chOff x="3768725" y="1600200"/>
              <a:chExt cx="1176338" cy="609600"/>
            </a:xfrm>
          </p:grpSpPr>
          <p:sp>
            <p:nvSpPr>
              <p:cNvPr id="64587" name="Freeform 13"/>
              <p:cNvSpPr>
                <a:spLocks/>
              </p:cNvSpPr>
              <p:nvPr/>
            </p:nvSpPr>
            <p:spPr bwMode="auto">
              <a:xfrm>
                <a:off x="3768725" y="1600200"/>
                <a:ext cx="1176338" cy="609600"/>
              </a:xfrm>
              <a:custGeom>
                <a:avLst/>
                <a:gdLst>
                  <a:gd name="T0" fmla="*/ 0 w 741"/>
                  <a:gd name="T1" fmla="*/ 2147483647 h 384"/>
                  <a:gd name="T2" fmla="*/ 2147483647 w 741"/>
                  <a:gd name="T3" fmla="*/ 0 h 384"/>
                  <a:gd name="T4" fmla="*/ 2147483647 w 741"/>
                  <a:gd name="T5" fmla="*/ 2147483647 h 384"/>
                  <a:gd name="T6" fmla="*/ 2147483647 w 741"/>
                  <a:gd name="T7" fmla="*/ 2147483647 h 384"/>
                  <a:gd name="T8" fmla="*/ 0 w 741"/>
                  <a:gd name="T9" fmla="*/ 2147483647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1"/>
                  <a:gd name="T16" fmla="*/ 0 h 384"/>
                  <a:gd name="T17" fmla="*/ 741 w 741"/>
                  <a:gd name="T18" fmla="*/ 384 h 3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1" h="384">
                    <a:moveTo>
                      <a:pt x="0" y="191"/>
                    </a:moveTo>
                    <a:lnTo>
                      <a:pt x="365" y="0"/>
                    </a:lnTo>
                    <a:lnTo>
                      <a:pt x="740" y="198"/>
                    </a:lnTo>
                    <a:lnTo>
                      <a:pt x="365" y="383"/>
                    </a:lnTo>
                    <a:lnTo>
                      <a:pt x="0" y="19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88" name="Rectangle 29"/>
              <p:cNvSpPr>
                <a:spLocks noChangeArrowheads="1"/>
              </p:cNvSpPr>
              <p:nvPr/>
            </p:nvSpPr>
            <p:spPr bwMode="auto">
              <a:xfrm>
                <a:off x="3997325" y="1721411"/>
                <a:ext cx="718146" cy="335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000000"/>
                    </a:solidFill>
                    <a:latin typeface="Arial" pitchFamily="34" charset="0"/>
                  </a:rPr>
                  <a:t>Plays</a:t>
                </a:r>
              </a:p>
            </p:txBody>
          </p:sp>
        </p:grpSp>
        <p:cxnSp>
          <p:nvCxnSpPr>
            <p:cNvPr id="64585" name="Straight Connector 132"/>
            <p:cNvCxnSpPr>
              <a:cxnSpLocks noChangeShapeType="1"/>
            </p:cNvCxnSpPr>
            <p:nvPr/>
          </p:nvCxnSpPr>
          <p:spPr bwMode="auto">
            <a:xfrm rot="5400000">
              <a:off x="2095500" y="4076700"/>
              <a:ext cx="228600" cy="158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86" name="Straight Connector 134"/>
            <p:cNvCxnSpPr>
              <a:cxnSpLocks noChangeShapeType="1"/>
            </p:cNvCxnSpPr>
            <p:nvPr/>
          </p:nvCxnSpPr>
          <p:spPr bwMode="auto">
            <a:xfrm rot="5400000">
              <a:off x="2051218" y="4946818"/>
              <a:ext cx="304800" cy="1236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64580" name="Straight Arrow Connector 136"/>
          <p:cNvCxnSpPr>
            <a:cxnSpLocks noChangeShapeType="1"/>
          </p:cNvCxnSpPr>
          <p:nvPr/>
        </p:nvCxnSpPr>
        <p:spPr bwMode="auto">
          <a:xfrm rot="16200000" flipV="1">
            <a:off x="6335713" y="4941887"/>
            <a:ext cx="304800" cy="22225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81" name="Straight Connector 138"/>
          <p:cNvCxnSpPr>
            <a:cxnSpLocks noChangeShapeType="1"/>
            <a:endCxn id="64542" idx="2"/>
          </p:cNvCxnSpPr>
          <p:nvPr/>
        </p:nvCxnSpPr>
        <p:spPr bwMode="auto">
          <a:xfrm rot="16200000" flipV="1">
            <a:off x="6347619" y="4061619"/>
            <a:ext cx="228600" cy="30162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3" name="TextBox 92"/>
          <p:cNvSpPr txBox="1">
            <a:spLocks noChangeArrowheads="1"/>
          </p:cNvSpPr>
          <p:nvPr/>
        </p:nvSpPr>
        <p:spPr bwMode="auto">
          <a:xfrm>
            <a:off x="3657600" y="3306584"/>
            <a:ext cx="4475905" cy="2400657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91440" anchor="ctr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FF00"/>
                </a:solidFill>
                <a:latin typeface="Comic Sans MS" pitchFamily="66" charset="0"/>
              </a:rPr>
              <a:t>CREAT TABLE  Plays ( </a:t>
            </a:r>
          </a:p>
          <a:p>
            <a:pPr eaLnBrk="1" hangingPunct="1"/>
            <a:r>
              <a:rPr lang="en-US" sz="1800" dirty="0">
                <a:solidFill>
                  <a:srgbClr val="FFFF00"/>
                </a:solidFill>
                <a:latin typeface="Comic Sans MS" pitchFamily="66" charset="0"/>
              </a:rPr>
              <a:t>	</a:t>
            </a:r>
            <a:r>
              <a:rPr lang="en-US" sz="1800" dirty="0" err="1">
                <a:solidFill>
                  <a:srgbClr val="FFFF00"/>
                </a:solidFill>
                <a:latin typeface="Comic Sans MS" pitchFamily="66" charset="0"/>
              </a:rPr>
              <a:t>ssn</a:t>
            </a:r>
            <a:r>
              <a:rPr lang="en-US" sz="1800" dirty="0">
                <a:solidFill>
                  <a:srgbClr val="FFFF00"/>
                </a:solidFill>
                <a:latin typeface="Comic Sans MS" pitchFamily="66" charset="0"/>
              </a:rPr>
              <a:t>		CHAR(10),</a:t>
            </a:r>
          </a:p>
          <a:p>
            <a:pPr eaLnBrk="1" hangingPunct="1"/>
            <a:r>
              <a:rPr lang="en-US" sz="1800" dirty="0">
                <a:solidFill>
                  <a:srgbClr val="FFFF00"/>
                </a:solidFill>
                <a:latin typeface="Comic Sans MS" pitchFamily="66" charset="0"/>
              </a:rPr>
              <a:t>	</a:t>
            </a:r>
            <a:r>
              <a:rPr lang="en-US" sz="1800" dirty="0" err="1">
                <a:solidFill>
                  <a:srgbClr val="FFFF00"/>
                </a:solidFill>
                <a:latin typeface="Comic Sans MS" pitchFamily="66" charset="0"/>
              </a:rPr>
              <a:t>instrID</a:t>
            </a:r>
            <a:r>
              <a:rPr lang="en-US" sz="1800" dirty="0">
                <a:solidFill>
                  <a:srgbClr val="FFFF00"/>
                </a:solidFill>
                <a:latin typeface="Comic Sans MS" pitchFamily="66" charset="0"/>
              </a:rPr>
              <a:t>		INTEGER</a:t>
            </a:r>
          </a:p>
          <a:p>
            <a:pPr eaLnBrk="1" hangingPunct="1"/>
            <a:r>
              <a:rPr lang="en-US" sz="1800" dirty="0">
                <a:solidFill>
                  <a:srgbClr val="FFFF00"/>
                </a:solidFill>
                <a:latin typeface="Comic Sans MS" pitchFamily="66" charset="0"/>
              </a:rPr>
              <a:t>	PRIMARY KEY	(</a:t>
            </a:r>
            <a:r>
              <a:rPr lang="en-US" sz="1800" dirty="0" err="1">
                <a:solidFill>
                  <a:srgbClr val="FFFF00"/>
                </a:solidFill>
                <a:latin typeface="Comic Sans MS" pitchFamily="66" charset="0"/>
              </a:rPr>
              <a:t>ssn</a:t>
            </a:r>
            <a:r>
              <a:rPr lang="en-US" sz="1800" dirty="0">
                <a:solidFill>
                  <a:srgbClr val="FFFF00"/>
                </a:solidFill>
                <a:latin typeface="Comic Sans MS" pitchFamily="66" charset="0"/>
              </a:rPr>
              <a:t>, </a:t>
            </a:r>
            <a:r>
              <a:rPr lang="en-US" sz="1800" dirty="0" err="1">
                <a:solidFill>
                  <a:srgbClr val="FFFF00"/>
                </a:solidFill>
                <a:latin typeface="Comic Sans MS" pitchFamily="66" charset="0"/>
              </a:rPr>
              <a:t>instrID</a:t>
            </a:r>
            <a:r>
              <a:rPr lang="en-US" sz="1800" dirty="0">
                <a:solidFill>
                  <a:srgbClr val="FFFF00"/>
                </a:solidFill>
                <a:latin typeface="Comic Sans MS" pitchFamily="66" charset="0"/>
              </a:rPr>
              <a:t>),</a:t>
            </a:r>
          </a:p>
          <a:p>
            <a:pPr eaLnBrk="1" hangingPunct="1"/>
            <a:r>
              <a:rPr lang="en-US" sz="1800" dirty="0">
                <a:solidFill>
                  <a:srgbClr val="FFFF00"/>
                </a:solidFill>
                <a:latin typeface="Comic Sans MS" pitchFamily="66" charset="0"/>
              </a:rPr>
              <a:t>	FOREIGN KEY	(</a:t>
            </a:r>
            <a:r>
              <a:rPr lang="en-US" sz="1800" dirty="0" err="1">
                <a:solidFill>
                  <a:srgbClr val="FFFF00"/>
                </a:solidFill>
                <a:latin typeface="Comic Sans MS" pitchFamily="66" charset="0"/>
              </a:rPr>
              <a:t>ssn</a:t>
            </a:r>
            <a:r>
              <a:rPr lang="en-US" sz="1800" dirty="0">
                <a:solidFill>
                  <a:srgbClr val="FFFF00"/>
                </a:solidFill>
                <a:latin typeface="Comic Sans MS" pitchFamily="66" charset="0"/>
              </a:rPr>
              <a:t>)</a:t>
            </a:r>
          </a:p>
          <a:p>
            <a:pPr eaLnBrk="1" hangingPunct="1"/>
            <a:r>
              <a:rPr lang="en-US" sz="1800" dirty="0">
                <a:solidFill>
                  <a:srgbClr val="FFFF00"/>
                </a:solidFill>
                <a:latin typeface="Comic Sans MS" pitchFamily="66" charset="0"/>
              </a:rPr>
              <a:t>	  REFERENCES  	Musicians,</a:t>
            </a:r>
          </a:p>
          <a:p>
            <a:pPr eaLnBrk="1" hangingPunct="1"/>
            <a:r>
              <a:rPr lang="en-US" sz="1800" dirty="0">
                <a:solidFill>
                  <a:srgbClr val="FFFF00"/>
                </a:solidFill>
                <a:latin typeface="Comic Sans MS" pitchFamily="66" charset="0"/>
              </a:rPr>
              <a:t>	FOREIGN KEY 	(</a:t>
            </a:r>
            <a:r>
              <a:rPr lang="en-US" sz="1800" dirty="0" err="1">
                <a:solidFill>
                  <a:srgbClr val="FFFF00"/>
                </a:solidFill>
                <a:latin typeface="Comic Sans MS" pitchFamily="66" charset="0"/>
              </a:rPr>
              <a:t>instrID</a:t>
            </a:r>
            <a:r>
              <a:rPr lang="en-US" sz="1800" dirty="0">
                <a:solidFill>
                  <a:srgbClr val="FFFF00"/>
                </a:solidFill>
                <a:latin typeface="Comic Sans MS" pitchFamily="66" charset="0"/>
              </a:rPr>
              <a:t>)</a:t>
            </a:r>
          </a:p>
          <a:p>
            <a:pPr eaLnBrk="1" hangingPunct="1"/>
            <a:r>
              <a:rPr lang="en-US" sz="1800" dirty="0">
                <a:solidFill>
                  <a:srgbClr val="FFFF00"/>
                </a:solidFill>
                <a:latin typeface="Comic Sans MS" pitchFamily="66" charset="0"/>
              </a:rPr>
              <a:t>	  REFERENCES 	Instruments )</a:t>
            </a:r>
          </a:p>
        </p:txBody>
      </p:sp>
      <p:sp>
        <p:nvSpPr>
          <p:cNvPr id="94" name="Rectangle 20"/>
          <p:cNvSpPr>
            <a:spLocks noChangeArrowheads="1"/>
          </p:cNvSpPr>
          <p:nvPr/>
        </p:nvSpPr>
        <p:spPr bwMode="auto">
          <a:xfrm>
            <a:off x="5988166" y="1492298"/>
            <a:ext cx="796694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 dirty="0">
                <a:solidFill>
                  <a:srgbClr val="000000"/>
                </a:solidFill>
                <a:latin typeface="Arial" pitchFamily="34" charset="0"/>
              </a:rPr>
              <a:t>phone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83FE3-BE44-425E-B203-B05B51BF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91E9-F5DE-4567-8B52-33F838DC857B}" type="datetime1">
              <a:rPr lang="en-US" smtClean="0"/>
              <a:t>9/11/2024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29CDC7-BB33-4318-B60C-492831374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D7F5-7323-4990-94E9-6AF33DDF4934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9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2"/>
          <p:cNvSpPr>
            <a:spLocks noChangeArrowheads="1"/>
          </p:cNvSpPr>
          <p:nvPr/>
        </p:nvSpPr>
        <p:spPr bwMode="auto">
          <a:xfrm>
            <a:off x="1219200" y="1371600"/>
            <a:ext cx="6172200" cy="1295400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5539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914400"/>
          </a:xfrm>
        </p:spPr>
        <p:txBody>
          <a:bodyPr/>
          <a:lstStyle/>
          <a:p>
            <a:r>
              <a:rPr lang="en-US"/>
              <a:t>Mapping Example</a:t>
            </a:r>
          </a:p>
        </p:txBody>
      </p:sp>
      <p:sp>
        <p:nvSpPr>
          <p:cNvPr id="65540" name="Freeform 9"/>
          <p:cNvSpPr>
            <a:spLocks/>
          </p:cNvSpPr>
          <p:nvPr/>
        </p:nvSpPr>
        <p:spPr bwMode="auto">
          <a:xfrm>
            <a:off x="1558925" y="1495425"/>
            <a:ext cx="10572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1" name="Freeform 14"/>
          <p:cNvSpPr>
            <a:spLocks/>
          </p:cNvSpPr>
          <p:nvPr/>
        </p:nvSpPr>
        <p:spPr bwMode="auto">
          <a:xfrm>
            <a:off x="1558925" y="2122488"/>
            <a:ext cx="1249363" cy="331787"/>
          </a:xfrm>
          <a:custGeom>
            <a:avLst/>
            <a:gdLst>
              <a:gd name="T0" fmla="*/ 2147483647 w 787"/>
              <a:gd name="T1" fmla="*/ 2147483647 h 209"/>
              <a:gd name="T2" fmla="*/ 2147483647 w 787"/>
              <a:gd name="T3" fmla="*/ 0 h 209"/>
              <a:gd name="T4" fmla="*/ 0 w 787"/>
              <a:gd name="T5" fmla="*/ 0 h 209"/>
              <a:gd name="T6" fmla="*/ 0 w 787"/>
              <a:gd name="T7" fmla="*/ 2147483647 h 209"/>
              <a:gd name="T8" fmla="*/ 2147483647 w 787"/>
              <a:gd name="T9" fmla="*/ 2147483647 h 2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7"/>
              <a:gd name="T16" fmla="*/ 0 h 209"/>
              <a:gd name="T17" fmla="*/ 787 w 787"/>
              <a:gd name="T18" fmla="*/ 209 h 2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7" h="209">
                <a:moveTo>
                  <a:pt x="786" y="208"/>
                </a:moveTo>
                <a:lnTo>
                  <a:pt x="786" y="0"/>
                </a:lnTo>
                <a:lnTo>
                  <a:pt x="0" y="0"/>
                </a:lnTo>
                <a:lnTo>
                  <a:pt x="0" y="208"/>
                </a:lnTo>
                <a:lnTo>
                  <a:pt x="786" y="20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2" name="Freeform 15"/>
          <p:cNvSpPr>
            <a:spLocks/>
          </p:cNvSpPr>
          <p:nvPr/>
        </p:nvSpPr>
        <p:spPr bwMode="auto">
          <a:xfrm>
            <a:off x="5715000" y="1504950"/>
            <a:ext cx="1309688" cy="371475"/>
          </a:xfrm>
          <a:custGeom>
            <a:avLst/>
            <a:gdLst>
              <a:gd name="T0" fmla="*/ 2147483647 w 667"/>
              <a:gd name="T1" fmla="*/ 2147483647 h 234"/>
              <a:gd name="T2" fmla="*/ 2147483647 w 667"/>
              <a:gd name="T3" fmla="*/ 2147483647 h 234"/>
              <a:gd name="T4" fmla="*/ 2147483647 w 667"/>
              <a:gd name="T5" fmla="*/ 2147483647 h 234"/>
              <a:gd name="T6" fmla="*/ 2147483647 w 667"/>
              <a:gd name="T7" fmla="*/ 2147483647 h 234"/>
              <a:gd name="T8" fmla="*/ 2147483647 w 667"/>
              <a:gd name="T9" fmla="*/ 2147483647 h 234"/>
              <a:gd name="T10" fmla="*/ 2147483647 w 667"/>
              <a:gd name="T11" fmla="*/ 2147483647 h 234"/>
              <a:gd name="T12" fmla="*/ 2147483647 w 667"/>
              <a:gd name="T13" fmla="*/ 2147483647 h 234"/>
              <a:gd name="T14" fmla="*/ 2147483647 w 667"/>
              <a:gd name="T15" fmla="*/ 2147483647 h 234"/>
              <a:gd name="T16" fmla="*/ 2147483647 w 667"/>
              <a:gd name="T17" fmla="*/ 2147483647 h 234"/>
              <a:gd name="T18" fmla="*/ 2147483647 w 667"/>
              <a:gd name="T19" fmla="*/ 2147483647 h 234"/>
              <a:gd name="T20" fmla="*/ 2147483647 w 667"/>
              <a:gd name="T21" fmla="*/ 2147483647 h 234"/>
              <a:gd name="T22" fmla="*/ 2147483647 w 667"/>
              <a:gd name="T23" fmla="*/ 2147483647 h 234"/>
              <a:gd name="T24" fmla="*/ 2147483647 w 667"/>
              <a:gd name="T25" fmla="*/ 2147483647 h 234"/>
              <a:gd name="T26" fmla="*/ 2147483647 w 667"/>
              <a:gd name="T27" fmla="*/ 2147483647 h 234"/>
              <a:gd name="T28" fmla="*/ 2147483647 w 667"/>
              <a:gd name="T29" fmla="*/ 2147483647 h 234"/>
              <a:gd name="T30" fmla="*/ 2147483647 w 667"/>
              <a:gd name="T31" fmla="*/ 2147483647 h 234"/>
              <a:gd name="T32" fmla="*/ 2147483647 w 667"/>
              <a:gd name="T33" fmla="*/ 2147483647 h 234"/>
              <a:gd name="T34" fmla="*/ 2147483647 w 667"/>
              <a:gd name="T35" fmla="*/ 2147483647 h 234"/>
              <a:gd name="T36" fmla="*/ 2147483647 w 667"/>
              <a:gd name="T37" fmla="*/ 2147483647 h 234"/>
              <a:gd name="T38" fmla="*/ 2147483647 w 667"/>
              <a:gd name="T39" fmla="*/ 2147483647 h 234"/>
              <a:gd name="T40" fmla="*/ 2147483647 w 667"/>
              <a:gd name="T41" fmla="*/ 2147483647 h 234"/>
              <a:gd name="T42" fmla="*/ 2147483647 w 667"/>
              <a:gd name="T43" fmla="*/ 2147483647 h 234"/>
              <a:gd name="T44" fmla="*/ 2147483647 w 667"/>
              <a:gd name="T45" fmla="*/ 2147483647 h 234"/>
              <a:gd name="T46" fmla="*/ 2147483647 w 667"/>
              <a:gd name="T47" fmla="*/ 2147483647 h 234"/>
              <a:gd name="T48" fmla="*/ 2147483647 w 667"/>
              <a:gd name="T49" fmla="*/ 2147483647 h 234"/>
              <a:gd name="T50" fmla="*/ 2147483647 w 667"/>
              <a:gd name="T51" fmla="*/ 2147483647 h 234"/>
              <a:gd name="T52" fmla="*/ 2147483647 w 667"/>
              <a:gd name="T53" fmla="*/ 2147483647 h 234"/>
              <a:gd name="T54" fmla="*/ 2147483647 w 667"/>
              <a:gd name="T55" fmla="*/ 2147483647 h 234"/>
              <a:gd name="T56" fmla="*/ 2147483647 w 667"/>
              <a:gd name="T57" fmla="*/ 2147483647 h 234"/>
              <a:gd name="T58" fmla="*/ 2147483647 w 667"/>
              <a:gd name="T59" fmla="*/ 2147483647 h 234"/>
              <a:gd name="T60" fmla="*/ 2147483647 w 667"/>
              <a:gd name="T61" fmla="*/ 2147483647 h 234"/>
              <a:gd name="T62" fmla="*/ 2147483647 w 667"/>
              <a:gd name="T63" fmla="*/ 2147483647 h 234"/>
              <a:gd name="T64" fmla="*/ 2147483647 w 667"/>
              <a:gd name="T65" fmla="*/ 2147483647 h 234"/>
              <a:gd name="T66" fmla="*/ 2147483647 w 667"/>
              <a:gd name="T67" fmla="*/ 2147483647 h 234"/>
              <a:gd name="T68" fmla="*/ 2147483647 w 667"/>
              <a:gd name="T69" fmla="*/ 2147483647 h 234"/>
              <a:gd name="T70" fmla="*/ 2147483647 w 667"/>
              <a:gd name="T71" fmla="*/ 2147483647 h 2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7"/>
              <a:gd name="T109" fmla="*/ 0 h 234"/>
              <a:gd name="T110" fmla="*/ 667 w 667"/>
              <a:gd name="T111" fmla="*/ 234 h 2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7" h="234">
                <a:moveTo>
                  <a:pt x="666" y="116"/>
                </a:moveTo>
                <a:lnTo>
                  <a:pt x="664" y="107"/>
                </a:lnTo>
                <a:lnTo>
                  <a:pt x="661" y="96"/>
                </a:lnTo>
                <a:lnTo>
                  <a:pt x="655" y="86"/>
                </a:lnTo>
                <a:lnTo>
                  <a:pt x="646" y="77"/>
                </a:lnTo>
                <a:lnTo>
                  <a:pt x="634" y="67"/>
                </a:lnTo>
                <a:lnTo>
                  <a:pt x="621" y="58"/>
                </a:lnTo>
                <a:lnTo>
                  <a:pt x="606" y="50"/>
                </a:lnTo>
                <a:lnTo>
                  <a:pt x="588" y="42"/>
                </a:lnTo>
                <a:lnTo>
                  <a:pt x="568" y="35"/>
                </a:lnTo>
                <a:lnTo>
                  <a:pt x="547" y="28"/>
                </a:lnTo>
                <a:lnTo>
                  <a:pt x="524" y="21"/>
                </a:lnTo>
                <a:lnTo>
                  <a:pt x="499" y="16"/>
                </a:lnTo>
                <a:lnTo>
                  <a:pt x="474" y="11"/>
                </a:lnTo>
                <a:lnTo>
                  <a:pt x="447" y="7"/>
                </a:lnTo>
                <a:lnTo>
                  <a:pt x="419" y="4"/>
                </a:lnTo>
                <a:lnTo>
                  <a:pt x="391" y="2"/>
                </a:lnTo>
                <a:lnTo>
                  <a:pt x="362" y="1"/>
                </a:lnTo>
                <a:lnTo>
                  <a:pt x="333" y="0"/>
                </a:lnTo>
                <a:lnTo>
                  <a:pt x="304" y="1"/>
                </a:lnTo>
                <a:lnTo>
                  <a:pt x="275" y="2"/>
                </a:lnTo>
                <a:lnTo>
                  <a:pt x="247" y="4"/>
                </a:lnTo>
                <a:lnTo>
                  <a:pt x="219" y="7"/>
                </a:lnTo>
                <a:lnTo>
                  <a:pt x="192" y="11"/>
                </a:lnTo>
                <a:lnTo>
                  <a:pt x="167" y="16"/>
                </a:lnTo>
                <a:lnTo>
                  <a:pt x="143" y="21"/>
                </a:lnTo>
                <a:lnTo>
                  <a:pt x="120" y="28"/>
                </a:lnTo>
                <a:lnTo>
                  <a:pt x="98" y="35"/>
                </a:lnTo>
                <a:lnTo>
                  <a:pt x="78" y="42"/>
                </a:lnTo>
                <a:lnTo>
                  <a:pt x="60" y="50"/>
                </a:lnTo>
                <a:lnTo>
                  <a:pt x="46" y="58"/>
                </a:lnTo>
                <a:lnTo>
                  <a:pt x="31" y="67"/>
                </a:lnTo>
                <a:lnTo>
                  <a:pt x="20" y="77"/>
                </a:lnTo>
                <a:lnTo>
                  <a:pt x="12" y="86"/>
                </a:lnTo>
                <a:lnTo>
                  <a:pt x="6" y="96"/>
                </a:lnTo>
                <a:lnTo>
                  <a:pt x="2" y="107"/>
                </a:lnTo>
                <a:lnTo>
                  <a:pt x="0" y="116"/>
                </a:lnTo>
                <a:lnTo>
                  <a:pt x="2" y="127"/>
                </a:lnTo>
                <a:lnTo>
                  <a:pt x="6" y="137"/>
                </a:lnTo>
                <a:lnTo>
                  <a:pt x="12" y="147"/>
                </a:lnTo>
                <a:lnTo>
                  <a:pt x="20" y="156"/>
                </a:lnTo>
                <a:lnTo>
                  <a:pt x="31" y="166"/>
                </a:lnTo>
                <a:lnTo>
                  <a:pt x="46" y="175"/>
                </a:lnTo>
                <a:lnTo>
                  <a:pt x="60" y="183"/>
                </a:lnTo>
                <a:lnTo>
                  <a:pt x="78" y="191"/>
                </a:lnTo>
                <a:lnTo>
                  <a:pt x="98" y="199"/>
                </a:lnTo>
                <a:lnTo>
                  <a:pt x="120" y="206"/>
                </a:lnTo>
                <a:lnTo>
                  <a:pt x="143" y="212"/>
                </a:lnTo>
                <a:lnTo>
                  <a:pt x="167" y="217"/>
                </a:lnTo>
                <a:lnTo>
                  <a:pt x="192" y="222"/>
                </a:lnTo>
                <a:lnTo>
                  <a:pt x="219" y="226"/>
                </a:lnTo>
                <a:lnTo>
                  <a:pt x="247" y="229"/>
                </a:lnTo>
                <a:lnTo>
                  <a:pt x="275" y="231"/>
                </a:lnTo>
                <a:lnTo>
                  <a:pt x="304" y="232"/>
                </a:lnTo>
                <a:lnTo>
                  <a:pt x="333" y="233"/>
                </a:lnTo>
                <a:lnTo>
                  <a:pt x="362" y="232"/>
                </a:lnTo>
                <a:lnTo>
                  <a:pt x="391" y="231"/>
                </a:lnTo>
                <a:lnTo>
                  <a:pt x="419" y="229"/>
                </a:lnTo>
                <a:lnTo>
                  <a:pt x="447" y="226"/>
                </a:lnTo>
                <a:lnTo>
                  <a:pt x="474" y="222"/>
                </a:lnTo>
                <a:lnTo>
                  <a:pt x="499" y="217"/>
                </a:lnTo>
                <a:lnTo>
                  <a:pt x="524" y="212"/>
                </a:lnTo>
                <a:lnTo>
                  <a:pt x="547" y="206"/>
                </a:lnTo>
                <a:lnTo>
                  <a:pt x="568" y="199"/>
                </a:lnTo>
                <a:lnTo>
                  <a:pt x="588" y="191"/>
                </a:lnTo>
                <a:lnTo>
                  <a:pt x="606" y="183"/>
                </a:lnTo>
                <a:lnTo>
                  <a:pt x="621" y="175"/>
                </a:lnTo>
                <a:lnTo>
                  <a:pt x="634" y="166"/>
                </a:lnTo>
                <a:lnTo>
                  <a:pt x="646" y="156"/>
                </a:lnTo>
                <a:lnTo>
                  <a:pt x="655" y="147"/>
                </a:lnTo>
                <a:lnTo>
                  <a:pt x="661" y="137"/>
                </a:lnTo>
                <a:lnTo>
                  <a:pt x="664" y="127"/>
                </a:lnTo>
                <a:lnTo>
                  <a:pt x="666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3" name="Freeform 17"/>
          <p:cNvSpPr>
            <a:spLocks/>
          </p:cNvSpPr>
          <p:nvPr/>
        </p:nvSpPr>
        <p:spPr bwMode="auto">
          <a:xfrm>
            <a:off x="5776913" y="2132013"/>
            <a:ext cx="1309687" cy="361950"/>
          </a:xfrm>
          <a:custGeom>
            <a:avLst/>
            <a:gdLst>
              <a:gd name="T0" fmla="*/ 2147483647 w 929"/>
              <a:gd name="T1" fmla="*/ 2147483647 h 228"/>
              <a:gd name="T2" fmla="*/ 2147483647 w 929"/>
              <a:gd name="T3" fmla="*/ 0 h 228"/>
              <a:gd name="T4" fmla="*/ 0 w 929"/>
              <a:gd name="T5" fmla="*/ 0 h 228"/>
              <a:gd name="T6" fmla="*/ 0 w 929"/>
              <a:gd name="T7" fmla="*/ 2147483647 h 228"/>
              <a:gd name="T8" fmla="*/ 2147483647 w 929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9"/>
              <a:gd name="T16" fmla="*/ 0 h 228"/>
              <a:gd name="T17" fmla="*/ 929 w 929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9" h="228">
                <a:moveTo>
                  <a:pt x="928" y="227"/>
                </a:moveTo>
                <a:lnTo>
                  <a:pt x="928" y="0"/>
                </a:lnTo>
                <a:lnTo>
                  <a:pt x="0" y="0"/>
                </a:lnTo>
                <a:lnTo>
                  <a:pt x="0" y="227"/>
                </a:lnTo>
                <a:lnTo>
                  <a:pt x="928" y="22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4" name="Rectangle 19"/>
          <p:cNvSpPr>
            <a:spLocks noChangeArrowheads="1"/>
          </p:cNvSpPr>
          <p:nvPr/>
        </p:nvSpPr>
        <p:spPr bwMode="auto">
          <a:xfrm>
            <a:off x="1600200" y="1473200"/>
            <a:ext cx="968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>
                <a:solidFill>
                  <a:srgbClr val="000000"/>
                </a:solidFill>
                <a:latin typeface="Arial" pitchFamily="34" charset="0"/>
              </a:rPr>
              <a:t>address</a:t>
            </a:r>
          </a:p>
        </p:txBody>
      </p:sp>
      <p:grpSp>
        <p:nvGrpSpPr>
          <p:cNvPr id="65546" name="Group 85"/>
          <p:cNvGrpSpPr>
            <a:grpSpLocks/>
          </p:cNvGrpSpPr>
          <p:nvPr/>
        </p:nvGrpSpPr>
        <p:grpSpPr bwMode="auto">
          <a:xfrm>
            <a:off x="3616325" y="1981200"/>
            <a:ext cx="1176338" cy="609600"/>
            <a:chOff x="3768725" y="1600200"/>
            <a:chExt cx="1176338" cy="609600"/>
          </a:xfrm>
        </p:grpSpPr>
        <p:sp>
          <p:nvSpPr>
            <p:cNvPr id="65627" name="Freeform 13"/>
            <p:cNvSpPr>
              <a:spLocks/>
            </p:cNvSpPr>
            <p:nvPr/>
          </p:nvSpPr>
          <p:spPr bwMode="auto">
            <a:xfrm>
              <a:off x="3768725" y="1600200"/>
              <a:ext cx="1176338" cy="609600"/>
            </a:xfrm>
            <a:custGeom>
              <a:avLst/>
              <a:gdLst>
                <a:gd name="T0" fmla="*/ 0 w 741"/>
                <a:gd name="T1" fmla="*/ 2147483647 h 384"/>
                <a:gd name="T2" fmla="*/ 2147483647 w 741"/>
                <a:gd name="T3" fmla="*/ 0 h 384"/>
                <a:gd name="T4" fmla="*/ 2147483647 w 741"/>
                <a:gd name="T5" fmla="*/ 2147483647 h 384"/>
                <a:gd name="T6" fmla="*/ 2147483647 w 741"/>
                <a:gd name="T7" fmla="*/ 2147483647 h 384"/>
                <a:gd name="T8" fmla="*/ 0 w 741"/>
                <a:gd name="T9" fmla="*/ 2147483647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384"/>
                <a:gd name="T17" fmla="*/ 741 w 741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384">
                  <a:moveTo>
                    <a:pt x="0" y="191"/>
                  </a:moveTo>
                  <a:lnTo>
                    <a:pt x="365" y="0"/>
                  </a:lnTo>
                  <a:lnTo>
                    <a:pt x="740" y="198"/>
                  </a:lnTo>
                  <a:lnTo>
                    <a:pt x="365" y="383"/>
                  </a:lnTo>
                  <a:lnTo>
                    <a:pt x="0" y="19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28" name="Rectangle 29"/>
            <p:cNvSpPr>
              <a:spLocks noChangeArrowheads="1"/>
            </p:cNvSpPr>
            <p:nvPr/>
          </p:nvSpPr>
          <p:spPr bwMode="auto">
            <a:xfrm>
              <a:off x="3988829" y="1737005"/>
              <a:ext cx="751810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Home</a:t>
              </a:r>
            </a:p>
          </p:txBody>
        </p:sp>
      </p:grpSp>
      <p:sp>
        <p:nvSpPr>
          <p:cNvPr id="65547" name="Rectangle 31"/>
          <p:cNvSpPr>
            <a:spLocks noChangeArrowheads="1"/>
          </p:cNvSpPr>
          <p:nvPr/>
        </p:nvSpPr>
        <p:spPr bwMode="auto">
          <a:xfrm>
            <a:off x="5835650" y="2143385"/>
            <a:ext cx="1192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dirty="0">
                <a:solidFill>
                  <a:srgbClr val="000000"/>
                </a:solidFill>
                <a:latin typeface="Arial" pitchFamily="34" charset="0"/>
              </a:rPr>
              <a:t>Telephone</a:t>
            </a:r>
          </a:p>
        </p:txBody>
      </p:sp>
      <p:sp>
        <p:nvSpPr>
          <p:cNvPr id="65548" name="Rectangle 32"/>
          <p:cNvSpPr>
            <a:spLocks noChangeArrowheads="1"/>
          </p:cNvSpPr>
          <p:nvPr/>
        </p:nvSpPr>
        <p:spPr bwMode="auto">
          <a:xfrm>
            <a:off x="1828800" y="2120900"/>
            <a:ext cx="717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Place</a:t>
            </a:r>
          </a:p>
        </p:txBody>
      </p:sp>
      <p:sp>
        <p:nvSpPr>
          <p:cNvPr id="65549" name="Line 43"/>
          <p:cNvSpPr>
            <a:spLocks noChangeShapeType="1"/>
          </p:cNvSpPr>
          <p:nvPr/>
        </p:nvSpPr>
        <p:spPr bwMode="auto">
          <a:xfrm>
            <a:off x="4802188" y="2292350"/>
            <a:ext cx="9207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0" name="Line 44"/>
          <p:cNvSpPr>
            <a:spLocks noChangeShapeType="1"/>
          </p:cNvSpPr>
          <p:nvPr/>
        </p:nvSpPr>
        <p:spPr bwMode="auto">
          <a:xfrm flipH="1">
            <a:off x="2825750" y="2292350"/>
            <a:ext cx="766763" cy="0"/>
          </a:xfrm>
          <a:prstGeom prst="line">
            <a:avLst/>
          </a:prstGeom>
          <a:noFill/>
          <a:ln w="15875">
            <a:solidFill>
              <a:schemeClr val="tx2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5551" name="Straight Connector 39"/>
          <p:cNvCxnSpPr>
            <a:cxnSpLocks noChangeShapeType="1"/>
            <a:endCxn id="65547" idx="0"/>
          </p:cNvCxnSpPr>
          <p:nvPr/>
        </p:nvCxnSpPr>
        <p:spPr bwMode="auto">
          <a:xfrm rot="16200000" flipH="1">
            <a:off x="6307932" y="2020353"/>
            <a:ext cx="215900" cy="30163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552" name="Straight Connector 41"/>
          <p:cNvCxnSpPr>
            <a:cxnSpLocks noChangeShapeType="1"/>
            <a:stCxn id="65548" idx="0"/>
          </p:cNvCxnSpPr>
          <p:nvPr/>
        </p:nvCxnSpPr>
        <p:spPr bwMode="auto">
          <a:xfrm rot="16200000" flipV="1">
            <a:off x="2052638" y="1985962"/>
            <a:ext cx="215900" cy="5397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5553" name="Group 47"/>
          <p:cNvGrpSpPr>
            <a:grpSpLocks/>
          </p:cNvGrpSpPr>
          <p:nvPr/>
        </p:nvGrpSpPr>
        <p:grpSpPr bwMode="auto">
          <a:xfrm>
            <a:off x="1524000" y="3581400"/>
            <a:ext cx="1309688" cy="373063"/>
            <a:chOff x="1693863" y="3429000"/>
            <a:chExt cx="1309687" cy="373063"/>
          </a:xfrm>
        </p:grpSpPr>
        <p:sp>
          <p:nvSpPr>
            <p:cNvPr id="65625" name="Freeform 17"/>
            <p:cNvSpPr>
              <a:spLocks/>
            </p:cNvSpPr>
            <p:nvPr/>
          </p:nvSpPr>
          <p:spPr bwMode="auto">
            <a:xfrm>
              <a:off x="1693863" y="3440113"/>
              <a:ext cx="1309687" cy="361950"/>
            </a:xfrm>
            <a:custGeom>
              <a:avLst/>
              <a:gdLst>
                <a:gd name="T0" fmla="*/ 2147483647 w 929"/>
                <a:gd name="T1" fmla="*/ 2147483647 h 228"/>
                <a:gd name="T2" fmla="*/ 2147483647 w 929"/>
                <a:gd name="T3" fmla="*/ 0 h 228"/>
                <a:gd name="T4" fmla="*/ 0 w 929"/>
                <a:gd name="T5" fmla="*/ 0 h 228"/>
                <a:gd name="T6" fmla="*/ 0 w 929"/>
                <a:gd name="T7" fmla="*/ 2147483647 h 228"/>
                <a:gd name="T8" fmla="*/ 2147483647 w 929"/>
                <a:gd name="T9" fmla="*/ 2147483647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9"/>
                <a:gd name="T16" fmla="*/ 0 h 228"/>
                <a:gd name="T17" fmla="*/ 929 w 929"/>
                <a:gd name="T18" fmla="*/ 228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9" h="228">
                  <a:moveTo>
                    <a:pt x="928" y="227"/>
                  </a:moveTo>
                  <a:lnTo>
                    <a:pt x="928" y="0"/>
                  </a:lnTo>
                  <a:lnTo>
                    <a:pt x="0" y="0"/>
                  </a:lnTo>
                  <a:lnTo>
                    <a:pt x="0" y="227"/>
                  </a:lnTo>
                  <a:lnTo>
                    <a:pt x="928" y="22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26" name="Rectangle 31"/>
            <p:cNvSpPr>
              <a:spLocks noChangeArrowheads="1"/>
            </p:cNvSpPr>
            <p:nvPr/>
          </p:nvSpPr>
          <p:spPr bwMode="auto">
            <a:xfrm>
              <a:off x="1796797" y="3429000"/>
              <a:ext cx="1175003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Musicians</a:t>
              </a:r>
            </a:p>
          </p:txBody>
        </p:sp>
      </p:grpSp>
      <p:grpSp>
        <p:nvGrpSpPr>
          <p:cNvPr id="65554" name="Group 89"/>
          <p:cNvGrpSpPr>
            <a:grpSpLocks/>
          </p:cNvGrpSpPr>
          <p:nvPr/>
        </p:nvGrpSpPr>
        <p:grpSpPr bwMode="auto">
          <a:xfrm>
            <a:off x="2214563" y="2667000"/>
            <a:ext cx="2090737" cy="914400"/>
            <a:chOff x="2214436" y="2667000"/>
            <a:chExt cx="2090864" cy="914400"/>
          </a:xfrm>
        </p:grpSpPr>
        <p:sp>
          <p:nvSpPr>
            <p:cNvPr id="65621" name="Freeform 13"/>
            <p:cNvSpPr>
              <a:spLocks/>
            </p:cNvSpPr>
            <p:nvPr/>
          </p:nvSpPr>
          <p:spPr bwMode="auto">
            <a:xfrm>
              <a:off x="2590800" y="2819400"/>
              <a:ext cx="1176338" cy="609600"/>
            </a:xfrm>
            <a:custGeom>
              <a:avLst/>
              <a:gdLst>
                <a:gd name="T0" fmla="*/ 0 w 741"/>
                <a:gd name="T1" fmla="*/ 2147483647 h 384"/>
                <a:gd name="T2" fmla="*/ 2147483647 w 741"/>
                <a:gd name="T3" fmla="*/ 0 h 384"/>
                <a:gd name="T4" fmla="*/ 2147483647 w 741"/>
                <a:gd name="T5" fmla="*/ 2147483647 h 384"/>
                <a:gd name="T6" fmla="*/ 2147483647 w 741"/>
                <a:gd name="T7" fmla="*/ 2147483647 h 384"/>
                <a:gd name="T8" fmla="*/ 0 w 741"/>
                <a:gd name="T9" fmla="*/ 2147483647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384"/>
                <a:gd name="T17" fmla="*/ 741 w 741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384">
                  <a:moveTo>
                    <a:pt x="0" y="191"/>
                  </a:moveTo>
                  <a:lnTo>
                    <a:pt x="365" y="0"/>
                  </a:lnTo>
                  <a:lnTo>
                    <a:pt x="740" y="198"/>
                  </a:lnTo>
                  <a:lnTo>
                    <a:pt x="365" y="383"/>
                  </a:lnTo>
                  <a:lnTo>
                    <a:pt x="0" y="19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22" name="Rectangle 29"/>
            <p:cNvSpPr>
              <a:spLocks noChangeArrowheads="1"/>
            </p:cNvSpPr>
            <p:nvPr/>
          </p:nvSpPr>
          <p:spPr bwMode="auto">
            <a:xfrm>
              <a:off x="2819400" y="2959100"/>
              <a:ext cx="706926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Lives</a:t>
              </a:r>
            </a:p>
          </p:txBody>
        </p:sp>
        <p:cxnSp>
          <p:nvCxnSpPr>
            <p:cNvPr id="65623" name="Straight Connector 50"/>
            <p:cNvCxnSpPr>
              <a:cxnSpLocks noChangeShapeType="1"/>
              <a:stCxn id="65538" idx="2"/>
            </p:cNvCxnSpPr>
            <p:nvPr/>
          </p:nvCxnSpPr>
          <p:spPr bwMode="auto">
            <a:xfrm rot="5400000">
              <a:off x="3790950" y="2609850"/>
              <a:ext cx="457200" cy="5715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624" name="Straight Connector 52"/>
            <p:cNvCxnSpPr>
              <a:cxnSpLocks noChangeShapeType="1"/>
            </p:cNvCxnSpPr>
            <p:nvPr/>
          </p:nvCxnSpPr>
          <p:spPr bwMode="auto">
            <a:xfrm rot="5400000">
              <a:off x="2174018" y="3164618"/>
              <a:ext cx="457200" cy="376364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5555" name="Freeform 9"/>
          <p:cNvSpPr>
            <a:spLocks/>
          </p:cNvSpPr>
          <p:nvPr/>
        </p:nvSpPr>
        <p:spPr bwMode="auto">
          <a:xfrm>
            <a:off x="1600200" y="2906713"/>
            <a:ext cx="752475" cy="369887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6" name="Rectangle 19"/>
          <p:cNvSpPr>
            <a:spLocks noChangeArrowheads="1"/>
          </p:cNvSpPr>
          <p:nvPr/>
        </p:nvSpPr>
        <p:spPr bwMode="auto">
          <a:xfrm>
            <a:off x="1644650" y="2884488"/>
            <a:ext cx="717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name</a:t>
            </a:r>
          </a:p>
        </p:txBody>
      </p:sp>
      <p:sp>
        <p:nvSpPr>
          <p:cNvPr id="65557" name="Freeform 9"/>
          <p:cNvSpPr>
            <a:spLocks/>
          </p:cNvSpPr>
          <p:nvPr/>
        </p:nvSpPr>
        <p:spPr bwMode="auto">
          <a:xfrm>
            <a:off x="838200" y="3059113"/>
            <a:ext cx="752475" cy="369887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8" name="Rectangle 19"/>
          <p:cNvSpPr>
            <a:spLocks noChangeArrowheads="1"/>
          </p:cNvSpPr>
          <p:nvPr/>
        </p:nvSpPr>
        <p:spPr bwMode="auto">
          <a:xfrm>
            <a:off x="989013" y="3036888"/>
            <a:ext cx="5349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>
                <a:solidFill>
                  <a:srgbClr val="000000"/>
                </a:solidFill>
                <a:latin typeface="Arial" pitchFamily="34" charset="0"/>
              </a:rPr>
              <a:t>ssn</a:t>
            </a:r>
          </a:p>
        </p:txBody>
      </p:sp>
      <p:cxnSp>
        <p:nvCxnSpPr>
          <p:cNvPr id="65559" name="Straight Connector 60"/>
          <p:cNvCxnSpPr>
            <a:cxnSpLocks noChangeShapeType="1"/>
          </p:cNvCxnSpPr>
          <p:nvPr/>
        </p:nvCxnSpPr>
        <p:spPr bwMode="auto">
          <a:xfrm rot="16200000" flipH="1">
            <a:off x="1866900" y="3390900"/>
            <a:ext cx="304800" cy="762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560" name="Straight Connector 62"/>
          <p:cNvCxnSpPr>
            <a:cxnSpLocks noChangeShapeType="1"/>
          </p:cNvCxnSpPr>
          <p:nvPr/>
        </p:nvCxnSpPr>
        <p:spPr bwMode="auto">
          <a:xfrm>
            <a:off x="1524000" y="3352800"/>
            <a:ext cx="304800" cy="2286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561" name="Freeform 15"/>
          <p:cNvSpPr>
            <a:spLocks/>
          </p:cNvSpPr>
          <p:nvPr/>
        </p:nvSpPr>
        <p:spPr bwMode="auto">
          <a:xfrm>
            <a:off x="5105400" y="2743200"/>
            <a:ext cx="1073150" cy="371475"/>
          </a:xfrm>
          <a:custGeom>
            <a:avLst/>
            <a:gdLst>
              <a:gd name="T0" fmla="*/ 2147483647 w 667"/>
              <a:gd name="T1" fmla="*/ 2147483647 h 234"/>
              <a:gd name="T2" fmla="*/ 2147483647 w 667"/>
              <a:gd name="T3" fmla="*/ 2147483647 h 234"/>
              <a:gd name="T4" fmla="*/ 2147483647 w 667"/>
              <a:gd name="T5" fmla="*/ 2147483647 h 234"/>
              <a:gd name="T6" fmla="*/ 2147483647 w 667"/>
              <a:gd name="T7" fmla="*/ 2147483647 h 234"/>
              <a:gd name="T8" fmla="*/ 2147483647 w 667"/>
              <a:gd name="T9" fmla="*/ 2147483647 h 234"/>
              <a:gd name="T10" fmla="*/ 2147483647 w 667"/>
              <a:gd name="T11" fmla="*/ 2147483647 h 234"/>
              <a:gd name="T12" fmla="*/ 2147483647 w 667"/>
              <a:gd name="T13" fmla="*/ 2147483647 h 234"/>
              <a:gd name="T14" fmla="*/ 2147483647 w 667"/>
              <a:gd name="T15" fmla="*/ 2147483647 h 234"/>
              <a:gd name="T16" fmla="*/ 2147483647 w 667"/>
              <a:gd name="T17" fmla="*/ 2147483647 h 234"/>
              <a:gd name="T18" fmla="*/ 2147483647 w 667"/>
              <a:gd name="T19" fmla="*/ 2147483647 h 234"/>
              <a:gd name="T20" fmla="*/ 2147483647 w 667"/>
              <a:gd name="T21" fmla="*/ 2147483647 h 234"/>
              <a:gd name="T22" fmla="*/ 2147483647 w 667"/>
              <a:gd name="T23" fmla="*/ 2147483647 h 234"/>
              <a:gd name="T24" fmla="*/ 2147483647 w 667"/>
              <a:gd name="T25" fmla="*/ 2147483647 h 234"/>
              <a:gd name="T26" fmla="*/ 2147483647 w 667"/>
              <a:gd name="T27" fmla="*/ 2147483647 h 234"/>
              <a:gd name="T28" fmla="*/ 2147483647 w 667"/>
              <a:gd name="T29" fmla="*/ 2147483647 h 234"/>
              <a:gd name="T30" fmla="*/ 2147483647 w 667"/>
              <a:gd name="T31" fmla="*/ 2147483647 h 234"/>
              <a:gd name="T32" fmla="*/ 2147483647 w 667"/>
              <a:gd name="T33" fmla="*/ 2147483647 h 234"/>
              <a:gd name="T34" fmla="*/ 2147483647 w 667"/>
              <a:gd name="T35" fmla="*/ 2147483647 h 234"/>
              <a:gd name="T36" fmla="*/ 2147483647 w 667"/>
              <a:gd name="T37" fmla="*/ 2147483647 h 234"/>
              <a:gd name="T38" fmla="*/ 2147483647 w 667"/>
              <a:gd name="T39" fmla="*/ 2147483647 h 234"/>
              <a:gd name="T40" fmla="*/ 2147483647 w 667"/>
              <a:gd name="T41" fmla="*/ 2147483647 h 234"/>
              <a:gd name="T42" fmla="*/ 2147483647 w 667"/>
              <a:gd name="T43" fmla="*/ 2147483647 h 234"/>
              <a:gd name="T44" fmla="*/ 2147483647 w 667"/>
              <a:gd name="T45" fmla="*/ 2147483647 h 234"/>
              <a:gd name="T46" fmla="*/ 2147483647 w 667"/>
              <a:gd name="T47" fmla="*/ 2147483647 h 234"/>
              <a:gd name="T48" fmla="*/ 2147483647 w 667"/>
              <a:gd name="T49" fmla="*/ 2147483647 h 234"/>
              <a:gd name="T50" fmla="*/ 2147483647 w 667"/>
              <a:gd name="T51" fmla="*/ 2147483647 h 234"/>
              <a:gd name="T52" fmla="*/ 2147483647 w 667"/>
              <a:gd name="T53" fmla="*/ 2147483647 h 234"/>
              <a:gd name="T54" fmla="*/ 2147483647 w 667"/>
              <a:gd name="T55" fmla="*/ 2147483647 h 234"/>
              <a:gd name="T56" fmla="*/ 2147483647 w 667"/>
              <a:gd name="T57" fmla="*/ 2147483647 h 234"/>
              <a:gd name="T58" fmla="*/ 2147483647 w 667"/>
              <a:gd name="T59" fmla="*/ 2147483647 h 234"/>
              <a:gd name="T60" fmla="*/ 2147483647 w 667"/>
              <a:gd name="T61" fmla="*/ 2147483647 h 234"/>
              <a:gd name="T62" fmla="*/ 2147483647 w 667"/>
              <a:gd name="T63" fmla="*/ 2147483647 h 234"/>
              <a:gd name="T64" fmla="*/ 2147483647 w 667"/>
              <a:gd name="T65" fmla="*/ 2147483647 h 234"/>
              <a:gd name="T66" fmla="*/ 2147483647 w 667"/>
              <a:gd name="T67" fmla="*/ 2147483647 h 234"/>
              <a:gd name="T68" fmla="*/ 2147483647 w 667"/>
              <a:gd name="T69" fmla="*/ 2147483647 h 234"/>
              <a:gd name="T70" fmla="*/ 2147483647 w 667"/>
              <a:gd name="T71" fmla="*/ 2147483647 h 2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7"/>
              <a:gd name="T109" fmla="*/ 0 h 234"/>
              <a:gd name="T110" fmla="*/ 667 w 667"/>
              <a:gd name="T111" fmla="*/ 234 h 2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7" h="234">
                <a:moveTo>
                  <a:pt x="666" y="116"/>
                </a:moveTo>
                <a:lnTo>
                  <a:pt x="664" y="107"/>
                </a:lnTo>
                <a:lnTo>
                  <a:pt x="661" y="96"/>
                </a:lnTo>
                <a:lnTo>
                  <a:pt x="655" y="86"/>
                </a:lnTo>
                <a:lnTo>
                  <a:pt x="646" y="77"/>
                </a:lnTo>
                <a:lnTo>
                  <a:pt x="634" y="67"/>
                </a:lnTo>
                <a:lnTo>
                  <a:pt x="621" y="58"/>
                </a:lnTo>
                <a:lnTo>
                  <a:pt x="606" y="50"/>
                </a:lnTo>
                <a:lnTo>
                  <a:pt x="588" y="42"/>
                </a:lnTo>
                <a:lnTo>
                  <a:pt x="568" y="35"/>
                </a:lnTo>
                <a:lnTo>
                  <a:pt x="547" y="28"/>
                </a:lnTo>
                <a:lnTo>
                  <a:pt x="524" y="21"/>
                </a:lnTo>
                <a:lnTo>
                  <a:pt x="499" y="16"/>
                </a:lnTo>
                <a:lnTo>
                  <a:pt x="474" y="11"/>
                </a:lnTo>
                <a:lnTo>
                  <a:pt x="447" y="7"/>
                </a:lnTo>
                <a:lnTo>
                  <a:pt x="419" y="4"/>
                </a:lnTo>
                <a:lnTo>
                  <a:pt x="391" y="2"/>
                </a:lnTo>
                <a:lnTo>
                  <a:pt x="362" y="1"/>
                </a:lnTo>
                <a:lnTo>
                  <a:pt x="333" y="0"/>
                </a:lnTo>
                <a:lnTo>
                  <a:pt x="304" y="1"/>
                </a:lnTo>
                <a:lnTo>
                  <a:pt x="275" y="2"/>
                </a:lnTo>
                <a:lnTo>
                  <a:pt x="247" y="4"/>
                </a:lnTo>
                <a:lnTo>
                  <a:pt x="219" y="7"/>
                </a:lnTo>
                <a:lnTo>
                  <a:pt x="192" y="11"/>
                </a:lnTo>
                <a:lnTo>
                  <a:pt x="167" y="16"/>
                </a:lnTo>
                <a:lnTo>
                  <a:pt x="143" y="21"/>
                </a:lnTo>
                <a:lnTo>
                  <a:pt x="120" y="28"/>
                </a:lnTo>
                <a:lnTo>
                  <a:pt x="98" y="35"/>
                </a:lnTo>
                <a:lnTo>
                  <a:pt x="78" y="42"/>
                </a:lnTo>
                <a:lnTo>
                  <a:pt x="60" y="50"/>
                </a:lnTo>
                <a:lnTo>
                  <a:pt x="46" y="58"/>
                </a:lnTo>
                <a:lnTo>
                  <a:pt x="31" y="67"/>
                </a:lnTo>
                <a:lnTo>
                  <a:pt x="20" y="77"/>
                </a:lnTo>
                <a:lnTo>
                  <a:pt x="12" y="86"/>
                </a:lnTo>
                <a:lnTo>
                  <a:pt x="6" y="96"/>
                </a:lnTo>
                <a:lnTo>
                  <a:pt x="2" y="107"/>
                </a:lnTo>
                <a:lnTo>
                  <a:pt x="0" y="116"/>
                </a:lnTo>
                <a:lnTo>
                  <a:pt x="2" y="127"/>
                </a:lnTo>
                <a:lnTo>
                  <a:pt x="6" y="137"/>
                </a:lnTo>
                <a:lnTo>
                  <a:pt x="12" y="147"/>
                </a:lnTo>
                <a:lnTo>
                  <a:pt x="20" y="156"/>
                </a:lnTo>
                <a:lnTo>
                  <a:pt x="31" y="166"/>
                </a:lnTo>
                <a:lnTo>
                  <a:pt x="46" y="175"/>
                </a:lnTo>
                <a:lnTo>
                  <a:pt x="60" y="183"/>
                </a:lnTo>
                <a:lnTo>
                  <a:pt x="78" y="191"/>
                </a:lnTo>
                <a:lnTo>
                  <a:pt x="98" y="199"/>
                </a:lnTo>
                <a:lnTo>
                  <a:pt x="120" y="206"/>
                </a:lnTo>
                <a:lnTo>
                  <a:pt x="143" y="212"/>
                </a:lnTo>
                <a:lnTo>
                  <a:pt x="167" y="217"/>
                </a:lnTo>
                <a:lnTo>
                  <a:pt x="192" y="222"/>
                </a:lnTo>
                <a:lnTo>
                  <a:pt x="219" y="226"/>
                </a:lnTo>
                <a:lnTo>
                  <a:pt x="247" y="229"/>
                </a:lnTo>
                <a:lnTo>
                  <a:pt x="275" y="231"/>
                </a:lnTo>
                <a:lnTo>
                  <a:pt x="304" y="232"/>
                </a:lnTo>
                <a:lnTo>
                  <a:pt x="333" y="233"/>
                </a:lnTo>
                <a:lnTo>
                  <a:pt x="362" y="232"/>
                </a:lnTo>
                <a:lnTo>
                  <a:pt x="391" y="231"/>
                </a:lnTo>
                <a:lnTo>
                  <a:pt x="419" y="229"/>
                </a:lnTo>
                <a:lnTo>
                  <a:pt x="447" y="226"/>
                </a:lnTo>
                <a:lnTo>
                  <a:pt x="474" y="222"/>
                </a:lnTo>
                <a:lnTo>
                  <a:pt x="499" y="217"/>
                </a:lnTo>
                <a:lnTo>
                  <a:pt x="524" y="212"/>
                </a:lnTo>
                <a:lnTo>
                  <a:pt x="547" y="206"/>
                </a:lnTo>
                <a:lnTo>
                  <a:pt x="568" y="199"/>
                </a:lnTo>
                <a:lnTo>
                  <a:pt x="588" y="191"/>
                </a:lnTo>
                <a:lnTo>
                  <a:pt x="606" y="183"/>
                </a:lnTo>
                <a:lnTo>
                  <a:pt x="621" y="175"/>
                </a:lnTo>
                <a:lnTo>
                  <a:pt x="634" y="166"/>
                </a:lnTo>
                <a:lnTo>
                  <a:pt x="646" y="156"/>
                </a:lnTo>
                <a:lnTo>
                  <a:pt x="655" y="147"/>
                </a:lnTo>
                <a:lnTo>
                  <a:pt x="661" y="137"/>
                </a:lnTo>
                <a:lnTo>
                  <a:pt x="664" y="127"/>
                </a:lnTo>
                <a:lnTo>
                  <a:pt x="666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62" name="Rectangle 20"/>
          <p:cNvSpPr>
            <a:spLocks noChangeArrowheads="1"/>
          </p:cNvSpPr>
          <p:nvPr/>
        </p:nvSpPr>
        <p:spPr bwMode="auto">
          <a:xfrm>
            <a:off x="5181600" y="2743200"/>
            <a:ext cx="9921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>
                <a:solidFill>
                  <a:srgbClr val="000000"/>
                </a:solidFill>
                <a:latin typeface="Arial" pitchFamily="34" charset="0"/>
              </a:rPr>
              <a:t>albumID</a:t>
            </a:r>
          </a:p>
        </p:txBody>
      </p:sp>
      <p:sp>
        <p:nvSpPr>
          <p:cNvPr id="65563" name="Line 44"/>
          <p:cNvSpPr>
            <a:spLocks noChangeShapeType="1"/>
          </p:cNvSpPr>
          <p:nvPr/>
        </p:nvSpPr>
        <p:spPr bwMode="auto">
          <a:xfrm flipH="1">
            <a:off x="2819400" y="3771900"/>
            <a:ext cx="766763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5564" name="Straight Connector 71"/>
          <p:cNvCxnSpPr>
            <a:cxnSpLocks noChangeShapeType="1"/>
            <a:endCxn id="65619" idx="0"/>
          </p:cNvCxnSpPr>
          <p:nvPr/>
        </p:nvCxnSpPr>
        <p:spPr bwMode="auto">
          <a:xfrm rot="16200000" flipH="1">
            <a:off x="6309519" y="3486944"/>
            <a:ext cx="215900" cy="61912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565" name="Freeform 9"/>
          <p:cNvSpPr>
            <a:spLocks/>
          </p:cNvSpPr>
          <p:nvPr/>
        </p:nvSpPr>
        <p:spPr bwMode="auto">
          <a:xfrm>
            <a:off x="7543800" y="3200400"/>
            <a:ext cx="7524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66" name="Rectangle 19"/>
          <p:cNvSpPr>
            <a:spLocks noChangeArrowheads="1"/>
          </p:cNvSpPr>
          <p:nvPr/>
        </p:nvSpPr>
        <p:spPr bwMode="auto">
          <a:xfrm>
            <a:off x="7680325" y="3200400"/>
            <a:ext cx="549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title</a:t>
            </a:r>
          </a:p>
        </p:txBody>
      </p:sp>
      <p:sp>
        <p:nvSpPr>
          <p:cNvPr id="65567" name="Freeform 9"/>
          <p:cNvSpPr>
            <a:spLocks/>
          </p:cNvSpPr>
          <p:nvPr/>
        </p:nvSpPr>
        <p:spPr bwMode="auto">
          <a:xfrm>
            <a:off x="7010400" y="2819400"/>
            <a:ext cx="7524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68" name="Rectangle 19"/>
          <p:cNvSpPr>
            <a:spLocks noChangeArrowheads="1"/>
          </p:cNvSpPr>
          <p:nvPr/>
        </p:nvSpPr>
        <p:spPr bwMode="auto">
          <a:xfrm>
            <a:off x="7010400" y="2819400"/>
            <a:ext cx="774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speed</a:t>
            </a:r>
          </a:p>
        </p:txBody>
      </p:sp>
      <p:sp>
        <p:nvSpPr>
          <p:cNvPr id="65569" name="Freeform 15"/>
          <p:cNvSpPr>
            <a:spLocks/>
          </p:cNvSpPr>
          <p:nvPr/>
        </p:nvSpPr>
        <p:spPr bwMode="auto">
          <a:xfrm>
            <a:off x="5803900" y="3048000"/>
            <a:ext cx="1309688" cy="371475"/>
          </a:xfrm>
          <a:custGeom>
            <a:avLst/>
            <a:gdLst>
              <a:gd name="T0" fmla="*/ 2147483647 w 667"/>
              <a:gd name="T1" fmla="*/ 2147483647 h 234"/>
              <a:gd name="T2" fmla="*/ 2147483647 w 667"/>
              <a:gd name="T3" fmla="*/ 2147483647 h 234"/>
              <a:gd name="T4" fmla="*/ 2147483647 w 667"/>
              <a:gd name="T5" fmla="*/ 2147483647 h 234"/>
              <a:gd name="T6" fmla="*/ 2147483647 w 667"/>
              <a:gd name="T7" fmla="*/ 2147483647 h 234"/>
              <a:gd name="T8" fmla="*/ 2147483647 w 667"/>
              <a:gd name="T9" fmla="*/ 2147483647 h 234"/>
              <a:gd name="T10" fmla="*/ 2147483647 w 667"/>
              <a:gd name="T11" fmla="*/ 2147483647 h 234"/>
              <a:gd name="T12" fmla="*/ 2147483647 w 667"/>
              <a:gd name="T13" fmla="*/ 2147483647 h 234"/>
              <a:gd name="T14" fmla="*/ 2147483647 w 667"/>
              <a:gd name="T15" fmla="*/ 2147483647 h 234"/>
              <a:gd name="T16" fmla="*/ 2147483647 w 667"/>
              <a:gd name="T17" fmla="*/ 2147483647 h 234"/>
              <a:gd name="T18" fmla="*/ 2147483647 w 667"/>
              <a:gd name="T19" fmla="*/ 2147483647 h 234"/>
              <a:gd name="T20" fmla="*/ 2147483647 w 667"/>
              <a:gd name="T21" fmla="*/ 2147483647 h 234"/>
              <a:gd name="T22" fmla="*/ 2147483647 w 667"/>
              <a:gd name="T23" fmla="*/ 2147483647 h 234"/>
              <a:gd name="T24" fmla="*/ 2147483647 w 667"/>
              <a:gd name="T25" fmla="*/ 2147483647 h 234"/>
              <a:gd name="T26" fmla="*/ 2147483647 w 667"/>
              <a:gd name="T27" fmla="*/ 2147483647 h 234"/>
              <a:gd name="T28" fmla="*/ 2147483647 w 667"/>
              <a:gd name="T29" fmla="*/ 2147483647 h 234"/>
              <a:gd name="T30" fmla="*/ 2147483647 w 667"/>
              <a:gd name="T31" fmla="*/ 2147483647 h 234"/>
              <a:gd name="T32" fmla="*/ 2147483647 w 667"/>
              <a:gd name="T33" fmla="*/ 2147483647 h 234"/>
              <a:gd name="T34" fmla="*/ 2147483647 w 667"/>
              <a:gd name="T35" fmla="*/ 2147483647 h 234"/>
              <a:gd name="T36" fmla="*/ 2147483647 w 667"/>
              <a:gd name="T37" fmla="*/ 2147483647 h 234"/>
              <a:gd name="T38" fmla="*/ 2147483647 w 667"/>
              <a:gd name="T39" fmla="*/ 2147483647 h 234"/>
              <a:gd name="T40" fmla="*/ 2147483647 w 667"/>
              <a:gd name="T41" fmla="*/ 2147483647 h 234"/>
              <a:gd name="T42" fmla="*/ 2147483647 w 667"/>
              <a:gd name="T43" fmla="*/ 2147483647 h 234"/>
              <a:gd name="T44" fmla="*/ 2147483647 w 667"/>
              <a:gd name="T45" fmla="*/ 2147483647 h 234"/>
              <a:gd name="T46" fmla="*/ 2147483647 w 667"/>
              <a:gd name="T47" fmla="*/ 2147483647 h 234"/>
              <a:gd name="T48" fmla="*/ 2147483647 w 667"/>
              <a:gd name="T49" fmla="*/ 2147483647 h 234"/>
              <a:gd name="T50" fmla="*/ 2147483647 w 667"/>
              <a:gd name="T51" fmla="*/ 2147483647 h 234"/>
              <a:gd name="T52" fmla="*/ 2147483647 w 667"/>
              <a:gd name="T53" fmla="*/ 2147483647 h 234"/>
              <a:gd name="T54" fmla="*/ 2147483647 w 667"/>
              <a:gd name="T55" fmla="*/ 2147483647 h 234"/>
              <a:gd name="T56" fmla="*/ 2147483647 w 667"/>
              <a:gd name="T57" fmla="*/ 2147483647 h 234"/>
              <a:gd name="T58" fmla="*/ 2147483647 w 667"/>
              <a:gd name="T59" fmla="*/ 2147483647 h 234"/>
              <a:gd name="T60" fmla="*/ 2147483647 w 667"/>
              <a:gd name="T61" fmla="*/ 2147483647 h 234"/>
              <a:gd name="T62" fmla="*/ 2147483647 w 667"/>
              <a:gd name="T63" fmla="*/ 2147483647 h 234"/>
              <a:gd name="T64" fmla="*/ 2147483647 w 667"/>
              <a:gd name="T65" fmla="*/ 2147483647 h 234"/>
              <a:gd name="T66" fmla="*/ 2147483647 w 667"/>
              <a:gd name="T67" fmla="*/ 2147483647 h 234"/>
              <a:gd name="T68" fmla="*/ 2147483647 w 667"/>
              <a:gd name="T69" fmla="*/ 2147483647 h 234"/>
              <a:gd name="T70" fmla="*/ 2147483647 w 667"/>
              <a:gd name="T71" fmla="*/ 2147483647 h 2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7"/>
              <a:gd name="T109" fmla="*/ 0 h 234"/>
              <a:gd name="T110" fmla="*/ 667 w 667"/>
              <a:gd name="T111" fmla="*/ 234 h 2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7" h="234">
                <a:moveTo>
                  <a:pt x="666" y="116"/>
                </a:moveTo>
                <a:lnTo>
                  <a:pt x="664" y="107"/>
                </a:lnTo>
                <a:lnTo>
                  <a:pt x="661" y="96"/>
                </a:lnTo>
                <a:lnTo>
                  <a:pt x="655" y="86"/>
                </a:lnTo>
                <a:lnTo>
                  <a:pt x="646" y="77"/>
                </a:lnTo>
                <a:lnTo>
                  <a:pt x="634" y="67"/>
                </a:lnTo>
                <a:lnTo>
                  <a:pt x="621" y="58"/>
                </a:lnTo>
                <a:lnTo>
                  <a:pt x="606" y="50"/>
                </a:lnTo>
                <a:lnTo>
                  <a:pt x="588" y="42"/>
                </a:lnTo>
                <a:lnTo>
                  <a:pt x="568" y="35"/>
                </a:lnTo>
                <a:lnTo>
                  <a:pt x="547" y="28"/>
                </a:lnTo>
                <a:lnTo>
                  <a:pt x="524" y="21"/>
                </a:lnTo>
                <a:lnTo>
                  <a:pt x="499" y="16"/>
                </a:lnTo>
                <a:lnTo>
                  <a:pt x="474" y="11"/>
                </a:lnTo>
                <a:lnTo>
                  <a:pt x="447" y="7"/>
                </a:lnTo>
                <a:lnTo>
                  <a:pt x="419" y="4"/>
                </a:lnTo>
                <a:lnTo>
                  <a:pt x="391" y="2"/>
                </a:lnTo>
                <a:lnTo>
                  <a:pt x="362" y="1"/>
                </a:lnTo>
                <a:lnTo>
                  <a:pt x="333" y="0"/>
                </a:lnTo>
                <a:lnTo>
                  <a:pt x="304" y="1"/>
                </a:lnTo>
                <a:lnTo>
                  <a:pt x="275" y="2"/>
                </a:lnTo>
                <a:lnTo>
                  <a:pt x="247" y="4"/>
                </a:lnTo>
                <a:lnTo>
                  <a:pt x="219" y="7"/>
                </a:lnTo>
                <a:lnTo>
                  <a:pt x="192" y="11"/>
                </a:lnTo>
                <a:lnTo>
                  <a:pt x="167" y="16"/>
                </a:lnTo>
                <a:lnTo>
                  <a:pt x="143" y="21"/>
                </a:lnTo>
                <a:lnTo>
                  <a:pt x="120" y="28"/>
                </a:lnTo>
                <a:lnTo>
                  <a:pt x="98" y="35"/>
                </a:lnTo>
                <a:lnTo>
                  <a:pt x="78" y="42"/>
                </a:lnTo>
                <a:lnTo>
                  <a:pt x="60" y="50"/>
                </a:lnTo>
                <a:lnTo>
                  <a:pt x="46" y="58"/>
                </a:lnTo>
                <a:lnTo>
                  <a:pt x="31" y="67"/>
                </a:lnTo>
                <a:lnTo>
                  <a:pt x="20" y="77"/>
                </a:lnTo>
                <a:lnTo>
                  <a:pt x="12" y="86"/>
                </a:lnTo>
                <a:lnTo>
                  <a:pt x="6" y="96"/>
                </a:lnTo>
                <a:lnTo>
                  <a:pt x="2" y="107"/>
                </a:lnTo>
                <a:lnTo>
                  <a:pt x="0" y="116"/>
                </a:lnTo>
                <a:lnTo>
                  <a:pt x="2" y="127"/>
                </a:lnTo>
                <a:lnTo>
                  <a:pt x="6" y="137"/>
                </a:lnTo>
                <a:lnTo>
                  <a:pt x="12" y="147"/>
                </a:lnTo>
                <a:lnTo>
                  <a:pt x="20" y="156"/>
                </a:lnTo>
                <a:lnTo>
                  <a:pt x="31" y="166"/>
                </a:lnTo>
                <a:lnTo>
                  <a:pt x="46" y="175"/>
                </a:lnTo>
                <a:lnTo>
                  <a:pt x="60" y="183"/>
                </a:lnTo>
                <a:lnTo>
                  <a:pt x="78" y="191"/>
                </a:lnTo>
                <a:lnTo>
                  <a:pt x="98" y="199"/>
                </a:lnTo>
                <a:lnTo>
                  <a:pt x="120" y="206"/>
                </a:lnTo>
                <a:lnTo>
                  <a:pt x="143" y="212"/>
                </a:lnTo>
                <a:lnTo>
                  <a:pt x="167" y="217"/>
                </a:lnTo>
                <a:lnTo>
                  <a:pt x="192" y="222"/>
                </a:lnTo>
                <a:lnTo>
                  <a:pt x="219" y="226"/>
                </a:lnTo>
                <a:lnTo>
                  <a:pt x="247" y="229"/>
                </a:lnTo>
                <a:lnTo>
                  <a:pt x="275" y="231"/>
                </a:lnTo>
                <a:lnTo>
                  <a:pt x="304" y="232"/>
                </a:lnTo>
                <a:lnTo>
                  <a:pt x="333" y="233"/>
                </a:lnTo>
                <a:lnTo>
                  <a:pt x="362" y="232"/>
                </a:lnTo>
                <a:lnTo>
                  <a:pt x="391" y="231"/>
                </a:lnTo>
                <a:lnTo>
                  <a:pt x="419" y="229"/>
                </a:lnTo>
                <a:lnTo>
                  <a:pt x="447" y="226"/>
                </a:lnTo>
                <a:lnTo>
                  <a:pt x="474" y="222"/>
                </a:lnTo>
                <a:lnTo>
                  <a:pt x="499" y="217"/>
                </a:lnTo>
                <a:lnTo>
                  <a:pt x="524" y="212"/>
                </a:lnTo>
                <a:lnTo>
                  <a:pt x="547" y="206"/>
                </a:lnTo>
                <a:lnTo>
                  <a:pt x="568" y="199"/>
                </a:lnTo>
                <a:lnTo>
                  <a:pt x="588" y="191"/>
                </a:lnTo>
                <a:lnTo>
                  <a:pt x="606" y="183"/>
                </a:lnTo>
                <a:lnTo>
                  <a:pt x="621" y="175"/>
                </a:lnTo>
                <a:lnTo>
                  <a:pt x="634" y="166"/>
                </a:lnTo>
                <a:lnTo>
                  <a:pt x="646" y="156"/>
                </a:lnTo>
                <a:lnTo>
                  <a:pt x="655" y="147"/>
                </a:lnTo>
                <a:lnTo>
                  <a:pt x="661" y="137"/>
                </a:lnTo>
                <a:lnTo>
                  <a:pt x="664" y="127"/>
                </a:lnTo>
                <a:lnTo>
                  <a:pt x="666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70" name="Rectangle 20"/>
          <p:cNvSpPr>
            <a:spLocks noChangeArrowheads="1"/>
          </p:cNvSpPr>
          <p:nvPr/>
        </p:nvSpPr>
        <p:spPr bwMode="auto">
          <a:xfrm>
            <a:off x="5791200" y="3048000"/>
            <a:ext cx="1384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  <a:latin typeface="Arial" pitchFamily="34" charset="0"/>
              </a:rPr>
              <a:t>copyrightDate</a:t>
            </a:r>
          </a:p>
        </p:txBody>
      </p:sp>
      <p:cxnSp>
        <p:nvCxnSpPr>
          <p:cNvPr id="65571" name="Straight Connector 80"/>
          <p:cNvCxnSpPr>
            <a:cxnSpLocks noChangeShapeType="1"/>
          </p:cNvCxnSpPr>
          <p:nvPr/>
        </p:nvCxnSpPr>
        <p:spPr bwMode="auto">
          <a:xfrm rot="16200000" flipH="1">
            <a:off x="5562600" y="3276600"/>
            <a:ext cx="457200" cy="1524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572" name="Straight Connector 82"/>
          <p:cNvCxnSpPr>
            <a:cxnSpLocks noChangeShapeType="1"/>
          </p:cNvCxnSpPr>
          <p:nvPr/>
        </p:nvCxnSpPr>
        <p:spPr bwMode="auto">
          <a:xfrm rot="5400000" flipH="1" flipV="1">
            <a:off x="6896100" y="3238500"/>
            <a:ext cx="381000" cy="3048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" name="Group 98"/>
          <p:cNvGrpSpPr>
            <a:grpSpLocks/>
          </p:cNvGrpSpPr>
          <p:nvPr/>
        </p:nvGrpSpPr>
        <p:grpSpPr bwMode="auto">
          <a:xfrm>
            <a:off x="3609975" y="3460750"/>
            <a:ext cx="3470275" cy="609600"/>
            <a:chOff x="3609975" y="3460189"/>
            <a:chExt cx="3470275" cy="609600"/>
          </a:xfrm>
        </p:grpSpPr>
        <p:sp>
          <p:nvSpPr>
            <p:cNvPr id="65616" name="Freeform 13"/>
            <p:cNvSpPr>
              <a:spLocks/>
            </p:cNvSpPr>
            <p:nvPr/>
          </p:nvSpPr>
          <p:spPr bwMode="auto">
            <a:xfrm>
              <a:off x="3609975" y="3460189"/>
              <a:ext cx="1176338" cy="609600"/>
            </a:xfrm>
            <a:custGeom>
              <a:avLst/>
              <a:gdLst>
                <a:gd name="T0" fmla="*/ 0 w 741"/>
                <a:gd name="T1" fmla="*/ 2147483647 h 384"/>
                <a:gd name="T2" fmla="*/ 2147483647 w 741"/>
                <a:gd name="T3" fmla="*/ 0 h 384"/>
                <a:gd name="T4" fmla="*/ 2147483647 w 741"/>
                <a:gd name="T5" fmla="*/ 2147483647 h 384"/>
                <a:gd name="T6" fmla="*/ 2147483647 w 741"/>
                <a:gd name="T7" fmla="*/ 2147483647 h 384"/>
                <a:gd name="T8" fmla="*/ 0 w 741"/>
                <a:gd name="T9" fmla="*/ 2147483647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384"/>
                <a:gd name="T17" fmla="*/ 741 w 741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384">
                  <a:moveTo>
                    <a:pt x="0" y="191"/>
                  </a:moveTo>
                  <a:lnTo>
                    <a:pt x="365" y="0"/>
                  </a:lnTo>
                  <a:lnTo>
                    <a:pt x="740" y="198"/>
                  </a:lnTo>
                  <a:lnTo>
                    <a:pt x="365" y="383"/>
                  </a:lnTo>
                  <a:lnTo>
                    <a:pt x="0" y="19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17" name="Freeform 17"/>
            <p:cNvSpPr>
              <a:spLocks/>
            </p:cNvSpPr>
            <p:nvPr/>
          </p:nvSpPr>
          <p:spPr bwMode="auto">
            <a:xfrm>
              <a:off x="5770563" y="3611002"/>
              <a:ext cx="1309687" cy="361950"/>
            </a:xfrm>
            <a:custGeom>
              <a:avLst/>
              <a:gdLst>
                <a:gd name="T0" fmla="*/ 2147483647 w 929"/>
                <a:gd name="T1" fmla="*/ 2147483647 h 228"/>
                <a:gd name="T2" fmla="*/ 2147483647 w 929"/>
                <a:gd name="T3" fmla="*/ 0 h 228"/>
                <a:gd name="T4" fmla="*/ 0 w 929"/>
                <a:gd name="T5" fmla="*/ 0 h 228"/>
                <a:gd name="T6" fmla="*/ 0 w 929"/>
                <a:gd name="T7" fmla="*/ 2147483647 h 228"/>
                <a:gd name="T8" fmla="*/ 2147483647 w 929"/>
                <a:gd name="T9" fmla="*/ 2147483647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9"/>
                <a:gd name="T16" fmla="*/ 0 h 228"/>
                <a:gd name="T17" fmla="*/ 929 w 929"/>
                <a:gd name="T18" fmla="*/ 228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9" h="228">
                  <a:moveTo>
                    <a:pt x="928" y="227"/>
                  </a:moveTo>
                  <a:lnTo>
                    <a:pt x="928" y="0"/>
                  </a:lnTo>
                  <a:lnTo>
                    <a:pt x="0" y="0"/>
                  </a:lnTo>
                  <a:lnTo>
                    <a:pt x="0" y="227"/>
                  </a:lnTo>
                  <a:lnTo>
                    <a:pt x="928" y="22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18" name="Rectangle 29"/>
            <p:cNvSpPr>
              <a:spLocks noChangeArrowheads="1"/>
            </p:cNvSpPr>
            <p:nvPr/>
          </p:nvSpPr>
          <p:spPr bwMode="auto">
            <a:xfrm>
              <a:off x="3657600" y="3581400"/>
              <a:ext cx="1082028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Producer</a:t>
              </a:r>
            </a:p>
          </p:txBody>
        </p:sp>
        <p:sp>
          <p:nvSpPr>
            <p:cNvPr id="65619" name="Rectangle 31"/>
            <p:cNvSpPr>
              <a:spLocks noChangeArrowheads="1"/>
            </p:cNvSpPr>
            <p:nvPr/>
          </p:nvSpPr>
          <p:spPr bwMode="auto">
            <a:xfrm>
              <a:off x="6037261" y="3626411"/>
              <a:ext cx="820739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Album</a:t>
              </a:r>
            </a:p>
          </p:txBody>
        </p:sp>
        <p:sp>
          <p:nvSpPr>
            <p:cNvPr id="65620" name="Line 43"/>
            <p:cNvSpPr>
              <a:spLocks noChangeShapeType="1"/>
            </p:cNvSpPr>
            <p:nvPr/>
          </p:nvSpPr>
          <p:spPr bwMode="auto">
            <a:xfrm>
              <a:off x="4795837" y="3771338"/>
              <a:ext cx="975375" cy="5621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stealth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65574" name="Straight Connector 84"/>
          <p:cNvCxnSpPr>
            <a:cxnSpLocks noChangeShapeType="1"/>
          </p:cNvCxnSpPr>
          <p:nvPr/>
        </p:nvCxnSpPr>
        <p:spPr bwMode="auto">
          <a:xfrm rot="10800000" flipV="1">
            <a:off x="7086600" y="3429000"/>
            <a:ext cx="457200" cy="2286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5575" name="Group 86"/>
          <p:cNvGrpSpPr>
            <a:grpSpLocks/>
          </p:cNvGrpSpPr>
          <p:nvPr/>
        </p:nvGrpSpPr>
        <p:grpSpPr bwMode="auto">
          <a:xfrm>
            <a:off x="1600200" y="4191000"/>
            <a:ext cx="1176338" cy="609600"/>
            <a:chOff x="3768725" y="1600200"/>
            <a:chExt cx="1176338" cy="609600"/>
          </a:xfrm>
        </p:grpSpPr>
        <p:sp>
          <p:nvSpPr>
            <p:cNvPr id="65614" name="Freeform 13"/>
            <p:cNvSpPr>
              <a:spLocks/>
            </p:cNvSpPr>
            <p:nvPr/>
          </p:nvSpPr>
          <p:spPr bwMode="auto">
            <a:xfrm>
              <a:off x="3768725" y="1600200"/>
              <a:ext cx="1176338" cy="609600"/>
            </a:xfrm>
            <a:custGeom>
              <a:avLst/>
              <a:gdLst>
                <a:gd name="T0" fmla="*/ 0 w 741"/>
                <a:gd name="T1" fmla="*/ 2147483647 h 384"/>
                <a:gd name="T2" fmla="*/ 2147483647 w 741"/>
                <a:gd name="T3" fmla="*/ 0 h 384"/>
                <a:gd name="T4" fmla="*/ 2147483647 w 741"/>
                <a:gd name="T5" fmla="*/ 2147483647 h 384"/>
                <a:gd name="T6" fmla="*/ 2147483647 w 741"/>
                <a:gd name="T7" fmla="*/ 2147483647 h 384"/>
                <a:gd name="T8" fmla="*/ 0 w 741"/>
                <a:gd name="T9" fmla="*/ 2147483647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384"/>
                <a:gd name="T17" fmla="*/ 741 w 741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384">
                  <a:moveTo>
                    <a:pt x="0" y="191"/>
                  </a:moveTo>
                  <a:lnTo>
                    <a:pt x="365" y="0"/>
                  </a:lnTo>
                  <a:lnTo>
                    <a:pt x="740" y="198"/>
                  </a:lnTo>
                  <a:lnTo>
                    <a:pt x="365" y="383"/>
                  </a:lnTo>
                  <a:lnTo>
                    <a:pt x="0" y="19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15" name="Rectangle 29"/>
            <p:cNvSpPr>
              <a:spLocks noChangeArrowheads="1"/>
            </p:cNvSpPr>
            <p:nvPr/>
          </p:nvSpPr>
          <p:spPr bwMode="auto">
            <a:xfrm>
              <a:off x="3997325" y="1721411"/>
              <a:ext cx="718146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Plays</a:t>
              </a:r>
            </a:p>
          </p:txBody>
        </p:sp>
      </p:grpSp>
      <p:grpSp>
        <p:nvGrpSpPr>
          <p:cNvPr id="65576" name="Group 89"/>
          <p:cNvGrpSpPr>
            <a:grpSpLocks/>
          </p:cNvGrpSpPr>
          <p:nvPr/>
        </p:nvGrpSpPr>
        <p:grpSpPr bwMode="auto">
          <a:xfrm>
            <a:off x="5867400" y="4191000"/>
            <a:ext cx="1176338" cy="609600"/>
            <a:chOff x="3768725" y="1600200"/>
            <a:chExt cx="1176338" cy="609600"/>
          </a:xfrm>
        </p:grpSpPr>
        <p:sp>
          <p:nvSpPr>
            <p:cNvPr id="65612" name="Freeform 13"/>
            <p:cNvSpPr>
              <a:spLocks/>
            </p:cNvSpPr>
            <p:nvPr/>
          </p:nvSpPr>
          <p:spPr bwMode="auto">
            <a:xfrm>
              <a:off x="3768725" y="1600200"/>
              <a:ext cx="1176338" cy="609600"/>
            </a:xfrm>
            <a:custGeom>
              <a:avLst/>
              <a:gdLst>
                <a:gd name="T0" fmla="*/ 0 w 741"/>
                <a:gd name="T1" fmla="*/ 2147483647 h 384"/>
                <a:gd name="T2" fmla="*/ 2147483647 w 741"/>
                <a:gd name="T3" fmla="*/ 0 h 384"/>
                <a:gd name="T4" fmla="*/ 2147483647 w 741"/>
                <a:gd name="T5" fmla="*/ 2147483647 h 384"/>
                <a:gd name="T6" fmla="*/ 2147483647 w 741"/>
                <a:gd name="T7" fmla="*/ 2147483647 h 384"/>
                <a:gd name="T8" fmla="*/ 0 w 741"/>
                <a:gd name="T9" fmla="*/ 2147483647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384"/>
                <a:gd name="T17" fmla="*/ 741 w 741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384">
                  <a:moveTo>
                    <a:pt x="0" y="191"/>
                  </a:moveTo>
                  <a:lnTo>
                    <a:pt x="365" y="0"/>
                  </a:lnTo>
                  <a:lnTo>
                    <a:pt x="740" y="198"/>
                  </a:lnTo>
                  <a:lnTo>
                    <a:pt x="365" y="383"/>
                  </a:lnTo>
                  <a:lnTo>
                    <a:pt x="0" y="19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13" name="Rectangle 29"/>
            <p:cNvSpPr>
              <a:spLocks noChangeArrowheads="1"/>
            </p:cNvSpPr>
            <p:nvPr/>
          </p:nvSpPr>
          <p:spPr bwMode="auto">
            <a:xfrm>
              <a:off x="3909847" y="1721411"/>
              <a:ext cx="1001878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Appears</a:t>
              </a:r>
            </a:p>
          </p:txBody>
        </p:sp>
      </p:grpSp>
      <p:grpSp>
        <p:nvGrpSpPr>
          <p:cNvPr id="65577" name="Group 92"/>
          <p:cNvGrpSpPr>
            <a:grpSpLocks/>
          </p:cNvGrpSpPr>
          <p:nvPr/>
        </p:nvGrpSpPr>
        <p:grpSpPr bwMode="auto">
          <a:xfrm>
            <a:off x="3657600" y="4343400"/>
            <a:ext cx="1176338" cy="609600"/>
            <a:chOff x="3768725" y="1600200"/>
            <a:chExt cx="1176338" cy="609600"/>
          </a:xfrm>
        </p:grpSpPr>
        <p:sp>
          <p:nvSpPr>
            <p:cNvPr id="65610" name="Freeform 13"/>
            <p:cNvSpPr>
              <a:spLocks/>
            </p:cNvSpPr>
            <p:nvPr/>
          </p:nvSpPr>
          <p:spPr bwMode="auto">
            <a:xfrm>
              <a:off x="3768725" y="1600200"/>
              <a:ext cx="1176338" cy="609600"/>
            </a:xfrm>
            <a:custGeom>
              <a:avLst/>
              <a:gdLst>
                <a:gd name="T0" fmla="*/ 0 w 741"/>
                <a:gd name="T1" fmla="*/ 2147483647 h 384"/>
                <a:gd name="T2" fmla="*/ 2147483647 w 741"/>
                <a:gd name="T3" fmla="*/ 0 h 384"/>
                <a:gd name="T4" fmla="*/ 2147483647 w 741"/>
                <a:gd name="T5" fmla="*/ 2147483647 h 384"/>
                <a:gd name="T6" fmla="*/ 2147483647 w 741"/>
                <a:gd name="T7" fmla="*/ 2147483647 h 384"/>
                <a:gd name="T8" fmla="*/ 0 w 741"/>
                <a:gd name="T9" fmla="*/ 2147483647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384"/>
                <a:gd name="T17" fmla="*/ 741 w 741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384">
                  <a:moveTo>
                    <a:pt x="0" y="191"/>
                  </a:moveTo>
                  <a:lnTo>
                    <a:pt x="365" y="0"/>
                  </a:lnTo>
                  <a:lnTo>
                    <a:pt x="740" y="198"/>
                  </a:lnTo>
                  <a:lnTo>
                    <a:pt x="365" y="383"/>
                  </a:lnTo>
                  <a:lnTo>
                    <a:pt x="0" y="19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11" name="Rectangle 29"/>
            <p:cNvSpPr>
              <a:spLocks noChangeArrowheads="1"/>
            </p:cNvSpPr>
            <p:nvPr/>
          </p:nvSpPr>
          <p:spPr bwMode="auto">
            <a:xfrm>
              <a:off x="3865707" y="1739900"/>
              <a:ext cx="969818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Perform</a:t>
              </a:r>
            </a:p>
          </p:txBody>
        </p:sp>
      </p:grpSp>
      <p:grpSp>
        <p:nvGrpSpPr>
          <p:cNvPr id="65578" name="Group 95"/>
          <p:cNvGrpSpPr>
            <a:grpSpLocks/>
          </p:cNvGrpSpPr>
          <p:nvPr/>
        </p:nvGrpSpPr>
        <p:grpSpPr bwMode="auto">
          <a:xfrm>
            <a:off x="1524000" y="5105400"/>
            <a:ext cx="1309688" cy="373063"/>
            <a:chOff x="1693863" y="3429000"/>
            <a:chExt cx="1309687" cy="373063"/>
          </a:xfrm>
        </p:grpSpPr>
        <p:sp>
          <p:nvSpPr>
            <p:cNvPr id="65608" name="Freeform 17"/>
            <p:cNvSpPr>
              <a:spLocks/>
            </p:cNvSpPr>
            <p:nvPr/>
          </p:nvSpPr>
          <p:spPr bwMode="auto">
            <a:xfrm>
              <a:off x="1693863" y="3440113"/>
              <a:ext cx="1309687" cy="361950"/>
            </a:xfrm>
            <a:custGeom>
              <a:avLst/>
              <a:gdLst>
                <a:gd name="T0" fmla="*/ 2147483647 w 929"/>
                <a:gd name="T1" fmla="*/ 2147483647 h 228"/>
                <a:gd name="T2" fmla="*/ 2147483647 w 929"/>
                <a:gd name="T3" fmla="*/ 0 h 228"/>
                <a:gd name="T4" fmla="*/ 0 w 929"/>
                <a:gd name="T5" fmla="*/ 0 h 228"/>
                <a:gd name="T6" fmla="*/ 0 w 929"/>
                <a:gd name="T7" fmla="*/ 2147483647 h 228"/>
                <a:gd name="T8" fmla="*/ 2147483647 w 929"/>
                <a:gd name="T9" fmla="*/ 2147483647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9"/>
                <a:gd name="T16" fmla="*/ 0 h 228"/>
                <a:gd name="T17" fmla="*/ 929 w 929"/>
                <a:gd name="T18" fmla="*/ 228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9" h="228">
                  <a:moveTo>
                    <a:pt x="928" y="227"/>
                  </a:moveTo>
                  <a:lnTo>
                    <a:pt x="928" y="0"/>
                  </a:lnTo>
                  <a:lnTo>
                    <a:pt x="0" y="0"/>
                  </a:lnTo>
                  <a:lnTo>
                    <a:pt x="0" y="227"/>
                  </a:lnTo>
                  <a:lnTo>
                    <a:pt x="928" y="22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09" name="Rectangle 31"/>
            <p:cNvSpPr>
              <a:spLocks noChangeArrowheads="1"/>
            </p:cNvSpPr>
            <p:nvPr/>
          </p:nvSpPr>
          <p:spPr bwMode="auto">
            <a:xfrm>
              <a:off x="1745332" y="3429000"/>
              <a:ext cx="1243931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Instrument</a:t>
              </a:r>
            </a:p>
          </p:txBody>
        </p:sp>
      </p:grpSp>
      <p:sp>
        <p:nvSpPr>
          <p:cNvPr id="65579" name="Freeform 9"/>
          <p:cNvSpPr>
            <a:spLocks/>
          </p:cNvSpPr>
          <p:nvPr/>
        </p:nvSpPr>
        <p:spPr bwMode="auto">
          <a:xfrm>
            <a:off x="1905000" y="5813425"/>
            <a:ext cx="7524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80" name="Rectangle 19"/>
          <p:cNvSpPr>
            <a:spLocks noChangeArrowheads="1"/>
          </p:cNvSpPr>
          <p:nvPr/>
        </p:nvSpPr>
        <p:spPr bwMode="auto">
          <a:xfrm>
            <a:off x="1900238" y="5791200"/>
            <a:ext cx="8429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dname</a:t>
            </a:r>
          </a:p>
        </p:txBody>
      </p:sp>
      <p:sp>
        <p:nvSpPr>
          <p:cNvPr id="65581" name="Freeform 9"/>
          <p:cNvSpPr>
            <a:spLocks/>
          </p:cNvSpPr>
          <p:nvPr/>
        </p:nvSpPr>
        <p:spPr bwMode="auto">
          <a:xfrm>
            <a:off x="1066800" y="5715000"/>
            <a:ext cx="8286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82" name="Rectangle 19"/>
          <p:cNvSpPr>
            <a:spLocks noChangeArrowheads="1"/>
          </p:cNvSpPr>
          <p:nvPr/>
        </p:nvSpPr>
        <p:spPr bwMode="auto">
          <a:xfrm>
            <a:off x="1066800" y="5692775"/>
            <a:ext cx="833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>
                <a:solidFill>
                  <a:srgbClr val="000000"/>
                </a:solidFill>
                <a:latin typeface="Arial" pitchFamily="34" charset="0"/>
              </a:rPr>
              <a:t>instrID</a:t>
            </a:r>
          </a:p>
        </p:txBody>
      </p:sp>
      <p:sp>
        <p:nvSpPr>
          <p:cNvPr id="65583" name="Freeform 9"/>
          <p:cNvSpPr>
            <a:spLocks/>
          </p:cNvSpPr>
          <p:nvPr/>
        </p:nvSpPr>
        <p:spPr bwMode="auto">
          <a:xfrm>
            <a:off x="2671763" y="5638800"/>
            <a:ext cx="7524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84" name="Rectangle 19"/>
          <p:cNvSpPr>
            <a:spLocks noChangeArrowheads="1"/>
          </p:cNvSpPr>
          <p:nvPr/>
        </p:nvSpPr>
        <p:spPr bwMode="auto">
          <a:xfrm>
            <a:off x="2752725" y="5638800"/>
            <a:ext cx="523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key</a:t>
            </a:r>
          </a:p>
        </p:txBody>
      </p:sp>
      <p:cxnSp>
        <p:nvCxnSpPr>
          <p:cNvPr id="65585" name="Straight Connector 108"/>
          <p:cNvCxnSpPr>
            <a:cxnSpLocks noChangeShapeType="1"/>
            <a:endCxn id="65582" idx="0"/>
          </p:cNvCxnSpPr>
          <p:nvPr/>
        </p:nvCxnSpPr>
        <p:spPr bwMode="auto">
          <a:xfrm rot="5400000">
            <a:off x="1477169" y="5493544"/>
            <a:ext cx="206375" cy="1920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586" name="Straight Connector 110"/>
          <p:cNvCxnSpPr>
            <a:cxnSpLocks noChangeShapeType="1"/>
            <a:endCxn id="65580" idx="0"/>
          </p:cNvCxnSpPr>
          <p:nvPr/>
        </p:nvCxnSpPr>
        <p:spPr bwMode="auto">
          <a:xfrm rot="16200000" flipH="1">
            <a:off x="2112963" y="5583237"/>
            <a:ext cx="304800" cy="11112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587" name="Straight Connector 112"/>
          <p:cNvCxnSpPr>
            <a:cxnSpLocks noChangeShapeType="1"/>
          </p:cNvCxnSpPr>
          <p:nvPr/>
        </p:nvCxnSpPr>
        <p:spPr bwMode="auto">
          <a:xfrm rot="16200000" flipH="1">
            <a:off x="2667000" y="5486400"/>
            <a:ext cx="152400" cy="1524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5588" name="Group 113"/>
          <p:cNvGrpSpPr>
            <a:grpSpLocks/>
          </p:cNvGrpSpPr>
          <p:nvPr/>
        </p:nvGrpSpPr>
        <p:grpSpPr bwMode="auto">
          <a:xfrm>
            <a:off x="5791200" y="5105400"/>
            <a:ext cx="1309688" cy="373063"/>
            <a:chOff x="1693863" y="3429000"/>
            <a:chExt cx="1309687" cy="373063"/>
          </a:xfrm>
        </p:grpSpPr>
        <p:sp>
          <p:nvSpPr>
            <p:cNvPr id="65606" name="Freeform 17"/>
            <p:cNvSpPr>
              <a:spLocks/>
            </p:cNvSpPr>
            <p:nvPr/>
          </p:nvSpPr>
          <p:spPr bwMode="auto">
            <a:xfrm>
              <a:off x="1693863" y="3440113"/>
              <a:ext cx="1309687" cy="361950"/>
            </a:xfrm>
            <a:custGeom>
              <a:avLst/>
              <a:gdLst>
                <a:gd name="T0" fmla="*/ 2147483647 w 929"/>
                <a:gd name="T1" fmla="*/ 2147483647 h 228"/>
                <a:gd name="T2" fmla="*/ 2147483647 w 929"/>
                <a:gd name="T3" fmla="*/ 0 h 228"/>
                <a:gd name="T4" fmla="*/ 0 w 929"/>
                <a:gd name="T5" fmla="*/ 0 h 228"/>
                <a:gd name="T6" fmla="*/ 0 w 929"/>
                <a:gd name="T7" fmla="*/ 2147483647 h 228"/>
                <a:gd name="T8" fmla="*/ 2147483647 w 929"/>
                <a:gd name="T9" fmla="*/ 2147483647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9"/>
                <a:gd name="T16" fmla="*/ 0 h 228"/>
                <a:gd name="T17" fmla="*/ 929 w 929"/>
                <a:gd name="T18" fmla="*/ 228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9" h="228">
                  <a:moveTo>
                    <a:pt x="928" y="227"/>
                  </a:moveTo>
                  <a:lnTo>
                    <a:pt x="928" y="0"/>
                  </a:lnTo>
                  <a:lnTo>
                    <a:pt x="0" y="0"/>
                  </a:lnTo>
                  <a:lnTo>
                    <a:pt x="0" y="227"/>
                  </a:lnTo>
                  <a:lnTo>
                    <a:pt x="928" y="22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07" name="Rectangle 31"/>
            <p:cNvSpPr>
              <a:spLocks noChangeArrowheads="1"/>
            </p:cNvSpPr>
            <p:nvPr/>
          </p:nvSpPr>
          <p:spPr bwMode="auto">
            <a:xfrm>
              <a:off x="1998663" y="3429000"/>
              <a:ext cx="807914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Songs</a:t>
              </a:r>
            </a:p>
          </p:txBody>
        </p:sp>
      </p:grpSp>
      <p:sp>
        <p:nvSpPr>
          <p:cNvPr id="65589" name="Freeform 9"/>
          <p:cNvSpPr>
            <a:spLocks/>
          </p:cNvSpPr>
          <p:nvPr/>
        </p:nvSpPr>
        <p:spPr bwMode="auto">
          <a:xfrm>
            <a:off x="6172200" y="5813425"/>
            <a:ext cx="7524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90" name="Rectangle 19"/>
          <p:cNvSpPr>
            <a:spLocks noChangeArrowheads="1"/>
          </p:cNvSpPr>
          <p:nvPr/>
        </p:nvSpPr>
        <p:spPr bwMode="auto">
          <a:xfrm>
            <a:off x="6308725" y="5791200"/>
            <a:ext cx="549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title</a:t>
            </a:r>
          </a:p>
        </p:txBody>
      </p:sp>
      <p:sp>
        <p:nvSpPr>
          <p:cNvPr id="65591" name="Freeform 9"/>
          <p:cNvSpPr>
            <a:spLocks/>
          </p:cNvSpPr>
          <p:nvPr/>
        </p:nvSpPr>
        <p:spPr bwMode="auto">
          <a:xfrm>
            <a:off x="5334000" y="5715000"/>
            <a:ext cx="8286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92" name="Rectangle 19"/>
          <p:cNvSpPr>
            <a:spLocks noChangeArrowheads="1"/>
          </p:cNvSpPr>
          <p:nvPr/>
        </p:nvSpPr>
        <p:spPr bwMode="auto">
          <a:xfrm>
            <a:off x="5334000" y="5692775"/>
            <a:ext cx="876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>
                <a:solidFill>
                  <a:srgbClr val="000000"/>
                </a:solidFill>
                <a:latin typeface="Arial" pitchFamily="34" charset="0"/>
              </a:rPr>
              <a:t>songID</a:t>
            </a:r>
          </a:p>
        </p:txBody>
      </p:sp>
      <p:sp>
        <p:nvSpPr>
          <p:cNvPr id="65593" name="Freeform 9"/>
          <p:cNvSpPr>
            <a:spLocks/>
          </p:cNvSpPr>
          <p:nvPr/>
        </p:nvSpPr>
        <p:spPr bwMode="auto">
          <a:xfrm>
            <a:off x="6938963" y="5638800"/>
            <a:ext cx="7524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94" name="Rectangle 19"/>
          <p:cNvSpPr>
            <a:spLocks noChangeArrowheads="1"/>
          </p:cNvSpPr>
          <p:nvPr/>
        </p:nvSpPr>
        <p:spPr bwMode="auto">
          <a:xfrm>
            <a:off x="6934200" y="5638800"/>
            <a:ext cx="820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author</a:t>
            </a:r>
          </a:p>
        </p:txBody>
      </p:sp>
      <p:cxnSp>
        <p:nvCxnSpPr>
          <p:cNvPr id="65595" name="Straight Connector 122"/>
          <p:cNvCxnSpPr>
            <a:cxnSpLocks noChangeShapeType="1"/>
            <a:endCxn id="65592" idx="0"/>
          </p:cNvCxnSpPr>
          <p:nvPr/>
        </p:nvCxnSpPr>
        <p:spPr bwMode="auto">
          <a:xfrm rot="5400000">
            <a:off x="5754687" y="5503863"/>
            <a:ext cx="206375" cy="17145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596" name="Straight Connector 123"/>
          <p:cNvCxnSpPr>
            <a:cxnSpLocks noChangeShapeType="1"/>
            <a:endCxn id="65590" idx="0"/>
          </p:cNvCxnSpPr>
          <p:nvPr/>
        </p:nvCxnSpPr>
        <p:spPr bwMode="auto">
          <a:xfrm rot="16200000" flipH="1">
            <a:off x="6415882" y="5623718"/>
            <a:ext cx="304800" cy="30163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597" name="Straight Connector 124"/>
          <p:cNvCxnSpPr>
            <a:cxnSpLocks noChangeShapeType="1"/>
          </p:cNvCxnSpPr>
          <p:nvPr/>
        </p:nvCxnSpPr>
        <p:spPr bwMode="auto">
          <a:xfrm rot="16200000" flipH="1">
            <a:off x="6934200" y="5486400"/>
            <a:ext cx="152400" cy="1524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598" name="Straight Connector 127"/>
          <p:cNvCxnSpPr>
            <a:cxnSpLocks noChangeShapeType="1"/>
            <a:stCxn id="65563" idx="1"/>
          </p:cNvCxnSpPr>
          <p:nvPr/>
        </p:nvCxnSpPr>
        <p:spPr bwMode="auto">
          <a:xfrm rot="16200000" flipH="1">
            <a:off x="3028950" y="3562350"/>
            <a:ext cx="723900" cy="11430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599" name="Straight Connector 130"/>
          <p:cNvCxnSpPr>
            <a:cxnSpLocks noChangeShapeType="1"/>
          </p:cNvCxnSpPr>
          <p:nvPr/>
        </p:nvCxnSpPr>
        <p:spPr bwMode="auto">
          <a:xfrm>
            <a:off x="4495800" y="4800600"/>
            <a:ext cx="1295400" cy="4572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600" name="Straight Connector 132"/>
          <p:cNvCxnSpPr>
            <a:cxnSpLocks noChangeShapeType="1"/>
          </p:cNvCxnSpPr>
          <p:nvPr/>
        </p:nvCxnSpPr>
        <p:spPr bwMode="auto">
          <a:xfrm rot="5400000">
            <a:off x="2095501" y="4076700"/>
            <a:ext cx="228600" cy="317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601" name="Straight Connector 134"/>
          <p:cNvCxnSpPr>
            <a:cxnSpLocks noChangeShapeType="1"/>
          </p:cNvCxnSpPr>
          <p:nvPr/>
        </p:nvCxnSpPr>
        <p:spPr bwMode="auto">
          <a:xfrm rot="5400000">
            <a:off x="2051050" y="4946650"/>
            <a:ext cx="304800" cy="127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602" name="Straight Arrow Connector 136"/>
          <p:cNvCxnSpPr>
            <a:cxnSpLocks noChangeShapeType="1"/>
          </p:cNvCxnSpPr>
          <p:nvPr/>
        </p:nvCxnSpPr>
        <p:spPr bwMode="auto">
          <a:xfrm rot="16200000" flipV="1">
            <a:off x="6335713" y="4941887"/>
            <a:ext cx="304800" cy="22225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603" name="Straight Connector 138"/>
          <p:cNvCxnSpPr>
            <a:cxnSpLocks noChangeShapeType="1"/>
            <a:endCxn id="65619" idx="2"/>
          </p:cNvCxnSpPr>
          <p:nvPr/>
        </p:nvCxnSpPr>
        <p:spPr bwMode="auto">
          <a:xfrm rot="16200000" flipV="1">
            <a:off x="6347619" y="4061619"/>
            <a:ext cx="228600" cy="30162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3" name="TextBox 92"/>
          <p:cNvSpPr txBox="1">
            <a:spLocks noChangeArrowheads="1"/>
          </p:cNvSpPr>
          <p:nvPr/>
        </p:nvSpPr>
        <p:spPr bwMode="auto">
          <a:xfrm>
            <a:off x="2417763" y="4168775"/>
            <a:ext cx="6421437" cy="2308225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FF00"/>
                </a:solidFill>
                <a:latin typeface="Comic Sans MS" pitchFamily="66" charset="0"/>
              </a:rPr>
              <a:t>CREAT TABLE  Album_Producer (</a:t>
            </a:r>
          </a:p>
          <a:p>
            <a:pPr eaLnBrk="1" hangingPunct="1"/>
            <a:r>
              <a:rPr lang="en-US" sz="1800">
                <a:solidFill>
                  <a:srgbClr val="FFFF00"/>
                </a:solidFill>
                <a:latin typeface="Comic Sans MS" pitchFamily="66" charset="0"/>
              </a:rPr>
              <a:t>	albumID		INTEGER, </a:t>
            </a:r>
          </a:p>
          <a:p>
            <a:pPr eaLnBrk="1" hangingPunct="1"/>
            <a:r>
              <a:rPr lang="en-US" sz="1800">
                <a:solidFill>
                  <a:srgbClr val="FFFF00"/>
                </a:solidFill>
                <a:latin typeface="Comic Sans MS" pitchFamily="66" charset="0"/>
              </a:rPr>
              <a:t>	ssn		CHAR(10)  NOT NULL,</a:t>
            </a:r>
          </a:p>
          <a:p>
            <a:pPr eaLnBrk="1" hangingPunct="1"/>
            <a:r>
              <a:rPr lang="en-US" sz="1800">
                <a:solidFill>
                  <a:srgbClr val="FFFF00"/>
                </a:solidFill>
                <a:latin typeface="Comic Sans MS" pitchFamily="66" charset="0"/>
              </a:rPr>
              <a:t>	copyrightDate	DATE,</a:t>
            </a:r>
          </a:p>
          <a:p>
            <a:pPr eaLnBrk="1" hangingPunct="1"/>
            <a:r>
              <a:rPr lang="en-US" sz="1800">
                <a:solidFill>
                  <a:srgbClr val="FFFF00"/>
                </a:solidFill>
                <a:latin typeface="Comic Sans MS" pitchFamily="66" charset="0"/>
              </a:rPr>
              <a:t>	speed		INTEGER,</a:t>
            </a:r>
          </a:p>
          <a:p>
            <a:pPr eaLnBrk="1" hangingPunct="1"/>
            <a:r>
              <a:rPr lang="en-US" sz="1800">
                <a:solidFill>
                  <a:srgbClr val="FFFF00"/>
                </a:solidFill>
                <a:latin typeface="Comic Sans MS" pitchFamily="66" charset="0"/>
              </a:rPr>
              <a:t>	title		CHAR(30)</a:t>
            </a:r>
          </a:p>
          <a:p>
            <a:pPr eaLnBrk="1" hangingPunct="1"/>
            <a:r>
              <a:rPr lang="en-US" sz="1800">
                <a:solidFill>
                  <a:srgbClr val="FFFF00"/>
                </a:solidFill>
                <a:latin typeface="Comic Sans MS" pitchFamily="66" charset="0"/>
              </a:rPr>
              <a:t>	PRIMARY KEY	(albumID),</a:t>
            </a:r>
          </a:p>
          <a:p>
            <a:pPr eaLnBrk="1" hangingPunct="1"/>
            <a:r>
              <a:rPr lang="en-US" sz="1800">
                <a:solidFill>
                  <a:srgbClr val="FFFF00"/>
                </a:solidFill>
                <a:latin typeface="Comic Sans MS" pitchFamily="66" charset="0"/>
              </a:rPr>
              <a:t>	FOREIGN KEY	(ssn)  REFERENCES  Musicians )</a:t>
            </a:r>
          </a:p>
        </p:txBody>
      </p:sp>
      <p:sp>
        <p:nvSpPr>
          <p:cNvPr id="94" name="Rectangle 20"/>
          <p:cNvSpPr>
            <a:spLocks noChangeArrowheads="1"/>
          </p:cNvSpPr>
          <p:nvPr/>
        </p:nvSpPr>
        <p:spPr bwMode="auto">
          <a:xfrm>
            <a:off x="5988166" y="1492298"/>
            <a:ext cx="796694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 dirty="0">
                <a:solidFill>
                  <a:srgbClr val="000000"/>
                </a:solidFill>
                <a:latin typeface="Arial" pitchFamily="34" charset="0"/>
              </a:rPr>
              <a:t>phone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88E20-28CF-4A2F-B650-21CB3C8C1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00C28-2173-4268-A959-4FC918046FF1}" type="datetime1">
              <a:rPr lang="en-US" smtClean="0"/>
              <a:t>9/11/2024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4DB58-DAE1-49F9-8257-FB2DC7F0B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D7F5-7323-4990-94E9-6AF33DDF4934}" type="slidenum">
              <a:rPr lang="en-US" smtClean="0"/>
              <a:t>75</a:t>
            </a:fld>
            <a:endParaRPr lang="en-US"/>
          </a:p>
        </p:txBody>
      </p:sp>
      <p:sp>
        <p:nvSpPr>
          <p:cNvPr id="96" name="Speech Bubble: Rectangle with Corners Rounded 95">
            <a:extLst>
              <a:ext uri="{FF2B5EF4-FFF2-40B4-BE49-F238E27FC236}">
                <a16:creationId xmlns:a16="http://schemas.microsoft.com/office/drawing/2014/main" id="{E782FAEC-56AB-4DEC-AECD-B34BA1B238C6}"/>
              </a:ext>
            </a:extLst>
          </p:cNvPr>
          <p:cNvSpPr/>
          <p:nvPr/>
        </p:nvSpPr>
        <p:spPr>
          <a:xfrm>
            <a:off x="7193757" y="3662620"/>
            <a:ext cx="1756568" cy="926586"/>
          </a:xfrm>
          <a:prstGeom prst="wedgeRoundRectCallout">
            <a:avLst>
              <a:gd name="adj1" fmla="val -30145"/>
              <a:gd name="adj2" fmla="val 65819"/>
              <a:gd name="adj3" fmla="val 16667"/>
            </a:avLst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>
              <a:lnSpc>
                <a:spcPts val="2900"/>
              </a:lnSpc>
            </a:pP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Total participation</a:t>
            </a:r>
          </a:p>
        </p:txBody>
      </p:sp>
      <p:sp>
        <p:nvSpPr>
          <p:cNvPr id="97" name="Speech Bubble: Rectangle with Corners Rounded 96">
            <a:extLst>
              <a:ext uri="{FF2B5EF4-FFF2-40B4-BE49-F238E27FC236}">
                <a16:creationId xmlns:a16="http://schemas.microsoft.com/office/drawing/2014/main" id="{E3FD0D95-4AE2-4A39-9714-338DED656098}"/>
              </a:ext>
            </a:extLst>
          </p:cNvPr>
          <p:cNvSpPr/>
          <p:nvPr/>
        </p:nvSpPr>
        <p:spPr>
          <a:xfrm>
            <a:off x="767258" y="5231860"/>
            <a:ext cx="1851024" cy="1067361"/>
          </a:xfrm>
          <a:prstGeom prst="wedgeRoundRectCallout">
            <a:avLst>
              <a:gd name="adj1" fmla="val 86821"/>
              <a:gd name="adj2" fmla="val 45528"/>
              <a:gd name="adj3" fmla="val 16667"/>
            </a:avLst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900"/>
              </a:lnSpc>
            </a:pP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Key constraint</a:t>
            </a:r>
          </a:p>
        </p:txBody>
      </p:sp>
    </p:spTree>
    <p:extLst>
      <p:ext uri="{BB962C8B-B14F-4D97-AF65-F5344CB8AC3E}">
        <p14:creationId xmlns:p14="http://schemas.microsoft.com/office/powerpoint/2010/main" val="309096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6" grpId="0" animBg="1"/>
      <p:bldP spid="97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2"/>
          <p:cNvSpPr>
            <a:spLocks noChangeArrowheads="1"/>
          </p:cNvSpPr>
          <p:nvPr/>
        </p:nvSpPr>
        <p:spPr bwMode="auto">
          <a:xfrm>
            <a:off x="1219200" y="1371600"/>
            <a:ext cx="6172200" cy="1295400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6563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914400"/>
          </a:xfrm>
        </p:spPr>
        <p:txBody>
          <a:bodyPr/>
          <a:lstStyle/>
          <a:p>
            <a:r>
              <a:rPr lang="en-US"/>
              <a:t>Mapping Example</a:t>
            </a:r>
          </a:p>
        </p:txBody>
      </p:sp>
      <p:sp>
        <p:nvSpPr>
          <p:cNvPr id="66564" name="Freeform 9"/>
          <p:cNvSpPr>
            <a:spLocks/>
          </p:cNvSpPr>
          <p:nvPr/>
        </p:nvSpPr>
        <p:spPr bwMode="auto">
          <a:xfrm>
            <a:off x="1558925" y="1495425"/>
            <a:ext cx="10572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5" name="Freeform 14"/>
          <p:cNvSpPr>
            <a:spLocks/>
          </p:cNvSpPr>
          <p:nvPr/>
        </p:nvSpPr>
        <p:spPr bwMode="auto">
          <a:xfrm>
            <a:off x="1558925" y="2122488"/>
            <a:ext cx="1249363" cy="331787"/>
          </a:xfrm>
          <a:custGeom>
            <a:avLst/>
            <a:gdLst>
              <a:gd name="T0" fmla="*/ 2147483647 w 787"/>
              <a:gd name="T1" fmla="*/ 2147483647 h 209"/>
              <a:gd name="T2" fmla="*/ 2147483647 w 787"/>
              <a:gd name="T3" fmla="*/ 0 h 209"/>
              <a:gd name="T4" fmla="*/ 0 w 787"/>
              <a:gd name="T5" fmla="*/ 0 h 209"/>
              <a:gd name="T6" fmla="*/ 0 w 787"/>
              <a:gd name="T7" fmla="*/ 2147483647 h 209"/>
              <a:gd name="T8" fmla="*/ 2147483647 w 787"/>
              <a:gd name="T9" fmla="*/ 2147483647 h 2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7"/>
              <a:gd name="T16" fmla="*/ 0 h 209"/>
              <a:gd name="T17" fmla="*/ 787 w 787"/>
              <a:gd name="T18" fmla="*/ 209 h 2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7" h="209">
                <a:moveTo>
                  <a:pt x="786" y="208"/>
                </a:moveTo>
                <a:lnTo>
                  <a:pt x="786" y="0"/>
                </a:lnTo>
                <a:lnTo>
                  <a:pt x="0" y="0"/>
                </a:lnTo>
                <a:lnTo>
                  <a:pt x="0" y="208"/>
                </a:lnTo>
                <a:lnTo>
                  <a:pt x="786" y="20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6" name="Freeform 15"/>
          <p:cNvSpPr>
            <a:spLocks/>
          </p:cNvSpPr>
          <p:nvPr/>
        </p:nvSpPr>
        <p:spPr bwMode="auto">
          <a:xfrm>
            <a:off x="5715000" y="1504950"/>
            <a:ext cx="1309688" cy="371475"/>
          </a:xfrm>
          <a:custGeom>
            <a:avLst/>
            <a:gdLst>
              <a:gd name="T0" fmla="*/ 2147483647 w 667"/>
              <a:gd name="T1" fmla="*/ 2147483647 h 234"/>
              <a:gd name="T2" fmla="*/ 2147483647 w 667"/>
              <a:gd name="T3" fmla="*/ 2147483647 h 234"/>
              <a:gd name="T4" fmla="*/ 2147483647 w 667"/>
              <a:gd name="T5" fmla="*/ 2147483647 h 234"/>
              <a:gd name="T6" fmla="*/ 2147483647 w 667"/>
              <a:gd name="T7" fmla="*/ 2147483647 h 234"/>
              <a:gd name="T8" fmla="*/ 2147483647 w 667"/>
              <a:gd name="T9" fmla="*/ 2147483647 h 234"/>
              <a:gd name="T10" fmla="*/ 2147483647 w 667"/>
              <a:gd name="T11" fmla="*/ 2147483647 h 234"/>
              <a:gd name="T12" fmla="*/ 2147483647 w 667"/>
              <a:gd name="T13" fmla="*/ 2147483647 h 234"/>
              <a:gd name="T14" fmla="*/ 2147483647 w 667"/>
              <a:gd name="T15" fmla="*/ 2147483647 h 234"/>
              <a:gd name="T16" fmla="*/ 2147483647 w 667"/>
              <a:gd name="T17" fmla="*/ 2147483647 h 234"/>
              <a:gd name="T18" fmla="*/ 2147483647 w 667"/>
              <a:gd name="T19" fmla="*/ 2147483647 h 234"/>
              <a:gd name="T20" fmla="*/ 2147483647 w 667"/>
              <a:gd name="T21" fmla="*/ 2147483647 h 234"/>
              <a:gd name="T22" fmla="*/ 2147483647 w 667"/>
              <a:gd name="T23" fmla="*/ 2147483647 h 234"/>
              <a:gd name="T24" fmla="*/ 2147483647 w 667"/>
              <a:gd name="T25" fmla="*/ 2147483647 h 234"/>
              <a:gd name="T26" fmla="*/ 2147483647 w 667"/>
              <a:gd name="T27" fmla="*/ 2147483647 h 234"/>
              <a:gd name="T28" fmla="*/ 2147483647 w 667"/>
              <a:gd name="T29" fmla="*/ 2147483647 h 234"/>
              <a:gd name="T30" fmla="*/ 2147483647 w 667"/>
              <a:gd name="T31" fmla="*/ 2147483647 h 234"/>
              <a:gd name="T32" fmla="*/ 2147483647 w 667"/>
              <a:gd name="T33" fmla="*/ 2147483647 h 234"/>
              <a:gd name="T34" fmla="*/ 2147483647 w 667"/>
              <a:gd name="T35" fmla="*/ 2147483647 h 234"/>
              <a:gd name="T36" fmla="*/ 2147483647 w 667"/>
              <a:gd name="T37" fmla="*/ 2147483647 h 234"/>
              <a:gd name="T38" fmla="*/ 2147483647 w 667"/>
              <a:gd name="T39" fmla="*/ 2147483647 h 234"/>
              <a:gd name="T40" fmla="*/ 2147483647 w 667"/>
              <a:gd name="T41" fmla="*/ 2147483647 h 234"/>
              <a:gd name="T42" fmla="*/ 2147483647 w 667"/>
              <a:gd name="T43" fmla="*/ 2147483647 h 234"/>
              <a:gd name="T44" fmla="*/ 2147483647 w 667"/>
              <a:gd name="T45" fmla="*/ 2147483647 h 234"/>
              <a:gd name="T46" fmla="*/ 2147483647 w 667"/>
              <a:gd name="T47" fmla="*/ 2147483647 h 234"/>
              <a:gd name="T48" fmla="*/ 2147483647 w 667"/>
              <a:gd name="T49" fmla="*/ 2147483647 h 234"/>
              <a:gd name="T50" fmla="*/ 2147483647 w 667"/>
              <a:gd name="T51" fmla="*/ 2147483647 h 234"/>
              <a:gd name="T52" fmla="*/ 2147483647 w 667"/>
              <a:gd name="T53" fmla="*/ 2147483647 h 234"/>
              <a:gd name="T54" fmla="*/ 2147483647 w 667"/>
              <a:gd name="T55" fmla="*/ 2147483647 h 234"/>
              <a:gd name="T56" fmla="*/ 2147483647 w 667"/>
              <a:gd name="T57" fmla="*/ 2147483647 h 234"/>
              <a:gd name="T58" fmla="*/ 2147483647 w 667"/>
              <a:gd name="T59" fmla="*/ 2147483647 h 234"/>
              <a:gd name="T60" fmla="*/ 2147483647 w 667"/>
              <a:gd name="T61" fmla="*/ 2147483647 h 234"/>
              <a:gd name="T62" fmla="*/ 2147483647 w 667"/>
              <a:gd name="T63" fmla="*/ 2147483647 h 234"/>
              <a:gd name="T64" fmla="*/ 2147483647 w 667"/>
              <a:gd name="T65" fmla="*/ 2147483647 h 234"/>
              <a:gd name="T66" fmla="*/ 2147483647 w 667"/>
              <a:gd name="T67" fmla="*/ 2147483647 h 234"/>
              <a:gd name="T68" fmla="*/ 2147483647 w 667"/>
              <a:gd name="T69" fmla="*/ 2147483647 h 234"/>
              <a:gd name="T70" fmla="*/ 2147483647 w 667"/>
              <a:gd name="T71" fmla="*/ 2147483647 h 2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7"/>
              <a:gd name="T109" fmla="*/ 0 h 234"/>
              <a:gd name="T110" fmla="*/ 667 w 667"/>
              <a:gd name="T111" fmla="*/ 234 h 2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7" h="234">
                <a:moveTo>
                  <a:pt x="666" y="116"/>
                </a:moveTo>
                <a:lnTo>
                  <a:pt x="664" y="107"/>
                </a:lnTo>
                <a:lnTo>
                  <a:pt x="661" y="96"/>
                </a:lnTo>
                <a:lnTo>
                  <a:pt x="655" y="86"/>
                </a:lnTo>
                <a:lnTo>
                  <a:pt x="646" y="77"/>
                </a:lnTo>
                <a:lnTo>
                  <a:pt x="634" y="67"/>
                </a:lnTo>
                <a:lnTo>
                  <a:pt x="621" y="58"/>
                </a:lnTo>
                <a:lnTo>
                  <a:pt x="606" y="50"/>
                </a:lnTo>
                <a:lnTo>
                  <a:pt x="588" y="42"/>
                </a:lnTo>
                <a:lnTo>
                  <a:pt x="568" y="35"/>
                </a:lnTo>
                <a:lnTo>
                  <a:pt x="547" y="28"/>
                </a:lnTo>
                <a:lnTo>
                  <a:pt x="524" y="21"/>
                </a:lnTo>
                <a:lnTo>
                  <a:pt x="499" y="16"/>
                </a:lnTo>
                <a:lnTo>
                  <a:pt x="474" y="11"/>
                </a:lnTo>
                <a:lnTo>
                  <a:pt x="447" y="7"/>
                </a:lnTo>
                <a:lnTo>
                  <a:pt x="419" y="4"/>
                </a:lnTo>
                <a:lnTo>
                  <a:pt x="391" y="2"/>
                </a:lnTo>
                <a:lnTo>
                  <a:pt x="362" y="1"/>
                </a:lnTo>
                <a:lnTo>
                  <a:pt x="333" y="0"/>
                </a:lnTo>
                <a:lnTo>
                  <a:pt x="304" y="1"/>
                </a:lnTo>
                <a:lnTo>
                  <a:pt x="275" y="2"/>
                </a:lnTo>
                <a:lnTo>
                  <a:pt x="247" y="4"/>
                </a:lnTo>
                <a:lnTo>
                  <a:pt x="219" y="7"/>
                </a:lnTo>
                <a:lnTo>
                  <a:pt x="192" y="11"/>
                </a:lnTo>
                <a:lnTo>
                  <a:pt x="167" y="16"/>
                </a:lnTo>
                <a:lnTo>
                  <a:pt x="143" y="21"/>
                </a:lnTo>
                <a:lnTo>
                  <a:pt x="120" y="28"/>
                </a:lnTo>
                <a:lnTo>
                  <a:pt x="98" y="35"/>
                </a:lnTo>
                <a:lnTo>
                  <a:pt x="78" y="42"/>
                </a:lnTo>
                <a:lnTo>
                  <a:pt x="60" y="50"/>
                </a:lnTo>
                <a:lnTo>
                  <a:pt x="46" y="58"/>
                </a:lnTo>
                <a:lnTo>
                  <a:pt x="31" y="67"/>
                </a:lnTo>
                <a:lnTo>
                  <a:pt x="20" y="77"/>
                </a:lnTo>
                <a:lnTo>
                  <a:pt x="12" y="86"/>
                </a:lnTo>
                <a:lnTo>
                  <a:pt x="6" y="96"/>
                </a:lnTo>
                <a:lnTo>
                  <a:pt x="2" y="107"/>
                </a:lnTo>
                <a:lnTo>
                  <a:pt x="0" y="116"/>
                </a:lnTo>
                <a:lnTo>
                  <a:pt x="2" y="127"/>
                </a:lnTo>
                <a:lnTo>
                  <a:pt x="6" y="137"/>
                </a:lnTo>
                <a:lnTo>
                  <a:pt x="12" y="147"/>
                </a:lnTo>
                <a:lnTo>
                  <a:pt x="20" y="156"/>
                </a:lnTo>
                <a:lnTo>
                  <a:pt x="31" y="166"/>
                </a:lnTo>
                <a:lnTo>
                  <a:pt x="46" y="175"/>
                </a:lnTo>
                <a:lnTo>
                  <a:pt x="60" y="183"/>
                </a:lnTo>
                <a:lnTo>
                  <a:pt x="78" y="191"/>
                </a:lnTo>
                <a:lnTo>
                  <a:pt x="98" y="199"/>
                </a:lnTo>
                <a:lnTo>
                  <a:pt x="120" y="206"/>
                </a:lnTo>
                <a:lnTo>
                  <a:pt x="143" y="212"/>
                </a:lnTo>
                <a:lnTo>
                  <a:pt x="167" y="217"/>
                </a:lnTo>
                <a:lnTo>
                  <a:pt x="192" y="222"/>
                </a:lnTo>
                <a:lnTo>
                  <a:pt x="219" y="226"/>
                </a:lnTo>
                <a:lnTo>
                  <a:pt x="247" y="229"/>
                </a:lnTo>
                <a:lnTo>
                  <a:pt x="275" y="231"/>
                </a:lnTo>
                <a:lnTo>
                  <a:pt x="304" y="232"/>
                </a:lnTo>
                <a:lnTo>
                  <a:pt x="333" y="233"/>
                </a:lnTo>
                <a:lnTo>
                  <a:pt x="362" y="232"/>
                </a:lnTo>
                <a:lnTo>
                  <a:pt x="391" y="231"/>
                </a:lnTo>
                <a:lnTo>
                  <a:pt x="419" y="229"/>
                </a:lnTo>
                <a:lnTo>
                  <a:pt x="447" y="226"/>
                </a:lnTo>
                <a:lnTo>
                  <a:pt x="474" y="222"/>
                </a:lnTo>
                <a:lnTo>
                  <a:pt x="499" y="217"/>
                </a:lnTo>
                <a:lnTo>
                  <a:pt x="524" y="212"/>
                </a:lnTo>
                <a:lnTo>
                  <a:pt x="547" y="206"/>
                </a:lnTo>
                <a:lnTo>
                  <a:pt x="568" y="199"/>
                </a:lnTo>
                <a:lnTo>
                  <a:pt x="588" y="191"/>
                </a:lnTo>
                <a:lnTo>
                  <a:pt x="606" y="183"/>
                </a:lnTo>
                <a:lnTo>
                  <a:pt x="621" y="175"/>
                </a:lnTo>
                <a:lnTo>
                  <a:pt x="634" y="166"/>
                </a:lnTo>
                <a:lnTo>
                  <a:pt x="646" y="156"/>
                </a:lnTo>
                <a:lnTo>
                  <a:pt x="655" y="147"/>
                </a:lnTo>
                <a:lnTo>
                  <a:pt x="661" y="137"/>
                </a:lnTo>
                <a:lnTo>
                  <a:pt x="664" y="127"/>
                </a:lnTo>
                <a:lnTo>
                  <a:pt x="666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7" name="Freeform 17"/>
          <p:cNvSpPr>
            <a:spLocks/>
          </p:cNvSpPr>
          <p:nvPr/>
        </p:nvSpPr>
        <p:spPr bwMode="auto">
          <a:xfrm>
            <a:off x="5776913" y="2132013"/>
            <a:ext cx="1309687" cy="361950"/>
          </a:xfrm>
          <a:custGeom>
            <a:avLst/>
            <a:gdLst>
              <a:gd name="T0" fmla="*/ 2147483647 w 929"/>
              <a:gd name="T1" fmla="*/ 2147483647 h 228"/>
              <a:gd name="T2" fmla="*/ 2147483647 w 929"/>
              <a:gd name="T3" fmla="*/ 0 h 228"/>
              <a:gd name="T4" fmla="*/ 0 w 929"/>
              <a:gd name="T5" fmla="*/ 0 h 228"/>
              <a:gd name="T6" fmla="*/ 0 w 929"/>
              <a:gd name="T7" fmla="*/ 2147483647 h 228"/>
              <a:gd name="T8" fmla="*/ 2147483647 w 929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9"/>
              <a:gd name="T16" fmla="*/ 0 h 228"/>
              <a:gd name="T17" fmla="*/ 929 w 929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9" h="228">
                <a:moveTo>
                  <a:pt x="928" y="227"/>
                </a:moveTo>
                <a:lnTo>
                  <a:pt x="928" y="0"/>
                </a:lnTo>
                <a:lnTo>
                  <a:pt x="0" y="0"/>
                </a:lnTo>
                <a:lnTo>
                  <a:pt x="0" y="227"/>
                </a:lnTo>
                <a:lnTo>
                  <a:pt x="928" y="22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8" name="Rectangle 19"/>
          <p:cNvSpPr>
            <a:spLocks noChangeArrowheads="1"/>
          </p:cNvSpPr>
          <p:nvPr/>
        </p:nvSpPr>
        <p:spPr bwMode="auto">
          <a:xfrm>
            <a:off x="1600200" y="1473200"/>
            <a:ext cx="968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>
                <a:solidFill>
                  <a:srgbClr val="000000"/>
                </a:solidFill>
                <a:latin typeface="Arial" pitchFamily="34" charset="0"/>
              </a:rPr>
              <a:t>address</a:t>
            </a:r>
          </a:p>
        </p:txBody>
      </p:sp>
      <p:grpSp>
        <p:nvGrpSpPr>
          <p:cNvPr id="66570" name="Group 85"/>
          <p:cNvGrpSpPr>
            <a:grpSpLocks/>
          </p:cNvGrpSpPr>
          <p:nvPr/>
        </p:nvGrpSpPr>
        <p:grpSpPr bwMode="auto">
          <a:xfrm>
            <a:off x="3616325" y="1981200"/>
            <a:ext cx="1176338" cy="609600"/>
            <a:chOff x="3768725" y="1600200"/>
            <a:chExt cx="1176338" cy="609600"/>
          </a:xfrm>
        </p:grpSpPr>
        <p:sp>
          <p:nvSpPr>
            <p:cNvPr id="66652" name="Freeform 13"/>
            <p:cNvSpPr>
              <a:spLocks/>
            </p:cNvSpPr>
            <p:nvPr/>
          </p:nvSpPr>
          <p:spPr bwMode="auto">
            <a:xfrm>
              <a:off x="3768725" y="1600200"/>
              <a:ext cx="1176338" cy="609600"/>
            </a:xfrm>
            <a:custGeom>
              <a:avLst/>
              <a:gdLst>
                <a:gd name="T0" fmla="*/ 0 w 741"/>
                <a:gd name="T1" fmla="*/ 2147483647 h 384"/>
                <a:gd name="T2" fmla="*/ 2147483647 w 741"/>
                <a:gd name="T3" fmla="*/ 0 h 384"/>
                <a:gd name="T4" fmla="*/ 2147483647 w 741"/>
                <a:gd name="T5" fmla="*/ 2147483647 h 384"/>
                <a:gd name="T6" fmla="*/ 2147483647 w 741"/>
                <a:gd name="T7" fmla="*/ 2147483647 h 384"/>
                <a:gd name="T8" fmla="*/ 0 w 741"/>
                <a:gd name="T9" fmla="*/ 2147483647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384"/>
                <a:gd name="T17" fmla="*/ 741 w 741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384">
                  <a:moveTo>
                    <a:pt x="0" y="191"/>
                  </a:moveTo>
                  <a:lnTo>
                    <a:pt x="365" y="0"/>
                  </a:lnTo>
                  <a:lnTo>
                    <a:pt x="740" y="198"/>
                  </a:lnTo>
                  <a:lnTo>
                    <a:pt x="365" y="383"/>
                  </a:lnTo>
                  <a:lnTo>
                    <a:pt x="0" y="19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53" name="Rectangle 29"/>
            <p:cNvSpPr>
              <a:spLocks noChangeArrowheads="1"/>
            </p:cNvSpPr>
            <p:nvPr/>
          </p:nvSpPr>
          <p:spPr bwMode="auto">
            <a:xfrm>
              <a:off x="4048790" y="1739900"/>
              <a:ext cx="751810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Home</a:t>
              </a:r>
            </a:p>
          </p:txBody>
        </p:sp>
      </p:grpSp>
      <p:sp>
        <p:nvSpPr>
          <p:cNvPr id="66571" name="Rectangle 31"/>
          <p:cNvSpPr>
            <a:spLocks noChangeArrowheads="1"/>
          </p:cNvSpPr>
          <p:nvPr/>
        </p:nvSpPr>
        <p:spPr bwMode="auto">
          <a:xfrm>
            <a:off x="5835650" y="2120900"/>
            <a:ext cx="1192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Telephone</a:t>
            </a:r>
          </a:p>
        </p:txBody>
      </p:sp>
      <p:sp>
        <p:nvSpPr>
          <p:cNvPr id="66572" name="Rectangle 32"/>
          <p:cNvSpPr>
            <a:spLocks noChangeArrowheads="1"/>
          </p:cNvSpPr>
          <p:nvPr/>
        </p:nvSpPr>
        <p:spPr bwMode="auto">
          <a:xfrm>
            <a:off x="1828800" y="2120900"/>
            <a:ext cx="717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Place</a:t>
            </a:r>
          </a:p>
        </p:txBody>
      </p:sp>
      <p:sp>
        <p:nvSpPr>
          <p:cNvPr id="66573" name="Line 43"/>
          <p:cNvSpPr>
            <a:spLocks noChangeShapeType="1"/>
          </p:cNvSpPr>
          <p:nvPr/>
        </p:nvSpPr>
        <p:spPr bwMode="auto">
          <a:xfrm>
            <a:off x="4802188" y="2292350"/>
            <a:ext cx="9207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4" name="Line 44"/>
          <p:cNvSpPr>
            <a:spLocks noChangeShapeType="1"/>
          </p:cNvSpPr>
          <p:nvPr/>
        </p:nvSpPr>
        <p:spPr bwMode="auto">
          <a:xfrm flipH="1">
            <a:off x="2825750" y="2292350"/>
            <a:ext cx="766763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6575" name="Straight Connector 39"/>
          <p:cNvCxnSpPr>
            <a:cxnSpLocks noChangeShapeType="1"/>
            <a:endCxn id="66571" idx="0"/>
          </p:cNvCxnSpPr>
          <p:nvPr/>
        </p:nvCxnSpPr>
        <p:spPr bwMode="auto">
          <a:xfrm rot="16200000" flipH="1">
            <a:off x="6307932" y="1997868"/>
            <a:ext cx="215900" cy="30163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576" name="Straight Connector 41"/>
          <p:cNvCxnSpPr>
            <a:cxnSpLocks noChangeShapeType="1"/>
            <a:stCxn id="66572" idx="0"/>
          </p:cNvCxnSpPr>
          <p:nvPr/>
        </p:nvCxnSpPr>
        <p:spPr bwMode="auto">
          <a:xfrm rot="16200000" flipV="1">
            <a:off x="2052638" y="1985962"/>
            <a:ext cx="215900" cy="5397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6577" name="Group 47"/>
          <p:cNvGrpSpPr>
            <a:grpSpLocks/>
          </p:cNvGrpSpPr>
          <p:nvPr/>
        </p:nvGrpSpPr>
        <p:grpSpPr bwMode="auto">
          <a:xfrm>
            <a:off x="1524000" y="3581400"/>
            <a:ext cx="1309688" cy="373063"/>
            <a:chOff x="1693863" y="3429000"/>
            <a:chExt cx="1309687" cy="373063"/>
          </a:xfrm>
        </p:grpSpPr>
        <p:sp>
          <p:nvSpPr>
            <p:cNvPr id="66650" name="Freeform 17"/>
            <p:cNvSpPr>
              <a:spLocks/>
            </p:cNvSpPr>
            <p:nvPr/>
          </p:nvSpPr>
          <p:spPr bwMode="auto">
            <a:xfrm>
              <a:off x="1693863" y="3440113"/>
              <a:ext cx="1309687" cy="361950"/>
            </a:xfrm>
            <a:custGeom>
              <a:avLst/>
              <a:gdLst>
                <a:gd name="T0" fmla="*/ 2147483647 w 929"/>
                <a:gd name="T1" fmla="*/ 2147483647 h 228"/>
                <a:gd name="T2" fmla="*/ 2147483647 w 929"/>
                <a:gd name="T3" fmla="*/ 0 h 228"/>
                <a:gd name="T4" fmla="*/ 0 w 929"/>
                <a:gd name="T5" fmla="*/ 0 h 228"/>
                <a:gd name="T6" fmla="*/ 0 w 929"/>
                <a:gd name="T7" fmla="*/ 2147483647 h 228"/>
                <a:gd name="T8" fmla="*/ 2147483647 w 929"/>
                <a:gd name="T9" fmla="*/ 2147483647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9"/>
                <a:gd name="T16" fmla="*/ 0 h 228"/>
                <a:gd name="T17" fmla="*/ 929 w 929"/>
                <a:gd name="T18" fmla="*/ 228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9" h="228">
                  <a:moveTo>
                    <a:pt x="928" y="227"/>
                  </a:moveTo>
                  <a:lnTo>
                    <a:pt x="928" y="0"/>
                  </a:lnTo>
                  <a:lnTo>
                    <a:pt x="0" y="0"/>
                  </a:lnTo>
                  <a:lnTo>
                    <a:pt x="0" y="227"/>
                  </a:lnTo>
                  <a:lnTo>
                    <a:pt x="928" y="22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51" name="Rectangle 31"/>
            <p:cNvSpPr>
              <a:spLocks noChangeArrowheads="1"/>
            </p:cNvSpPr>
            <p:nvPr/>
          </p:nvSpPr>
          <p:spPr bwMode="auto">
            <a:xfrm>
              <a:off x="1796797" y="3429000"/>
              <a:ext cx="1175003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Musicians</a:t>
              </a:r>
            </a:p>
          </p:txBody>
        </p:sp>
      </p:grpSp>
      <p:grpSp>
        <p:nvGrpSpPr>
          <p:cNvPr id="66578" name="Group 89"/>
          <p:cNvGrpSpPr>
            <a:grpSpLocks/>
          </p:cNvGrpSpPr>
          <p:nvPr/>
        </p:nvGrpSpPr>
        <p:grpSpPr bwMode="auto">
          <a:xfrm>
            <a:off x="2214563" y="2667000"/>
            <a:ext cx="2090737" cy="914400"/>
            <a:chOff x="2214436" y="2667000"/>
            <a:chExt cx="2090864" cy="914400"/>
          </a:xfrm>
        </p:grpSpPr>
        <p:sp>
          <p:nvSpPr>
            <p:cNvPr id="66646" name="Freeform 13"/>
            <p:cNvSpPr>
              <a:spLocks/>
            </p:cNvSpPr>
            <p:nvPr/>
          </p:nvSpPr>
          <p:spPr bwMode="auto">
            <a:xfrm>
              <a:off x="2590800" y="2819400"/>
              <a:ext cx="1176338" cy="609600"/>
            </a:xfrm>
            <a:custGeom>
              <a:avLst/>
              <a:gdLst>
                <a:gd name="T0" fmla="*/ 0 w 741"/>
                <a:gd name="T1" fmla="*/ 2147483647 h 384"/>
                <a:gd name="T2" fmla="*/ 2147483647 w 741"/>
                <a:gd name="T3" fmla="*/ 0 h 384"/>
                <a:gd name="T4" fmla="*/ 2147483647 w 741"/>
                <a:gd name="T5" fmla="*/ 2147483647 h 384"/>
                <a:gd name="T6" fmla="*/ 2147483647 w 741"/>
                <a:gd name="T7" fmla="*/ 2147483647 h 384"/>
                <a:gd name="T8" fmla="*/ 0 w 741"/>
                <a:gd name="T9" fmla="*/ 2147483647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384"/>
                <a:gd name="T17" fmla="*/ 741 w 741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384">
                  <a:moveTo>
                    <a:pt x="0" y="191"/>
                  </a:moveTo>
                  <a:lnTo>
                    <a:pt x="365" y="0"/>
                  </a:lnTo>
                  <a:lnTo>
                    <a:pt x="740" y="198"/>
                  </a:lnTo>
                  <a:lnTo>
                    <a:pt x="365" y="383"/>
                  </a:lnTo>
                  <a:lnTo>
                    <a:pt x="0" y="19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47" name="Rectangle 29"/>
            <p:cNvSpPr>
              <a:spLocks noChangeArrowheads="1"/>
            </p:cNvSpPr>
            <p:nvPr/>
          </p:nvSpPr>
          <p:spPr bwMode="auto">
            <a:xfrm>
              <a:off x="2819400" y="2959100"/>
              <a:ext cx="706926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Lives</a:t>
              </a:r>
            </a:p>
          </p:txBody>
        </p:sp>
        <p:cxnSp>
          <p:nvCxnSpPr>
            <p:cNvPr id="66648" name="Straight Connector 50"/>
            <p:cNvCxnSpPr>
              <a:cxnSpLocks noChangeShapeType="1"/>
              <a:stCxn id="66562" idx="2"/>
            </p:cNvCxnSpPr>
            <p:nvPr/>
          </p:nvCxnSpPr>
          <p:spPr bwMode="auto">
            <a:xfrm rot="5400000">
              <a:off x="3790950" y="2609850"/>
              <a:ext cx="457200" cy="5715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649" name="Straight Connector 52"/>
            <p:cNvCxnSpPr>
              <a:cxnSpLocks noChangeShapeType="1"/>
            </p:cNvCxnSpPr>
            <p:nvPr/>
          </p:nvCxnSpPr>
          <p:spPr bwMode="auto">
            <a:xfrm rot="5400000">
              <a:off x="2174018" y="3164618"/>
              <a:ext cx="457200" cy="376364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6579" name="Freeform 9"/>
          <p:cNvSpPr>
            <a:spLocks/>
          </p:cNvSpPr>
          <p:nvPr/>
        </p:nvSpPr>
        <p:spPr bwMode="auto">
          <a:xfrm>
            <a:off x="1600200" y="2906713"/>
            <a:ext cx="752475" cy="369887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0" name="Rectangle 19"/>
          <p:cNvSpPr>
            <a:spLocks noChangeArrowheads="1"/>
          </p:cNvSpPr>
          <p:nvPr/>
        </p:nvSpPr>
        <p:spPr bwMode="auto">
          <a:xfrm>
            <a:off x="1644650" y="2884488"/>
            <a:ext cx="717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name</a:t>
            </a:r>
          </a:p>
        </p:txBody>
      </p:sp>
      <p:sp>
        <p:nvSpPr>
          <p:cNvPr id="66581" name="Freeform 9"/>
          <p:cNvSpPr>
            <a:spLocks/>
          </p:cNvSpPr>
          <p:nvPr/>
        </p:nvSpPr>
        <p:spPr bwMode="auto">
          <a:xfrm>
            <a:off x="838200" y="3059113"/>
            <a:ext cx="752475" cy="369887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2" name="Rectangle 19"/>
          <p:cNvSpPr>
            <a:spLocks noChangeArrowheads="1"/>
          </p:cNvSpPr>
          <p:nvPr/>
        </p:nvSpPr>
        <p:spPr bwMode="auto">
          <a:xfrm>
            <a:off x="989013" y="3036888"/>
            <a:ext cx="5349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>
                <a:solidFill>
                  <a:srgbClr val="000000"/>
                </a:solidFill>
                <a:latin typeface="Arial" pitchFamily="34" charset="0"/>
              </a:rPr>
              <a:t>ssn</a:t>
            </a:r>
          </a:p>
        </p:txBody>
      </p:sp>
      <p:cxnSp>
        <p:nvCxnSpPr>
          <p:cNvPr id="66583" name="Straight Connector 60"/>
          <p:cNvCxnSpPr>
            <a:cxnSpLocks noChangeShapeType="1"/>
          </p:cNvCxnSpPr>
          <p:nvPr/>
        </p:nvCxnSpPr>
        <p:spPr bwMode="auto">
          <a:xfrm rot="16200000" flipH="1">
            <a:off x="1866900" y="3390900"/>
            <a:ext cx="304800" cy="762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584" name="Straight Connector 62"/>
          <p:cNvCxnSpPr>
            <a:cxnSpLocks noChangeShapeType="1"/>
          </p:cNvCxnSpPr>
          <p:nvPr/>
        </p:nvCxnSpPr>
        <p:spPr bwMode="auto">
          <a:xfrm>
            <a:off x="1524000" y="3352800"/>
            <a:ext cx="304800" cy="2286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6585" name="Freeform 15"/>
          <p:cNvSpPr>
            <a:spLocks/>
          </p:cNvSpPr>
          <p:nvPr/>
        </p:nvSpPr>
        <p:spPr bwMode="auto">
          <a:xfrm>
            <a:off x="5105400" y="2743200"/>
            <a:ext cx="1073150" cy="371475"/>
          </a:xfrm>
          <a:custGeom>
            <a:avLst/>
            <a:gdLst>
              <a:gd name="T0" fmla="*/ 2147483647 w 667"/>
              <a:gd name="T1" fmla="*/ 2147483647 h 234"/>
              <a:gd name="T2" fmla="*/ 2147483647 w 667"/>
              <a:gd name="T3" fmla="*/ 2147483647 h 234"/>
              <a:gd name="T4" fmla="*/ 2147483647 w 667"/>
              <a:gd name="T5" fmla="*/ 2147483647 h 234"/>
              <a:gd name="T6" fmla="*/ 2147483647 w 667"/>
              <a:gd name="T7" fmla="*/ 2147483647 h 234"/>
              <a:gd name="T8" fmla="*/ 2147483647 w 667"/>
              <a:gd name="T9" fmla="*/ 2147483647 h 234"/>
              <a:gd name="T10" fmla="*/ 2147483647 w 667"/>
              <a:gd name="T11" fmla="*/ 2147483647 h 234"/>
              <a:gd name="T12" fmla="*/ 2147483647 w 667"/>
              <a:gd name="T13" fmla="*/ 2147483647 h 234"/>
              <a:gd name="T14" fmla="*/ 2147483647 w 667"/>
              <a:gd name="T15" fmla="*/ 2147483647 h 234"/>
              <a:gd name="T16" fmla="*/ 2147483647 w 667"/>
              <a:gd name="T17" fmla="*/ 2147483647 h 234"/>
              <a:gd name="T18" fmla="*/ 2147483647 w 667"/>
              <a:gd name="T19" fmla="*/ 2147483647 h 234"/>
              <a:gd name="T20" fmla="*/ 2147483647 w 667"/>
              <a:gd name="T21" fmla="*/ 2147483647 h 234"/>
              <a:gd name="T22" fmla="*/ 2147483647 w 667"/>
              <a:gd name="T23" fmla="*/ 2147483647 h 234"/>
              <a:gd name="T24" fmla="*/ 2147483647 w 667"/>
              <a:gd name="T25" fmla="*/ 2147483647 h 234"/>
              <a:gd name="T26" fmla="*/ 2147483647 w 667"/>
              <a:gd name="T27" fmla="*/ 2147483647 h 234"/>
              <a:gd name="T28" fmla="*/ 2147483647 w 667"/>
              <a:gd name="T29" fmla="*/ 2147483647 h 234"/>
              <a:gd name="T30" fmla="*/ 2147483647 w 667"/>
              <a:gd name="T31" fmla="*/ 2147483647 h 234"/>
              <a:gd name="T32" fmla="*/ 2147483647 w 667"/>
              <a:gd name="T33" fmla="*/ 2147483647 h 234"/>
              <a:gd name="T34" fmla="*/ 2147483647 w 667"/>
              <a:gd name="T35" fmla="*/ 2147483647 h 234"/>
              <a:gd name="T36" fmla="*/ 2147483647 w 667"/>
              <a:gd name="T37" fmla="*/ 2147483647 h 234"/>
              <a:gd name="T38" fmla="*/ 2147483647 w 667"/>
              <a:gd name="T39" fmla="*/ 2147483647 h 234"/>
              <a:gd name="T40" fmla="*/ 2147483647 w 667"/>
              <a:gd name="T41" fmla="*/ 2147483647 h 234"/>
              <a:gd name="T42" fmla="*/ 2147483647 w 667"/>
              <a:gd name="T43" fmla="*/ 2147483647 h 234"/>
              <a:gd name="T44" fmla="*/ 2147483647 w 667"/>
              <a:gd name="T45" fmla="*/ 2147483647 h 234"/>
              <a:gd name="T46" fmla="*/ 2147483647 w 667"/>
              <a:gd name="T47" fmla="*/ 2147483647 h 234"/>
              <a:gd name="T48" fmla="*/ 2147483647 w 667"/>
              <a:gd name="T49" fmla="*/ 2147483647 h 234"/>
              <a:gd name="T50" fmla="*/ 2147483647 w 667"/>
              <a:gd name="T51" fmla="*/ 2147483647 h 234"/>
              <a:gd name="T52" fmla="*/ 2147483647 w 667"/>
              <a:gd name="T53" fmla="*/ 2147483647 h 234"/>
              <a:gd name="T54" fmla="*/ 2147483647 w 667"/>
              <a:gd name="T55" fmla="*/ 2147483647 h 234"/>
              <a:gd name="T56" fmla="*/ 2147483647 w 667"/>
              <a:gd name="T57" fmla="*/ 2147483647 h 234"/>
              <a:gd name="T58" fmla="*/ 2147483647 w 667"/>
              <a:gd name="T59" fmla="*/ 2147483647 h 234"/>
              <a:gd name="T60" fmla="*/ 2147483647 w 667"/>
              <a:gd name="T61" fmla="*/ 2147483647 h 234"/>
              <a:gd name="T62" fmla="*/ 2147483647 w 667"/>
              <a:gd name="T63" fmla="*/ 2147483647 h 234"/>
              <a:gd name="T64" fmla="*/ 2147483647 w 667"/>
              <a:gd name="T65" fmla="*/ 2147483647 h 234"/>
              <a:gd name="T66" fmla="*/ 2147483647 w 667"/>
              <a:gd name="T67" fmla="*/ 2147483647 h 234"/>
              <a:gd name="T68" fmla="*/ 2147483647 w 667"/>
              <a:gd name="T69" fmla="*/ 2147483647 h 234"/>
              <a:gd name="T70" fmla="*/ 2147483647 w 667"/>
              <a:gd name="T71" fmla="*/ 2147483647 h 2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7"/>
              <a:gd name="T109" fmla="*/ 0 h 234"/>
              <a:gd name="T110" fmla="*/ 667 w 667"/>
              <a:gd name="T111" fmla="*/ 234 h 2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7" h="234">
                <a:moveTo>
                  <a:pt x="666" y="116"/>
                </a:moveTo>
                <a:lnTo>
                  <a:pt x="664" y="107"/>
                </a:lnTo>
                <a:lnTo>
                  <a:pt x="661" y="96"/>
                </a:lnTo>
                <a:lnTo>
                  <a:pt x="655" y="86"/>
                </a:lnTo>
                <a:lnTo>
                  <a:pt x="646" y="77"/>
                </a:lnTo>
                <a:lnTo>
                  <a:pt x="634" y="67"/>
                </a:lnTo>
                <a:lnTo>
                  <a:pt x="621" y="58"/>
                </a:lnTo>
                <a:lnTo>
                  <a:pt x="606" y="50"/>
                </a:lnTo>
                <a:lnTo>
                  <a:pt x="588" y="42"/>
                </a:lnTo>
                <a:lnTo>
                  <a:pt x="568" y="35"/>
                </a:lnTo>
                <a:lnTo>
                  <a:pt x="547" y="28"/>
                </a:lnTo>
                <a:lnTo>
                  <a:pt x="524" y="21"/>
                </a:lnTo>
                <a:lnTo>
                  <a:pt x="499" y="16"/>
                </a:lnTo>
                <a:lnTo>
                  <a:pt x="474" y="11"/>
                </a:lnTo>
                <a:lnTo>
                  <a:pt x="447" y="7"/>
                </a:lnTo>
                <a:lnTo>
                  <a:pt x="419" y="4"/>
                </a:lnTo>
                <a:lnTo>
                  <a:pt x="391" y="2"/>
                </a:lnTo>
                <a:lnTo>
                  <a:pt x="362" y="1"/>
                </a:lnTo>
                <a:lnTo>
                  <a:pt x="333" y="0"/>
                </a:lnTo>
                <a:lnTo>
                  <a:pt x="304" y="1"/>
                </a:lnTo>
                <a:lnTo>
                  <a:pt x="275" y="2"/>
                </a:lnTo>
                <a:lnTo>
                  <a:pt x="247" y="4"/>
                </a:lnTo>
                <a:lnTo>
                  <a:pt x="219" y="7"/>
                </a:lnTo>
                <a:lnTo>
                  <a:pt x="192" y="11"/>
                </a:lnTo>
                <a:lnTo>
                  <a:pt x="167" y="16"/>
                </a:lnTo>
                <a:lnTo>
                  <a:pt x="143" y="21"/>
                </a:lnTo>
                <a:lnTo>
                  <a:pt x="120" y="28"/>
                </a:lnTo>
                <a:lnTo>
                  <a:pt x="98" y="35"/>
                </a:lnTo>
                <a:lnTo>
                  <a:pt x="78" y="42"/>
                </a:lnTo>
                <a:lnTo>
                  <a:pt x="60" y="50"/>
                </a:lnTo>
                <a:lnTo>
                  <a:pt x="46" y="58"/>
                </a:lnTo>
                <a:lnTo>
                  <a:pt x="31" y="67"/>
                </a:lnTo>
                <a:lnTo>
                  <a:pt x="20" y="77"/>
                </a:lnTo>
                <a:lnTo>
                  <a:pt x="12" y="86"/>
                </a:lnTo>
                <a:lnTo>
                  <a:pt x="6" y="96"/>
                </a:lnTo>
                <a:lnTo>
                  <a:pt x="2" y="107"/>
                </a:lnTo>
                <a:lnTo>
                  <a:pt x="0" y="116"/>
                </a:lnTo>
                <a:lnTo>
                  <a:pt x="2" y="127"/>
                </a:lnTo>
                <a:lnTo>
                  <a:pt x="6" y="137"/>
                </a:lnTo>
                <a:lnTo>
                  <a:pt x="12" y="147"/>
                </a:lnTo>
                <a:lnTo>
                  <a:pt x="20" y="156"/>
                </a:lnTo>
                <a:lnTo>
                  <a:pt x="31" y="166"/>
                </a:lnTo>
                <a:lnTo>
                  <a:pt x="46" y="175"/>
                </a:lnTo>
                <a:lnTo>
                  <a:pt x="60" y="183"/>
                </a:lnTo>
                <a:lnTo>
                  <a:pt x="78" y="191"/>
                </a:lnTo>
                <a:lnTo>
                  <a:pt x="98" y="199"/>
                </a:lnTo>
                <a:lnTo>
                  <a:pt x="120" y="206"/>
                </a:lnTo>
                <a:lnTo>
                  <a:pt x="143" y="212"/>
                </a:lnTo>
                <a:lnTo>
                  <a:pt x="167" y="217"/>
                </a:lnTo>
                <a:lnTo>
                  <a:pt x="192" y="222"/>
                </a:lnTo>
                <a:lnTo>
                  <a:pt x="219" y="226"/>
                </a:lnTo>
                <a:lnTo>
                  <a:pt x="247" y="229"/>
                </a:lnTo>
                <a:lnTo>
                  <a:pt x="275" y="231"/>
                </a:lnTo>
                <a:lnTo>
                  <a:pt x="304" y="232"/>
                </a:lnTo>
                <a:lnTo>
                  <a:pt x="333" y="233"/>
                </a:lnTo>
                <a:lnTo>
                  <a:pt x="362" y="232"/>
                </a:lnTo>
                <a:lnTo>
                  <a:pt x="391" y="231"/>
                </a:lnTo>
                <a:lnTo>
                  <a:pt x="419" y="229"/>
                </a:lnTo>
                <a:lnTo>
                  <a:pt x="447" y="226"/>
                </a:lnTo>
                <a:lnTo>
                  <a:pt x="474" y="222"/>
                </a:lnTo>
                <a:lnTo>
                  <a:pt x="499" y="217"/>
                </a:lnTo>
                <a:lnTo>
                  <a:pt x="524" y="212"/>
                </a:lnTo>
                <a:lnTo>
                  <a:pt x="547" y="206"/>
                </a:lnTo>
                <a:lnTo>
                  <a:pt x="568" y="199"/>
                </a:lnTo>
                <a:lnTo>
                  <a:pt x="588" y="191"/>
                </a:lnTo>
                <a:lnTo>
                  <a:pt x="606" y="183"/>
                </a:lnTo>
                <a:lnTo>
                  <a:pt x="621" y="175"/>
                </a:lnTo>
                <a:lnTo>
                  <a:pt x="634" y="166"/>
                </a:lnTo>
                <a:lnTo>
                  <a:pt x="646" y="156"/>
                </a:lnTo>
                <a:lnTo>
                  <a:pt x="655" y="147"/>
                </a:lnTo>
                <a:lnTo>
                  <a:pt x="661" y="137"/>
                </a:lnTo>
                <a:lnTo>
                  <a:pt x="664" y="127"/>
                </a:lnTo>
                <a:lnTo>
                  <a:pt x="666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6" name="Rectangle 20"/>
          <p:cNvSpPr>
            <a:spLocks noChangeArrowheads="1"/>
          </p:cNvSpPr>
          <p:nvPr/>
        </p:nvSpPr>
        <p:spPr bwMode="auto">
          <a:xfrm>
            <a:off x="5181600" y="2743200"/>
            <a:ext cx="9921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>
                <a:solidFill>
                  <a:srgbClr val="000000"/>
                </a:solidFill>
                <a:latin typeface="Arial" pitchFamily="34" charset="0"/>
              </a:rPr>
              <a:t>albumID</a:t>
            </a:r>
          </a:p>
        </p:txBody>
      </p:sp>
      <p:sp>
        <p:nvSpPr>
          <p:cNvPr id="66587" name="Line 44"/>
          <p:cNvSpPr>
            <a:spLocks noChangeShapeType="1"/>
          </p:cNvSpPr>
          <p:nvPr/>
        </p:nvSpPr>
        <p:spPr bwMode="auto">
          <a:xfrm flipH="1">
            <a:off x="2819399" y="3770026"/>
            <a:ext cx="793230" cy="1874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6588" name="Straight Connector 71"/>
          <p:cNvCxnSpPr>
            <a:cxnSpLocks noChangeShapeType="1"/>
            <a:endCxn id="66643" idx="0"/>
          </p:cNvCxnSpPr>
          <p:nvPr/>
        </p:nvCxnSpPr>
        <p:spPr bwMode="auto">
          <a:xfrm rot="16200000" flipH="1">
            <a:off x="6309519" y="3486944"/>
            <a:ext cx="215900" cy="61912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6589" name="Freeform 9"/>
          <p:cNvSpPr>
            <a:spLocks/>
          </p:cNvSpPr>
          <p:nvPr/>
        </p:nvSpPr>
        <p:spPr bwMode="auto">
          <a:xfrm>
            <a:off x="7543800" y="3200400"/>
            <a:ext cx="7524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0" name="Rectangle 19"/>
          <p:cNvSpPr>
            <a:spLocks noChangeArrowheads="1"/>
          </p:cNvSpPr>
          <p:nvPr/>
        </p:nvSpPr>
        <p:spPr bwMode="auto">
          <a:xfrm>
            <a:off x="7680325" y="3200400"/>
            <a:ext cx="549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title</a:t>
            </a:r>
          </a:p>
        </p:txBody>
      </p:sp>
      <p:sp>
        <p:nvSpPr>
          <p:cNvPr id="66591" name="Freeform 9"/>
          <p:cNvSpPr>
            <a:spLocks/>
          </p:cNvSpPr>
          <p:nvPr/>
        </p:nvSpPr>
        <p:spPr bwMode="auto">
          <a:xfrm>
            <a:off x="7010400" y="2819400"/>
            <a:ext cx="7524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2" name="Rectangle 19"/>
          <p:cNvSpPr>
            <a:spLocks noChangeArrowheads="1"/>
          </p:cNvSpPr>
          <p:nvPr/>
        </p:nvSpPr>
        <p:spPr bwMode="auto">
          <a:xfrm>
            <a:off x="7010400" y="2819400"/>
            <a:ext cx="774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speed</a:t>
            </a:r>
          </a:p>
        </p:txBody>
      </p:sp>
      <p:sp>
        <p:nvSpPr>
          <p:cNvPr id="66593" name="Freeform 15"/>
          <p:cNvSpPr>
            <a:spLocks/>
          </p:cNvSpPr>
          <p:nvPr/>
        </p:nvSpPr>
        <p:spPr bwMode="auto">
          <a:xfrm>
            <a:off x="5803900" y="3048000"/>
            <a:ext cx="1309688" cy="371475"/>
          </a:xfrm>
          <a:custGeom>
            <a:avLst/>
            <a:gdLst>
              <a:gd name="T0" fmla="*/ 2147483647 w 667"/>
              <a:gd name="T1" fmla="*/ 2147483647 h 234"/>
              <a:gd name="T2" fmla="*/ 2147483647 w 667"/>
              <a:gd name="T3" fmla="*/ 2147483647 h 234"/>
              <a:gd name="T4" fmla="*/ 2147483647 w 667"/>
              <a:gd name="T5" fmla="*/ 2147483647 h 234"/>
              <a:gd name="T6" fmla="*/ 2147483647 w 667"/>
              <a:gd name="T7" fmla="*/ 2147483647 h 234"/>
              <a:gd name="T8" fmla="*/ 2147483647 w 667"/>
              <a:gd name="T9" fmla="*/ 2147483647 h 234"/>
              <a:gd name="T10" fmla="*/ 2147483647 w 667"/>
              <a:gd name="T11" fmla="*/ 2147483647 h 234"/>
              <a:gd name="T12" fmla="*/ 2147483647 w 667"/>
              <a:gd name="T13" fmla="*/ 2147483647 h 234"/>
              <a:gd name="T14" fmla="*/ 2147483647 w 667"/>
              <a:gd name="T15" fmla="*/ 2147483647 h 234"/>
              <a:gd name="T16" fmla="*/ 2147483647 w 667"/>
              <a:gd name="T17" fmla="*/ 2147483647 h 234"/>
              <a:gd name="T18" fmla="*/ 2147483647 w 667"/>
              <a:gd name="T19" fmla="*/ 2147483647 h 234"/>
              <a:gd name="T20" fmla="*/ 2147483647 w 667"/>
              <a:gd name="T21" fmla="*/ 2147483647 h 234"/>
              <a:gd name="T22" fmla="*/ 2147483647 w 667"/>
              <a:gd name="T23" fmla="*/ 2147483647 h 234"/>
              <a:gd name="T24" fmla="*/ 2147483647 w 667"/>
              <a:gd name="T25" fmla="*/ 2147483647 h 234"/>
              <a:gd name="T26" fmla="*/ 2147483647 w 667"/>
              <a:gd name="T27" fmla="*/ 2147483647 h 234"/>
              <a:gd name="T28" fmla="*/ 2147483647 w 667"/>
              <a:gd name="T29" fmla="*/ 2147483647 h 234"/>
              <a:gd name="T30" fmla="*/ 2147483647 w 667"/>
              <a:gd name="T31" fmla="*/ 2147483647 h 234"/>
              <a:gd name="T32" fmla="*/ 2147483647 w 667"/>
              <a:gd name="T33" fmla="*/ 2147483647 h 234"/>
              <a:gd name="T34" fmla="*/ 2147483647 w 667"/>
              <a:gd name="T35" fmla="*/ 2147483647 h 234"/>
              <a:gd name="T36" fmla="*/ 2147483647 w 667"/>
              <a:gd name="T37" fmla="*/ 2147483647 h 234"/>
              <a:gd name="T38" fmla="*/ 2147483647 w 667"/>
              <a:gd name="T39" fmla="*/ 2147483647 h 234"/>
              <a:gd name="T40" fmla="*/ 2147483647 w 667"/>
              <a:gd name="T41" fmla="*/ 2147483647 h 234"/>
              <a:gd name="T42" fmla="*/ 2147483647 w 667"/>
              <a:gd name="T43" fmla="*/ 2147483647 h 234"/>
              <a:gd name="T44" fmla="*/ 2147483647 w 667"/>
              <a:gd name="T45" fmla="*/ 2147483647 h 234"/>
              <a:gd name="T46" fmla="*/ 2147483647 w 667"/>
              <a:gd name="T47" fmla="*/ 2147483647 h 234"/>
              <a:gd name="T48" fmla="*/ 2147483647 w 667"/>
              <a:gd name="T49" fmla="*/ 2147483647 h 234"/>
              <a:gd name="T50" fmla="*/ 2147483647 w 667"/>
              <a:gd name="T51" fmla="*/ 2147483647 h 234"/>
              <a:gd name="T52" fmla="*/ 2147483647 w 667"/>
              <a:gd name="T53" fmla="*/ 2147483647 h 234"/>
              <a:gd name="T54" fmla="*/ 2147483647 w 667"/>
              <a:gd name="T55" fmla="*/ 2147483647 h 234"/>
              <a:gd name="T56" fmla="*/ 2147483647 w 667"/>
              <a:gd name="T57" fmla="*/ 2147483647 h 234"/>
              <a:gd name="T58" fmla="*/ 2147483647 w 667"/>
              <a:gd name="T59" fmla="*/ 2147483647 h 234"/>
              <a:gd name="T60" fmla="*/ 2147483647 w 667"/>
              <a:gd name="T61" fmla="*/ 2147483647 h 234"/>
              <a:gd name="T62" fmla="*/ 2147483647 w 667"/>
              <a:gd name="T63" fmla="*/ 2147483647 h 234"/>
              <a:gd name="T64" fmla="*/ 2147483647 w 667"/>
              <a:gd name="T65" fmla="*/ 2147483647 h 234"/>
              <a:gd name="T66" fmla="*/ 2147483647 w 667"/>
              <a:gd name="T67" fmla="*/ 2147483647 h 234"/>
              <a:gd name="T68" fmla="*/ 2147483647 w 667"/>
              <a:gd name="T69" fmla="*/ 2147483647 h 234"/>
              <a:gd name="T70" fmla="*/ 2147483647 w 667"/>
              <a:gd name="T71" fmla="*/ 2147483647 h 2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7"/>
              <a:gd name="T109" fmla="*/ 0 h 234"/>
              <a:gd name="T110" fmla="*/ 667 w 667"/>
              <a:gd name="T111" fmla="*/ 234 h 2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7" h="234">
                <a:moveTo>
                  <a:pt x="666" y="116"/>
                </a:moveTo>
                <a:lnTo>
                  <a:pt x="664" y="107"/>
                </a:lnTo>
                <a:lnTo>
                  <a:pt x="661" y="96"/>
                </a:lnTo>
                <a:lnTo>
                  <a:pt x="655" y="86"/>
                </a:lnTo>
                <a:lnTo>
                  <a:pt x="646" y="77"/>
                </a:lnTo>
                <a:lnTo>
                  <a:pt x="634" y="67"/>
                </a:lnTo>
                <a:lnTo>
                  <a:pt x="621" y="58"/>
                </a:lnTo>
                <a:lnTo>
                  <a:pt x="606" y="50"/>
                </a:lnTo>
                <a:lnTo>
                  <a:pt x="588" y="42"/>
                </a:lnTo>
                <a:lnTo>
                  <a:pt x="568" y="35"/>
                </a:lnTo>
                <a:lnTo>
                  <a:pt x="547" y="28"/>
                </a:lnTo>
                <a:lnTo>
                  <a:pt x="524" y="21"/>
                </a:lnTo>
                <a:lnTo>
                  <a:pt x="499" y="16"/>
                </a:lnTo>
                <a:lnTo>
                  <a:pt x="474" y="11"/>
                </a:lnTo>
                <a:lnTo>
                  <a:pt x="447" y="7"/>
                </a:lnTo>
                <a:lnTo>
                  <a:pt x="419" y="4"/>
                </a:lnTo>
                <a:lnTo>
                  <a:pt x="391" y="2"/>
                </a:lnTo>
                <a:lnTo>
                  <a:pt x="362" y="1"/>
                </a:lnTo>
                <a:lnTo>
                  <a:pt x="333" y="0"/>
                </a:lnTo>
                <a:lnTo>
                  <a:pt x="304" y="1"/>
                </a:lnTo>
                <a:lnTo>
                  <a:pt x="275" y="2"/>
                </a:lnTo>
                <a:lnTo>
                  <a:pt x="247" y="4"/>
                </a:lnTo>
                <a:lnTo>
                  <a:pt x="219" y="7"/>
                </a:lnTo>
                <a:lnTo>
                  <a:pt x="192" y="11"/>
                </a:lnTo>
                <a:lnTo>
                  <a:pt x="167" y="16"/>
                </a:lnTo>
                <a:lnTo>
                  <a:pt x="143" y="21"/>
                </a:lnTo>
                <a:lnTo>
                  <a:pt x="120" y="28"/>
                </a:lnTo>
                <a:lnTo>
                  <a:pt x="98" y="35"/>
                </a:lnTo>
                <a:lnTo>
                  <a:pt x="78" y="42"/>
                </a:lnTo>
                <a:lnTo>
                  <a:pt x="60" y="50"/>
                </a:lnTo>
                <a:lnTo>
                  <a:pt x="46" y="58"/>
                </a:lnTo>
                <a:lnTo>
                  <a:pt x="31" y="67"/>
                </a:lnTo>
                <a:lnTo>
                  <a:pt x="20" y="77"/>
                </a:lnTo>
                <a:lnTo>
                  <a:pt x="12" y="86"/>
                </a:lnTo>
                <a:lnTo>
                  <a:pt x="6" y="96"/>
                </a:lnTo>
                <a:lnTo>
                  <a:pt x="2" y="107"/>
                </a:lnTo>
                <a:lnTo>
                  <a:pt x="0" y="116"/>
                </a:lnTo>
                <a:lnTo>
                  <a:pt x="2" y="127"/>
                </a:lnTo>
                <a:lnTo>
                  <a:pt x="6" y="137"/>
                </a:lnTo>
                <a:lnTo>
                  <a:pt x="12" y="147"/>
                </a:lnTo>
                <a:lnTo>
                  <a:pt x="20" y="156"/>
                </a:lnTo>
                <a:lnTo>
                  <a:pt x="31" y="166"/>
                </a:lnTo>
                <a:lnTo>
                  <a:pt x="46" y="175"/>
                </a:lnTo>
                <a:lnTo>
                  <a:pt x="60" y="183"/>
                </a:lnTo>
                <a:lnTo>
                  <a:pt x="78" y="191"/>
                </a:lnTo>
                <a:lnTo>
                  <a:pt x="98" y="199"/>
                </a:lnTo>
                <a:lnTo>
                  <a:pt x="120" y="206"/>
                </a:lnTo>
                <a:lnTo>
                  <a:pt x="143" y="212"/>
                </a:lnTo>
                <a:lnTo>
                  <a:pt x="167" y="217"/>
                </a:lnTo>
                <a:lnTo>
                  <a:pt x="192" y="222"/>
                </a:lnTo>
                <a:lnTo>
                  <a:pt x="219" y="226"/>
                </a:lnTo>
                <a:lnTo>
                  <a:pt x="247" y="229"/>
                </a:lnTo>
                <a:lnTo>
                  <a:pt x="275" y="231"/>
                </a:lnTo>
                <a:lnTo>
                  <a:pt x="304" y="232"/>
                </a:lnTo>
                <a:lnTo>
                  <a:pt x="333" y="233"/>
                </a:lnTo>
                <a:lnTo>
                  <a:pt x="362" y="232"/>
                </a:lnTo>
                <a:lnTo>
                  <a:pt x="391" y="231"/>
                </a:lnTo>
                <a:lnTo>
                  <a:pt x="419" y="229"/>
                </a:lnTo>
                <a:lnTo>
                  <a:pt x="447" y="226"/>
                </a:lnTo>
                <a:lnTo>
                  <a:pt x="474" y="222"/>
                </a:lnTo>
                <a:lnTo>
                  <a:pt x="499" y="217"/>
                </a:lnTo>
                <a:lnTo>
                  <a:pt x="524" y="212"/>
                </a:lnTo>
                <a:lnTo>
                  <a:pt x="547" y="206"/>
                </a:lnTo>
                <a:lnTo>
                  <a:pt x="568" y="199"/>
                </a:lnTo>
                <a:lnTo>
                  <a:pt x="588" y="191"/>
                </a:lnTo>
                <a:lnTo>
                  <a:pt x="606" y="183"/>
                </a:lnTo>
                <a:lnTo>
                  <a:pt x="621" y="175"/>
                </a:lnTo>
                <a:lnTo>
                  <a:pt x="634" y="166"/>
                </a:lnTo>
                <a:lnTo>
                  <a:pt x="646" y="156"/>
                </a:lnTo>
                <a:lnTo>
                  <a:pt x="655" y="147"/>
                </a:lnTo>
                <a:lnTo>
                  <a:pt x="661" y="137"/>
                </a:lnTo>
                <a:lnTo>
                  <a:pt x="664" y="127"/>
                </a:lnTo>
                <a:lnTo>
                  <a:pt x="666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4" name="Rectangle 20"/>
          <p:cNvSpPr>
            <a:spLocks noChangeArrowheads="1"/>
          </p:cNvSpPr>
          <p:nvPr/>
        </p:nvSpPr>
        <p:spPr bwMode="auto">
          <a:xfrm>
            <a:off x="5791200" y="3048000"/>
            <a:ext cx="1384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  <a:latin typeface="Arial" pitchFamily="34" charset="0"/>
              </a:rPr>
              <a:t>copyrightDate</a:t>
            </a:r>
          </a:p>
        </p:txBody>
      </p:sp>
      <p:cxnSp>
        <p:nvCxnSpPr>
          <p:cNvPr id="66595" name="Straight Connector 80"/>
          <p:cNvCxnSpPr>
            <a:cxnSpLocks noChangeShapeType="1"/>
          </p:cNvCxnSpPr>
          <p:nvPr/>
        </p:nvCxnSpPr>
        <p:spPr bwMode="auto">
          <a:xfrm rot="16200000" flipH="1">
            <a:off x="5562600" y="3276600"/>
            <a:ext cx="457200" cy="1524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596" name="Straight Connector 82"/>
          <p:cNvCxnSpPr>
            <a:cxnSpLocks noChangeShapeType="1"/>
          </p:cNvCxnSpPr>
          <p:nvPr/>
        </p:nvCxnSpPr>
        <p:spPr bwMode="auto">
          <a:xfrm rot="5400000" flipH="1" flipV="1">
            <a:off x="6896100" y="3238500"/>
            <a:ext cx="381000" cy="3048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6597" name="Group 95"/>
          <p:cNvGrpSpPr>
            <a:grpSpLocks/>
          </p:cNvGrpSpPr>
          <p:nvPr/>
        </p:nvGrpSpPr>
        <p:grpSpPr bwMode="auto">
          <a:xfrm>
            <a:off x="3609975" y="3429000"/>
            <a:ext cx="3933825" cy="641350"/>
            <a:chOff x="3609975" y="3429000"/>
            <a:chExt cx="3933825" cy="640789"/>
          </a:xfrm>
        </p:grpSpPr>
        <p:sp>
          <p:nvSpPr>
            <p:cNvPr id="66640" name="Freeform 13"/>
            <p:cNvSpPr>
              <a:spLocks/>
            </p:cNvSpPr>
            <p:nvPr/>
          </p:nvSpPr>
          <p:spPr bwMode="auto">
            <a:xfrm>
              <a:off x="3609975" y="3460189"/>
              <a:ext cx="1176338" cy="609600"/>
            </a:xfrm>
            <a:custGeom>
              <a:avLst/>
              <a:gdLst>
                <a:gd name="T0" fmla="*/ 0 w 741"/>
                <a:gd name="T1" fmla="*/ 2147483647 h 384"/>
                <a:gd name="T2" fmla="*/ 2147483647 w 741"/>
                <a:gd name="T3" fmla="*/ 0 h 384"/>
                <a:gd name="T4" fmla="*/ 2147483647 w 741"/>
                <a:gd name="T5" fmla="*/ 2147483647 h 384"/>
                <a:gd name="T6" fmla="*/ 2147483647 w 741"/>
                <a:gd name="T7" fmla="*/ 2147483647 h 384"/>
                <a:gd name="T8" fmla="*/ 0 w 741"/>
                <a:gd name="T9" fmla="*/ 2147483647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384"/>
                <a:gd name="T17" fmla="*/ 741 w 741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384">
                  <a:moveTo>
                    <a:pt x="0" y="191"/>
                  </a:moveTo>
                  <a:lnTo>
                    <a:pt x="365" y="0"/>
                  </a:lnTo>
                  <a:lnTo>
                    <a:pt x="740" y="198"/>
                  </a:lnTo>
                  <a:lnTo>
                    <a:pt x="365" y="383"/>
                  </a:lnTo>
                  <a:lnTo>
                    <a:pt x="0" y="19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41" name="Freeform 17"/>
            <p:cNvSpPr>
              <a:spLocks/>
            </p:cNvSpPr>
            <p:nvPr/>
          </p:nvSpPr>
          <p:spPr bwMode="auto">
            <a:xfrm>
              <a:off x="5770563" y="3611002"/>
              <a:ext cx="1309687" cy="361950"/>
            </a:xfrm>
            <a:custGeom>
              <a:avLst/>
              <a:gdLst>
                <a:gd name="T0" fmla="*/ 2147483647 w 929"/>
                <a:gd name="T1" fmla="*/ 2147483647 h 228"/>
                <a:gd name="T2" fmla="*/ 2147483647 w 929"/>
                <a:gd name="T3" fmla="*/ 0 h 228"/>
                <a:gd name="T4" fmla="*/ 0 w 929"/>
                <a:gd name="T5" fmla="*/ 0 h 228"/>
                <a:gd name="T6" fmla="*/ 0 w 929"/>
                <a:gd name="T7" fmla="*/ 2147483647 h 228"/>
                <a:gd name="T8" fmla="*/ 2147483647 w 929"/>
                <a:gd name="T9" fmla="*/ 2147483647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9"/>
                <a:gd name="T16" fmla="*/ 0 h 228"/>
                <a:gd name="T17" fmla="*/ 929 w 929"/>
                <a:gd name="T18" fmla="*/ 228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9" h="228">
                  <a:moveTo>
                    <a:pt x="928" y="227"/>
                  </a:moveTo>
                  <a:lnTo>
                    <a:pt x="928" y="0"/>
                  </a:lnTo>
                  <a:lnTo>
                    <a:pt x="0" y="0"/>
                  </a:lnTo>
                  <a:lnTo>
                    <a:pt x="0" y="227"/>
                  </a:lnTo>
                  <a:lnTo>
                    <a:pt x="928" y="22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42" name="Rectangle 29"/>
            <p:cNvSpPr>
              <a:spLocks noChangeArrowheads="1"/>
            </p:cNvSpPr>
            <p:nvPr/>
          </p:nvSpPr>
          <p:spPr bwMode="auto">
            <a:xfrm>
              <a:off x="3657600" y="3581400"/>
              <a:ext cx="1082028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Producer</a:t>
              </a:r>
            </a:p>
          </p:txBody>
        </p:sp>
        <p:sp>
          <p:nvSpPr>
            <p:cNvPr id="66643" name="Rectangle 31"/>
            <p:cNvSpPr>
              <a:spLocks noChangeArrowheads="1"/>
            </p:cNvSpPr>
            <p:nvPr/>
          </p:nvSpPr>
          <p:spPr bwMode="auto">
            <a:xfrm>
              <a:off x="6037261" y="3626411"/>
              <a:ext cx="820739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Album</a:t>
              </a:r>
            </a:p>
          </p:txBody>
        </p:sp>
        <p:sp>
          <p:nvSpPr>
            <p:cNvPr id="66644" name="Line 43"/>
            <p:cNvSpPr>
              <a:spLocks noChangeShapeType="1"/>
            </p:cNvSpPr>
            <p:nvPr/>
          </p:nvSpPr>
          <p:spPr bwMode="auto">
            <a:xfrm>
              <a:off x="4795838" y="3771339"/>
              <a:ext cx="920750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stealth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66645" name="Straight Connector 84"/>
            <p:cNvCxnSpPr>
              <a:cxnSpLocks noChangeShapeType="1"/>
            </p:cNvCxnSpPr>
            <p:nvPr/>
          </p:nvCxnSpPr>
          <p:spPr bwMode="auto">
            <a:xfrm rot="10800000" flipV="1">
              <a:off x="7086600" y="3429000"/>
              <a:ext cx="457200" cy="2286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6598" name="Group 86"/>
          <p:cNvGrpSpPr>
            <a:grpSpLocks/>
          </p:cNvGrpSpPr>
          <p:nvPr/>
        </p:nvGrpSpPr>
        <p:grpSpPr bwMode="auto">
          <a:xfrm>
            <a:off x="1600200" y="4191000"/>
            <a:ext cx="1176338" cy="609600"/>
            <a:chOff x="3768725" y="1600200"/>
            <a:chExt cx="1176338" cy="609600"/>
          </a:xfrm>
        </p:grpSpPr>
        <p:sp>
          <p:nvSpPr>
            <p:cNvPr id="66638" name="Freeform 13"/>
            <p:cNvSpPr>
              <a:spLocks/>
            </p:cNvSpPr>
            <p:nvPr/>
          </p:nvSpPr>
          <p:spPr bwMode="auto">
            <a:xfrm>
              <a:off x="3768725" y="1600200"/>
              <a:ext cx="1176338" cy="609600"/>
            </a:xfrm>
            <a:custGeom>
              <a:avLst/>
              <a:gdLst>
                <a:gd name="T0" fmla="*/ 0 w 741"/>
                <a:gd name="T1" fmla="*/ 2147483647 h 384"/>
                <a:gd name="T2" fmla="*/ 2147483647 w 741"/>
                <a:gd name="T3" fmla="*/ 0 h 384"/>
                <a:gd name="T4" fmla="*/ 2147483647 w 741"/>
                <a:gd name="T5" fmla="*/ 2147483647 h 384"/>
                <a:gd name="T6" fmla="*/ 2147483647 w 741"/>
                <a:gd name="T7" fmla="*/ 2147483647 h 384"/>
                <a:gd name="T8" fmla="*/ 0 w 741"/>
                <a:gd name="T9" fmla="*/ 2147483647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384"/>
                <a:gd name="T17" fmla="*/ 741 w 741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384">
                  <a:moveTo>
                    <a:pt x="0" y="191"/>
                  </a:moveTo>
                  <a:lnTo>
                    <a:pt x="365" y="0"/>
                  </a:lnTo>
                  <a:lnTo>
                    <a:pt x="740" y="198"/>
                  </a:lnTo>
                  <a:lnTo>
                    <a:pt x="365" y="383"/>
                  </a:lnTo>
                  <a:lnTo>
                    <a:pt x="0" y="19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39" name="Rectangle 29"/>
            <p:cNvSpPr>
              <a:spLocks noChangeArrowheads="1"/>
            </p:cNvSpPr>
            <p:nvPr/>
          </p:nvSpPr>
          <p:spPr bwMode="auto">
            <a:xfrm>
              <a:off x="3997325" y="1721411"/>
              <a:ext cx="718146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Plays</a:t>
              </a:r>
            </a:p>
          </p:txBody>
        </p:sp>
      </p:grpSp>
      <p:grpSp>
        <p:nvGrpSpPr>
          <p:cNvPr id="66599" name="Group 89"/>
          <p:cNvGrpSpPr>
            <a:grpSpLocks/>
          </p:cNvGrpSpPr>
          <p:nvPr/>
        </p:nvGrpSpPr>
        <p:grpSpPr bwMode="auto">
          <a:xfrm>
            <a:off x="5867400" y="4191000"/>
            <a:ext cx="1176338" cy="609600"/>
            <a:chOff x="3768725" y="1600200"/>
            <a:chExt cx="1176338" cy="609600"/>
          </a:xfrm>
        </p:grpSpPr>
        <p:sp>
          <p:nvSpPr>
            <p:cNvPr id="66636" name="Freeform 13"/>
            <p:cNvSpPr>
              <a:spLocks/>
            </p:cNvSpPr>
            <p:nvPr/>
          </p:nvSpPr>
          <p:spPr bwMode="auto">
            <a:xfrm>
              <a:off x="3768725" y="1600200"/>
              <a:ext cx="1176338" cy="609600"/>
            </a:xfrm>
            <a:custGeom>
              <a:avLst/>
              <a:gdLst>
                <a:gd name="T0" fmla="*/ 0 w 741"/>
                <a:gd name="T1" fmla="*/ 2147483647 h 384"/>
                <a:gd name="T2" fmla="*/ 2147483647 w 741"/>
                <a:gd name="T3" fmla="*/ 0 h 384"/>
                <a:gd name="T4" fmla="*/ 2147483647 w 741"/>
                <a:gd name="T5" fmla="*/ 2147483647 h 384"/>
                <a:gd name="T6" fmla="*/ 2147483647 w 741"/>
                <a:gd name="T7" fmla="*/ 2147483647 h 384"/>
                <a:gd name="T8" fmla="*/ 0 w 741"/>
                <a:gd name="T9" fmla="*/ 2147483647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384"/>
                <a:gd name="T17" fmla="*/ 741 w 741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384">
                  <a:moveTo>
                    <a:pt x="0" y="191"/>
                  </a:moveTo>
                  <a:lnTo>
                    <a:pt x="365" y="0"/>
                  </a:lnTo>
                  <a:lnTo>
                    <a:pt x="740" y="198"/>
                  </a:lnTo>
                  <a:lnTo>
                    <a:pt x="365" y="383"/>
                  </a:lnTo>
                  <a:lnTo>
                    <a:pt x="0" y="19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37" name="Rectangle 29"/>
            <p:cNvSpPr>
              <a:spLocks noChangeArrowheads="1"/>
            </p:cNvSpPr>
            <p:nvPr/>
          </p:nvSpPr>
          <p:spPr bwMode="auto">
            <a:xfrm>
              <a:off x="3909847" y="1721411"/>
              <a:ext cx="1001878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Appears</a:t>
              </a:r>
            </a:p>
          </p:txBody>
        </p:sp>
      </p:grpSp>
      <p:grpSp>
        <p:nvGrpSpPr>
          <p:cNvPr id="66600" name="Group 95"/>
          <p:cNvGrpSpPr>
            <a:grpSpLocks/>
          </p:cNvGrpSpPr>
          <p:nvPr/>
        </p:nvGrpSpPr>
        <p:grpSpPr bwMode="auto">
          <a:xfrm>
            <a:off x="1524000" y="5105400"/>
            <a:ext cx="1309688" cy="373063"/>
            <a:chOff x="1693863" y="3429000"/>
            <a:chExt cx="1309687" cy="373063"/>
          </a:xfrm>
        </p:grpSpPr>
        <p:sp>
          <p:nvSpPr>
            <p:cNvPr id="66634" name="Freeform 17"/>
            <p:cNvSpPr>
              <a:spLocks/>
            </p:cNvSpPr>
            <p:nvPr/>
          </p:nvSpPr>
          <p:spPr bwMode="auto">
            <a:xfrm>
              <a:off x="1693863" y="3440113"/>
              <a:ext cx="1309687" cy="361950"/>
            </a:xfrm>
            <a:custGeom>
              <a:avLst/>
              <a:gdLst>
                <a:gd name="T0" fmla="*/ 2147483647 w 929"/>
                <a:gd name="T1" fmla="*/ 2147483647 h 228"/>
                <a:gd name="T2" fmla="*/ 2147483647 w 929"/>
                <a:gd name="T3" fmla="*/ 0 h 228"/>
                <a:gd name="T4" fmla="*/ 0 w 929"/>
                <a:gd name="T5" fmla="*/ 0 h 228"/>
                <a:gd name="T6" fmla="*/ 0 w 929"/>
                <a:gd name="T7" fmla="*/ 2147483647 h 228"/>
                <a:gd name="T8" fmla="*/ 2147483647 w 929"/>
                <a:gd name="T9" fmla="*/ 2147483647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9"/>
                <a:gd name="T16" fmla="*/ 0 h 228"/>
                <a:gd name="T17" fmla="*/ 929 w 929"/>
                <a:gd name="T18" fmla="*/ 228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9" h="228">
                  <a:moveTo>
                    <a:pt x="928" y="227"/>
                  </a:moveTo>
                  <a:lnTo>
                    <a:pt x="928" y="0"/>
                  </a:lnTo>
                  <a:lnTo>
                    <a:pt x="0" y="0"/>
                  </a:lnTo>
                  <a:lnTo>
                    <a:pt x="0" y="227"/>
                  </a:lnTo>
                  <a:lnTo>
                    <a:pt x="928" y="22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35" name="Rectangle 31"/>
            <p:cNvSpPr>
              <a:spLocks noChangeArrowheads="1"/>
            </p:cNvSpPr>
            <p:nvPr/>
          </p:nvSpPr>
          <p:spPr bwMode="auto">
            <a:xfrm>
              <a:off x="1745332" y="3429000"/>
              <a:ext cx="1243931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Instrument</a:t>
              </a:r>
            </a:p>
          </p:txBody>
        </p:sp>
      </p:grpSp>
      <p:sp>
        <p:nvSpPr>
          <p:cNvPr id="66601" name="Freeform 9"/>
          <p:cNvSpPr>
            <a:spLocks/>
          </p:cNvSpPr>
          <p:nvPr/>
        </p:nvSpPr>
        <p:spPr bwMode="auto">
          <a:xfrm>
            <a:off x="1905000" y="5813425"/>
            <a:ext cx="7524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02" name="Rectangle 19"/>
          <p:cNvSpPr>
            <a:spLocks noChangeArrowheads="1"/>
          </p:cNvSpPr>
          <p:nvPr/>
        </p:nvSpPr>
        <p:spPr bwMode="auto">
          <a:xfrm>
            <a:off x="1900238" y="5791200"/>
            <a:ext cx="8429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dname</a:t>
            </a:r>
          </a:p>
        </p:txBody>
      </p:sp>
      <p:sp>
        <p:nvSpPr>
          <p:cNvPr id="66603" name="Freeform 9"/>
          <p:cNvSpPr>
            <a:spLocks/>
          </p:cNvSpPr>
          <p:nvPr/>
        </p:nvSpPr>
        <p:spPr bwMode="auto">
          <a:xfrm>
            <a:off x="1066800" y="5715000"/>
            <a:ext cx="8286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04" name="Rectangle 19"/>
          <p:cNvSpPr>
            <a:spLocks noChangeArrowheads="1"/>
          </p:cNvSpPr>
          <p:nvPr/>
        </p:nvSpPr>
        <p:spPr bwMode="auto">
          <a:xfrm>
            <a:off x="1066800" y="5692775"/>
            <a:ext cx="833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>
                <a:solidFill>
                  <a:srgbClr val="000000"/>
                </a:solidFill>
                <a:latin typeface="Arial" pitchFamily="34" charset="0"/>
              </a:rPr>
              <a:t>instrID</a:t>
            </a:r>
          </a:p>
        </p:txBody>
      </p:sp>
      <p:sp>
        <p:nvSpPr>
          <p:cNvPr id="66605" name="Freeform 9"/>
          <p:cNvSpPr>
            <a:spLocks/>
          </p:cNvSpPr>
          <p:nvPr/>
        </p:nvSpPr>
        <p:spPr bwMode="auto">
          <a:xfrm>
            <a:off x="2671763" y="5638800"/>
            <a:ext cx="7524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06" name="Rectangle 19"/>
          <p:cNvSpPr>
            <a:spLocks noChangeArrowheads="1"/>
          </p:cNvSpPr>
          <p:nvPr/>
        </p:nvSpPr>
        <p:spPr bwMode="auto">
          <a:xfrm>
            <a:off x="2752725" y="5638800"/>
            <a:ext cx="523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key</a:t>
            </a:r>
          </a:p>
        </p:txBody>
      </p:sp>
      <p:cxnSp>
        <p:nvCxnSpPr>
          <p:cNvPr id="66607" name="Straight Connector 108"/>
          <p:cNvCxnSpPr>
            <a:cxnSpLocks noChangeShapeType="1"/>
            <a:endCxn id="66604" idx="0"/>
          </p:cNvCxnSpPr>
          <p:nvPr/>
        </p:nvCxnSpPr>
        <p:spPr bwMode="auto">
          <a:xfrm rot="5400000">
            <a:off x="1477169" y="5493544"/>
            <a:ext cx="206375" cy="1920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608" name="Straight Connector 110"/>
          <p:cNvCxnSpPr>
            <a:cxnSpLocks noChangeShapeType="1"/>
            <a:endCxn id="66602" idx="0"/>
          </p:cNvCxnSpPr>
          <p:nvPr/>
        </p:nvCxnSpPr>
        <p:spPr bwMode="auto">
          <a:xfrm rot="16200000" flipH="1">
            <a:off x="2112963" y="5583237"/>
            <a:ext cx="304800" cy="11112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609" name="Straight Connector 112"/>
          <p:cNvCxnSpPr>
            <a:cxnSpLocks noChangeShapeType="1"/>
          </p:cNvCxnSpPr>
          <p:nvPr/>
        </p:nvCxnSpPr>
        <p:spPr bwMode="auto">
          <a:xfrm rot="16200000" flipH="1">
            <a:off x="2667000" y="5486400"/>
            <a:ext cx="152400" cy="1524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6610" name="Group 113"/>
          <p:cNvGrpSpPr>
            <a:grpSpLocks/>
          </p:cNvGrpSpPr>
          <p:nvPr/>
        </p:nvGrpSpPr>
        <p:grpSpPr bwMode="auto">
          <a:xfrm>
            <a:off x="5791200" y="5105400"/>
            <a:ext cx="1309688" cy="373063"/>
            <a:chOff x="1693863" y="3429000"/>
            <a:chExt cx="1309687" cy="373063"/>
          </a:xfrm>
        </p:grpSpPr>
        <p:sp>
          <p:nvSpPr>
            <p:cNvPr id="66632" name="Freeform 17"/>
            <p:cNvSpPr>
              <a:spLocks/>
            </p:cNvSpPr>
            <p:nvPr/>
          </p:nvSpPr>
          <p:spPr bwMode="auto">
            <a:xfrm>
              <a:off x="1693863" y="3440113"/>
              <a:ext cx="1309687" cy="361950"/>
            </a:xfrm>
            <a:custGeom>
              <a:avLst/>
              <a:gdLst>
                <a:gd name="T0" fmla="*/ 2147483647 w 929"/>
                <a:gd name="T1" fmla="*/ 2147483647 h 228"/>
                <a:gd name="T2" fmla="*/ 2147483647 w 929"/>
                <a:gd name="T3" fmla="*/ 0 h 228"/>
                <a:gd name="T4" fmla="*/ 0 w 929"/>
                <a:gd name="T5" fmla="*/ 0 h 228"/>
                <a:gd name="T6" fmla="*/ 0 w 929"/>
                <a:gd name="T7" fmla="*/ 2147483647 h 228"/>
                <a:gd name="T8" fmla="*/ 2147483647 w 929"/>
                <a:gd name="T9" fmla="*/ 2147483647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9"/>
                <a:gd name="T16" fmla="*/ 0 h 228"/>
                <a:gd name="T17" fmla="*/ 929 w 929"/>
                <a:gd name="T18" fmla="*/ 228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9" h="228">
                  <a:moveTo>
                    <a:pt x="928" y="227"/>
                  </a:moveTo>
                  <a:lnTo>
                    <a:pt x="928" y="0"/>
                  </a:lnTo>
                  <a:lnTo>
                    <a:pt x="0" y="0"/>
                  </a:lnTo>
                  <a:lnTo>
                    <a:pt x="0" y="227"/>
                  </a:lnTo>
                  <a:lnTo>
                    <a:pt x="928" y="22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33" name="Rectangle 31"/>
            <p:cNvSpPr>
              <a:spLocks noChangeArrowheads="1"/>
            </p:cNvSpPr>
            <p:nvPr/>
          </p:nvSpPr>
          <p:spPr bwMode="auto">
            <a:xfrm>
              <a:off x="1998663" y="3429000"/>
              <a:ext cx="807914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Songs</a:t>
              </a:r>
            </a:p>
          </p:txBody>
        </p:sp>
      </p:grpSp>
      <p:sp>
        <p:nvSpPr>
          <p:cNvPr id="66611" name="Freeform 9"/>
          <p:cNvSpPr>
            <a:spLocks/>
          </p:cNvSpPr>
          <p:nvPr/>
        </p:nvSpPr>
        <p:spPr bwMode="auto">
          <a:xfrm>
            <a:off x="6172200" y="5813425"/>
            <a:ext cx="7524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12" name="Rectangle 19"/>
          <p:cNvSpPr>
            <a:spLocks noChangeArrowheads="1"/>
          </p:cNvSpPr>
          <p:nvPr/>
        </p:nvSpPr>
        <p:spPr bwMode="auto">
          <a:xfrm>
            <a:off x="6308725" y="5791200"/>
            <a:ext cx="549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title</a:t>
            </a:r>
          </a:p>
        </p:txBody>
      </p:sp>
      <p:sp>
        <p:nvSpPr>
          <p:cNvPr id="66613" name="Freeform 9"/>
          <p:cNvSpPr>
            <a:spLocks/>
          </p:cNvSpPr>
          <p:nvPr/>
        </p:nvSpPr>
        <p:spPr bwMode="auto">
          <a:xfrm>
            <a:off x="5334000" y="5715000"/>
            <a:ext cx="8286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14" name="Rectangle 19"/>
          <p:cNvSpPr>
            <a:spLocks noChangeArrowheads="1"/>
          </p:cNvSpPr>
          <p:nvPr/>
        </p:nvSpPr>
        <p:spPr bwMode="auto">
          <a:xfrm>
            <a:off x="5334000" y="5692775"/>
            <a:ext cx="876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>
                <a:solidFill>
                  <a:srgbClr val="000000"/>
                </a:solidFill>
                <a:latin typeface="Arial" pitchFamily="34" charset="0"/>
              </a:rPr>
              <a:t>songID</a:t>
            </a:r>
          </a:p>
        </p:txBody>
      </p:sp>
      <p:sp>
        <p:nvSpPr>
          <p:cNvPr id="66615" name="Freeform 9"/>
          <p:cNvSpPr>
            <a:spLocks/>
          </p:cNvSpPr>
          <p:nvPr/>
        </p:nvSpPr>
        <p:spPr bwMode="auto">
          <a:xfrm>
            <a:off x="6938963" y="5638800"/>
            <a:ext cx="7524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16" name="Rectangle 19"/>
          <p:cNvSpPr>
            <a:spLocks noChangeArrowheads="1"/>
          </p:cNvSpPr>
          <p:nvPr/>
        </p:nvSpPr>
        <p:spPr bwMode="auto">
          <a:xfrm>
            <a:off x="6934200" y="5638800"/>
            <a:ext cx="820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author</a:t>
            </a:r>
          </a:p>
        </p:txBody>
      </p:sp>
      <p:cxnSp>
        <p:nvCxnSpPr>
          <p:cNvPr id="66617" name="Straight Connector 122"/>
          <p:cNvCxnSpPr>
            <a:cxnSpLocks noChangeShapeType="1"/>
            <a:endCxn id="66614" idx="0"/>
          </p:cNvCxnSpPr>
          <p:nvPr/>
        </p:nvCxnSpPr>
        <p:spPr bwMode="auto">
          <a:xfrm rot="5400000">
            <a:off x="5754687" y="5503863"/>
            <a:ext cx="206375" cy="17145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618" name="Straight Connector 123"/>
          <p:cNvCxnSpPr>
            <a:cxnSpLocks noChangeShapeType="1"/>
            <a:endCxn id="66612" idx="0"/>
          </p:cNvCxnSpPr>
          <p:nvPr/>
        </p:nvCxnSpPr>
        <p:spPr bwMode="auto">
          <a:xfrm rot="16200000" flipH="1">
            <a:off x="6415882" y="5623718"/>
            <a:ext cx="304800" cy="30163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619" name="Straight Connector 124"/>
          <p:cNvCxnSpPr>
            <a:cxnSpLocks noChangeShapeType="1"/>
          </p:cNvCxnSpPr>
          <p:nvPr/>
        </p:nvCxnSpPr>
        <p:spPr bwMode="auto">
          <a:xfrm rot="16200000" flipH="1">
            <a:off x="6934200" y="5486400"/>
            <a:ext cx="152400" cy="1524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0" name="Group 98"/>
          <p:cNvGrpSpPr>
            <a:grpSpLocks/>
          </p:cNvGrpSpPr>
          <p:nvPr/>
        </p:nvGrpSpPr>
        <p:grpSpPr bwMode="auto">
          <a:xfrm>
            <a:off x="2819399" y="3771900"/>
            <a:ext cx="2971801" cy="1485900"/>
            <a:chOff x="2819399" y="3771338"/>
            <a:chExt cx="2971801" cy="1486462"/>
          </a:xfrm>
        </p:grpSpPr>
        <p:grpSp>
          <p:nvGrpSpPr>
            <p:cNvPr id="66627" name="Group 92"/>
            <p:cNvGrpSpPr>
              <a:grpSpLocks/>
            </p:cNvGrpSpPr>
            <p:nvPr/>
          </p:nvGrpSpPr>
          <p:grpSpPr bwMode="auto">
            <a:xfrm>
              <a:off x="3657600" y="4343400"/>
              <a:ext cx="1176338" cy="609600"/>
              <a:chOff x="3768725" y="1600200"/>
              <a:chExt cx="1176338" cy="609600"/>
            </a:xfrm>
          </p:grpSpPr>
          <p:sp>
            <p:nvSpPr>
              <p:cNvPr id="66630" name="Freeform 13"/>
              <p:cNvSpPr>
                <a:spLocks/>
              </p:cNvSpPr>
              <p:nvPr/>
            </p:nvSpPr>
            <p:spPr bwMode="auto">
              <a:xfrm>
                <a:off x="3768725" y="1600200"/>
                <a:ext cx="1176338" cy="609600"/>
              </a:xfrm>
              <a:custGeom>
                <a:avLst/>
                <a:gdLst>
                  <a:gd name="T0" fmla="*/ 0 w 741"/>
                  <a:gd name="T1" fmla="*/ 2147483647 h 384"/>
                  <a:gd name="T2" fmla="*/ 2147483647 w 741"/>
                  <a:gd name="T3" fmla="*/ 0 h 384"/>
                  <a:gd name="T4" fmla="*/ 2147483647 w 741"/>
                  <a:gd name="T5" fmla="*/ 2147483647 h 384"/>
                  <a:gd name="T6" fmla="*/ 2147483647 w 741"/>
                  <a:gd name="T7" fmla="*/ 2147483647 h 384"/>
                  <a:gd name="T8" fmla="*/ 0 w 741"/>
                  <a:gd name="T9" fmla="*/ 2147483647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1"/>
                  <a:gd name="T16" fmla="*/ 0 h 384"/>
                  <a:gd name="T17" fmla="*/ 741 w 741"/>
                  <a:gd name="T18" fmla="*/ 384 h 3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1" h="384">
                    <a:moveTo>
                      <a:pt x="0" y="191"/>
                    </a:moveTo>
                    <a:lnTo>
                      <a:pt x="365" y="0"/>
                    </a:lnTo>
                    <a:lnTo>
                      <a:pt x="740" y="198"/>
                    </a:lnTo>
                    <a:lnTo>
                      <a:pt x="365" y="383"/>
                    </a:lnTo>
                    <a:lnTo>
                      <a:pt x="0" y="19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31" name="Rectangle 29"/>
              <p:cNvSpPr>
                <a:spLocks noChangeArrowheads="1"/>
              </p:cNvSpPr>
              <p:nvPr/>
            </p:nvSpPr>
            <p:spPr bwMode="auto">
              <a:xfrm>
                <a:off x="3865707" y="1739900"/>
                <a:ext cx="969818" cy="335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000000"/>
                    </a:solidFill>
                    <a:latin typeface="Arial" pitchFamily="34" charset="0"/>
                  </a:rPr>
                  <a:t>Perform</a:t>
                </a:r>
              </a:p>
            </p:txBody>
          </p:sp>
        </p:grpSp>
        <p:cxnSp>
          <p:nvCxnSpPr>
            <p:cNvPr id="66628" name="Straight Connector 127"/>
            <p:cNvCxnSpPr>
              <a:cxnSpLocks noChangeShapeType="1"/>
              <a:stCxn id="66587" idx="1"/>
            </p:cNvCxnSpPr>
            <p:nvPr/>
          </p:nvCxnSpPr>
          <p:spPr bwMode="auto">
            <a:xfrm>
              <a:off x="2819399" y="3771338"/>
              <a:ext cx="1143003" cy="724463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629" name="Straight Connector 130"/>
            <p:cNvCxnSpPr>
              <a:cxnSpLocks noChangeShapeType="1"/>
            </p:cNvCxnSpPr>
            <p:nvPr/>
          </p:nvCxnSpPr>
          <p:spPr bwMode="auto">
            <a:xfrm>
              <a:off x="4519534" y="4811674"/>
              <a:ext cx="1271666" cy="446126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66621" name="Straight Connector 132"/>
          <p:cNvCxnSpPr>
            <a:cxnSpLocks noChangeShapeType="1"/>
          </p:cNvCxnSpPr>
          <p:nvPr/>
        </p:nvCxnSpPr>
        <p:spPr bwMode="auto">
          <a:xfrm rot="5400000">
            <a:off x="2095501" y="4076700"/>
            <a:ext cx="228600" cy="317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622" name="Straight Connector 134"/>
          <p:cNvCxnSpPr>
            <a:cxnSpLocks noChangeShapeType="1"/>
          </p:cNvCxnSpPr>
          <p:nvPr/>
        </p:nvCxnSpPr>
        <p:spPr bwMode="auto">
          <a:xfrm rot="5400000">
            <a:off x="2051050" y="4946650"/>
            <a:ext cx="304800" cy="127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623" name="Straight Arrow Connector 136"/>
          <p:cNvCxnSpPr>
            <a:cxnSpLocks noChangeShapeType="1"/>
          </p:cNvCxnSpPr>
          <p:nvPr/>
        </p:nvCxnSpPr>
        <p:spPr bwMode="auto">
          <a:xfrm flipV="1">
            <a:off x="6468256" y="4811843"/>
            <a:ext cx="0" cy="299804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624" name="Straight Connector 138"/>
          <p:cNvCxnSpPr>
            <a:cxnSpLocks noChangeShapeType="1"/>
            <a:endCxn id="66643" idx="2"/>
          </p:cNvCxnSpPr>
          <p:nvPr/>
        </p:nvCxnSpPr>
        <p:spPr bwMode="auto">
          <a:xfrm rot="16200000" flipV="1">
            <a:off x="6347619" y="4061619"/>
            <a:ext cx="228600" cy="30162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3" name="TextBox 92"/>
          <p:cNvSpPr txBox="1">
            <a:spLocks noChangeArrowheads="1"/>
          </p:cNvSpPr>
          <p:nvPr/>
        </p:nvSpPr>
        <p:spPr bwMode="auto">
          <a:xfrm>
            <a:off x="3951218" y="1685268"/>
            <a:ext cx="4528163" cy="2400657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0" tIns="91440" bIns="91440" anchor="ctr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FF00"/>
                </a:solidFill>
                <a:latin typeface="Comic Sans MS" pitchFamily="66" charset="0"/>
              </a:rPr>
              <a:t>CREAT TABLE  	Perform (</a:t>
            </a:r>
          </a:p>
          <a:p>
            <a:pPr eaLnBrk="1" hangingPunct="1"/>
            <a:r>
              <a:rPr lang="en-US" sz="1800">
                <a:solidFill>
                  <a:srgbClr val="FFFF00"/>
                </a:solidFill>
                <a:latin typeface="Comic Sans MS" pitchFamily="66" charset="0"/>
              </a:rPr>
              <a:t>	songID		INTEGER, </a:t>
            </a:r>
          </a:p>
          <a:p>
            <a:pPr eaLnBrk="1" hangingPunct="1"/>
            <a:r>
              <a:rPr lang="en-US" sz="1800">
                <a:solidFill>
                  <a:srgbClr val="FFFF00"/>
                </a:solidFill>
                <a:latin typeface="Comic Sans MS" pitchFamily="66" charset="0"/>
              </a:rPr>
              <a:t>	ssn		CHAR(10),</a:t>
            </a:r>
          </a:p>
          <a:p>
            <a:pPr eaLnBrk="1" hangingPunct="1"/>
            <a:r>
              <a:rPr lang="en-US" sz="1800">
                <a:solidFill>
                  <a:srgbClr val="FFFF00"/>
                </a:solidFill>
                <a:latin typeface="Comic Sans MS" pitchFamily="66" charset="0"/>
              </a:rPr>
              <a:t>	PRIMARY KEY	(ssn, songID),</a:t>
            </a:r>
          </a:p>
          <a:p>
            <a:pPr eaLnBrk="1" hangingPunct="1"/>
            <a:r>
              <a:rPr lang="en-US" sz="1800">
                <a:solidFill>
                  <a:srgbClr val="FFFF00"/>
                </a:solidFill>
                <a:latin typeface="Comic Sans MS" pitchFamily="66" charset="0"/>
              </a:rPr>
              <a:t>	FOREIGN KEY	(ssn)</a:t>
            </a:r>
          </a:p>
          <a:p>
            <a:pPr eaLnBrk="1" hangingPunct="1"/>
            <a:r>
              <a:rPr lang="en-US" sz="1800">
                <a:solidFill>
                  <a:srgbClr val="FFFF00"/>
                </a:solidFill>
                <a:latin typeface="Comic Sans MS" pitchFamily="66" charset="0"/>
              </a:rPr>
              <a:t>	  REFERENCES  	Musicians, </a:t>
            </a:r>
          </a:p>
          <a:p>
            <a:pPr eaLnBrk="1" hangingPunct="1"/>
            <a:r>
              <a:rPr lang="en-US" sz="1800">
                <a:solidFill>
                  <a:srgbClr val="FFFF00"/>
                </a:solidFill>
                <a:latin typeface="Comic Sans MS" pitchFamily="66" charset="0"/>
              </a:rPr>
              <a:t>	FOREIGN KEY	(songID)</a:t>
            </a:r>
          </a:p>
          <a:p>
            <a:pPr eaLnBrk="1" hangingPunct="1"/>
            <a:r>
              <a:rPr lang="en-US" sz="1800">
                <a:solidFill>
                  <a:srgbClr val="FFFF00"/>
                </a:solidFill>
                <a:latin typeface="Comic Sans MS" pitchFamily="66" charset="0"/>
              </a:rPr>
              <a:t>	  REFERENCES	Songs )</a:t>
            </a:r>
          </a:p>
        </p:txBody>
      </p:sp>
      <p:sp>
        <p:nvSpPr>
          <p:cNvPr id="94" name="Rectangle 20"/>
          <p:cNvSpPr>
            <a:spLocks noChangeArrowheads="1"/>
          </p:cNvSpPr>
          <p:nvPr/>
        </p:nvSpPr>
        <p:spPr bwMode="auto">
          <a:xfrm>
            <a:off x="5988166" y="1492298"/>
            <a:ext cx="796694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 dirty="0">
                <a:solidFill>
                  <a:srgbClr val="000000"/>
                </a:solidFill>
                <a:latin typeface="Arial" pitchFamily="34" charset="0"/>
              </a:rPr>
              <a:t>phone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6BB8F-ECE3-4EC4-87FE-2D5BDF209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70C5-004F-4DFF-B464-85FC1381ABE6}" type="datetime1">
              <a:rPr lang="en-US" smtClean="0"/>
              <a:t>9/11/2024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060A99-E4F6-4FCE-8002-9C6379544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D7F5-7323-4990-94E9-6AF33DDF4934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6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2"/>
          <p:cNvSpPr>
            <a:spLocks noChangeArrowheads="1"/>
          </p:cNvSpPr>
          <p:nvPr/>
        </p:nvSpPr>
        <p:spPr bwMode="auto">
          <a:xfrm>
            <a:off x="1219200" y="1371600"/>
            <a:ext cx="6172200" cy="1295400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7587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914400"/>
          </a:xfrm>
        </p:spPr>
        <p:txBody>
          <a:bodyPr/>
          <a:lstStyle/>
          <a:p>
            <a:r>
              <a:rPr lang="en-US"/>
              <a:t>Mapping Example</a:t>
            </a:r>
          </a:p>
        </p:txBody>
      </p:sp>
      <p:sp>
        <p:nvSpPr>
          <p:cNvPr id="67588" name="Freeform 9"/>
          <p:cNvSpPr>
            <a:spLocks/>
          </p:cNvSpPr>
          <p:nvPr/>
        </p:nvSpPr>
        <p:spPr bwMode="auto">
          <a:xfrm>
            <a:off x="1558925" y="1495425"/>
            <a:ext cx="10572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89" name="Freeform 14"/>
          <p:cNvSpPr>
            <a:spLocks/>
          </p:cNvSpPr>
          <p:nvPr/>
        </p:nvSpPr>
        <p:spPr bwMode="auto">
          <a:xfrm>
            <a:off x="1558925" y="2122488"/>
            <a:ext cx="1249363" cy="331787"/>
          </a:xfrm>
          <a:custGeom>
            <a:avLst/>
            <a:gdLst>
              <a:gd name="T0" fmla="*/ 2147483647 w 787"/>
              <a:gd name="T1" fmla="*/ 2147483647 h 209"/>
              <a:gd name="T2" fmla="*/ 2147483647 w 787"/>
              <a:gd name="T3" fmla="*/ 0 h 209"/>
              <a:gd name="T4" fmla="*/ 0 w 787"/>
              <a:gd name="T5" fmla="*/ 0 h 209"/>
              <a:gd name="T6" fmla="*/ 0 w 787"/>
              <a:gd name="T7" fmla="*/ 2147483647 h 209"/>
              <a:gd name="T8" fmla="*/ 2147483647 w 787"/>
              <a:gd name="T9" fmla="*/ 2147483647 h 2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7"/>
              <a:gd name="T16" fmla="*/ 0 h 209"/>
              <a:gd name="T17" fmla="*/ 787 w 787"/>
              <a:gd name="T18" fmla="*/ 209 h 2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7" h="209">
                <a:moveTo>
                  <a:pt x="786" y="208"/>
                </a:moveTo>
                <a:lnTo>
                  <a:pt x="786" y="0"/>
                </a:lnTo>
                <a:lnTo>
                  <a:pt x="0" y="0"/>
                </a:lnTo>
                <a:lnTo>
                  <a:pt x="0" y="208"/>
                </a:lnTo>
                <a:lnTo>
                  <a:pt x="786" y="20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0" name="Freeform 15"/>
          <p:cNvSpPr>
            <a:spLocks/>
          </p:cNvSpPr>
          <p:nvPr/>
        </p:nvSpPr>
        <p:spPr bwMode="auto">
          <a:xfrm>
            <a:off x="5715000" y="1504950"/>
            <a:ext cx="1309688" cy="371475"/>
          </a:xfrm>
          <a:custGeom>
            <a:avLst/>
            <a:gdLst>
              <a:gd name="T0" fmla="*/ 2147483647 w 667"/>
              <a:gd name="T1" fmla="*/ 2147483647 h 234"/>
              <a:gd name="T2" fmla="*/ 2147483647 w 667"/>
              <a:gd name="T3" fmla="*/ 2147483647 h 234"/>
              <a:gd name="T4" fmla="*/ 2147483647 w 667"/>
              <a:gd name="T5" fmla="*/ 2147483647 h 234"/>
              <a:gd name="T6" fmla="*/ 2147483647 w 667"/>
              <a:gd name="T7" fmla="*/ 2147483647 h 234"/>
              <a:gd name="T8" fmla="*/ 2147483647 w 667"/>
              <a:gd name="T9" fmla="*/ 2147483647 h 234"/>
              <a:gd name="T10" fmla="*/ 2147483647 w 667"/>
              <a:gd name="T11" fmla="*/ 2147483647 h 234"/>
              <a:gd name="T12" fmla="*/ 2147483647 w 667"/>
              <a:gd name="T13" fmla="*/ 2147483647 h 234"/>
              <a:gd name="T14" fmla="*/ 2147483647 w 667"/>
              <a:gd name="T15" fmla="*/ 2147483647 h 234"/>
              <a:gd name="T16" fmla="*/ 2147483647 w 667"/>
              <a:gd name="T17" fmla="*/ 2147483647 h 234"/>
              <a:gd name="T18" fmla="*/ 2147483647 w 667"/>
              <a:gd name="T19" fmla="*/ 2147483647 h 234"/>
              <a:gd name="T20" fmla="*/ 2147483647 w 667"/>
              <a:gd name="T21" fmla="*/ 2147483647 h 234"/>
              <a:gd name="T22" fmla="*/ 2147483647 w 667"/>
              <a:gd name="T23" fmla="*/ 2147483647 h 234"/>
              <a:gd name="T24" fmla="*/ 2147483647 w 667"/>
              <a:gd name="T25" fmla="*/ 2147483647 h 234"/>
              <a:gd name="T26" fmla="*/ 2147483647 w 667"/>
              <a:gd name="T27" fmla="*/ 2147483647 h 234"/>
              <a:gd name="T28" fmla="*/ 2147483647 w 667"/>
              <a:gd name="T29" fmla="*/ 2147483647 h 234"/>
              <a:gd name="T30" fmla="*/ 2147483647 w 667"/>
              <a:gd name="T31" fmla="*/ 2147483647 h 234"/>
              <a:gd name="T32" fmla="*/ 2147483647 w 667"/>
              <a:gd name="T33" fmla="*/ 2147483647 h 234"/>
              <a:gd name="T34" fmla="*/ 2147483647 w 667"/>
              <a:gd name="T35" fmla="*/ 2147483647 h 234"/>
              <a:gd name="T36" fmla="*/ 2147483647 w 667"/>
              <a:gd name="T37" fmla="*/ 2147483647 h 234"/>
              <a:gd name="T38" fmla="*/ 2147483647 w 667"/>
              <a:gd name="T39" fmla="*/ 2147483647 h 234"/>
              <a:gd name="T40" fmla="*/ 2147483647 w 667"/>
              <a:gd name="T41" fmla="*/ 2147483647 h 234"/>
              <a:gd name="T42" fmla="*/ 2147483647 w 667"/>
              <a:gd name="T43" fmla="*/ 2147483647 h 234"/>
              <a:gd name="T44" fmla="*/ 2147483647 w 667"/>
              <a:gd name="T45" fmla="*/ 2147483647 h 234"/>
              <a:gd name="T46" fmla="*/ 2147483647 w 667"/>
              <a:gd name="T47" fmla="*/ 2147483647 h 234"/>
              <a:gd name="T48" fmla="*/ 2147483647 w 667"/>
              <a:gd name="T49" fmla="*/ 2147483647 h 234"/>
              <a:gd name="T50" fmla="*/ 2147483647 w 667"/>
              <a:gd name="T51" fmla="*/ 2147483647 h 234"/>
              <a:gd name="T52" fmla="*/ 2147483647 w 667"/>
              <a:gd name="T53" fmla="*/ 2147483647 h 234"/>
              <a:gd name="T54" fmla="*/ 2147483647 w 667"/>
              <a:gd name="T55" fmla="*/ 2147483647 h 234"/>
              <a:gd name="T56" fmla="*/ 2147483647 w 667"/>
              <a:gd name="T57" fmla="*/ 2147483647 h 234"/>
              <a:gd name="T58" fmla="*/ 2147483647 w 667"/>
              <a:gd name="T59" fmla="*/ 2147483647 h 234"/>
              <a:gd name="T60" fmla="*/ 2147483647 w 667"/>
              <a:gd name="T61" fmla="*/ 2147483647 h 234"/>
              <a:gd name="T62" fmla="*/ 2147483647 w 667"/>
              <a:gd name="T63" fmla="*/ 2147483647 h 234"/>
              <a:gd name="T64" fmla="*/ 2147483647 w 667"/>
              <a:gd name="T65" fmla="*/ 2147483647 h 234"/>
              <a:gd name="T66" fmla="*/ 2147483647 w 667"/>
              <a:gd name="T67" fmla="*/ 2147483647 h 234"/>
              <a:gd name="T68" fmla="*/ 2147483647 w 667"/>
              <a:gd name="T69" fmla="*/ 2147483647 h 234"/>
              <a:gd name="T70" fmla="*/ 2147483647 w 667"/>
              <a:gd name="T71" fmla="*/ 2147483647 h 2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7"/>
              <a:gd name="T109" fmla="*/ 0 h 234"/>
              <a:gd name="T110" fmla="*/ 667 w 667"/>
              <a:gd name="T111" fmla="*/ 234 h 2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7" h="234">
                <a:moveTo>
                  <a:pt x="666" y="116"/>
                </a:moveTo>
                <a:lnTo>
                  <a:pt x="664" y="107"/>
                </a:lnTo>
                <a:lnTo>
                  <a:pt x="661" y="96"/>
                </a:lnTo>
                <a:lnTo>
                  <a:pt x="655" y="86"/>
                </a:lnTo>
                <a:lnTo>
                  <a:pt x="646" y="77"/>
                </a:lnTo>
                <a:lnTo>
                  <a:pt x="634" y="67"/>
                </a:lnTo>
                <a:lnTo>
                  <a:pt x="621" y="58"/>
                </a:lnTo>
                <a:lnTo>
                  <a:pt x="606" y="50"/>
                </a:lnTo>
                <a:lnTo>
                  <a:pt x="588" y="42"/>
                </a:lnTo>
                <a:lnTo>
                  <a:pt x="568" y="35"/>
                </a:lnTo>
                <a:lnTo>
                  <a:pt x="547" y="28"/>
                </a:lnTo>
                <a:lnTo>
                  <a:pt x="524" y="21"/>
                </a:lnTo>
                <a:lnTo>
                  <a:pt x="499" y="16"/>
                </a:lnTo>
                <a:lnTo>
                  <a:pt x="474" y="11"/>
                </a:lnTo>
                <a:lnTo>
                  <a:pt x="447" y="7"/>
                </a:lnTo>
                <a:lnTo>
                  <a:pt x="419" y="4"/>
                </a:lnTo>
                <a:lnTo>
                  <a:pt x="391" y="2"/>
                </a:lnTo>
                <a:lnTo>
                  <a:pt x="362" y="1"/>
                </a:lnTo>
                <a:lnTo>
                  <a:pt x="333" y="0"/>
                </a:lnTo>
                <a:lnTo>
                  <a:pt x="304" y="1"/>
                </a:lnTo>
                <a:lnTo>
                  <a:pt x="275" y="2"/>
                </a:lnTo>
                <a:lnTo>
                  <a:pt x="247" y="4"/>
                </a:lnTo>
                <a:lnTo>
                  <a:pt x="219" y="7"/>
                </a:lnTo>
                <a:lnTo>
                  <a:pt x="192" y="11"/>
                </a:lnTo>
                <a:lnTo>
                  <a:pt x="167" y="16"/>
                </a:lnTo>
                <a:lnTo>
                  <a:pt x="143" y="21"/>
                </a:lnTo>
                <a:lnTo>
                  <a:pt x="120" y="28"/>
                </a:lnTo>
                <a:lnTo>
                  <a:pt x="98" y="35"/>
                </a:lnTo>
                <a:lnTo>
                  <a:pt x="78" y="42"/>
                </a:lnTo>
                <a:lnTo>
                  <a:pt x="60" y="50"/>
                </a:lnTo>
                <a:lnTo>
                  <a:pt x="46" y="58"/>
                </a:lnTo>
                <a:lnTo>
                  <a:pt x="31" y="67"/>
                </a:lnTo>
                <a:lnTo>
                  <a:pt x="20" y="77"/>
                </a:lnTo>
                <a:lnTo>
                  <a:pt x="12" y="86"/>
                </a:lnTo>
                <a:lnTo>
                  <a:pt x="6" y="96"/>
                </a:lnTo>
                <a:lnTo>
                  <a:pt x="2" y="107"/>
                </a:lnTo>
                <a:lnTo>
                  <a:pt x="0" y="116"/>
                </a:lnTo>
                <a:lnTo>
                  <a:pt x="2" y="127"/>
                </a:lnTo>
                <a:lnTo>
                  <a:pt x="6" y="137"/>
                </a:lnTo>
                <a:lnTo>
                  <a:pt x="12" y="147"/>
                </a:lnTo>
                <a:lnTo>
                  <a:pt x="20" y="156"/>
                </a:lnTo>
                <a:lnTo>
                  <a:pt x="31" y="166"/>
                </a:lnTo>
                <a:lnTo>
                  <a:pt x="46" y="175"/>
                </a:lnTo>
                <a:lnTo>
                  <a:pt x="60" y="183"/>
                </a:lnTo>
                <a:lnTo>
                  <a:pt x="78" y="191"/>
                </a:lnTo>
                <a:lnTo>
                  <a:pt x="98" y="199"/>
                </a:lnTo>
                <a:lnTo>
                  <a:pt x="120" y="206"/>
                </a:lnTo>
                <a:lnTo>
                  <a:pt x="143" y="212"/>
                </a:lnTo>
                <a:lnTo>
                  <a:pt x="167" y="217"/>
                </a:lnTo>
                <a:lnTo>
                  <a:pt x="192" y="222"/>
                </a:lnTo>
                <a:lnTo>
                  <a:pt x="219" y="226"/>
                </a:lnTo>
                <a:lnTo>
                  <a:pt x="247" y="229"/>
                </a:lnTo>
                <a:lnTo>
                  <a:pt x="275" y="231"/>
                </a:lnTo>
                <a:lnTo>
                  <a:pt x="304" y="232"/>
                </a:lnTo>
                <a:lnTo>
                  <a:pt x="333" y="233"/>
                </a:lnTo>
                <a:lnTo>
                  <a:pt x="362" y="232"/>
                </a:lnTo>
                <a:lnTo>
                  <a:pt x="391" y="231"/>
                </a:lnTo>
                <a:lnTo>
                  <a:pt x="419" y="229"/>
                </a:lnTo>
                <a:lnTo>
                  <a:pt x="447" y="226"/>
                </a:lnTo>
                <a:lnTo>
                  <a:pt x="474" y="222"/>
                </a:lnTo>
                <a:lnTo>
                  <a:pt x="499" y="217"/>
                </a:lnTo>
                <a:lnTo>
                  <a:pt x="524" y="212"/>
                </a:lnTo>
                <a:lnTo>
                  <a:pt x="547" y="206"/>
                </a:lnTo>
                <a:lnTo>
                  <a:pt x="568" y="199"/>
                </a:lnTo>
                <a:lnTo>
                  <a:pt x="588" y="191"/>
                </a:lnTo>
                <a:lnTo>
                  <a:pt x="606" y="183"/>
                </a:lnTo>
                <a:lnTo>
                  <a:pt x="621" y="175"/>
                </a:lnTo>
                <a:lnTo>
                  <a:pt x="634" y="166"/>
                </a:lnTo>
                <a:lnTo>
                  <a:pt x="646" y="156"/>
                </a:lnTo>
                <a:lnTo>
                  <a:pt x="655" y="147"/>
                </a:lnTo>
                <a:lnTo>
                  <a:pt x="661" y="137"/>
                </a:lnTo>
                <a:lnTo>
                  <a:pt x="664" y="127"/>
                </a:lnTo>
                <a:lnTo>
                  <a:pt x="666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1" name="Freeform 17"/>
          <p:cNvSpPr>
            <a:spLocks/>
          </p:cNvSpPr>
          <p:nvPr/>
        </p:nvSpPr>
        <p:spPr bwMode="auto">
          <a:xfrm>
            <a:off x="5715000" y="2132013"/>
            <a:ext cx="1309688" cy="361950"/>
          </a:xfrm>
          <a:custGeom>
            <a:avLst/>
            <a:gdLst>
              <a:gd name="T0" fmla="*/ 2147483647 w 929"/>
              <a:gd name="T1" fmla="*/ 2147483647 h 228"/>
              <a:gd name="T2" fmla="*/ 2147483647 w 929"/>
              <a:gd name="T3" fmla="*/ 0 h 228"/>
              <a:gd name="T4" fmla="*/ 0 w 929"/>
              <a:gd name="T5" fmla="*/ 0 h 228"/>
              <a:gd name="T6" fmla="*/ 0 w 929"/>
              <a:gd name="T7" fmla="*/ 2147483647 h 228"/>
              <a:gd name="T8" fmla="*/ 2147483647 w 929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9"/>
              <a:gd name="T16" fmla="*/ 0 h 228"/>
              <a:gd name="T17" fmla="*/ 929 w 929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9" h="228">
                <a:moveTo>
                  <a:pt x="928" y="227"/>
                </a:moveTo>
                <a:lnTo>
                  <a:pt x="928" y="0"/>
                </a:lnTo>
                <a:lnTo>
                  <a:pt x="0" y="0"/>
                </a:lnTo>
                <a:lnTo>
                  <a:pt x="0" y="227"/>
                </a:lnTo>
                <a:lnTo>
                  <a:pt x="928" y="22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2" name="Rectangle 19"/>
          <p:cNvSpPr>
            <a:spLocks noChangeArrowheads="1"/>
          </p:cNvSpPr>
          <p:nvPr/>
        </p:nvSpPr>
        <p:spPr bwMode="auto">
          <a:xfrm>
            <a:off x="1600200" y="1473200"/>
            <a:ext cx="968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>
                <a:solidFill>
                  <a:srgbClr val="000000"/>
                </a:solidFill>
                <a:latin typeface="Arial" pitchFamily="34" charset="0"/>
              </a:rPr>
              <a:t>address</a:t>
            </a:r>
          </a:p>
        </p:txBody>
      </p:sp>
      <p:grpSp>
        <p:nvGrpSpPr>
          <p:cNvPr id="67594" name="Group 85"/>
          <p:cNvGrpSpPr>
            <a:grpSpLocks/>
          </p:cNvGrpSpPr>
          <p:nvPr/>
        </p:nvGrpSpPr>
        <p:grpSpPr bwMode="auto">
          <a:xfrm>
            <a:off x="3616325" y="1981200"/>
            <a:ext cx="1176338" cy="609600"/>
            <a:chOff x="3768725" y="1600200"/>
            <a:chExt cx="1176338" cy="609600"/>
          </a:xfrm>
        </p:grpSpPr>
        <p:sp>
          <p:nvSpPr>
            <p:cNvPr id="67675" name="Freeform 13"/>
            <p:cNvSpPr>
              <a:spLocks/>
            </p:cNvSpPr>
            <p:nvPr/>
          </p:nvSpPr>
          <p:spPr bwMode="auto">
            <a:xfrm>
              <a:off x="3768725" y="1600200"/>
              <a:ext cx="1176338" cy="609600"/>
            </a:xfrm>
            <a:custGeom>
              <a:avLst/>
              <a:gdLst>
                <a:gd name="T0" fmla="*/ 0 w 741"/>
                <a:gd name="T1" fmla="*/ 2147483647 h 384"/>
                <a:gd name="T2" fmla="*/ 2147483647 w 741"/>
                <a:gd name="T3" fmla="*/ 0 h 384"/>
                <a:gd name="T4" fmla="*/ 2147483647 w 741"/>
                <a:gd name="T5" fmla="*/ 2147483647 h 384"/>
                <a:gd name="T6" fmla="*/ 2147483647 w 741"/>
                <a:gd name="T7" fmla="*/ 2147483647 h 384"/>
                <a:gd name="T8" fmla="*/ 0 w 741"/>
                <a:gd name="T9" fmla="*/ 2147483647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384"/>
                <a:gd name="T17" fmla="*/ 741 w 741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384">
                  <a:moveTo>
                    <a:pt x="0" y="191"/>
                  </a:moveTo>
                  <a:lnTo>
                    <a:pt x="365" y="0"/>
                  </a:lnTo>
                  <a:lnTo>
                    <a:pt x="740" y="198"/>
                  </a:lnTo>
                  <a:lnTo>
                    <a:pt x="365" y="383"/>
                  </a:lnTo>
                  <a:lnTo>
                    <a:pt x="0" y="19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76" name="Rectangle 29"/>
            <p:cNvSpPr>
              <a:spLocks noChangeArrowheads="1"/>
            </p:cNvSpPr>
            <p:nvPr/>
          </p:nvSpPr>
          <p:spPr bwMode="auto">
            <a:xfrm>
              <a:off x="4003819" y="1739900"/>
              <a:ext cx="751810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</a:rPr>
                <a:t>Home</a:t>
              </a:r>
            </a:p>
          </p:txBody>
        </p:sp>
      </p:grpSp>
      <p:sp>
        <p:nvSpPr>
          <p:cNvPr id="67595" name="Rectangle 31"/>
          <p:cNvSpPr>
            <a:spLocks noChangeArrowheads="1"/>
          </p:cNvSpPr>
          <p:nvPr/>
        </p:nvSpPr>
        <p:spPr bwMode="auto">
          <a:xfrm>
            <a:off x="5761220" y="2135890"/>
            <a:ext cx="1192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dirty="0">
                <a:solidFill>
                  <a:srgbClr val="000000"/>
                </a:solidFill>
                <a:latin typeface="Arial" pitchFamily="34" charset="0"/>
              </a:rPr>
              <a:t>Telephone</a:t>
            </a:r>
          </a:p>
        </p:txBody>
      </p:sp>
      <p:sp>
        <p:nvSpPr>
          <p:cNvPr id="67596" name="Rectangle 32"/>
          <p:cNvSpPr>
            <a:spLocks noChangeArrowheads="1"/>
          </p:cNvSpPr>
          <p:nvPr/>
        </p:nvSpPr>
        <p:spPr bwMode="auto">
          <a:xfrm>
            <a:off x="1828800" y="2120900"/>
            <a:ext cx="717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Place</a:t>
            </a:r>
          </a:p>
        </p:txBody>
      </p:sp>
      <p:sp>
        <p:nvSpPr>
          <p:cNvPr id="67597" name="Line 43"/>
          <p:cNvSpPr>
            <a:spLocks noChangeShapeType="1"/>
          </p:cNvSpPr>
          <p:nvPr/>
        </p:nvSpPr>
        <p:spPr bwMode="auto">
          <a:xfrm>
            <a:off x="4802188" y="2292350"/>
            <a:ext cx="9207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8" name="Line 44"/>
          <p:cNvSpPr>
            <a:spLocks noChangeShapeType="1"/>
          </p:cNvSpPr>
          <p:nvPr/>
        </p:nvSpPr>
        <p:spPr bwMode="auto">
          <a:xfrm flipH="1">
            <a:off x="2825750" y="2292350"/>
            <a:ext cx="766763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7599" name="Straight Connector 39"/>
          <p:cNvCxnSpPr>
            <a:cxnSpLocks noChangeShapeType="1"/>
            <a:endCxn id="67595" idx="0"/>
          </p:cNvCxnSpPr>
          <p:nvPr/>
        </p:nvCxnSpPr>
        <p:spPr bwMode="auto">
          <a:xfrm rot="16200000" flipH="1">
            <a:off x="6233502" y="2012858"/>
            <a:ext cx="215900" cy="30163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00" name="Straight Connector 41"/>
          <p:cNvCxnSpPr>
            <a:cxnSpLocks noChangeShapeType="1"/>
            <a:stCxn id="67596" idx="0"/>
          </p:cNvCxnSpPr>
          <p:nvPr/>
        </p:nvCxnSpPr>
        <p:spPr bwMode="auto">
          <a:xfrm rot="16200000" flipV="1">
            <a:off x="2052638" y="1985962"/>
            <a:ext cx="215900" cy="5397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7601" name="Group 47"/>
          <p:cNvGrpSpPr>
            <a:grpSpLocks/>
          </p:cNvGrpSpPr>
          <p:nvPr/>
        </p:nvGrpSpPr>
        <p:grpSpPr bwMode="auto">
          <a:xfrm>
            <a:off x="1524000" y="3581400"/>
            <a:ext cx="1309688" cy="373063"/>
            <a:chOff x="1693863" y="3429000"/>
            <a:chExt cx="1309687" cy="373063"/>
          </a:xfrm>
        </p:grpSpPr>
        <p:sp>
          <p:nvSpPr>
            <p:cNvPr id="67673" name="Freeform 17"/>
            <p:cNvSpPr>
              <a:spLocks/>
            </p:cNvSpPr>
            <p:nvPr/>
          </p:nvSpPr>
          <p:spPr bwMode="auto">
            <a:xfrm>
              <a:off x="1693863" y="3440113"/>
              <a:ext cx="1309687" cy="361950"/>
            </a:xfrm>
            <a:custGeom>
              <a:avLst/>
              <a:gdLst>
                <a:gd name="T0" fmla="*/ 2147483647 w 929"/>
                <a:gd name="T1" fmla="*/ 2147483647 h 228"/>
                <a:gd name="T2" fmla="*/ 2147483647 w 929"/>
                <a:gd name="T3" fmla="*/ 0 h 228"/>
                <a:gd name="T4" fmla="*/ 0 w 929"/>
                <a:gd name="T5" fmla="*/ 0 h 228"/>
                <a:gd name="T6" fmla="*/ 0 w 929"/>
                <a:gd name="T7" fmla="*/ 2147483647 h 228"/>
                <a:gd name="T8" fmla="*/ 2147483647 w 929"/>
                <a:gd name="T9" fmla="*/ 2147483647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9"/>
                <a:gd name="T16" fmla="*/ 0 h 228"/>
                <a:gd name="T17" fmla="*/ 929 w 929"/>
                <a:gd name="T18" fmla="*/ 228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9" h="228">
                  <a:moveTo>
                    <a:pt x="928" y="227"/>
                  </a:moveTo>
                  <a:lnTo>
                    <a:pt x="928" y="0"/>
                  </a:lnTo>
                  <a:lnTo>
                    <a:pt x="0" y="0"/>
                  </a:lnTo>
                  <a:lnTo>
                    <a:pt x="0" y="227"/>
                  </a:lnTo>
                  <a:lnTo>
                    <a:pt x="928" y="22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74" name="Rectangle 31"/>
            <p:cNvSpPr>
              <a:spLocks noChangeArrowheads="1"/>
            </p:cNvSpPr>
            <p:nvPr/>
          </p:nvSpPr>
          <p:spPr bwMode="auto">
            <a:xfrm>
              <a:off x="1796797" y="3429000"/>
              <a:ext cx="1175003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Musicians</a:t>
              </a:r>
            </a:p>
          </p:txBody>
        </p:sp>
      </p:grpSp>
      <p:grpSp>
        <p:nvGrpSpPr>
          <p:cNvPr id="67602" name="Group 89"/>
          <p:cNvGrpSpPr>
            <a:grpSpLocks/>
          </p:cNvGrpSpPr>
          <p:nvPr/>
        </p:nvGrpSpPr>
        <p:grpSpPr bwMode="auto">
          <a:xfrm>
            <a:off x="2214563" y="2667000"/>
            <a:ext cx="2090737" cy="914400"/>
            <a:chOff x="2214436" y="2667000"/>
            <a:chExt cx="2090864" cy="914400"/>
          </a:xfrm>
        </p:grpSpPr>
        <p:sp>
          <p:nvSpPr>
            <p:cNvPr id="67669" name="Freeform 13"/>
            <p:cNvSpPr>
              <a:spLocks/>
            </p:cNvSpPr>
            <p:nvPr/>
          </p:nvSpPr>
          <p:spPr bwMode="auto">
            <a:xfrm>
              <a:off x="2590800" y="2819400"/>
              <a:ext cx="1176338" cy="609600"/>
            </a:xfrm>
            <a:custGeom>
              <a:avLst/>
              <a:gdLst>
                <a:gd name="T0" fmla="*/ 0 w 741"/>
                <a:gd name="T1" fmla="*/ 2147483647 h 384"/>
                <a:gd name="T2" fmla="*/ 2147483647 w 741"/>
                <a:gd name="T3" fmla="*/ 0 h 384"/>
                <a:gd name="T4" fmla="*/ 2147483647 w 741"/>
                <a:gd name="T5" fmla="*/ 2147483647 h 384"/>
                <a:gd name="T6" fmla="*/ 2147483647 w 741"/>
                <a:gd name="T7" fmla="*/ 2147483647 h 384"/>
                <a:gd name="T8" fmla="*/ 0 w 741"/>
                <a:gd name="T9" fmla="*/ 2147483647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384"/>
                <a:gd name="T17" fmla="*/ 741 w 741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384">
                  <a:moveTo>
                    <a:pt x="0" y="191"/>
                  </a:moveTo>
                  <a:lnTo>
                    <a:pt x="365" y="0"/>
                  </a:lnTo>
                  <a:lnTo>
                    <a:pt x="740" y="198"/>
                  </a:lnTo>
                  <a:lnTo>
                    <a:pt x="365" y="383"/>
                  </a:lnTo>
                  <a:lnTo>
                    <a:pt x="0" y="19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70" name="Rectangle 29"/>
            <p:cNvSpPr>
              <a:spLocks noChangeArrowheads="1"/>
            </p:cNvSpPr>
            <p:nvPr/>
          </p:nvSpPr>
          <p:spPr bwMode="auto">
            <a:xfrm>
              <a:off x="2819400" y="2959100"/>
              <a:ext cx="706926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Lives</a:t>
              </a:r>
            </a:p>
          </p:txBody>
        </p:sp>
        <p:cxnSp>
          <p:nvCxnSpPr>
            <p:cNvPr id="67671" name="Straight Connector 50"/>
            <p:cNvCxnSpPr>
              <a:cxnSpLocks noChangeShapeType="1"/>
              <a:stCxn id="67586" idx="2"/>
            </p:cNvCxnSpPr>
            <p:nvPr/>
          </p:nvCxnSpPr>
          <p:spPr bwMode="auto">
            <a:xfrm rot="5400000">
              <a:off x="3790950" y="2609850"/>
              <a:ext cx="457200" cy="5715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672" name="Straight Connector 52"/>
            <p:cNvCxnSpPr>
              <a:cxnSpLocks noChangeShapeType="1"/>
            </p:cNvCxnSpPr>
            <p:nvPr/>
          </p:nvCxnSpPr>
          <p:spPr bwMode="auto">
            <a:xfrm rot="5400000">
              <a:off x="2174018" y="3164618"/>
              <a:ext cx="457200" cy="376364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7603" name="Freeform 9"/>
          <p:cNvSpPr>
            <a:spLocks/>
          </p:cNvSpPr>
          <p:nvPr/>
        </p:nvSpPr>
        <p:spPr bwMode="auto">
          <a:xfrm>
            <a:off x="1600200" y="2906713"/>
            <a:ext cx="752475" cy="369887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4" name="Rectangle 19"/>
          <p:cNvSpPr>
            <a:spLocks noChangeArrowheads="1"/>
          </p:cNvSpPr>
          <p:nvPr/>
        </p:nvSpPr>
        <p:spPr bwMode="auto">
          <a:xfrm>
            <a:off x="1644650" y="2884488"/>
            <a:ext cx="717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name</a:t>
            </a:r>
          </a:p>
        </p:txBody>
      </p:sp>
      <p:sp>
        <p:nvSpPr>
          <p:cNvPr id="67605" name="Freeform 9"/>
          <p:cNvSpPr>
            <a:spLocks/>
          </p:cNvSpPr>
          <p:nvPr/>
        </p:nvSpPr>
        <p:spPr bwMode="auto">
          <a:xfrm>
            <a:off x="838200" y="3059113"/>
            <a:ext cx="752475" cy="369887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6" name="Rectangle 19"/>
          <p:cNvSpPr>
            <a:spLocks noChangeArrowheads="1"/>
          </p:cNvSpPr>
          <p:nvPr/>
        </p:nvSpPr>
        <p:spPr bwMode="auto">
          <a:xfrm>
            <a:off x="989013" y="3036888"/>
            <a:ext cx="5349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>
                <a:solidFill>
                  <a:srgbClr val="000000"/>
                </a:solidFill>
                <a:latin typeface="Arial" pitchFamily="34" charset="0"/>
              </a:rPr>
              <a:t>ssn</a:t>
            </a:r>
          </a:p>
        </p:txBody>
      </p:sp>
      <p:cxnSp>
        <p:nvCxnSpPr>
          <p:cNvPr id="67607" name="Straight Connector 60"/>
          <p:cNvCxnSpPr>
            <a:cxnSpLocks noChangeShapeType="1"/>
          </p:cNvCxnSpPr>
          <p:nvPr/>
        </p:nvCxnSpPr>
        <p:spPr bwMode="auto">
          <a:xfrm rot="16200000" flipH="1">
            <a:off x="1866900" y="3390900"/>
            <a:ext cx="304800" cy="762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08" name="Straight Connector 62"/>
          <p:cNvCxnSpPr>
            <a:cxnSpLocks noChangeShapeType="1"/>
          </p:cNvCxnSpPr>
          <p:nvPr/>
        </p:nvCxnSpPr>
        <p:spPr bwMode="auto">
          <a:xfrm>
            <a:off x="1524000" y="3352800"/>
            <a:ext cx="304800" cy="2286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609" name="Freeform 13"/>
          <p:cNvSpPr>
            <a:spLocks/>
          </p:cNvSpPr>
          <p:nvPr/>
        </p:nvSpPr>
        <p:spPr bwMode="auto">
          <a:xfrm>
            <a:off x="3609975" y="3460750"/>
            <a:ext cx="1176338" cy="609600"/>
          </a:xfrm>
          <a:custGeom>
            <a:avLst/>
            <a:gdLst>
              <a:gd name="T0" fmla="*/ 0 w 741"/>
              <a:gd name="T1" fmla="*/ 2147483647 h 384"/>
              <a:gd name="T2" fmla="*/ 2147483647 w 741"/>
              <a:gd name="T3" fmla="*/ 0 h 384"/>
              <a:gd name="T4" fmla="*/ 2147483647 w 741"/>
              <a:gd name="T5" fmla="*/ 2147483647 h 384"/>
              <a:gd name="T6" fmla="*/ 2147483647 w 741"/>
              <a:gd name="T7" fmla="*/ 2147483647 h 384"/>
              <a:gd name="T8" fmla="*/ 0 w 741"/>
              <a:gd name="T9" fmla="*/ 2147483647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1"/>
              <a:gd name="T16" fmla="*/ 0 h 384"/>
              <a:gd name="T17" fmla="*/ 741 w 741"/>
              <a:gd name="T18" fmla="*/ 384 h 3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1" h="384">
                <a:moveTo>
                  <a:pt x="0" y="191"/>
                </a:moveTo>
                <a:lnTo>
                  <a:pt x="365" y="0"/>
                </a:lnTo>
                <a:lnTo>
                  <a:pt x="740" y="198"/>
                </a:lnTo>
                <a:lnTo>
                  <a:pt x="365" y="383"/>
                </a:lnTo>
                <a:lnTo>
                  <a:pt x="0" y="19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10" name="Freeform 15"/>
          <p:cNvSpPr>
            <a:spLocks/>
          </p:cNvSpPr>
          <p:nvPr/>
        </p:nvSpPr>
        <p:spPr bwMode="auto">
          <a:xfrm>
            <a:off x="5105400" y="2743200"/>
            <a:ext cx="1073150" cy="371475"/>
          </a:xfrm>
          <a:custGeom>
            <a:avLst/>
            <a:gdLst>
              <a:gd name="T0" fmla="*/ 2147483647 w 667"/>
              <a:gd name="T1" fmla="*/ 2147483647 h 234"/>
              <a:gd name="T2" fmla="*/ 2147483647 w 667"/>
              <a:gd name="T3" fmla="*/ 2147483647 h 234"/>
              <a:gd name="T4" fmla="*/ 2147483647 w 667"/>
              <a:gd name="T5" fmla="*/ 2147483647 h 234"/>
              <a:gd name="T6" fmla="*/ 2147483647 w 667"/>
              <a:gd name="T7" fmla="*/ 2147483647 h 234"/>
              <a:gd name="T8" fmla="*/ 2147483647 w 667"/>
              <a:gd name="T9" fmla="*/ 2147483647 h 234"/>
              <a:gd name="T10" fmla="*/ 2147483647 w 667"/>
              <a:gd name="T11" fmla="*/ 2147483647 h 234"/>
              <a:gd name="T12" fmla="*/ 2147483647 w 667"/>
              <a:gd name="T13" fmla="*/ 2147483647 h 234"/>
              <a:gd name="T14" fmla="*/ 2147483647 w 667"/>
              <a:gd name="T15" fmla="*/ 2147483647 h 234"/>
              <a:gd name="T16" fmla="*/ 2147483647 w 667"/>
              <a:gd name="T17" fmla="*/ 2147483647 h 234"/>
              <a:gd name="T18" fmla="*/ 2147483647 w 667"/>
              <a:gd name="T19" fmla="*/ 2147483647 h 234"/>
              <a:gd name="T20" fmla="*/ 2147483647 w 667"/>
              <a:gd name="T21" fmla="*/ 2147483647 h 234"/>
              <a:gd name="T22" fmla="*/ 2147483647 w 667"/>
              <a:gd name="T23" fmla="*/ 2147483647 h 234"/>
              <a:gd name="T24" fmla="*/ 2147483647 w 667"/>
              <a:gd name="T25" fmla="*/ 2147483647 h 234"/>
              <a:gd name="T26" fmla="*/ 2147483647 w 667"/>
              <a:gd name="T27" fmla="*/ 2147483647 h 234"/>
              <a:gd name="T28" fmla="*/ 2147483647 w 667"/>
              <a:gd name="T29" fmla="*/ 2147483647 h 234"/>
              <a:gd name="T30" fmla="*/ 2147483647 w 667"/>
              <a:gd name="T31" fmla="*/ 2147483647 h 234"/>
              <a:gd name="T32" fmla="*/ 2147483647 w 667"/>
              <a:gd name="T33" fmla="*/ 2147483647 h 234"/>
              <a:gd name="T34" fmla="*/ 2147483647 w 667"/>
              <a:gd name="T35" fmla="*/ 2147483647 h 234"/>
              <a:gd name="T36" fmla="*/ 2147483647 w 667"/>
              <a:gd name="T37" fmla="*/ 2147483647 h 234"/>
              <a:gd name="T38" fmla="*/ 2147483647 w 667"/>
              <a:gd name="T39" fmla="*/ 2147483647 h 234"/>
              <a:gd name="T40" fmla="*/ 2147483647 w 667"/>
              <a:gd name="T41" fmla="*/ 2147483647 h 234"/>
              <a:gd name="T42" fmla="*/ 2147483647 w 667"/>
              <a:gd name="T43" fmla="*/ 2147483647 h 234"/>
              <a:gd name="T44" fmla="*/ 2147483647 w 667"/>
              <a:gd name="T45" fmla="*/ 2147483647 h 234"/>
              <a:gd name="T46" fmla="*/ 2147483647 w 667"/>
              <a:gd name="T47" fmla="*/ 2147483647 h 234"/>
              <a:gd name="T48" fmla="*/ 2147483647 w 667"/>
              <a:gd name="T49" fmla="*/ 2147483647 h 234"/>
              <a:gd name="T50" fmla="*/ 2147483647 w 667"/>
              <a:gd name="T51" fmla="*/ 2147483647 h 234"/>
              <a:gd name="T52" fmla="*/ 2147483647 w 667"/>
              <a:gd name="T53" fmla="*/ 2147483647 h 234"/>
              <a:gd name="T54" fmla="*/ 2147483647 w 667"/>
              <a:gd name="T55" fmla="*/ 2147483647 h 234"/>
              <a:gd name="T56" fmla="*/ 2147483647 w 667"/>
              <a:gd name="T57" fmla="*/ 2147483647 h 234"/>
              <a:gd name="T58" fmla="*/ 2147483647 w 667"/>
              <a:gd name="T59" fmla="*/ 2147483647 h 234"/>
              <a:gd name="T60" fmla="*/ 2147483647 w 667"/>
              <a:gd name="T61" fmla="*/ 2147483647 h 234"/>
              <a:gd name="T62" fmla="*/ 2147483647 w 667"/>
              <a:gd name="T63" fmla="*/ 2147483647 h 234"/>
              <a:gd name="T64" fmla="*/ 2147483647 w 667"/>
              <a:gd name="T65" fmla="*/ 2147483647 h 234"/>
              <a:gd name="T66" fmla="*/ 2147483647 w 667"/>
              <a:gd name="T67" fmla="*/ 2147483647 h 234"/>
              <a:gd name="T68" fmla="*/ 2147483647 w 667"/>
              <a:gd name="T69" fmla="*/ 2147483647 h 234"/>
              <a:gd name="T70" fmla="*/ 2147483647 w 667"/>
              <a:gd name="T71" fmla="*/ 2147483647 h 2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7"/>
              <a:gd name="T109" fmla="*/ 0 h 234"/>
              <a:gd name="T110" fmla="*/ 667 w 667"/>
              <a:gd name="T111" fmla="*/ 234 h 2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7" h="234">
                <a:moveTo>
                  <a:pt x="666" y="116"/>
                </a:moveTo>
                <a:lnTo>
                  <a:pt x="664" y="107"/>
                </a:lnTo>
                <a:lnTo>
                  <a:pt x="661" y="96"/>
                </a:lnTo>
                <a:lnTo>
                  <a:pt x="655" y="86"/>
                </a:lnTo>
                <a:lnTo>
                  <a:pt x="646" y="77"/>
                </a:lnTo>
                <a:lnTo>
                  <a:pt x="634" y="67"/>
                </a:lnTo>
                <a:lnTo>
                  <a:pt x="621" y="58"/>
                </a:lnTo>
                <a:lnTo>
                  <a:pt x="606" y="50"/>
                </a:lnTo>
                <a:lnTo>
                  <a:pt x="588" y="42"/>
                </a:lnTo>
                <a:lnTo>
                  <a:pt x="568" y="35"/>
                </a:lnTo>
                <a:lnTo>
                  <a:pt x="547" y="28"/>
                </a:lnTo>
                <a:lnTo>
                  <a:pt x="524" y="21"/>
                </a:lnTo>
                <a:lnTo>
                  <a:pt x="499" y="16"/>
                </a:lnTo>
                <a:lnTo>
                  <a:pt x="474" y="11"/>
                </a:lnTo>
                <a:lnTo>
                  <a:pt x="447" y="7"/>
                </a:lnTo>
                <a:lnTo>
                  <a:pt x="419" y="4"/>
                </a:lnTo>
                <a:lnTo>
                  <a:pt x="391" y="2"/>
                </a:lnTo>
                <a:lnTo>
                  <a:pt x="362" y="1"/>
                </a:lnTo>
                <a:lnTo>
                  <a:pt x="333" y="0"/>
                </a:lnTo>
                <a:lnTo>
                  <a:pt x="304" y="1"/>
                </a:lnTo>
                <a:lnTo>
                  <a:pt x="275" y="2"/>
                </a:lnTo>
                <a:lnTo>
                  <a:pt x="247" y="4"/>
                </a:lnTo>
                <a:lnTo>
                  <a:pt x="219" y="7"/>
                </a:lnTo>
                <a:lnTo>
                  <a:pt x="192" y="11"/>
                </a:lnTo>
                <a:lnTo>
                  <a:pt x="167" y="16"/>
                </a:lnTo>
                <a:lnTo>
                  <a:pt x="143" y="21"/>
                </a:lnTo>
                <a:lnTo>
                  <a:pt x="120" y="28"/>
                </a:lnTo>
                <a:lnTo>
                  <a:pt x="98" y="35"/>
                </a:lnTo>
                <a:lnTo>
                  <a:pt x="78" y="42"/>
                </a:lnTo>
                <a:lnTo>
                  <a:pt x="60" y="50"/>
                </a:lnTo>
                <a:lnTo>
                  <a:pt x="46" y="58"/>
                </a:lnTo>
                <a:lnTo>
                  <a:pt x="31" y="67"/>
                </a:lnTo>
                <a:lnTo>
                  <a:pt x="20" y="77"/>
                </a:lnTo>
                <a:lnTo>
                  <a:pt x="12" y="86"/>
                </a:lnTo>
                <a:lnTo>
                  <a:pt x="6" y="96"/>
                </a:lnTo>
                <a:lnTo>
                  <a:pt x="2" y="107"/>
                </a:lnTo>
                <a:lnTo>
                  <a:pt x="0" y="116"/>
                </a:lnTo>
                <a:lnTo>
                  <a:pt x="2" y="127"/>
                </a:lnTo>
                <a:lnTo>
                  <a:pt x="6" y="137"/>
                </a:lnTo>
                <a:lnTo>
                  <a:pt x="12" y="147"/>
                </a:lnTo>
                <a:lnTo>
                  <a:pt x="20" y="156"/>
                </a:lnTo>
                <a:lnTo>
                  <a:pt x="31" y="166"/>
                </a:lnTo>
                <a:lnTo>
                  <a:pt x="46" y="175"/>
                </a:lnTo>
                <a:lnTo>
                  <a:pt x="60" y="183"/>
                </a:lnTo>
                <a:lnTo>
                  <a:pt x="78" y="191"/>
                </a:lnTo>
                <a:lnTo>
                  <a:pt x="98" y="199"/>
                </a:lnTo>
                <a:lnTo>
                  <a:pt x="120" y="206"/>
                </a:lnTo>
                <a:lnTo>
                  <a:pt x="143" y="212"/>
                </a:lnTo>
                <a:lnTo>
                  <a:pt x="167" y="217"/>
                </a:lnTo>
                <a:lnTo>
                  <a:pt x="192" y="222"/>
                </a:lnTo>
                <a:lnTo>
                  <a:pt x="219" y="226"/>
                </a:lnTo>
                <a:lnTo>
                  <a:pt x="247" y="229"/>
                </a:lnTo>
                <a:lnTo>
                  <a:pt x="275" y="231"/>
                </a:lnTo>
                <a:lnTo>
                  <a:pt x="304" y="232"/>
                </a:lnTo>
                <a:lnTo>
                  <a:pt x="333" y="233"/>
                </a:lnTo>
                <a:lnTo>
                  <a:pt x="362" y="232"/>
                </a:lnTo>
                <a:lnTo>
                  <a:pt x="391" y="231"/>
                </a:lnTo>
                <a:lnTo>
                  <a:pt x="419" y="229"/>
                </a:lnTo>
                <a:lnTo>
                  <a:pt x="447" y="226"/>
                </a:lnTo>
                <a:lnTo>
                  <a:pt x="474" y="222"/>
                </a:lnTo>
                <a:lnTo>
                  <a:pt x="499" y="217"/>
                </a:lnTo>
                <a:lnTo>
                  <a:pt x="524" y="212"/>
                </a:lnTo>
                <a:lnTo>
                  <a:pt x="547" y="206"/>
                </a:lnTo>
                <a:lnTo>
                  <a:pt x="568" y="199"/>
                </a:lnTo>
                <a:lnTo>
                  <a:pt x="588" y="191"/>
                </a:lnTo>
                <a:lnTo>
                  <a:pt x="606" y="183"/>
                </a:lnTo>
                <a:lnTo>
                  <a:pt x="621" y="175"/>
                </a:lnTo>
                <a:lnTo>
                  <a:pt x="634" y="166"/>
                </a:lnTo>
                <a:lnTo>
                  <a:pt x="646" y="156"/>
                </a:lnTo>
                <a:lnTo>
                  <a:pt x="655" y="147"/>
                </a:lnTo>
                <a:lnTo>
                  <a:pt x="661" y="137"/>
                </a:lnTo>
                <a:lnTo>
                  <a:pt x="664" y="127"/>
                </a:lnTo>
                <a:lnTo>
                  <a:pt x="666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11" name="Freeform 17"/>
          <p:cNvSpPr>
            <a:spLocks/>
          </p:cNvSpPr>
          <p:nvPr/>
        </p:nvSpPr>
        <p:spPr bwMode="auto">
          <a:xfrm>
            <a:off x="5770563" y="3611563"/>
            <a:ext cx="1309687" cy="361950"/>
          </a:xfrm>
          <a:custGeom>
            <a:avLst/>
            <a:gdLst>
              <a:gd name="T0" fmla="*/ 2147483647 w 929"/>
              <a:gd name="T1" fmla="*/ 2147483647 h 228"/>
              <a:gd name="T2" fmla="*/ 2147483647 w 929"/>
              <a:gd name="T3" fmla="*/ 0 h 228"/>
              <a:gd name="T4" fmla="*/ 0 w 929"/>
              <a:gd name="T5" fmla="*/ 0 h 228"/>
              <a:gd name="T6" fmla="*/ 0 w 929"/>
              <a:gd name="T7" fmla="*/ 2147483647 h 228"/>
              <a:gd name="T8" fmla="*/ 2147483647 w 929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9"/>
              <a:gd name="T16" fmla="*/ 0 h 228"/>
              <a:gd name="T17" fmla="*/ 929 w 929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9" h="228">
                <a:moveTo>
                  <a:pt x="928" y="227"/>
                </a:moveTo>
                <a:lnTo>
                  <a:pt x="928" y="0"/>
                </a:lnTo>
                <a:lnTo>
                  <a:pt x="0" y="0"/>
                </a:lnTo>
                <a:lnTo>
                  <a:pt x="0" y="227"/>
                </a:lnTo>
                <a:lnTo>
                  <a:pt x="928" y="22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12" name="Rectangle 20"/>
          <p:cNvSpPr>
            <a:spLocks noChangeArrowheads="1"/>
          </p:cNvSpPr>
          <p:nvPr/>
        </p:nvSpPr>
        <p:spPr bwMode="auto">
          <a:xfrm>
            <a:off x="5181600" y="2743200"/>
            <a:ext cx="9921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>
                <a:solidFill>
                  <a:srgbClr val="000000"/>
                </a:solidFill>
                <a:latin typeface="Arial" pitchFamily="34" charset="0"/>
              </a:rPr>
              <a:t>albumID</a:t>
            </a:r>
          </a:p>
        </p:txBody>
      </p:sp>
      <p:sp>
        <p:nvSpPr>
          <p:cNvPr id="67613" name="Rectangle 29"/>
          <p:cNvSpPr>
            <a:spLocks noChangeArrowheads="1"/>
          </p:cNvSpPr>
          <p:nvPr/>
        </p:nvSpPr>
        <p:spPr bwMode="auto">
          <a:xfrm>
            <a:off x="3657600" y="3581400"/>
            <a:ext cx="1082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Producer</a:t>
            </a:r>
          </a:p>
        </p:txBody>
      </p:sp>
      <p:sp>
        <p:nvSpPr>
          <p:cNvPr id="67614" name="Rectangle 31"/>
          <p:cNvSpPr>
            <a:spLocks noChangeArrowheads="1"/>
          </p:cNvSpPr>
          <p:nvPr/>
        </p:nvSpPr>
        <p:spPr bwMode="auto">
          <a:xfrm>
            <a:off x="6037263" y="3625850"/>
            <a:ext cx="8207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Album</a:t>
            </a:r>
          </a:p>
        </p:txBody>
      </p:sp>
      <p:sp>
        <p:nvSpPr>
          <p:cNvPr id="67615" name="Line 43"/>
          <p:cNvSpPr>
            <a:spLocks noChangeShapeType="1"/>
          </p:cNvSpPr>
          <p:nvPr/>
        </p:nvSpPr>
        <p:spPr bwMode="auto">
          <a:xfrm flipV="1">
            <a:off x="4795837" y="3770026"/>
            <a:ext cx="975375" cy="1874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16" name="Line 44"/>
          <p:cNvSpPr>
            <a:spLocks noChangeShapeType="1"/>
          </p:cNvSpPr>
          <p:nvPr/>
        </p:nvSpPr>
        <p:spPr bwMode="auto">
          <a:xfrm flipH="1">
            <a:off x="2819399" y="3770026"/>
            <a:ext cx="793230" cy="1874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7617" name="Straight Connector 71"/>
          <p:cNvCxnSpPr>
            <a:cxnSpLocks noChangeShapeType="1"/>
            <a:endCxn id="67614" idx="0"/>
          </p:cNvCxnSpPr>
          <p:nvPr/>
        </p:nvCxnSpPr>
        <p:spPr bwMode="auto">
          <a:xfrm rot="16200000" flipH="1">
            <a:off x="6309519" y="3486944"/>
            <a:ext cx="215900" cy="61912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618" name="Freeform 9"/>
          <p:cNvSpPr>
            <a:spLocks/>
          </p:cNvSpPr>
          <p:nvPr/>
        </p:nvSpPr>
        <p:spPr bwMode="auto">
          <a:xfrm>
            <a:off x="7543800" y="3200400"/>
            <a:ext cx="7524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19" name="Rectangle 19"/>
          <p:cNvSpPr>
            <a:spLocks noChangeArrowheads="1"/>
          </p:cNvSpPr>
          <p:nvPr/>
        </p:nvSpPr>
        <p:spPr bwMode="auto">
          <a:xfrm>
            <a:off x="7680325" y="3200400"/>
            <a:ext cx="549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title</a:t>
            </a:r>
          </a:p>
        </p:txBody>
      </p:sp>
      <p:sp>
        <p:nvSpPr>
          <p:cNvPr id="67620" name="Freeform 9"/>
          <p:cNvSpPr>
            <a:spLocks/>
          </p:cNvSpPr>
          <p:nvPr/>
        </p:nvSpPr>
        <p:spPr bwMode="auto">
          <a:xfrm>
            <a:off x="7010400" y="2819400"/>
            <a:ext cx="7524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21" name="Rectangle 19"/>
          <p:cNvSpPr>
            <a:spLocks noChangeArrowheads="1"/>
          </p:cNvSpPr>
          <p:nvPr/>
        </p:nvSpPr>
        <p:spPr bwMode="auto">
          <a:xfrm>
            <a:off x="7010400" y="2819400"/>
            <a:ext cx="774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speed</a:t>
            </a:r>
          </a:p>
        </p:txBody>
      </p:sp>
      <p:sp>
        <p:nvSpPr>
          <p:cNvPr id="67622" name="Freeform 15"/>
          <p:cNvSpPr>
            <a:spLocks/>
          </p:cNvSpPr>
          <p:nvPr/>
        </p:nvSpPr>
        <p:spPr bwMode="auto">
          <a:xfrm>
            <a:off x="5803900" y="3048000"/>
            <a:ext cx="1309688" cy="371475"/>
          </a:xfrm>
          <a:custGeom>
            <a:avLst/>
            <a:gdLst>
              <a:gd name="T0" fmla="*/ 2147483647 w 667"/>
              <a:gd name="T1" fmla="*/ 2147483647 h 234"/>
              <a:gd name="T2" fmla="*/ 2147483647 w 667"/>
              <a:gd name="T3" fmla="*/ 2147483647 h 234"/>
              <a:gd name="T4" fmla="*/ 2147483647 w 667"/>
              <a:gd name="T5" fmla="*/ 2147483647 h 234"/>
              <a:gd name="T6" fmla="*/ 2147483647 w 667"/>
              <a:gd name="T7" fmla="*/ 2147483647 h 234"/>
              <a:gd name="T8" fmla="*/ 2147483647 w 667"/>
              <a:gd name="T9" fmla="*/ 2147483647 h 234"/>
              <a:gd name="T10" fmla="*/ 2147483647 w 667"/>
              <a:gd name="T11" fmla="*/ 2147483647 h 234"/>
              <a:gd name="T12" fmla="*/ 2147483647 w 667"/>
              <a:gd name="T13" fmla="*/ 2147483647 h 234"/>
              <a:gd name="T14" fmla="*/ 2147483647 w 667"/>
              <a:gd name="T15" fmla="*/ 2147483647 h 234"/>
              <a:gd name="T16" fmla="*/ 2147483647 w 667"/>
              <a:gd name="T17" fmla="*/ 2147483647 h 234"/>
              <a:gd name="T18" fmla="*/ 2147483647 w 667"/>
              <a:gd name="T19" fmla="*/ 2147483647 h 234"/>
              <a:gd name="T20" fmla="*/ 2147483647 w 667"/>
              <a:gd name="T21" fmla="*/ 2147483647 h 234"/>
              <a:gd name="T22" fmla="*/ 2147483647 w 667"/>
              <a:gd name="T23" fmla="*/ 2147483647 h 234"/>
              <a:gd name="T24" fmla="*/ 2147483647 w 667"/>
              <a:gd name="T25" fmla="*/ 2147483647 h 234"/>
              <a:gd name="T26" fmla="*/ 2147483647 w 667"/>
              <a:gd name="T27" fmla="*/ 2147483647 h 234"/>
              <a:gd name="T28" fmla="*/ 2147483647 w 667"/>
              <a:gd name="T29" fmla="*/ 2147483647 h 234"/>
              <a:gd name="T30" fmla="*/ 2147483647 w 667"/>
              <a:gd name="T31" fmla="*/ 2147483647 h 234"/>
              <a:gd name="T32" fmla="*/ 2147483647 w 667"/>
              <a:gd name="T33" fmla="*/ 2147483647 h 234"/>
              <a:gd name="T34" fmla="*/ 2147483647 w 667"/>
              <a:gd name="T35" fmla="*/ 2147483647 h 234"/>
              <a:gd name="T36" fmla="*/ 2147483647 w 667"/>
              <a:gd name="T37" fmla="*/ 2147483647 h 234"/>
              <a:gd name="T38" fmla="*/ 2147483647 w 667"/>
              <a:gd name="T39" fmla="*/ 2147483647 h 234"/>
              <a:gd name="T40" fmla="*/ 2147483647 w 667"/>
              <a:gd name="T41" fmla="*/ 2147483647 h 234"/>
              <a:gd name="T42" fmla="*/ 2147483647 w 667"/>
              <a:gd name="T43" fmla="*/ 2147483647 h 234"/>
              <a:gd name="T44" fmla="*/ 2147483647 w 667"/>
              <a:gd name="T45" fmla="*/ 2147483647 h 234"/>
              <a:gd name="T46" fmla="*/ 2147483647 w 667"/>
              <a:gd name="T47" fmla="*/ 2147483647 h 234"/>
              <a:gd name="T48" fmla="*/ 2147483647 w 667"/>
              <a:gd name="T49" fmla="*/ 2147483647 h 234"/>
              <a:gd name="T50" fmla="*/ 2147483647 w 667"/>
              <a:gd name="T51" fmla="*/ 2147483647 h 234"/>
              <a:gd name="T52" fmla="*/ 2147483647 w 667"/>
              <a:gd name="T53" fmla="*/ 2147483647 h 234"/>
              <a:gd name="T54" fmla="*/ 2147483647 w 667"/>
              <a:gd name="T55" fmla="*/ 2147483647 h 234"/>
              <a:gd name="T56" fmla="*/ 2147483647 w 667"/>
              <a:gd name="T57" fmla="*/ 2147483647 h 234"/>
              <a:gd name="T58" fmla="*/ 2147483647 w 667"/>
              <a:gd name="T59" fmla="*/ 2147483647 h 234"/>
              <a:gd name="T60" fmla="*/ 2147483647 w 667"/>
              <a:gd name="T61" fmla="*/ 2147483647 h 234"/>
              <a:gd name="T62" fmla="*/ 2147483647 w 667"/>
              <a:gd name="T63" fmla="*/ 2147483647 h 234"/>
              <a:gd name="T64" fmla="*/ 2147483647 w 667"/>
              <a:gd name="T65" fmla="*/ 2147483647 h 234"/>
              <a:gd name="T66" fmla="*/ 2147483647 w 667"/>
              <a:gd name="T67" fmla="*/ 2147483647 h 234"/>
              <a:gd name="T68" fmla="*/ 2147483647 w 667"/>
              <a:gd name="T69" fmla="*/ 2147483647 h 234"/>
              <a:gd name="T70" fmla="*/ 2147483647 w 667"/>
              <a:gd name="T71" fmla="*/ 2147483647 h 2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7"/>
              <a:gd name="T109" fmla="*/ 0 h 234"/>
              <a:gd name="T110" fmla="*/ 667 w 667"/>
              <a:gd name="T111" fmla="*/ 234 h 2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7" h="234">
                <a:moveTo>
                  <a:pt x="666" y="116"/>
                </a:moveTo>
                <a:lnTo>
                  <a:pt x="664" y="107"/>
                </a:lnTo>
                <a:lnTo>
                  <a:pt x="661" y="96"/>
                </a:lnTo>
                <a:lnTo>
                  <a:pt x="655" y="86"/>
                </a:lnTo>
                <a:lnTo>
                  <a:pt x="646" y="77"/>
                </a:lnTo>
                <a:lnTo>
                  <a:pt x="634" y="67"/>
                </a:lnTo>
                <a:lnTo>
                  <a:pt x="621" y="58"/>
                </a:lnTo>
                <a:lnTo>
                  <a:pt x="606" y="50"/>
                </a:lnTo>
                <a:lnTo>
                  <a:pt x="588" y="42"/>
                </a:lnTo>
                <a:lnTo>
                  <a:pt x="568" y="35"/>
                </a:lnTo>
                <a:lnTo>
                  <a:pt x="547" y="28"/>
                </a:lnTo>
                <a:lnTo>
                  <a:pt x="524" y="21"/>
                </a:lnTo>
                <a:lnTo>
                  <a:pt x="499" y="16"/>
                </a:lnTo>
                <a:lnTo>
                  <a:pt x="474" y="11"/>
                </a:lnTo>
                <a:lnTo>
                  <a:pt x="447" y="7"/>
                </a:lnTo>
                <a:lnTo>
                  <a:pt x="419" y="4"/>
                </a:lnTo>
                <a:lnTo>
                  <a:pt x="391" y="2"/>
                </a:lnTo>
                <a:lnTo>
                  <a:pt x="362" y="1"/>
                </a:lnTo>
                <a:lnTo>
                  <a:pt x="333" y="0"/>
                </a:lnTo>
                <a:lnTo>
                  <a:pt x="304" y="1"/>
                </a:lnTo>
                <a:lnTo>
                  <a:pt x="275" y="2"/>
                </a:lnTo>
                <a:lnTo>
                  <a:pt x="247" y="4"/>
                </a:lnTo>
                <a:lnTo>
                  <a:pt x="219" y="7"/>
                </a:lnTo>
                <a:lnTo>
                  <a:pt x="192" y="11"/>
                </a:lnTo>
                <a:lnTo>
                  <a:pt x="167" y="16"/>
                </a:lnTo>
                <a:lnTo>
                  <a:pt x="143" y="21"/>
                </a:lnTo>
                <a:lnTo>
                  <a:pt x="120" y="28"/>
                </a:lnTo>
                <a:lnTo>
                  <a:pt x="98" y="35"/>
                </a:lnTo>
                <a:lnTo>
                  <a:pt x="78" y="42"/>
                </a:lnTo>
                <a:lnTo>
                  <a:pt x="60" y="50"/>
                </a:lnTo>
                <a:lnTo>
                  <a:pt x="46" y="58"/>
                </a:lnTo>
                <a:lnTo>
                  <a:pt x="31" y="67"/>
                </a:lnTo>
                <a:lnTo>
                  <a:pt x="20" y="77"/>
                </a:lnTo>
                <a:lnTo>
                  <a:pt x="12" y="86"/>
                </a:lnTo>
                <a:lnTo>
                  <a:pt x="6" y="96"/>
                </a:lnTo>
                <a:lnTo>
                  <a:pt x="2" y="107"/>
                </a:lnTo>
                <a:lnTo>
                  <a:pt x="0" y="116"/>
                </a:lnTo>
                <a:lnTo>
                  <a:pt x="2" y="127"/>
                </a:lnTo>
                <a:lnTo>
                  <a:pt x="6" y="137"/>
                </a:lnTo>
                <a:lnTo>
                  <a:pt x="12" y="147"/>
                </a:lnTo>
                <a:lnTo>
                  <a:pt x="20" y="156"/>
                </a:lnTo>
                <a:lnTo>
                  <a:pt x="31" y="166"/>
                </a:lnTo>
                <a:lnTo>
                  <a:pt x="46" y="175"/>
                </a:lnTo>
                <a:lnTo>
                  <a:pt x="60" y="183"/>
                </a:lnTo>
                <a:lnTo>
                  <a:pt x="78" y="191"/>
                </a:lnTo>
                <a:lnTo>
                  <a:pt x="98" y="199"/>
                </a:lnTo>
                <a:lnTo>
                  <a:pt x="120" y="206"/>
                </a:lnTo>
                <a:lnTo>
                  <a:pt x="143" y="212"/>
                </a:lnTo>
                <a:lnTo>
                  <a:pt x="167" y="217"/>
                </a:lnTo>
                <a:lnTo>
                  <a:pt x="192" y="222"/>
                </a:lnTo>
                <a:lnTo>
                  <a:pt x="219" y="226"/>
                </a:lnTo>
                <a:lnTo>
                  <a:pt x="247" y="229"/>
                </a:lnTo>
                <a:lnTo>
                  <a:pt x="275" y="231"/>
                </a:lnTo>
                <a:lnTo>
                  <a:pt x="304" y="232"/>
                </a:lnTo>
                <a:lnTo>
                  <a:pt x="333" y="233"/>
                </a:lnTo>
                <a:lnTo>
                  <a:pt x="362" y="232"/>
                </a:lnTo>
                <a:lnTo>
                  <a:pt x="391" y="231"/>
                </a:lnTo>
                <a:lnTo>
                  <a:pt x="419" y="229"/>
                </a:lnTo>
                <a:lnTo>
                  <a:pt x="447" y="226"/>
                </a:lnTo>
                <a:lnTo>
                  <a:pt x="474" y="222"/>
                </a:lnTo>
                <a:lnTo>
                  <a:pt x="499" y="217"/>
                </a:lnTo>
                <a:lnTo>
                  <a:pt x="524" y="212"/>
                </a:lnTo>
                <a:lnTo>
                  <a:pt x="547" y="206"/>
                </a:lnTo>
                <a:lnTo>
                  <a:pt x="568" y="199"/>
                </a:lnTo>
                <a:lnTo>
                  <a:pt x="588" y="191"/>
                </a:lnTo>
                <a:lnTo>
                  <a:pt x="606" y="183"/>
                </a:lnTo>
                <a:lnTo>
                  <a:pt x="621" y="175"/>
                </a:lnTo>
                <a:lnTo>
                  <a:pt x="634" y="166"/>
                </a:lnTo>
                <a:lnTo>
                  <a:pt x="646" y="156"/>
                </a:lnTo>
                <a:lnTo>
                  <a:pt x="655" y="147"/>
                </a:lnTo>
                <a:lnTo>
                  <a:pt x="661" y="137"/>
                </a:lnTo>
                <a:lnTo>
                  <a:pt x="664" y="127"/>
                </a:lnTo>
                <a:lnTo>
                  <a:pt x="666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23" name="Rectangle 20"/>
          <p:cNvSpPr>
            <a:spLocks noChangeArrowheads="1"/>
          </p:cNvSpPr>
          <p:nvPr/>
        </p:nvSpPr>
        <p:spPr bwMode="auto">
          <a:xfrm>
            <a:off x="5776210" y="3062990"/>
            <a:ext cx="1384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 b="1" dirty="0" err="1">
                <a:solidFill>
                  <a:srgbClr val="000000"/>
                </a:solidFill>
                <a:latin typeface="Arial" pitchFamily="34" charset="0"/>
              </a:rPr>
              <a:t>copyrightDate</a:t>
            </a:r>
            <a:endParaRPr lang="en-US" sz="1400" b="1" dirty="0">
              <a:solidFill>
                <a:srgbClr val="000000"/>
              </a:solidFill>
              <a:latin typeface="Arial" pitchFamily="34" charset="0"/>
            </a:endParaRPr>
          </a:p>
        </p:txBody>
      </p:sp>
      <p:cxnSp>
        <p:nvCxnSpPr>
          <p:cNvPr id="67624" name="Straight Connector 80"/>
          <p:cNvCxnSpPr>
            <a:cxnSpLocks noChangeShapeType="1"/>
          </p:cNvCxnSpPr>
          <p:nvPr/>
        </p:nvCxnSpPr>
        <p:spPr bwMode="auto">
          <a:xfrm>
            <a:off x="5715000" y="3124200"/>
            <a:ext cx="161144" cy="480934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25" name="Straight Connector 82"/>
          <p:cNvCxnSpPr>
            <a:cxnSpLocks noChangeShapeType="1"/>
          </p:cNvCxnSpPr>
          <p:nvPr/>
        </p:nvCxnSpPr>
        <p:spPr bwMode="auto">
          <a:xfrm flipV="1">
            <a:off x="6947941" y="3200400"/>
            <a:ext cx="291059" cy="404734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26" name="Straight Connector 84"/>
          <p:cNvCxnSpPr>
            <a:cxnSpLocks noChangeShapeType="1"/>
          </p:cNvCxnSpPr>
          <p:nvPr/>
        </p:nvCxnSpPr>
        <p:spPr bwMode="auto">
          <a:xfrm rot="10800000" flipV="1">
            <a:off x="7086600" y="3429000"/>
            <a:ext cx="457200" cy="2286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7627" name="Group 86"/>
          <p:cNvGrpSpPr>
            <a:grpSpLocks/>
          </p:cNvGrpSpPr>
          <p:nvPr/>
        </p:nvGrpSpPr>
        <p:grpSpPr bwMode="auto">
          <a:xfrm>
            <a:off x="1600200" y="4191000"/>
            <a:ext cx="1176338" cy="609600"/>
            <a:chOff x="3768725" y="1600200"/>
            <a:chExt cx="1176338" cy="609600"/>
          </a:xfrm>
        </p:grpSpPr>
        <p:sp>
          <p:nvSpPr>
            <p:cNvPr id="67667" name="Freeform 13"/>
            <p:cNvSpPr>
              <a:spLocks/>
            </p:cNvSpPr>
            <p:nvPr/>
          </p:nvSpPr>
          <p:spPr bwMode="auto">
            <a:xfrm>
              <a:off x="3768725" y="1600200"/>
              <a:ext cx="1176338" cy="609600"/>
            </a:xfrm>
            <a:custGeom>
              <a:avLst/>
              <a:gdLst>
                <a:gd name="T0" fmla="*/ 0 w 741"/>
                <a:gd name="T1" fmla="*/ 2147483647 h 384"/>
                <a:gd name="T2" fmla="*/ 2147483647 w 741"/>
                <a:gd name="T3" fmla="*/ 0 h 384"/>
                <a:gd name="T4" fmla="*/ 2147483647 w 741"/>
                <a:gd name="T5" fmla="*/ 2147483647 h 384"/>
                <a:gd name="T6" fmla="*/ 2147483647 w 741"/>
                <a:gd name="T7" fmla="*/ 2147483647 h 384"/>
                <a:gd name="T8" fmla="*/ 0 w 741"/>
                <a:gd name="T9" fmla="*/ 2147483647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384"/>
                <a:gd name="T17" fmla="*/ 741 w 741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384">
                  <a:moveTo>
                    <a:pt x="0" y="191"/>
                  </a:moveTo>
                  <a:lnTo>
                    <a:pt x="365" y="0"/>
                  </a:lnTo>
                  <a:lnTo>
                    <a:pt x="740" y="198"/>
                  </a:lnTo>
                  <a:lnTo>
                    <a:pt x="365" y="383"/>
                  </a:lnTo>
                  <a:lnTo>
                    <a:pt x="0" y="19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68" name="Rectangle 29"/>
            <p:cNvSpPr>
              <a:spLocks noChangeArrowheads="1"/>
            </p:cNvSpPr>
            <p:nvPr/>
          </p:nvSpPr>
          <p:spPr bwMode="auto">
            <a:xfrm>
              <a:off x="3997325" y="1721411"/>
              <a:ext cx="718146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Plays</a:t>
              </a:r>
            </a:p>
          </p:txBody>
        </p:sp>
      </p:grpSp>
      <p:grpSp>
        <p:nvGrpSpPr>
          <p:cNvPr id="67628" name="Group 92"/>
          <p:cNvGrpSpPr>
            <a:grpSpLocks/>
          </p:cNvGrpSpPr>
          <p:nvPr/>
        </p:nvGrpSpPr>
        <p:grpSpPr bwMode="auto">
          <a:xfrm>
            <a:off x="3657600" y="4343400"/>
            <a:ext cx="1176338" cy="609600"/>
            <a:chOff x="3768725" y="1600200"/>
            <a:chExt cx="1176338" cy="609600"/>
          </a:xfrm>
        </p:grpSpPr>
        <p:sp>
          <p:nvSpPr>
            <p:cNvPr id="67665" name="Freeform 13"/>
            <p:cNvSpPr>
              <a:spLocks/>
            </p:cNvSpPr>
            <p:nvPr/>
          </p:nvSpPr>
          <p:spPr bwMode="auto">
            <a:xfrm>
              <a:off x="3768725" y="1600200"/>
              <a:ext cx="1176338" cy="609600"/>
            </a:xfrm>
            <a:custGeom>
              <a:avLst/>
              <a:gdLst>
                <a:gd name="T0" fmla="*/ 0 w 741"/>
                <a:gd name="T1" fmla="*/ 2147483647 h 384"/>
                <a:gd name="T2" fmla="*/ 2147483647 w 741"/>
                <a:gd name="T3" fmla="*/ 0 h 384"/>
                <a:gd name="T4" fmla="*/ 2147483647 w 741"/>
                <a:gd name="T5" fmla="*/ 2147483647 h 384"/>
                <a:gd name="T6" fmla="*/ 2147483647 w 741"/>
                <a:gd name="T7" fmla="*/ 2147483647 h 384"/>
                <a:gd name="T8" fmla="*/ 0 w 741"/>
                <a:gd name="T9" fmla="*/ 2147483647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384"/>
                <a:gd name="T17" fmla="*/ 741 w 741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384">
                  <a:moveTo>
                    <a:pt x="0" y="191"/>
                  </a:moveTo>
                  <a:lnTo>
                    <a:pt x="365" y="0"/>
                  </a:lnTo>
                  <a:lnTo>
                    <a:pt x="740" y="198"/>
                  </a:lnTo>
                  <a:lnTo>
                    <a:pt x="365" y="383"/>
                  </a:lnTo>
                  <a:lnTo>
                    <a:pt x="0" y="19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66" name="Rectangle 29"/>
            <p:cNvSpPr>
              <a:spLocks noChangeArrowheads="1"/>
            </p:cNvSpPr>
            <p:nvPr/>
          </p:nvSpPr>
          <p:spPr bwMode="auto">
            <a:xfrm>
              <a:off x="3865707" y="1739900"/>
              <a:ext cx="969818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Perform</a:t>
              </a:r>
            </a:p>
          </p:txBody>
        </p:sp>
      </p:grpSp>
      <p:grpSp>
        <p:nvGrpSpPr>
          <p:cNvPr id="67629" name="Group 95"/>
          <p:cNvGrpSpPr>
            <a:grpSpLocks/>
          </p:cNvGrpSpPr>
          <p:nvPr/>
        </p:nvGrpSpPr>
        <p:grpSpPr bwMode="auto">
          <a:xfrm>
            <a:off x="1524000" y="5105400"/>
            <a:ext cx="1309688" cy="373063"/>
            <a:chOff x="1693863" y="3429000"/>
            <a:chExt cx="1309687" cy="373063"/>
          </a:xfrm>
        </p:grpSpPr>
        <p:sp>
          <p:nvSpPr>
            <p:cNvPr id="67663" name="Freeform 17"/>
            <p:cNvSpPr>
              <a:spLocks/>
            </p:cNvSpPr>
            <p:nvPr/>
          </p:nvSpPr>
          <p:spPr bwMode="auto">
            <a:xfrm>
              <a:off x="1693863" y="3440113"/>
              <a:ext cx="1309687" cy="361950"/>
            </a:xfrm>
            <a:custGeom>
              <a:avLst/>
              <a:gdLst>
                <a:gd name="T0" fmla="*/ 2147483647 w 929"/>
                <a:gd name="T1" fmla="*/ 2147483647 h 228"/>
                <a:gd name="T2" fmla="*/ 2147483647 w 929"/>
                <a:gd name="T3" fmla="*/ 0 h 228"/>
                <a:gd name="T4" fmla="*/ 0 w 929"/>
                <a:gd name="T5" fmla="*/ 0 h 228"/>
                <a:gd name="T6" fmla="*/ 0 w 929"/>
                <a:gd name="T7" fmla="*/ 2147483647 h 228"/>
                <a:gd name="T8" fmla="*/ 2147483647 w 929"/>
                <a:gd name="T9" fmla="*/ 2147483647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9"/>
                <a:gd name="T16" fmla="*/ 0 h 228"/>
                <a:gd name="T17" fmla="*/ 929 w 929"/>
                <a:gd name="T18" fmla="*/ 228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9" h="228">
                  <a:moveTo>
                    <a:pt x="928" y="227"/>
                  </a:moveTo>
                  <a:lnTo>
                    <a:pt x="928" y="0"/>
                  </a:lnTo>
                  <a:lnTo>
                    <a:pt x="0" y="0"/>
                  </a:lnTo>
                  <a:lnTo>
                    <a:pt x="0" y="227"/>
                  </a:lnTo>
                  <a:lnTo>
                    <a:pt x="928" y="22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64" name="Rectangle 31"/>
            <p:cNvSpPr>
              <a:spLocks noChangeArrowheads="1"/>
            </p:cNvSpPr>
            <p:nvPr/>
          </p:nvSpPr>
          <p:spPr bwMode="auto">
            <a:xfrm>
              <a:off x="1745332" y="3429000"/>
              <a:ext cx="1243931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Instrument</a:t>
              </a:r>
            </a:p>
          </p:txBody>
        </p:sp>
      </p:grpSp>
      <p:sp>
        <p:nvSpPr>
          <p:cNvPr id="67630" name="Freeform 9"/>
          <p:cNvSpPr>
            <a:spLocks/>
          </p:cNvSpPr>
          <p:nvPr/>
        </p:nvSpPr>
        <p:spPr bwMode="auto">
          <a:xfrm>
            <a:off x="1905000" y="5813425"/>
            <a:ext cx="7524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31" name="Rectangle 19"/>
          <p:cNvSpPr>
            <a:spLocks noChangeArrowheads="1"/>
          </p:cNvSpPr>
          <p:nvPr/>
        </p:nvSpPr>
        <p:spPr bwMode="auto">
          <a:xfrm>
            <a:off x="1900238" y="5791200"/>
            <a:ext cx="8429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dname</a:t>
            </a:r>
          </a:p>
        </p:txBody>
      </p:sp>
      <p:sp>
        <p:nvSpPr>
          <p:cNvPr id="67632" name="Freeform 9"/>
          <p:cNvSpPr>
            <a:spLocks/>
          </p:cNvSpPr>
          <p:nvPr/>
        </p:nvSpPr>
        <p:spPr bwMode="auto">
          <a:xfrm>
            <a:off x="1066800" y="5715000"/>
            <a:ext cx="8286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33" name="Rectangle 19"/>
          <p:cNvSpPr>
            <a:spLocks noChangeArrowheads="1"/>
          </p:cNvSpPr>
          <p:nvPr/>
        </p:nvSpPr>
        <p:spPr bwMode="auto">
          <a:xfrm>
            <a:off x="1066800" y="5692775"/>
            <a:ext cx="833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>
                <a:solidFill>
                  <a:srgbClr val="000000"/>
                </a:solidFill>
                <a:latin typeface="Arial" pitchFamily="34" charset="0"/>
              </a:rPr>
              <a:t>instrID</a:t>
            </a:r>
          </a:p>
        </p:txBody>
      </p:sp>
      <p:sp>
        <p:nvSpPr>
          <p:cNvPr id="67634" name="Freeform 9"/>
          <p:cNvSpPr>
            <a:spLocks/>
          </p:cNvSpPr>
          <p:nvPr/>
        </p:nvSpPr>
        <p:spPr bwMode="auto">
          <a:xfrm>
            <a:off x="2671763" y="5638800"/>
            <a:ext cx="7524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35" name="Rectangle 19"/>
          <p:cNvSpPr>
            <a:spLocks noChangeArrowheads="1"/>
          </p:cNvSpPr>
          <p:nvPr/>
        </p:nvSpPr>
        <p:spPr bwMode="auto">
          <a:xfrm>
            <a:off x="2752725" y="5638800"/>
            <a:ext cx="523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key</a:t>
            </a:r>
          </a:p>
        </p:txBody>
      </p:sp>
      <p:cxnSp>
        <p:nvCxnSpPr>
          <p:cNvPr id="67636" name="Straight Connector 108"/>
          <p:cNvCxnSpPr>
            <a:cxnSpLocks noChangeShapeType="1"/>
            <a:endCxn id="67633" idx="0"/>
          </p:cNvCxnSpPr>
          <p:nvPr/>
        </p:nvCxnSpPr>
        <p:spPr bwMode="auto">
          <a:xfrm rot="5400000">
            <a:off x="1477169" y="5493544"/>
            <a:ext cx="206375" cy="1920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37" name="Straight Connector 110"/>
          <p:cNvCxnSpPr>
            <a:cxnSpLocks noChangeShapeType="1"/>
            <a:endCxn id="67631" idx="0"/>
          </p:cNvCxnSpPr>
          <p:nvPr/>
        </p:nvCxnSpPr>
        <p:spPr bwMode="auto">
          <a:xfrm rot="16200000" flipH="1">
            <a:off x="2112963" y="5583237"/>
            <a:ext cx="304800" cy="11112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38" name="Straight Connector 112"/>
          <p:cNvCxnSpPr>
            <a:cxnSpLocks noChangeShapeType="1"/>
          </p:cNvCxnSpPr>
          <p:nvPr/>
        </p:nvCxnSpPr>
        <p:spPr bwMode="auto">
          <a:xfrm rot="16200000" flipH="1">
            <a:off x="2667000" y="5486400"/>
            <a:ext cx="152400" cy="1524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7639" name="Group 113"/>
          <p:cNvGrpSpPr>
            <a:grpSpLocks/>
          </p:cNvGrpSpPr>
          <p:nvPr/>
        </p:nvGrpSpPr>
        <p:grpSpPr bwMode="auto">
          <a:xfrm>
            <a:off x="5791200" y="5105400"/>
            <a:ext cx="1309688" cy="373063"/>
            <a:chOff x="1693863" y="3429000"/>
            <a:chExt cx="1309687" cy="373063"/>
          </a:xfrm>
        </p:grpSpPr>
        <p:sp>
          <p:nvSpPr>
            <p:cNvPr id="67661" name="Freeform 17"/>
            <p:cNvSpPr>
              <a:spLocks/>
            </p:cNvSpPr>
            <p:nvPr/>
          </p:nvSpPr>
          <p:spPr bwMode="auto">
            <a:xfrm>
              <a:off x="1693863" y="3440113"/>
              <a:ext cx="1309687" cy="361950"/>
            </a:xfrm>
            <a:custGeom>
              <a:avLst/>
              <a:gdLst>
                <a:gd name="T0" fmla="*/ 2147483647 w 929"/>
                <a:gd name="T1" fmla="*/ 2147483647 h 228"/>
                <a:gd name="T2" fmla="*/ 2147483647 w 929"/>
                <a:gd name="T3" fmla="*/ 0 h 228"/>
                <a:gd name="T4" fmla="*/ 0 w 929"/>
                <a:gd name="T5" fmla="*/ 0 h 228"/>
                <a:gd name="T6" fmla="*/ 0 w 929"/>
                <a:gd name="T7" fmla="*/ 2147483647 h 228"/>
                <a:gd name="T8" fmla="*/ 2147483647 w 929"/>
                <a:gd name="T9" fmla="*/ 2147483647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9"/>
                <a:gd name="T16" fmla="*/ 0 h 228"/>
                <a:gd name="T17" fmla="*/ 929 w 929"/>
                <a:gd name="T18" fmla="*/ 228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9" h="228">
                  <a:moveTo>
                    <a:pt x="928" y="227"/>
                  </a:moveTo>
                  <a:lnTo>
                    <a:pt x="928" y="0"/>
                  </a:lnTo>
                  <a:lnTo>
                    <a:pt x="0" y="0"/>
                  </a:lnTo>
                  <a:lnTo>
                    <a:pt x="0" y="227"/>
                  </a:lnTo>
                  <a:lnTo>
                    <a:pt x="928" y="22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62" name="Rectangle 31"/>
            <p:cNvSpPr>
              <a:spLocks noChangeArrowheads="1"/>
            </p:cNvSpPr>
            <p:nvPr/>
          </p:nvSpPr>
          <p:spPr bwMode="auto">
            <a:xfrm>
              <a:off x="1998663" y="3429000"/>
              <a:ext cx="807914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Songs</a:t>
              </a:r>
            </a:p>
          </p:txBody>
        </p:sp>
      </p:grpSp>
      <p:sp>
        <p:nvSpPr>
          <p:cNvPr id="67640" name="Freeform 9"/>
          <p:cNvSpPr>
            <a:spLocks/>
          </p:cNvSpPr>
          <p:nvPr/>
        </p:nvSpPr>
        <p:spPr bwMode="auto">
          <a:xfrm>
            <a:off x="6172200" y="5813425"/>
            <a:ext cx="7524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41" name="Rectangle 19"/>
          <p:cNvSpPr>
            <a:spLocks noChangeArrowheads="1"/>
          </p:cNvSpPr>
          <p:nvPr/>
        </p:nvSpPr>
        <p:spPr bwMode="auto">
          <a:xfrm>
            <a:off x="6308725" y="5791200"/>
            <a:ext cx="549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title</a:t>
            </a:r>
          </a:p>
        </p:txBody>
      </p:sp>
      <p:sp>
        <p:nvSpPr>
          <p:cNvPr id="67642" name="Freeform 9"/>
          <p:cNvSpPr>
            <a:spLocks/>
          </p:cNvSpPr>
          <p:nvPr/>
        </p:nvSpPr>
        <p:spPr bwMode="auto">
          <a:xfrm>
            <a:off x="5334000" y="5715000"/>
            <a:ext cx="8286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43" name="Rectangle 19"/>
          <p:cNvSpPr>
            <a:spLocks noChangeArrowheads="1"/>
          </p:cNvSpPr>
          <p:nvPr/>
        </p:nvSpPr>
        <p:spPr bwMode="auto">
          <a:xfrm>
            <a:off x="5334000" y="5692775"/>
            <a:ext cx="876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>
                <a:solidFill>
                  <a:srgbClr val="000000"/>
                </a:solidFill>
                <a:latin typeface="Arial" pitchFamily="34" charset="0"/>
              </a:rPr>
              <a:t>songID</a:t>
            </a:r>
          </a:p>
        </p:txBody>
      </p:sp>
      <p:sp>
        <p:nvSpPr>
          <p:cNvPr id="67644" name="Freeform 9"/>
          <p:cNvSpPr>
            <a:spLocks/>
          </p:cNvSpPr>
          <p:nvPr/>
        </p:nvSpPr>
        <p:spPr bwMode="auto">
          <a:xfrm>
            <a:off x="6938963" y="5638800"/>
            <a:ext cx="752475" cy="369888"/>
          </a:xfrm>
          <a:custGeom>
            <a:avLst/>
            <a:gdLst>
              <a:gd name="T0" fmla="*/ 2147483647 w 666"/>
              <a:gd name="T1" fmla="*/ 2147483647 h 233"/>
              <a:gd name="T2" fmla="*/ 2147483647 w 666"/>
              <a:gd name="T3" fmla="*/ 2147483647 h 233"/>
              <a:gd name="T4" fmla="*/ 2147483647 w 666"/>
              <a:gd name="T5" fmla="*/ 2147483647 h 233"/>
              <a:gd name="T6" fmla="*/ 2147483647 w 666"/>
              <a:gd name="T7" fmla="*/ 2147483647 h 233"/>
              <a:gd name="T8" fmla="*/ 2147483647 w 666"/>
              <a:gd name="T9" fmla="*/ 2147483647 h 233"/>
              <a:gd name="T10" fmla="*/ 2147483647 w 666"/>
              <a:gd name="T11" fmla="*/ 2147483647 h 233"/>
              <a:gd name="T12" fmla="*/ 2147483647 w 666"/>
              <a:gd name="T13" fmla="*/ 2147483647 h 233"/>
              <a:gd name="T14" fmla="*/ 2147483647 w 666"/>
              <a:gd name="T15" fmla="*/ 2147483647 h 233"/>
              <a:gd name="T16" fmla="*/ 2147483647 w 666"/>
              <a:gd name="T17" fmla="*/ 0 h 233"/>
              <a:gd name="T18" fmla="*/ 2147483647 w 666"/>
              <a:gd name="T19" fmla="*/ 0 h 233"/>
              <a:gd name="T20" fmla="*/ 2147483647 w 666"/>
              <a:gd name="T21" fmla="*/ 2147483647 h 233"/>
              <a:gd name="T22" fmla="*/ 2147483647 w 666"/>
              <a:gd name="T23" fmla="*/ 2147483647 h 233"/>
              <a:gd name="T24" fmla="*/ 2147483647 w 666"/>
              <a:gd name="T25" fmla="*/ 2147483647 h 233"/>
              <a:gd name="T26" fmla="*/ 2147483647 w 666"/>
              <a:gd name="T27" fmla="*/ 2147483647 h 233"/>
              <a:gd name="T28" fmla="*/ 2147483647 w 666"/>
              <a:gd name="T29" fmla="*/ 2147483647 h 233"/>
              <a:gd name="T30" fmla="*/ 2147483647 w 666"/>
              <a:gd name="T31" fmla="*/ 2147483647 h 233"/>
              <a:gd name="T32" fmla="*/ 2147483647 w 666"/>
              <a:gd name="T33" fmla="*/ 2147483647 h 233"/>
              <a:gd name="T34" fmla="*/ 2147483647 w 666"/>
              <a:gd name="T35" fmla="*/ 2147483647 h 233"/>
              <a:gd name="T36" fmla="*/ 2147483647 w 666"/>
              <a:gd name="T37" fmla="*/ 2147483647 h 233"/>
              <a:gd name="T38" fmla="*/ 2147483647 w 666"/>
              <a:gd name="T39" fmla="*/ 2147483647 h 233"/>
              <a:gd name="T40" fmla="*/ 2147483647 w 666"/>
              <a:gd name="T41" fmla="*/ 2147483647 h 233"/>
              <a:gd name="T42" fmla="*/ 2147483647 w 666"/>
              <a:gd name="T43" fmla="*/ 2147483647 h 233"/>
              <a:gd name="T44" fmla="*/ 2147483647 w 666"/>
              <a:gd name="T45" fmla="*/ 2147483647 h 233"/>
              <a:gd name="T46" fmla="*/ 2147483647 w 666"/>
              <a:gd name="T47" fmla="*/ 2147483647 h 233"/>
              <a:gd name="T48" fmla="*/ 2147483647 w 666"/>
              <a:gd name="T49" fmla="*/ 2147483647 h 233"/>
              <a:gd name="T50" fmla="*/ 2147483647 w 666"/>
              <a:gd name="T51" fmla="*/ 2147483647 h 233"/>
              <a:gd name="T52" fmla="*/ 2147483647 w 666"/>
              <a:gd name="T53" fmla="*/ 2147483647 h 233"/>
              <a:gd name="T54" fmla="*/ 2147483647 w 666"/>
              <a:gd name="T55" fmla="*/ 2147483647 h 233"/>
              <a:gd name="T56" fmla="*/ 2147483647 w 666"/>
              <a:gd name="T57" fmla="*/ 2147483647 h 233"/>
              <a:gd name="T58" fmla="*/ 2147483647 w 666"/>
              <a:gd name="T59" fmla="*/ 2147483647 h 233"/>
              <a:gd name="T60" fmla="*/ 2147483647 w 666"/>
              <a:gd name="T61" fmla="*/ 2147483647 h 233"/>
              <a:gd name="T62" fmla="*/ 2147483647 w 666"/>
              <a:gd name="T63" fmla="*/ 2147483647 h 233"/>
              <a:gd name="T64" fmla="*/ 2147483647 w 666"/>
              <a:gd name="T65" fmla="*/ 2147483647 h 233"/>
              <a:gd name="T66" fmla="*/ 2147483647 w 666"/>
              <a:gd name="T67" fmla="*/ 2147483647 h 233"/>
              <a:gd name="T68" fmla="*/ 2147483647 w 666"/>
              <a:gd name="T69" fmla="*/ 2147483647 h 233"/>
              <a:gd name="T70" fmla="*/ 2147483647 w 666"/>
              <a:gd name="T71" fmla="*/ 2147483647 h 2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6"/>
              <a:gd name="T109" fmla="*/ 0 h 233"/>
              <a:gd name="T110" fmla="*/ 666 w 666"/>
              <a:gd name="T111" fmla="*/ 233 h 2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6" h="233">
                <a:moveTo>
                  <a:pt x="665" y="116"/>
                </a:moveTo>
                <a:lnTo>
                  <a:pt x="663" y="106"/>
                </a:lnTo>
                <a:lnTo>
                  <a:pt x="660" y="95"/>
                </a:lnTo>
                <a:lnTo>
                  <a:pt x="652" y="86"/>
                </a:lnTo>
                <a:lnTo>
                  <a:pt x="644" y="76"/>
                </a:lnTo>
                <a:lnTo>
                  <a:pt x="633" y="66"/>
                </a:lnTo>
                <a:lnTo>
                  <a:pt x="620" y="58"/>
                </a:lnTo>
                <a:lnTo>
                  <a:pt x="605" y="49"/>
                </a:lnTo>
                <a:lnTo>
                  <a:pt x="587" y="41"/>
                </a:lnTo>
                <a:lnTo>
                  <a:pt x="568" y="34"/>
                </a:lnTo>
                <a:lnTo>
                  <a:pt x="546" y="27"/>
                </a:lnTo>
                <a:lnTo>
                  <a:pt x="523" y="21"/>
                </a:lnTo>
                <a:lnTo>
                  <a:pt x="499" y="15"/>
                </a:lnTo>
                <a:lnTo>
                  <a:pt x="472" y="10"/>
                </a:lnTo>
                <a:lnTo>
                  <a:pt x="445" y="7"/>
                </a:lnTo>
                <a:lnTo>
                  <a:pt x="419" y="3"/>
                </a:lnTo>
                <a:lnTo>
                  <a:pt x="391" y="1"/>
                </a:lnTo>
                <a:lnTo>
                  <a:pt x="362" y="0"/>
                </a:lnTo>
                <a:lnTo>
                  <a:pt x="331" y="0"/>
                </a:lnTo>
                <a:lnTo>
                  <a:pt x="304" y="0"/>
                </a:lnTo>
                <a:lnTo>
                  <a:pt x="274" y="1"/>
                </a:lnTo>
                <a:lnTo>
                  <a:pt x="247" y="3"/>
                </a:lnTo>
                <a:lnTo>
                  <a:pt x="219" y="7"/>
                </a:lnTo>
                <a:lnTo>
                  <a:pt x="192" y="10"/>
                </a:lnTo>
                <a:lnTo>
                  <a:pt x="165" y="15"/>
                </a:lnTo>
                <a:lnTo>
                  <a:pt x="141" y="21"/>
                </a:lnTo>
                <a:lnTo>
                  <a:pt x="119" y="27"/>
                </a:lnTo>
                <a:lnTo>
                  <a:pt x="98" y="34"/>
                </a:lnTo>
                <a:lnTo>
                  <a:pt x="78" y="41"/>
                </a:lnTo>
                <a:lnTo>
                  <a:pt x="60" y="49"/>
                </a:lnTo>
                <a:lnTo>
                  <a:pt x="46" y="58"/>
                </a:lnTo>
                <a:lnTo>
                  <a:pt x="31" y="66"/>
                </a:lnTo>
                <a:lnTo>
                  <a:pt x="20" y="76"/>
                </a:lnTo>
                <a:lnTo>
                  <a:pt x="12" y="86"/>
                </a:lnTo>
                <a:lnTo>
                  <a:pt x="6" y="95"/>
                </a:lnTo>
                <a:lnTo>
                  <a:pt x="1" y="106"/>
                </a:lnTo>
                <a:lnTo>
                  <a:pt x="0" y="116"/>
                </a:lnTo>
                <a:lnTo>
                  <a:pt x="1" y="126"/>
                </a:lnTo>
                <a:lnTo>
                  <a:pt x="6" y="136"/>
                </a:lnTo>
                <a:lnTo>
                  <a:pt x="12" y="146"/>
                </a:lnTo>
                <a:lnTo>
                  <a:pt x="20" y="155"/>
                </a:lnTo>
                <a:lnTo>
                  <a:pt x="31" y="165"/>
                </a:lnTo>
                <a:lnTo>
                  <a:pt x="46" y="174"/>
                </a:lnTo>
                <a:lnTo>
                  <a:pt x="60" y="182"/>
                </a:lnTo>
                <a:lnTo>
                  <a:pt x="78" y="190"/>
                </a:lnTo>
                <a:lnTo>
                  <a:pt x="98" y="198"/>
                </a:lnTo>
                <a:lnTo>
                  <a:pt x="119" y="205"/>
                </a:lnTo>
                <a:lnTo>
                  <a:pt x="141" y="211"/>
                </a:lnTo>
                <a:lnTo>
                  <a:pt x="165" y="217"/>
                </a:lnTo>
                <a:lnTo>
                  <a:pt x="192" y="221"/>
                </a:lnTo>
                <a:lnTo>
                  <a:pt x="219" y="225"/>
                </a:lnTo>
                <a:lnTo>
                  <a:pt x="247" y="228"/>
                </a:lnTo>
                <a:lnTo>
                  <a:pt x="274" y="230"/>
                </a:lnTo>
                <a:lnTo>
                  <a:pt x="304" y="232"/>
                </a:lnTo>
                <a:lnTo>
                  <a:pt x="331" y="232"/>
                </a:lnTo>
                <a:lnTo>
                  <a:pt x="362" y="232"/>
                </a:lnTo>
                <a:lnTo>
                  <a:pt x="391" y="230"/>
                </a:lnTo>
                <a:lnTo>
                  <a:pt x="419" y="228"/>
                </a:lnTo>
                <a:lnTo>
                  <a:pt x="445" y="225"/>
                </a:lnTo>
                <a:lnTo>
                  <a:pt x="472" y="221"/>
                </a:lnTo>
                <a:lnTo>
                  <a:pt x="499" y="217"/>
                </a:lnTo>
                <a:lnTo>
                  <a:pt x="523" y="211"/>
                </a:lnTo>
                <a:lnTo>
                  <a:pt x="546" y="205"/>
                </a:lnTo>
                <a:lnTo>
                  <a:pt x="568" y="198"/>
                </a:lnTo>
                <a:lnTo>
                  <a:pt x="587" y="190"/>
                </a:lnTo>
                <a:lnTo>
                  <a:pt x="605" y="182"/>
                </a:lnTo>
                <a:lnTo>
                  <a:pt x="620" y="174"/>
                </a:lnTo>
                <a:lnTo>
                  <a:pt x="633" y="165"/>
                </a:lnTo>
                <a:lnTo>
                  <a:pt x="644" y="155"/>
                </a:lnTo>
                <a:lnTo>
                  <a:pt x="652" y="146"/>
                </a:lnTo>
                <a:lnTo>
                  <a:pt x="660" y="136"/>
                </a:lnTo>
                <a:lnTo>
                  <a:pt x="663" y="126"/>
                </a:lnTo>
                <a:lnTo>
                  <a:pt x="665" y="1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45" name="Rectangle 19"/>
          <p:cNvSpPr>
            <a:spLocks noChangeArrowheads="1"/>
          </p:cNvSpPr>
          <p:nvPr/>
        </p:nvSpPr>
        <p:spPr bwMode="auto">
          <a:xfrm>
            <a:off x="6934200" y="5638800"/>
            <a:ext cx="820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author</a:t>
            </a:r>
          </a:p>
        </p:txBody>
      </p:sp>
      <p:cxnSp>
        <p:nvCxnSpPr>
          <p:cNvPr id="67646" name="Straight Connector 122"/>
          <p:cNvCxnSpPr>
            <a:cxnSpLocks noChangeShapeType="1"/>
            <a:endCxn id="67643" idx="0"/>
          </p:cNvCxnSpPr>
          <p:nvPr/>
        </p:nvCxnSpPr>
        <p:spPr bwMode="auto">
          <a:xfrm rot="5400000">
            <a:off x="5754687" y="5503863"/>
            <a:ext cx="206375" cy="17145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47" name="Straight Connector 123"/>
          <p:cNvCxnSpPr>
            <a:cxnSpLocks noChangeShapeType="1"/>
            <a:endCxn id="67641" idx="0"/>
          </p:cNvCxnSpPr>
          <p:nvPr/>
        </p:nvCxnSpPr>
        <p:spPr bwMode="auto">
          <a:xfrm rot="16200000" flipH="1">
            <a:off x="6415882" y="5623718"/>
            <a:ext cx="304800" cy="30163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48" name="Straight Connector 124"/>
          <p:cNvCxnSpPr>
            <a:cxnSpLocks noChangeShapeType="1"/>
          </p:cNvCxnSpPr>
          <p:nvPr/>
        </p:nvCxnSpPr>
        <p:spPr bwMode="auto">
          <a:xfrm>
            <a:off x="6934200" y="5486400"/>
            <a:ext cx="163643" cy="18737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49" name="Straight Connector 127"/>
          <p:cNvCxnSpPr>
            <a:cxnSpLocks noChangeShapeType="1"/>
            <a:stCxn id="67616" idx="1"/>
          </p:cNvCxnSpPr>
          <p:nvPr/>
        </p:nvCxnSpPr>
        <p:spPr bwMode="auto">
          <a:xfrm>
            <a:off x="2819399" y="3771900"/>
            <a:ext cx="1143001" cy="7239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50" name="Straight Connector 130"/>
          <p:cNvCxnSpPr>
            <a:cxnSpLocks noChangeShapeType="1"/>
          </p:cNvCxnSpPr>
          <p:nvPr/>
        </p:nvCxnSpPr>
        <p:spPr bwMode="auto">
          <a:xfrm>
            <a:off x="4495800" y="4800600"/>
            <a:ext cx="1295400" cy="4572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51" name="Straight Connector 132"/>
          <p:cNvCxnSpPr>
            <a:cxnSpLocks noChangeShapeType="1"/>
          </p:cNvCxnSpPr>
          <p:nvPr/>
        </p:nvCxnSpPr>
        <p:spPr bwMode="auto">
          <a:xfrm rot="5400000">
            <a:off x="2095501" y="4076700"/>
            <a:ext cx="228600" cy="317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52" name="Straight Connector 134"/>
          <p:cNvCxnSpPr>
            <a:cxnSpLocks noChangeShapeType="1"/>
          </p:cNvCxnSpPr>
          <p:nvPr/>
        </p:nvCxnSpPr>
        <p:spPr bwMode="auto">
          <a:xfrm rot="5400000">
            <a:off x="2051050" y="4946650"/>
            <a:ext cx="304800" cy="127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" name="Group 95"/>
          <p:cNvGrpSpPr>
            <a:grpSpLocks/>
          </p:cNvGrpSpPr>
          <p:nvPr/>
        </p:nvGrpSpPr>
        <p:grpSpPr bwMode="auto">
          <a:xfrm>
            <a:off x="5867400" y="3962400"/>
            <a:ext cx="1176338" cy="1156741"/>
            <a:chOff x="5867400" y="3962400"/>
            <a:chExt cx="1176338" cy="1156741"/>
          </a:xfrm>
        </p:grpSpPr>
        <p:grpSp>
          <p:nvGrpSpPr>
            <p:cNvPr id="67656" name="Group 89"/>
            <p:cNvGrpSpPr>
              <a:grpSpLocks/>
            </p:cNvGrpSpPr>
            <p:nvPr/>
          </p:nvGrpSpPr>
          <p:grpSpPr bwMode="auto">
            <a:xfrm>
              <a:off x="5867400" y="4191000"/>
              <a:ext cx="1176338" cy="609600"/>
              <a:chOff x="3768725" y="1600200"/>
              <a:chExt cx="1176338" cy="609600"/>
            </a:xfrm>
          </p:grpSpPr>
          <p:sp>
            <p:nvSpPr>
              <p:cNvPr id="67659" name="Freeform 13"/>
              <p:cNvSpPr>
                <a:spLocks/>
              </p:cNvSpPr>
              <p:nvPr/>
            </p:nvSpPr>
            <p:spPr bwMode="auto">
              <a:xfrm>
                <a:off x="3768725" y="1600200"/>
                <a:ext cx="1176338" cy="609600"/>
              </a:xfrm>
              <a:custGeom>
                <a:avLst/>
                <a:gdLst>
                  <a:gd name="T0" fmla="*/ 0 w 741"/>
                  <a:gd name="T1" fmla="*/ 2147483647 h 384"/>
                  <a:gd name="T2" fmla="*/ 2147483647 w 741"/>
                  <a:gd name="T3" fmla="*/ 0 h 384"/>
                  <a:gd name="T4" fmla="*/ 2147483647 w 741"/>
                  <a:gd name="T5" fmla="*/ 2147483647 h 384"/>
                  <a:gd name="T6" fmla="*/ 2147483647 w 741"/>
                  <a:gd name="T7" fmla="*/ 2147483647 h 384"/>
                  <a:gd name="T8" fmla="*/ 0 w 741"/>
                  <a:gd name="T9" fmla="*/ 2147483647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1"/>
                  <a:gd name="T16" fmla="*/ 0 h 384"/>
                  <a:gd name="T17" fmla="*/ 741 w 741"/>
                  <a:gd name="T18" fmla="*/ 384 h 3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1" h="384">
                    <a:moveTo>
                      <a:pt x="0" y="191"/>
                    </a:moveTo>
                    <a:lnTo>
                      <a:pt x="365" y="0"/>
                    </a:lnTo>
                    <a:lnTo>
                      <a:pt x="740" y="198"/>
                    </a:lnTo>
                    <a:lnTo>
                      <a:pt x="365" y="383"/>
                    </a:lnTo>
                    <a:lnTo>
                      <a:pt x="0" y="19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60" name="Rectangle 29"/>
              <p:cNvSpPr>
                <a:spLocks noChangeArrowheads="1"/>
              </p:cNvSpPr>
              <p:nvPr/>
            </p:nvSpPr>
            <p:spPr bwMode="auto">
              <a:xfrm>
                <a:off x="3909847" y="1721411"/>
                <a:ext cx="1001878" cy="335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000000"/>
                    </a:solidFill>
                    <a:latin typeface="Arial" pitchFamily="34" charset="0"/>
                  </a:rPr>
                  <a:t>Appears</a:t>
                </a:r>
              </a:p>
            </p:txBody>
          </p:sp>
        </p:grpSp>
        <p:cxnSp>
          <p:nvCxnSpPr>
            <p:cNvPr id="67657" name="Straight Arrow Connector 136"/>
            <p:cNvCxnSpPr>
              <a:cxnSpLocks noChangeShapeType="1"/>
            </p:cNvCxnSpPr>
            <p:nvPr/>
          </p:nvCxnSpPr>
          <p:spPr bwMode="auto">
            <a:xfrm flipV="1">
              <a:off x="6453266" y="4800600"/>
              <a:ext cx="777" cy="318541"/>
            </a:xfrm>
            <a:prstGeom prst="straightConnector1">
              <a:avLst/>
            </a:prstGeom>
            <a:noFill/>
            <a:ln w="57150" algn="ctr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658" name="Straight Connector 138"/>
            <p:cNvCxnSpPr>
              <a:cxnSpLocks noChangeShapeType="1"/>
              <a:endCxn id="67614" idx="2"/>
            </p:cNvCxnSpPr>
            <p:nvPr/>
          </p:nvCxnSpPr>
          <p:spPr bwMode="auto">
            <a:xfrm flipH="1" flipV="1">
              <a:off x="6447632" y="3962400"/>
              <a:ext cx="5634" cy="219856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3" name="TextBox 92"/>
          <p:cNvSpPr txBox="1">
            <a:spLocks noChangeArrowheads="1"/>
          </p:cNvSpPr>
          <p:nvPr/>
        </p:nvSpPr>
        <p:spPr bwMode="auto">
          <a:xfrm>
            <a:off x="138049" y="4188852"/>
            <a:ext cx="5069336" cy="2400657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0" tIns="91440" rIns="182880" bIns="9144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FF00"/>
                </a:solidFill>
                <a:latin typeface="Comic Sans MS" pitchFamily="66" charset="0"/>
              </a:rPr>
              <a:t>CREAT TABLE  </a:t>
            </a:r>
            <a:r>
              <a:rPr lang="en-US" sz="1800" dirty="0" err="1">
                <a:solidFill>
                  <a:srgbClr val="FFFF00"/>
                </a:solidFill>
                <a:latin typeface="Comic Sans MS" pitchFamily="66" charset="0"/>
              </a:rPr>
              <a:t>Songs_Appears</a:t>
            </a:r>
            <a:r>
              <a:rPr lang="en-US" sz="1800" dirty="0">
                <a:solidFill>
                  <a:srgbClr val="FFFF00"/>
                </a:solidFill>
                <a:latin typeface="Comic Sans MS" pitchFamily="66" charset="0"/>
              </a:rPr>
              <a:t> ( </a:t>
            </a:r>
          </a:p>
          <a:p>
            <a:pPr eaLnBrk="1" hangingPunct="1"/>
            <a:r>
              <a:rPr lang="en-US" sz="1800" dirty="0">
                <a:solidFill>
                  <a:srgbClr val="FFFF00"/>
                </a:solidFill>
                <a:latin typeface="Comic Sans MS" pitchFamily="66" charset="0"/>
              </a:rPr>
              <a:t>    </a:t>
            </a:r>
            <a:r>
              <a:rPr lang="en-US" sz="1800" dirty="0" err="1">
                <a:solidFill>
                  <a:srgbClr val="FFFF00"/>
                </a:solidFill>
                <a:latin typeface="Comic Sans MS" pitchFamily="66" charset="0"/>
              </a:rPr>
              <a:t>songID</a:t>
            </a:r>
            <a:r>
              <a:rPr lang="en-US" sz="1800" dirty="0">
                <a:solidFill>
                  <a:srgbClr val="FFFF00"/>
                </a:solidFill>
                <a:latin typeface="Comic Sans MS" pitchFamily="66" charset="0"/>
              </a:rPr>
              <a:t>	INTEGER,</a:t>
            </a:r>
          </a:p>
          <a:p>
            <a:pPr eaLnBrk="1" hangingPunct="1"/>
            <a:r>
              <a:rPr lang="en-US" sz="1800" dirty="0">
                <a:solidFill>
                  <a:srgbClr val="FFFF00"/>
                </a:solidFill>
                <a:latin typeface="Comic Sans MS" pitchFamily="66" charset="0"/>
              </a:rPr>
              <a:t>    author	CHAR(30),</a:t>
            </a:r>
          </a:p>
          <a:p>
            <a:pPr eaLnBrk="1" hangingPunct="1"/>
            <a:r>
              <a:rPr lang="en-US" sz="1800" dirty="0">
                <a:solidFill>
                  <a:srgbClr val="FFFF00"/>
                </a:solidFill>
                <a:latin typeface="Comic Sans MS" pitchFamily="66" charset="0"/>
              </a:rPr>
              <a:t>    title		CHAR(30),</a:t>
            </a:r>
          </a:p>
          <a:p>
            <a:pPr eaLnBrk="1" hangingPunct="1"/>
            <a:r>
              <a:rPr lang="en-US" sz="1800" dirty="0">
                <a:solidFill>
                  <a:srgbClr val="FFFF00"/>
                </a:solidFill>
                <a:latin typeface="Comic Sans MS" pitchFamily="66" charset="0"/>
              </a:rPr>
              <a:t>    </a:t>
            </a:r>
            <a:r>
              <a:rPr lang="en-US" sz="1800" dirty="0" err="1">
                <a:solidFill>
                  <a:srgbClr val="FFFF00"/>
                </a:solidFill>
                <a:latin typeface="Comic Sans MS" pitchFamily="66" charset="0"/>
              </a:rPr>
              <a:t>albumID</a:t>
            </a:r>
            <a:r>
              <a:rPr lang="en-US" sz="1800" dirty="0">
                <a:solidFill>
                  <a:srgbClr val="FFFF00"/>
                </a:solidFill>
                <a:latin typeface="Comic Sans MS" pitchFamily="66" charset="0"/>
              </a:rPr>
              <a:t>	INTEGER  NOT NULL,</a:t>
            </a:r>
          </a:p>
          <a:p>
            <a:pPr eaLnBrk="1" hangingPunct="1"/>
            <a:r>
              <a:rPr lang="en-US" sz="1800" dirty="0">
                <a:solidFill>
                  <a:srgbClr val="FFFF00"/>
                </a:solidFill>
                <a:latin typeface="Comic Sans MS" pitchFamily="66" charset="0"/>
              </a:rPr>
              <a:t>    PRIMARY KEY	(</a:t>
            </a:r>
            <a:r>
              <a:rPr lang="en-US" sz="1800" dirty="0" err="1">
                <a:solidFill>
                  <a:srgbClr val="FFFF00"/>
                </a:solidFill>
                <a:latin typeface="Comic Sans MS" pitchFamily="66" charset="0"/>
              </a:rPr>
              <a:t>songID</a:t>
            </a:r>
            <a:r>
              <a:rPr lang="en-US" sz="1800" dirty="0">
                <a:solidFill>
                  <a:srgbClr val="FFFF00"/>
                </a:solidFill>
                <a:latin typeface="Comic Sans MS" pitchFamily="66" charset="0"/>
              </a:rPr>
              <a:t>),</a:t>
            </a:r>
          </a:p>
          <a:p>
            <a:pPr eaLnBrk="1" hangingPunct="1"/>
            <a:r>
              <a:rPr lang="en-US" sz="1800" dirty="0">
                <a:solidFill>
                  <a:srgbClr val="FFFF00"/>
                </a:solidFill>
                <a:latin typeface="Comic Sans MS" pitchFamily="66" charset="0"/>
              </a:rPr>
              <a:t>    FOREIGN KEY (</a:t>
            </a:r>
            <a:r>
              <a:rPr lang="en-US" sz="1800" dirty="0" err="1">
                <a:solidFill>
                  <a:srgbClr val="FFFF00"/>
                </a:solidFill>
                <a:latin typeface="Comic Sans MS" pitchFamily="66" charset="0"/>
              </a:rPr>
              <a:t>albumID</a:t>
            </a:r>
            <a:r>
              <a:rPr lang="en-US" sz="1800" dirty="0">
                <a:solidFill>
                  <a:srgbClr val="FFFF00"/>
                </a:solidFill>
                <a:latin typeface="Comic Sans MS" pitchFamily="66" charset="0"/>
              </a:rPr>
              <a:t>)</a:t>
            </a:r>
          </a:p>
          <a:p>
            <a:pPr eaLnBrk="1" hangingPunct="1"/>
            <a:r>
              <a:rPr lang="en-US" sz="1800" dirty="0">
                <a:solidFill>
                  <a:srgbClr val="FFFF00"/>
                </a:solidFill>
                <a:latin typeface="Comic Sans MS" pitchFamily="66" charset="0"/>
              </a:rPr>
              <a:t>	  REFERENCES  	</a:t>
            </a:r>
            <a:r>
              <a:rPr lang="en-US" sz="1800" dirty="0" err="1">
                <a:solidFill>
                  <a:srgbClr val="FFFF00"/>
                </a:solidFill>
                <a:latin typeface="Comic Sans MS" pitchFamily="66" charset="0"/>
              </a:rPr>
              <a:t>Album_Producer</a:t>
            </a:r>
            <a:r>
              <a:rPr lang="en-US" sz="1800" dirty="0">
                <a:solidFill>
                  <a:srgbClr val="FFFF00"/>
                </a:solidFill>
                <a:latin typeface="Comic Sans MS" pitchFamily="66" charset="0"/>
              </a:rPr>
              <a:t> )</a:t>
            </a:r>
          </a:p>
        </p:txBody>
      </p:sp>
      <p:sp>
        <p:nvSpPr>
          <p:cNvPr id="94" name="Rectangle 20"/>
          <p:cNvSpPr>
            <a:spLocks noChangeArrowheads="1"/>
          </p:cNvSpPr>
          <p:nvPr/>
        </p:nvSpPr>
        <p:spPr bwMode="auto">
          <a:xfrm>
            <a:off x="5988166" y="1492298"/>
            <a:ext cx="796694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 u="sng" dirty="0">
                <a:solidFill>
                  <a:srgbClr val="000000"/>
                </a:solidFill>
                <a:latin typeface="Arial" pitchFamily="34" charset="0"/>
              </a:rPr>
              <a:t>phone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E08CC-9705-4DB2-A1A9-924A4E115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19533-3943-43EB-8E22-57562839A967}" type="datetime1">
              <a:rPr lang="en-US" smtClean="0"/>
              <a:t>9/11/2024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81ED37-1427-4889-8D89-B90943C38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D7F5-7323-4990-94E9-6AF33DDF4934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95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>
          <a:xfrm>
            <a:off x="438868" y="0"/>
            <a:ext cx="6686550" cy="1325563"/>
          </a:xfrm>
        </p:spPr>
        <p:txBody>
          <a:bodyPr/>
          <a:lstStyle/>
          <a:p>
            <a:r>
              <a:rPr lang="en-US" b="1" dirty="0"/>
              <a:t>Relational Model: Summary</a:t>
            </a:r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38868" y="1135812"/>
            <a:ext cx="8229600" cy="4076700"/>
          </a:xfrm>
        </p:spPr>
        <p:txBody>
          <a:bodyPr>
            <a:noAutofit/>
          </a:bodyPr>
          <a:lstStyle/>
          <a:p>
            <a:pPr>
              <a:spcAft>
                <a:spcPts val="800"/>
              </a:spcAft>
            </a:pPr>
            <a:r>
              <a:rPr lang="en-US" sz="3000" dirty="0">
                <a:latin typeface="Calibri" pitchFamily="34" charset="0"/>
              </a:rPr>
              <a:t>A tabular representation of data.</a:t>
            </a:r>
          </a:p>
          <a:p>
            <a:pPr>
              <a:spcAft>
                <a:spcPts val="800"/>
              </a:spcAft>
            </a:pPr>
            <a:r>
              <a:rPr lang="en-US" sz="3000" dirty="0">
                <a:latin typeface="Calibri" pitchFamily="34" charset="0"/>
              </a:rPr>
              <a:t>Simple and intuitive, currently the most widely used.</a:t>
            </a:r>
          </a:p>
          <a:p>
            <a:r>
              <a:rPr lang="en-US" sz="3000" dirty="0">
                <a:latin typeface="Calibri" pitchFamily="34" charset="0"/>
              </a:rPr>
              <a:t>Integrity constraints can be specified by the DBA, based on application semantics.  DBMS checks for violations.  </a:t>
            </a:r>
          </a:p>
          <a:p>
            <a:pPr lvl="1">
              <a:buSzPct val="75000"/>
            </a:pPr>
            <a:r>
              <a:rPr lang="en-US" sz="2600" dirty="0">
                <a:latin typeface="Calibri" pitchFamily="34" charset="0"/>
              </a:rPr>
              <a:t>Two important ICs: primary and foreign keys</a:t>
            </a:r>
          </a:p>
          <a:p>
            <a:pPr lvl="1">
              <a:spcAft>
                <a:spcPts val="800"/>
              </a:spcAft>
              <a:buSzPct val="75000"/>
            </a:pPr>
            <a:r>
              <a:rPr lang="en-US" sz="2600" dirty="0">
                <a:latin typeface="Calibri" pitchFamily="34" charset="0"/>
              </a:rPr>
              <a:t>In addition, we </a:t>
            </a:r>
            <a:r>
              <a:rPr lang="en-US" sz="2600" i="1" dirty="0">
                <a:latin typeface="Calibri" pitchFamily="34" charset="0"/>
              </a:rPr>
              <a:t>always</a:t>
            </a:r>
            <a:r>
              <a:rPr lang="en-US" sz="2600" dirty="0">
                <a:latin typeface="Calibri" pitchFamily="34" charset="0"/>
              </a:rPr>
              <a:t> have domain constraints.</a:t>
            </a:r>
          </a:p>
          <a:p>
            <a:pPr>
              <a:spcAft>
                <a:spcPts val="800"/>
              </a:spcAft>
            </a:pPr>
            <a:r>
              <a:rPr lang="en-US" sz="3000" dirty="0">
                <a:latin typeface="Calibri" pitchFamily="34" charset="0"/>
              </a:rPr>
              <a:t>Powerful and natural query languages exist.</a:t>
            </a:r>
          </a:p>
          <a:p>
            <a:r>
              <a:rPr lang="en-US" sz="3000" dirty="0">
                <a:latin typeface="Calibri" pitchFamily="34" charset="0"/>
              </a:rPr>
              <a:t>Rules to translate ER to relational model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7A4C3-9EA6-4E60-A071-5FDA2C1E9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41100-7B44-4A61-B649-F79C941B16D6}" type="datetime1">
              <a:rPr lang="en-US" smtClean="0"/>
              <a:t>9/11/2024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7BD3AD-AB70-4C6B-849F-6AB3086E4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D7F5-7323-4990-94E9-6AF33DDF4934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2673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0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0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0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0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0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0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0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06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06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06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06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06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06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06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06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06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1104900"/>
          </a:xfrm>
        </p:spPr>
        <p:txBody>
          <a:bodyPr/>
          <a:lstStyle/>
          <a:p>
            <a:r>
              <a:rPr lang="en-US" dirty="0"/>
              <a:t> Querying Relations (1)</a:t>
            </a:r>
          </a:p>
        </p:txBody>
      </p:sp>
      <p:graphicFrame>
        <p:nvGraphicFramePr>
          <p:cNvPr id="3074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422275" y="2151063"/>
          <a:ext cx="3540125" cy="188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3539880" imgH="1887480" progId="Word.Document.8">
                  <p:embed/>
                </p:oleObj>
              </mc:Choice>
              <mc:Fallback>
                <p:oleObj name="Document" r:id="rId3" imgW="3539880" imgH="1887480" progId="Word.Document.8">
                  <p:embed/>
                  <p:pic>
                    <p:nvPicPr>
                      <p:cNvPr id="3074" name="Object 6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" y="2151063"/>
                        <a:ext cx="3540125" cy="188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038600" y="1828800"/>
            <a:ext cx="4906963" cy="11969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SELECT  S.name, E.cid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FROM  Students S, Enrolled E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WHERE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S.sid=E.sid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AND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5EA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E.grade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5EA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=“A”</a:t>
            </a:r>
          </a:p>
        </p:txBody>
      </p:sp>
      <p:sp>
        <p:nvSpPr>
          <p:cNvPr id="3078" name="TextBox 12"/>
          <p:cNvSpPr txBox="1">
            <a:spLocks noChangeArrowheads="1"/>
          </p:cNvSpPr>
          <p:nvPr/>
        </p:nvSpPr>
        <p:spPr bwMode="auto">
          <a:xfrm>
            <a:off x="346075" y="1747838"/>
            <a:ext cx="121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Enrolled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5029200" y="3352800"/>
            <a:ext cx="2057400" cy="1143000"/>
          </a:xfrm>
          <a:prstGeom prst="wedgeRoundRectCallout">
            <a:avLst>
              <a:gd name="adj1" fmla="val -9557"/>
              <a:gd name="adj2" fmla="val -86273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 student with “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sid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” has an entry in Enrolled</a:t>
            </a: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7239000" y="3352800"/>
            <a:ext cx="1676400" cy="1360714"/>
          </a:xfrm>
          <a:prstGeom prst="wedgeRoundRectCallout">
            <a:avLst>
              <a:gd name="adj1" fmla="val -7917"/>
              <a:gd name="adj2" fmla="val -77528"/>
              <a:gd name="adj3" fmla="val 16667"/>
            </a:avLst>
          </a:prstGeom>
          <a:solidFill>
            <a:srgbClr val="66CC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The Enrolled entry has “A” for the grade attribute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3571780" y="1066356"/>
            <a:ext cx="5410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Brush Script MT" pitchFamily="66" charset="0"/>
                <a:ea typeface="+mn-ea"/>
                <a:cs typeface="+mn-cs"/>
              </a:rPr>
              <a:t>What does the following query compute?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81000" y="4495800"/>
          <a:ext cx="4495800" cy="146367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9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>
                          <a:latin typeface="Calibri" pitchFamily="34" charset="0"/>
                          <a:cs typeface="Calibri" pitchFamily="34" charset="0"/>
                        </a:rPr>
                        <a:t>sid</a:t>
                      </a:r>
                      <a:endParaRPr lang="en-US" sz="18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 pitchFamily="34" charset="0"/>
                          <a:cs typeface="Calibri" pitchFamily="34" charset="0"/>
                        </a:rPr>
                        <a:t>name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 pitchFamily="34" charset="0"/>
                          <a:cs typeface="Calibri" pitchFamily="34" charset="0"/>
                        </a:rPr>
                        <a:t>login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 pitchFamily="34" charset="0"/>
                          <a:cs typeface="Calibri" pitchFamily="34" charset="0"/>
                        </a:rPr>
                        <a:t>age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>
                          <a:latin typeface="Calibri" pitchFamily="34" charset="0"/>
                          <a:cs typeface="Calibri" pitchFamily="34" charset="0"/>
                        </a:rPr>
                        <a:t>gpa</a:t>
                      </a:r>
                      <a:endParaRPr lang="en-US" sz="18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40" marB="4574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53831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Zhang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libri" pitchFamily="34" charset="0"/>
                          <a:cs typeface="Calibri" pitchFamily="34" charset="0"/>
                        </a:rPr>
                        <a:t>zhang@ee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19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3.2</a:t>
                      </a:r>
                    </a:p>
                  </a:txBody>
                  <a:tcPr marT="45740" marB="4574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53650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Smith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libri" pitchFamily="34" charset="0"/>
                          <a:cs typeface="Calibri" pitchFamily="34" charset="0"/>
                        </a:rPr>
                        <a:t>smith@cs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21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3.9</a:t>
                      </a:r>
                    </a:p>
                  </a:txBody>
                  <a:tcPr marT="45740" marB="4574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53666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Jones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libri" pitchFamily="34" charset="0"/>
                          <a:cs typeface="Calibri" pitchFamily="34" charset="0"/>
                        </a:rPr>
                        <a:t>jones@cs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20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3.5</a:t>
                      </a:r>
                    </a:p>
                  </a:txBody>
                  <a:tcPr marT="45740" marB="4574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381000" y="4038600"/>
            <a:ext cx="1287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Students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3" name="Horizontal Scroll 12"/>
          <p:cNvSpPr/>
          <p:nvPr/>
        </p:nvSpPr>
        <p:spPr bwMode="auto">
          <a:xfrm>
            <a:off x="5257800" y="4953444"/>
            <a:ext cx="3505200" cy="1676400"/>
          </a:xfrm>
          <a:prstGeom prst="horizontalScroll">
            <a:avLst/>
          </a:prstGeom>
          <a:solidFill>
            <a:srgbClr val="63639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Retrieve names of students and the courses they received an “A” grade</a:t>
            </a:r>
          </a:p>
        </p:txBody>
      </p:sp>
      <p:sp>
        <p:nvSpPr>
          <p:cNvPr id="3" name="Flowchart: Terminator 2"/>
          <p:cNvSpPr/>
          <p:nvPr/>
        </p:nvSpPr>
        <p:spPr bwMode="auto">
          <a:xfrm>
            <a:off x="434236" y="3125244"/>
            <a:ext cx="3223364" cy="379955"/>
          </a:xfrm>
          <a:prstGeom prst="flowChartTerminator">
            <a:avLst/>
          </a:prstGeom>
          <a:solidFill>
            <a:srgbClr val="00B0F0">
              <a:alpha val="35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" name="Curved Down Arrow 1"/>
          <p:cNvSpPr/>
          <p:nvPr/>
        </p:nvSpPr>
        <p:spPr bwMode="auto">
          <a:xfrm rot="16200000">
            <a:off x="-836676" y="4113276"/>
            <a:ext cx="2206752" cy="381000"/>
          </a:xfrm>
          <a:prstGeom prst="curvedDownArrow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6941820" y="1588263"/>
            <a:ext cx="1905000" cy="460375"/>
          </a:xfrm>
          <a:prstGeom prst="wedgeRoundRectCallout">
            <a:avLst>
              <a:gd name="adj1" fmla="val -12576"/>
              <a:gd name="adj2" fmla="val 105052"/>
              <a:gd name="adj3" fmla="val 16667"/>
            </a:avLst>
          </a:prstGeom>
          <a:solidFill>
            <a:schemeClr val="bg2">
              <a:lumMod val="9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Range variable</a:t>
            </a:r>
          </a:p>
        </p:txBody>
      </p:sp>
    </p:spTree>
    <p:extLst>
      <p:ext uri="{BB962C8B-B14F-4D97-AF65-F5344CB8AC3E}">
        <p14:creationId xmlns:p14="http://schemas.microsoft.com/office/powerpoint/2010/main" val="364470846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3" grpId="0" animBg="1"/>
      <p:bldP spid="3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"/>
            <a:ext cx="7772400" cy="1104900"/>
          </a:xfrm>
        </p:spPr>
        <p:txBody>
          <a:bodyPr/>
          <a:lstStyle/>
          <a:p>
            <a:r>
              <a:rPr lang="en-US" dirty="0"/>
              <a:t> Querying Relations (2)</a:t>
            </a:r>
          </a:p>
        </p:txBody>
      </p:sp>
      <p:graphicFrame>
        <p:nvGraphicFramePr>
          <p:cNvPr id="4099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533400" y="1312863"/>
          <a:ext cx="3540125" cy="188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3539880" imgH="1887480" progId="Word.Document.8">
                  <p:embed/>
                </p:oleObj>
              </mc:Choice>
              <mc:Fallback>
                <p:oleObj name="Document" r:id="rId3" imgW="3539880" imgH="1887480" progId="Word.Document.8">
                  <p:embed/>
                  <p:pic>
                    <p:nvPicPr>
                      <p:cNvPr id="4099" name="Object 6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312863"/>
                        <a:ext cx="3540125" cy="188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03238" y="3679825"/>
            <a:ext cx="4754562" cy="11969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SELECT  S.name, E.cid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FROM  Students S,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Enrolled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E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WHERE  S.sid=E.sid AND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E.grade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=“A”</a:t>
            </a:r>
          </a:p>
        </p:txBody>
      </p:sp>
      <p:sp>
        <p:nvSpPr>
          <p:cNvPr id="10" name="Down Arrow 9"/>
          <p:cNvSpPr/>
          <p:nvPr/>
        </p:nvSpPr>
        <p:spPr bwMode="auto">
          <a:xfrm>
            <a:off x="2057400" y="3048000"/>
            <a:ext cx="484188" cy="533400"/>
          </a:xfrm>
          <a:prstGeom prst="downArrow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04" name="TextBox 12"/>
          <p:cNvSpPr txBox="1">
            <a:spLocks noChangeArrowheads="1"/>
          </p:cNvSpPr>
          <p:nvPr/>
        </p:nvSpPr>
        <p:spPr bwMode="auto">
          <a:xfrm>
            <a:off x="457200" y="914400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Enrolled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191000" y="1524000"/>
          <a:ext cx="4495800" cy="146367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9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>
                          <a:latin typeface="Calibri" pitchFamily="34" charset="0"/>
                          <a:cs typeface="Calibri" pitchFamily="34" charset="0"/>
                        </a:rPr>
                        <a:t>sid</a:t>
                      </a:r>
                      <a:endParaRPr lang="en-US" sz="18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 pitchFamily="34" charset="0"/>
                          <a:cs typeface="Calibri" pitchFamily="34" charset="0"/>
                        </a:rPr>
                        <a:t>name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 pitchFamily="34" charset="0"/>
                          <a:cs typeface="Calibri" pitchFamily="34" charset="0"/>
                        </a:rPr>
                        <a:t>login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 pitchFamily="34" charset="0"/>
                          <a:cs typeface="Calibri" pitchFamily="34" charset="0"/>
                        </a:rPr>
                        <a:t>age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>
                          <a:latin typeface="Calibri" pitchFamily="34" charset="0"/>
                          <a:cs typeface="Calibri" pitchFamily="34" charset="0"/>
                        </a:rPr>
                        <a:t>gpa</a:t>
                      </a:r>
                      <a:endParaRPr lang="en-US" sz="18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40" marB="4574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53831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Zhang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libri" pitchFamily="34" charset="0"/>
                          <a:cs typeface="Calibri" pitchFamily="34" charset="0"/>
                        </a:rPr>
                        <a:t>zhang@ee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19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3.2</a:t>
                      </a:r>
                    </a:p>
                  </a:txBody>
                  <a:tcPr marT="45740" marB="4574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53650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Smith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libri" pitchFamily="34" charset="0"/>
                          <a:cs typeface="Calibri" pitchFamily="34" charset="0"/>
                        </a:rPr>
                        <a:t>smith@cs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21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3.9</a:t>
                      </a:r>
                    </a:p>
                  </a:txBody>
                  <a:tcPr marT="45740" marB="4574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53666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Jones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libri" pitchFamily="34" charset="0"/>
                          <a:cs typeface="Calibri" pitchFamily="34" charset="0"/>
                        </a:rPr>
                        <a:t>jones@cs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20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  <a:cs typeface="Calibri" pitchFamily="34" charset="0"/>
                        </a:rPr>
                        <a:t>3.5</a:t>
                      </a:r>
                    </a:p>
                  </a:txBody>
                  <a:tcPr marT="45740" marB="4574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37" name="TextBox 12"/>
          <p:cNvSpPr txBox="1">
            <a:spLocks noChangeArrowheads="1"/>
          </p:cNvSpPr>
          <p:nvPr/>
        </p:nvSpPr>
        <p:spPr bwMode="auto">
          <a:xfrm>
            <a:off x="4114800" y="1138237"/>
            <a:ext cx="1287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Students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138" name="Flowchart: Terminator 14"/>
          <p:cNvSpPr>
            <a:spLocks noChangeArrowheads="1"/>
          </p:cNvSpPr>
          <p:nvPr/>
        </p:nvSpPr>
        <p:spPr bwMode="auto">
          <a:xfrm>
            <a:off x="457200" y="2322513"/>
            <a:ext cx="3352800" cy="341312"/>
          </a:xfrm>
          <a:prstGeom prst="flowChartTerminator">
            <a:avLst/>
          </a:prstGeom>
          <a:noFill/>
          <a:ln w="19050" algn="ctr">
            <a:solidFill>
              <a:srgbClr val="00B0F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39" name="Flowchart: Terminator 15"/>
          <p:cNvSpPr>
            <a:spLocks noChangeArrowheads="1"/>
          </p:cNvSpPr>
          <p:nvPr/>
        </p:nvSpPr>
        <p:spPr bwMode="auto">
          <a:xfrm>
            <a:off x="4114800" y="2254250"/>
            <a:ext cx="4572000" cy="373063"/>
          </a:xfrm>
          <a:prstGeom prst="flowChartTerminator">
            <a:avLst/>
          </a:prstGeom>
          <a:noFill/>
          <a:ln w="19050" algn="ctr">
            <a:solidFill>
              <a:srgbClr val="00B0F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Down Arrow 16"/>
          <p:cNvSpPr/>
          <p:nvPr/>
        </p:nvSpPr>
        <p:spPr bwMode="auto">
          <a:xfrm>
            <a:off x="4495800" y="3048000"/>
            <a:ext cx="484188" cy="533400"/>
          </a:xfrm>
          <a:prstGeom prst="downArrow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Down Arrow 13"/>
          <p:cNvSpPr/>
          <p:nvPr/>
        </p:nvSpPr>
        <p:spPr bwMode="auto">
          <a:xfrm>
            <a:off x="2521447" y="4953000"/>
            <a:ext cx="484188" cy="533400"/>
          </a:xfrm>
          <a:prstGeom prst="downArrow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43" name="Picture 47" descr="C:\Users\Kien\AppData\Local\Microsoft\Windows\Temporary Internet Files\Content.IE5\YGITZQCP\MC900447258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581400"/>
            <a:ext cx="2105739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0" y="5582920"/>
          <a:ext cx="2667000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S.name</a:t>
                      </a:r>
                    </a:p>
                  </a:txBody>
                  <a:tcPr>
                    <a:solidFill>
                      <a:srgbClr val="6363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Arial" pitchFamily="34" charset="0"/>
                          <a:cs typeface="Arial" pitchFamily="34" charset="0"/>
                        </a:rPr>
                        <a:t>E.cid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6363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Smith</a:t>
                      </a:r>
                    </a:p>
                  </a:txBody>
                  <a:tcPr>
                    <a:solidFill>
                      <a:srgbClr val="CDC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Topology112</a:t>
                      </a:r>
                    </a:p>
                  </a:txBody>
                  <a:tcPr>
                    <a:solidFill>
                      <a:srgbClr val="CDC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560410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5334</Words>
  <Application>Microsoft Office PowerPoint</Application>
  <PresentationFormat>On-screen Show (4:3)</PresentationFormat>
  <Paragraphs>1425</Paragraphs>
  <Slides>78</Slides>
  <Notes>77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92" baseType="lpstr">
      <vt:lpstr>Arial</vt:lpstr>
      <vt:lpstr>Book Antiqua</vt:lpstr>
      <vt:lpstr>Bradley Hand ITC</vt:lpstr>
      <vt:lpstr>Brush Script MT</vt:lpstr>
      <vt:lpstr>Calibri</vt:lpstr>
      <vt:lpstr>Calibri Light</vt:lpstr>
      <vt:lpstr>Comic Sans MS</vt:lpstr>
      <vt:lpstr>Monotype Sorts</vt:lpstr>
      <vt:lpstr>Times New Roman</vt:lpstr>
      <vt:lpstr>Viner Hand ITC</vt:lpstr>
      <vt:lpstr>Wingdings</vt:lpstr>
      <vt:lpstr>Office Theme</vt:lpstr>
      <vt:lpstr>3_Office Theme</vt:lpstr>
      <vt:lpstr>Document</vt:lpstr>
      <vt:lpstr>The Relational Model </vt:lpstr>
      <vt:lpstr>Why Study the Relational Model? </vt:lpstr>
      <vt:lpstr>Relational Database: Definitions</vt:lpstr>
      <vt:lpstr>Example Instance of “Students” Relation</vt:lpstr>
      <vt:lpstr>Relational Query Languages</vt:lpstr>
      <vt:lpstr>The SQL Query Language</vt:lpstr>
      <vt:lpstr>The SQL Query Language</vt:lpstr>
      <vt:lpstr> Querying Relations (1)</vt:lpstr>
      <vt:lpstr> Querying Relations (2)</vt:lpstr>
      <vt:lpstr>Creating Relations in SQL</vt:lpstr>
      <vt:lpstr>Creating Relations in SQL</vt:lpstr>
      <vt:lpstr>Some MySQL Data Types</vt:lpstr>
      <vt:lpstr>Destroying and Altering Relations</vt:lpstr>
      <vt:lpstr>Destroying and Altering Relations</vt:lpstr>
      <vt:lpstr>Adding and Deleting Tuples</vt:lpstr>
      <vt:lpstr>Integrity Constraints (ICs)</vt:lpstr>
      <vt:lpstr>Primary Key Constraints</vt:lpstr>
      <vt:lpstr>Primary Key Constraint Example</vt:lpstr>
      <vt:lpstr>Candidate Keys</vt:lpstr>
      <vt:lpstr>Primary and Candidate Keys in SQL</vt:lpstr>
      <vt:lpstr>Primary and Candidate Keys in SQL</vt:lpstr>
      <vt:lpstr>Composite Keys</vt:lpstr>
      <vt:lpstr>Foreign Keys</vt:lpstr>
      <vt:lpstr>Foreign Keys</vt:lpstr>
      <vt:lpstr>Foreign Keys in SQL</vt:lpstr>
      <vt:lpstr> DBMS Ensures Referential Integrity</vt:lpstr>
      <vt:lpstr>Enforcing Referential Integrity</vt:lpstr>
      <vt:lpstr>Enforcing Referential Integrity</vt:lpstr>
      <vt:lpstr>Enforcing Referential Integrity</vt:lpstr>
      <vt:lpstr>Enforcing Referential Integrity</vt:lpstr>
      <vt:lpstr>Enforcing Referential Integrity</vt:lpstr>
      <vt:lpstr>Enforcing Referential Integrity</vt:lpstr>
      <vt:lpstr>Referential Integrity in SQL</vt:lpstr>
      <vt:lpstr>Referential Integrity in SQL</vt:lpstr>
      <vt:lpstr>Referential Integrity in SQL</vt:lpstr>
      <vt:lpstr>Where do ICs Come From?</vt:lpstr>
      <vt:lpstr>Logical DB Design: ER to Relational</vt:lpstr>
      <vt:lpstr>Relationship Sets to Tables (1)</vt:lpstr>
      <vt:lpstr>Relationship Sets to Tables (2)</vt:lpstr>
      <vt:lpstr>Review: Key Constraints</vt:lpstr>
      <vt:lpstr>Key Constraint Mapping</vt:lpstr>
      <vt:lpstr>Constraint Mapping in SQL</vt:lpstr>
      <vt:lpstr>Translating ER Diagrams with Key Constraints</vt:lpstr>
      <vt:lpstr>Translating ER Diagrams with Key Constraints</vt:lpstr>
      <vt:lpstr>Translating ER Diagrams with Key Constraints</vt:lpstr>
      <vt:lpstr>Review: Participation Constraints</vt:lpstr>
      <vt:lpstr>Participation Constraints in SQL</vt:lpstr>
      <vt:lpstr>Participation Constraints in SQL</vt:lpstr>
      <vt:lpstr>Review: Weak Entities</vt:lpstr>
      <vt:lpstr>Translating Weak Entity Sets</vt:lpstr>
      <vt:lpstr>Review: ISA Hierarchies</vt:lpstr>
      <vt:lpstr>Mapping ISA to Relations</vt:lpstr>
      <vt:lpstr>ISA:  Mapping Using Three Relations</vt:lpstr>
      <vt:lpstr>ISA:  Mapping Using Three Relations</vt:lpstr>
      <vt:lpstr>ISA:  Mapping Using Two Relations</vt:lpstr>
      <vt:lpstr>Mapping ISA Constraints</vt:lpstr>
      <vt:lpstr>Mapping Two Binary Relationships (1)</vt:lpstr>
      <vt:lpstr>Chain of Weak Entity Sets</vt:lpstr>
      <vt:lpstr>Chain of Identifying Relationships for Weak Entity Sets</vt:lpstr>
      <vt:lpstr>Views</vt:lpstr>
      <vt:lpstr>Views</vt:lpstr>
      <vt:lpstr>Drop A View</vt:lpstr>
      <vt:lpstr>Views and Security</vt:lpstr>
      <vt:lpstr>Summary:  ER to Relational Mapping</vt:lpstr>
      <vt:lpstr>ER to Relational Mapping (1)</vt:lpstr>
      <vt:lpstr>ER to Relational Mapping (2)</vt:lpstr>
      <vt:lpstr>ER to Relational Mapping (3)</vt:lpstr>
      <vt:lpstr>ER to Relational Mapping (4)</vt:lpstr>
      <vt:lpstr>ER to Relational Mapping (5)</vt:lpstr>
      <vt:lpstr>ER to Relational Mapping (6)</vt:lpstr>
      <vt:lpstr>Mapping Example – ER Design</vt:lpstr>
      <vt:lpstr>Mapping Example</vt:lpstr>
      <vt:lpstr>Mapping Example</vt:lpstr>
      <vt:lpstr>Mapping Example</vt:lpstr>
      <vt:lpstr>Mapping Example</vt:lpstr>
      <vt:lpstr>Mapping Example</vt:lpstr>
      <vt:lpstr>Mapping Example</vt:lpstr>
      <vt:lpstr>Relational Model: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Relational Model</dc:title>
  <dc:creator>Kien</dc:creator>
  <cp:lastModifiedBy>Kien H</cp:lastModifiedBy>
  <cp:revision>90</cp:revision>
  <dcterms:created xsi:type="dcterms:W3CDTF">2019-01-17T02:15:00Z</dcterms:created>
  <dcterms:modified xsi:type="dcterms:W3CDTF">2024-09-11T20:50:00Z</dcterms:modified>
</cp:coreProperties>
</file>